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2" r:id="rId13"/>
    <p:sldId id="268" r:id="rId14"/>
    <p:sldId id="269" r:id="rId15"/>
    <p:sldId id="270" r:id="rId16"/>
    <p:sldId id="271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04-Apr-12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04-Apr-12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04-Apr-12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04-Apr-12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04-Apr-12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04-Apr-12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04-Apr-12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04-Apr-12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04-Apr-12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04-Apr-12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04-Apr-12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04-Apr-12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Waqas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7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6000" b="1"/>
              <a:t>++</a:t>
            </a:r>
          </a:p>
          <a:p>
            <a:endParaRPr lang="en-US" b="1"/>
          </a:p>
          <a:p>
            <a:r>
              <a:rPr lang="en-US" b="1"/>
              <a:t>counter ++ ; </a:t>
            </a:r>
            <a:r>
              <a:rPr lang="en-US" b="1">
                <a:sym typeface="Wingdings" pitchFamily="2" charset="2"/>
              </a:rPr>
              <a:t> 		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ym typeface="Wingdings" pitchFamily="2" charset="2"/>
              </a:rPr>
              <a:t>			same as  </a:t>
            </a:r>
            <a:r>
              <a:rPr lang="en-US" b="1"/>
              <a:t> </a:t>
            </a:r>
          </a:p>
          <a:p>
            <a:r>
              <a:rPr lang="en-US" b="1"/>
              <a:t>counter = counter + 1;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01675"/>
            <a:ext cx="7543800" cy="1431925"/>
          </a:xfrm>
        </p:spPr>
        <p:txBody>
          <a:bodyPr/>
          <a:lstStyle/>
          <a:p>
            <a:pPr algn="ctr"/>
            <a:r>
              <a:rPr lang="en-US" sz="5400"/>
              <a:t>Increment operator</a:t>
            </a:r>
          </a:p>
        </p:txBody>
      </p:sp>
    </p:spTree>
    <p:extLst>
      <p:ext uri="{BB962C8B-B14F-4D97-AF65-F5344CB8AC3E}">
        <p14:creationId xmlns:p14="http://schemas.microsoft.com/office/powerpoint/2010/main" val="146150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800" b="1"/>
              <a:t>--</a:t>
            </a:r>
          </a:p>
          <a:p>
            <a:endParaRPr lang="en-US" sz="4800" b="1"/>
          </a:p>
          <a:p>
            <a:r>
              <a:rPr lang="en-US" b="1"/>
              <a:t>counter -- ;	</a:t>
            </a:r>
          </a:p>
          <a:p>
            <a:pPr algn="ctr">
              <a:buFont typeface="Wingdings" pitchFamily="2" charset="2"/>
              <a:buNone/>
            </a:pPr>
            <a:r>
              <a:rPr lang="en-US" b="1"/>
              <a:t>same as</a:t>
            </a:r>
          </a:p>
          <a:p>
            <a:r>
              <a:rPr lang="en-US" b="1"/>
              <a:t>counter = counter - 1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25475"/>
            <a:ext cx="7543800" cy="1431925"/>
          </a:xfrm>
        </p:spPr>
        <p:txBody>
          <a:bodyPr/>
          <a:lstStyle/>
          <a:p>
            <a:pPr algn="ctr"/>
            <a:r>
              <a:rPr lang="en-US" sz="5400"/>
              <a:t>Decrement operator</a:t>
            </a:r>
          </a:p>
        </p:txBody>
      </p:sp>
    </p:spTree>
    <p:extLst>
      <p:ext uri="{BB962C8B-B14F-4D97-AF65-F5344CB8AC3E}">
        <p14:creationId xmlns:p14="http://schemas.microsoft.com/office/powerpoint/2010/main" val="301904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b="1"/>
              <a:t>Compound Assignment Operators</a:t>
            </a:r>
          </a:p>
          <a:p>
            <a:pPr algn="ctr">
              <a:buFont typeface="Wingdings" pitchFamily="2" charset="2"/>
              <a:buNone/>
            </a:pPr>
            <a:endParaRPr lang="en-US" sz="4000" b="1"/>
          </a:p>
          <a:p>
            <a:pPr algn="ctr">
              <a:buFont typeface="Wingdings" pitchFamily="2" charset="2"/>
              <a:buNone/>
            </a:pPr>
            <a:r>
              <a:rPr lang="en-US" sz="4000" b="1" i="1"/>
              <a:t>operator</a:t>
            </a:r>
            <a:r>
              <a:rPr lang="en-US" sz="4000" b="1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3404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6600" b="1"/>
              <a:t>+=</a:t>
            </a:r>
          </a:p>
          <a:p>
            <a:r>
              <a:rPr lang="en-US" b="1"/>
              <a:t>counter += 3 ;          </a:t>
            </a:r>
          </a:p>
          <a:p>
            <a:pPr algn="ctr">
              <a:buFont typeface="Wingdings" pitchFamily="2" charset="2"/>
              <a:buNone/>
            </a:pPr>
            <a:r>
              <a:rPr lang="en-US" b="1"/>
              <a:t>same as</a:t>
            </a:r>
          </a:p>
          <a:p>
            <a:r>
              <a:rPr lang="en-US" b="1"/>
              <a:t>counter = counter + 3 ;</a:t>
            </a:r>
          </a:p>
        </p:txBody>
      </p:sp>
    </p:spTree>
    <p:extLst>
      <p:ext uri="{BB962C8B-B14F-4D97-AF65-F5344CB8AC3E}">
        <p14:creationId xmlns:p14="http://schemas.microsoft.com/office/powerpoint/2010/main" val="222646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				</a:t>
            </a:r>
            <a:r>
              <a:rPr lang="en-US" sz="10600" b="1"/>
              <a:t>-=</a:t>
            </a:r>
          </a:p>
          <a:p>
            <a:r>
              <a:rPr lang="en-US" b="1"/>
              <a:t>counter -= 5 ;              </a:t>
            </a:r>
          </a:p>
          <a:p>
            <a:pPr lvl="1">
              <a:buFontTx/>
              <a:buNone/>
            </a:pPr>
            <a:r>
              <a:rPr lang="en-US" b="1"/>
              <a:t>			same as</a:t>
            </a:r>
          </a:p>
          <a:p>
            <a:r>
              <a:rPr lang="en-US" b="1"/>
              <a:t>counter = counter – 5 ;</a:t>
            </a:r>
          </a:p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3010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438400"/>
            <a:ext cx="7543800" cy="2362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6600" b="1"/>
              <a:t>*=</a:t>
            </a:r>
          </a:p>
          <a:p>
            <a:pPr algn="ctr">
              <a:buFont typeface="Wingdings" pitchFamily="2" charset="2"/>
              <a:buNone/>
            </a:pPr>
            <a:r>
              <a:rPr lang="en-US" b="1"/>
              <a:t>x*=2</a:t>
            </a:r>
          </a:p>
          <a:p>
            <a:pPr algn="ctr">
              <a:buFont typeface="Wingdings" pitchFamily="2" charset="2"/>
              <a:buNone/>
            </a:pPr>
            <a:r>
              <a:rPr lang="en-US" b="1"/>
              <a:t>x = x * 2</a:t>
            </a:r>
          </a:p>
        </p:txBody>
      </p:sp>
    </p:spTree>
    <p:extLst>
      <p:ext uri="{BB962C8B-B14F-4D97-AF65-F5344CB8AC3E}">
        <p14:creationId xmlns:p14="http://schemas.microsoft.com/office/powerpoint/2010/main" val="41080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8000" b="1"/>
              <a:t>/=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			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				x /= 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40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				x = x / 2 </a:t>
            </a:r>
          </a:p>
        </p:txBody>
      </p:sp>
    </p:spTree>
    <p:extLst>
      <p:ext uri="{BB962C8B-B14F-4D97-AF65-F5344CB8AC3E}">
        <p14:creationId xmlns:p14="http://schemas.microsoft.com/office/powerpoint/2010/main" val="26697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6600" b="1"/>
              <a:t>%=</a:t>
            </a:r>
          </a:p>
          <a:p>
            <a:pPr marL="609600" indent="-609600"/>
            <a:r>
              <a:rPr lang="en-US" b="1"/>
              <a:t>x %= 2 ;     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b="1"/>
              <a:t>			same as </a:t>
            </a:r>
          </a:p>
          <a:p>
            <a:pPr marL="609600" indent="-609600"/>
            <a:r>
              <a:rPr lang="en-US" b="1"/>
              <a:t>x = x % 2 ;</a:t>
            </a:r>
          </a:p>
        </p:txBody>
      </p:sp>
    </p:spTree>
    <p:extLst>
      <p:ext uri="{BB962C8B-B14F-4D97-AF65-F5344CB8AC3E}">
        <p14:creationId xmlns:p14="http://schemas.microsoft.com/office/powerpoint/2010/main" val="210840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332038"/>
            <a:ext cx="86106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/>
              <a:t>	while (condition)</a:t>
            </a:r>
          </a:p>
          <a:p>
            <a:pPr>
              <a:buFont typeface="Wingdings" pitchFamily="2" charset="2"/>
              <a:buNone/>
            </a:pPr>
            <a:r>
              <a:rPr lang="en-US" sz="4000"/>
              <a:t>		{</a:t>
            </a:r>
          </a:p>
          <a:p>
            <a:pPr>
              <a:buFont typeface="Wingdings" pitchFamily="2" charset="2"/>
              <a:buNone/>
            </a:pPr>
            <a:r>
              <a:rPr lang="en-US" sz="4000"/>
              <a:t>			statements;						:</a:t>
            </a:r>
          </a:p>
          <a:p>
            <a:pPr>
              <a:buFont typeface="Wingdings" pitchFamily="2" charset="2"/>
              <a:buNone/>
            </a:pPr>
            <a:r>
              <a:rPr lang="en-US" sz="4000"/>
              <a:t>		}</a:t>
            </a:r>
          </a:p>
          <a:p>
            <a:pPr>
              <a:buFont typeface="Wingdings" pitchFamily="2" charset="2"/>
              <a:buNone/>
            </a:pPr>
            <a:r>
              <a:rPr lang="en-US" sz="4000"/>
              <a:t>	statements;</a:t>
            </a:r>
          </a:p>
          <a:p>
            <a:endParaRPr lang="en-US" sz="400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25475"/>
            <a:ext cx="7543800" cy="1431925"/>
          </a:xfrm>
        </p:spPr>
        <p:txBody>
          <a:bodyPr/>
          <a:lstStyle/>
          <a:p>
            <a:pPr algn="ctr"/>
            <a:r>
              <a:rPr lang="en-US" sz="6600"/>
              <a:t>while loop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447800" y="6043613"/>
            <a:ext cx="1128713" cy="485775"/>
          </a:xfrm>
          <a:prstGeom prst="rightArrow">
            <a:avLst>
              <a:gd name="adj1" fmla="val 50000"/>
              <a:gd name="adj2" fmla="val 58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6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057400"/>
            <a:ext cx="7543800" cy="4114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en-US" sz="4800"/>
              <a:t>While loop executes zero</a:t>
            </a:r>
          </a:p>
          <a:p>
            <a:pPr>
              <a:buFont typeface="Wingdings" pitchFamily="2" charset="2"/>
              <a:buNone/>
            </a:pPr>
            <a:r>
              <a:rPr lang="en-US" sz="4800"/>
              <a:t>or more times. What if we</a:t>
            </a:r>
          </a:p>
          <a:p>
            <a:pPr>
              <a:buFont typeface="Wingdings" pitchFamily="2" charset="2"/>
              <a:buNone/>
            </a:pPr>
            <a:r>
              <a:rPr lang="en-US" sz="4800"/>
              <a:t>want the loop to execute</a:t>
            </a:r>
          </a:p>
          <a:p>
            <a:pPr>
              <a:buFont typeface="Wingdings" pitchFamily="2" charset="2"/>
              <a:buNone/>
            </a:pPr>
            <a:r>
              <a:rPr lang="en-US" sz="4800"/>
              <a:t>at least one time?</a:t>
            </a:r>
          </a:p>
          <a:p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306554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charRg st="0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charRg st="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charRg st="0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</a:p>
          <a:p>
            <a:r>
              <a:rPr lang="en-US" dirty="0" smtClean="0"/>
              <a:t>WHILE Loop</a:t>
            </a:r>
          </a:p>
          <a:p>
            <a:r>
              <a:rPr lang="en-US" dirty="0" smtClean="0"/>
              <a:t>DO-WHILE Loop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590800"/>
            <a:ext cx="7543800" cy="1752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10600" b="1"/>
              <a:t>do-while</a:t>
            </a:r>
          </a:p>
        </p:txBody>
      </p:sp>
    </p:spTree>
    <p:extLst>
      <p:ext uri="{BB962C8B-B14F-4D97-AF65-F5344CB8AC3E}">
        <p14:creationId xmlns:p14="http://schemas.microsoft.com/office/powerpoint/2010/main" val="377438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971800"/>
            <a:ext cx="8077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b="1"/>
              <a:t>Do while loop execute on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or more times</a:t>
            </a:r>
          </a:p>
        </p:txBody>
      </p:sp>
    </p:spTree>
    <p:extLst>
      <p:ext uri="{BB962C8B-B14F-4D97-AF65-F5344CB8AC3E}">
        <p14:creationId xmlns:p14="http://schemas.microsoft.com/office/powerpoint/2010/main" val="9356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14600" y="2133600"/>
            <a:ext cx="52578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/>
              <a:t>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/>
              <a:t>	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/>
              <a:t>		statements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4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/>
              <a:t>	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/>
              <a:t>while ( condition ) ; 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85800"/>
            <a:ext cx="7543800" cy="1431925"/>
          </a:xfrm>
        </p:spPr>
        <p:txBody>
          <a:bodyPr/>
          <a:lstStyle/>
          <a:p>
            <a:pPr algn="ctr"/>
            <a:r>
              <a:rPr lang="en-US" sz="4800"/>
              <a:t>Syntax of do-while loop</a:t>
            </a:r>
          </a:p>
        </p:txBody>
      </p:sp>
    </p:spTree>
    <p:extLst>
      <p:ext uri="{BB962C8B-B14F-4D97-AF65-F5344CB8AC3E}">
        <p14:creationId xmlns:p14="http://schemas.microsoft.com/office/powerpoint/2010/main" val="401350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03438"/>
            <a:ext cx="8763000" cy="4525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char c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int tryNum = 1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     cout &lt;&lt; "Please enter your guess by pressing a character key from a to z “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     cin &gt;&gt; c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     if ( c == 'z‘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  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    cout &lt;&lt; "Congratulations! you guessed the right answer“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    tryNum = 6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 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     else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		    tryNum  = tryNum + 1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} while ( tryNum &lt;= 5 ) ;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01675"/>
            <a:ext cx="7543800" cy="1431925"/>
          </a:xfrm>
        </p:spPr>
        <p:txBody>
          <a:bodyPr/>
          <a:lstStyle/>
          <a:p>
            <a:pPr algn="ctr"/>
            <a:r>
              <a:rPr lang="en-US"/>
              <a:t>Example-Guessing game</a:t>
            </a:r>
          </a:p>
        </p:txBody>
      </p:sp>
    </p:spTree>
    <p:extLst>
      <p:ext uri="{BB962C8B-B14F-4D97-AF65-F5344CB8AC3E}">
        <p14:creationId xmlns:p14="http://schemas.microsoft.com/office/powerpoint/2010/main" val="45309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77875"/>
            <a:ext cx="7543800" cy="1431925"/>
          </a:xfrm>
        </p:spPr>
        <p:txBody>
          <a:bodyPr/>
          <a:lstStyle/>
          <a:p>
            <a:pPr algn="ctr"/>
            <a:r>
              <a:rPr lang="en-US" sz="4000"/>
              <a:t>Flow chart for do-while loop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3200400" y="2895600"/>
            <a:ext cx="11430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Do-while</a:t>
            </a: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5351463" y="4495800"/>
            <a:ext cx="1295400" cy="7620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condition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5316538" y="3505200"/>
            <a:ext cx="13716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Process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343400" y="3124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60198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4876800" y="5562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4876800" y="3124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3733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3733800" y="3352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7207250" y="46624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Exit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60198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6629400" y="4876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60198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019800" y="5181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true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6572250" y="45100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6747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209800"/>
            <a:ext cx="7543800" cy="4114800"/>
          </a:xfrm>
        </p:spPr>
        <p:txBody>
          <a:bodyPr/>
          <a:lstStyle/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  char c 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int tryNum , maxTries 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tryNum = 1 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maxTries = 5 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cout &lt;&lt; "Guess the alphabet between a to z “ 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cin &gt;&gt; c 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while ( ( tryNum &lt;= maxTries ) &amp;&amp; ( c! = ‘z‘ ) 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{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	 cout &lt;&lt; "Guess the alphabet between a to z “ 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	cin &gt;&gt; c 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	tryNum = tryNum + 1 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}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01675"/>
            <a:ext cx="7543800" cy="1431925"/>
          </a:xfrm>
        </p:spPr>
        <p:txBody>
          <a:bodyPr/>
          <a:lstStyle/>
          <a:p>
            <a:pPr algn="ctr"/>
            <a:r>
              <a:rPr lang="en-US" sz="5400"/>
              <a:t>Relational Operators</a:t>
            </a:r>
          </a:p>
        </p:txBody>
      </p:sp>
    </p:spTree>
    <p:extLst>
      <p:ext uri="{BB962C8B-B14F-4D97-AF65-F5344CB8AC3E}">
        <p14:creationId xmlns:p14="http://schemas.microsoft.com/office/powerpoint/2010/main" val="28180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429000"/>
            <a:ext cx="9982200" cy="41148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700" b="1">
                <a:latin typeface="Courier New" pitchFamily="49" charset="0"/>
              </a:rPr>
              <a:t>for</a:t>
            </a:r>
            <a:r>
              <a:rPr lang="en-US" sz="1700" b="1"/>
              <a:t> ( </a:t>
            </a:r>
            <a:r>
              <a:rPr lang="en-US" sz="1700" b="1" i="1"/>
              <a:t>initialization condition </a:t>
            </a:r>
            <a:r>
              <a:rPr lang="en-US" sz="1700" b="1"/>
              <a:t>; </a:t>
            </a:r>
            <a:r>
              <a:rPr lang="en-US" sz="1700" b="1" i="1"/>
              <a:t>termination condition </a:t>
            </a:r>
            <a:r>
              <a:rPr lang="en-US" sz="1700" b="1"/>
              <a:t>; </a:t>
            </a:r>
            <a:r>
              <a:rPr lang="en-US" sz="1700" b="1" i="1"/>
              <a:t>increment condition</a:t>
            </a:r>
            <a:r>
              <a:rPr lang="en-US" sz="1700" b="1"/>
              <a:t> )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700" b="1"/>
              <a:t>{  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700" b="1"/>
              <a:t>	</a:t>
            </a:r>
            <a:r>
              <a:rPr lang="en-US" sz="1700" b="1" i="1"/>
              <a:t>statement ( s ) 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700" b="1"/>
              <a:t>}</a:t>
            </a:r>
          </a:p>
          <a:p>
            <a:pPr>
              <a:buFont typeface="Wingdings" pitchFamily="2" charset="2"/>
              <a:buNone/>
            </a:pPr>
            <a:endParaRPr lang="en-US" sz="1700" b="1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25475"/>
            <a:ext cx="7543800" cy="1431925"/>
          </a:xfrm>
        </p:spPr>
        <p:txBody>
          <a:bodyPr/>
          <a:lstStyle/>
          <a:p>
            <a:pPr algn="ctr"/>
            <a:r>
              <a:rPr lang="en-US" sz="7200"/>
              <a:t>For loop</a:t>
            </a:r>
          </a:p>
        </p:txBody>
      </p:sp>
    </p:spTree>
    <p:extLst>
      <p:ext uri="{BB962C8B-B14F-4D97-AF65-F5344CB8AC3E}">
        <p14:creationId xmlns:p14="http://schemas.microsoft.com/office/powerpoint/2010/main" val="220129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597150"/>
            <a:ext cx="8077200" cy="1593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int counter ;</a:t>
            </a:r>
          </a:p>
          <a:p>
            <a:pPr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for( counter = 0 ; counter &lt; 10 ; counter = counter + 1 )</a:t>
            </a:r>
          </a:p>
          <a:p>
            <a:pPr lvl="2"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cout &lt;&lt; counter;</a:t>
            </a:r>
          </a:p>
          <a:p>
            <a:pPr>
              <a:buFont typeface="Wingdings" pitchFamily="2" charset="2"/>
              <a:buNone/>
            </a:pPr>
            <a:endParaRPr lang="en-US" sz="2400" b="1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73075"/>
            <a:ext cx="7543800" cy="1431925"/>
          </a:xfrm>
        </p:spPr>
        <p:txBody>
          <a:bodyPr/>
          <a:lstStyle/>
          <a:p>
            <a:pPr algn="ctr"/>
            <a:r>
              <a:rPr lang="en-US" sz="7200"/>
              <a:t>Example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914400" y="4343400"/>
            <a:ext cx="8229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Output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0123456789</a:t>
            </a:r>
            <a:endParaRPr lang="en-US" sz="5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977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971800" y="2209800"/>
            <a:ext cx="396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/>
              <a:t>2 x 1 = 2</a:t>
            </a:r>
          </a:p>
          <a:p>
            <a:pPr>
              <a:buFont typeface="Wingdings" pitchFamily="2" charset="2"/>
              <a:buNone/>
            </a:pPr>
            <a:r>
              <a:rPr lang="en-US" sz="3600" b="1"/>
              <a:t>2 x 2 = 4</a:t>
            </a:r>
          </a:p>
          <a:p>
            <a:pPr>
              <a:buFont typeface="Wingdings" pitchFamily="2" charset="2"/>
              <a:buNone/>
            </a:pPr>
            <a:r>
              <a:rPr lang="en-US" sz="3600" b="1"/>
              <a:t>2 x 3 = 6</a:t>
            </a:r>
          </a:p>
          <a:p>
            <a:pPr>
              <a:buFont typeface="Wingdings" pitchFamily="2" charset="2"/>
              <a:buNone/>
            </a:pPr>
            <a:r>
              <a:rPr lang="en-US" sz="3600" b="1"/>
              <a:t>:</a:t>
            </a:r>
          </a:p>
          <a:p>
            <a:pPr>
              <a:buFont typeface="Wingdings" pitchFamily="2" charset="2"/>
              <a:buNone/>
            </a:pPr>
            <a:r>
              <a:rPr lang="en-US" sz="3600" b="1"/>
              <a:t>:</a:t>
            </a:r>
          </a:p>
          <a:p>
            <a:pPr>
              <a:buFont typeface="Wingdings" pitchFamily="2" charset="2"/>
              <a:buNone/>
            </a:pPr>
            <a:r>
              <a:rPr lang="en-US" sz="3600" b="1"/>
              <a:t>2 x 10 = 20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01675"/>
            <a:ext cx="7543800" cy="1431925"/>
          </a:xfrm>
        </p:spPr>
        <p:txBody>
          <a:bodyPr/>
          <a:lstStyle/>
          <a:p>
            <a:pPr algn="ctr"/>
            <a:r>
              <a:rPr lang="en-US" sz="6000"/>
              <a:t>Table for 2</a:t>
            </a:r>
          </a:p>
        </p:txBody>
      </p:sp>
    </p:spTree>
    <p:extLst>
      <p:ext uri="{BB962C8B-B14F-4D97-AF65-F5344CB8AC3E}">
        <p14:creationId xmlns:p14="http://schemas.microsoft.com/office/powerpoint/2010/main" val="280393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590800"/>
            <a:ext cx="7543800" cy="3124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b="1"/>
              <a:t>#include &lt;iostream.h&gt;</a:t>
            </a:r>
          </a:p>
          <a:p>
            <a:pPr>
              <a:buFont typeface="Wingdings" pitchFamily="2" charset="2"/>
              <a:buNone/>
            </a:pPr>
            <a:r>
              <a:rPr lang="en-US" sz="1600" b="1"/>
              <a:t>main ( )</a:t>
            </a:r>
          </a:p>
          <a:p>
            <a:pPr>
              <a:buFont typeface="Wingdings" pitchFamily="2" charset="2"/>
              <a:buNone/>
            </a:pPr>
            <a:r>
              <a:rPr lang="en-US" sz="1600" b="1"/>
              <a:t>{</a:t>
            </a:r>
          </a:p>
          <a:p>
            <a:pPr>
              <a:buFont typeface="Wingdings" pitchFamily="2" charset="2"/>
              <a:buNone/>
            </a:pPr>
            <a:r>
              <a:rPr lang="en-US" sz="1600" b="1"/>
              <a:t>	int counter ;</a:t>
            </a:r>
          </a:p>
          <a:p>
            <a:pPr>
              <a:buFont typeface="Wingdings" pitchFamily="2" charset="2"/>
              <a:buNone/>
            </a:pPr>
            <a:r>
              <a:rPr lang="en-US" sz="1600" b="1"/>
              <a:t> 	for ( counter = 1 ; counter &lt;= 10 ; counter = counter + 1 )</a:t>
            </a:r>
          </a:p>
          <a:p>
            <a:pPr>
              <a:buFont typeface="Wingdings" pitchFamily="2" charset="2"/>
              <a:buNone/>
            </a:pPr>
            <a:r>
              <a:rPr lang="en-US" sz="1600" b="1"/>
              <a:t>	{</a:t>
            </a:r>
          </a:p>
          <a:p>
            <a:pPr>
              <a:buFont typeface="Wingdings" pitchFamily="2" charset="2"/>
              <a:buNone/>
            </a:pPr>
            <a:r>
              <a:rPr lang="en-US" sz="1600" b="1"/>
              <a:t>        cout &lt;&lt; "2 x " &lt;&lt; counter &lt;&lt; " = " &lt;&lt; 2* counter &lt;&lt; "\n“ ;</a:t>
            </a:r>
          </a:p>
          <a:p>
            <a:pPr>
              <a:buFont typeface="Wingdings" pitchFamily="2" charset="2"/>
              <a:buNone/>
            </a:pPr>
            <a:r>
              <a:rPr lang="en-US" sz="1600" b="1"/>
              <a:t>    	}</a:t>
            </a:r>
          </a:p>
          <a:p>
            <a:pPr>
              <a:buFont typeface="Wingdings" pitchFamily="2" charset="2"/>
              <a:buNone/>
            </a:pPr>
            <a:r>
              <a:rPr lang="en-US" sz="1600" b="1"/>
              <a:t>}</a:t>
            </a:r>
          </a:p>
          <a:p>
            <a:pPr lvl="2">
              <a:buFont typeface="Wingdings" pitchFamily="2" charset="2"/>
              <a:buNone/>
            </a:pPr>
            <a:endParaRPr lang="en-US" sz="1200" b="1">
              <a:latin typeface="Courier New" pitchFamily="49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77875"/>
            <a:ext cx="7543800" cy="1431925"/>
          </a:xfrm>
        </p:spPr>
        <p:txBody>
          <a:bodyPr/>
          <a:lstStyle/>
          <a:p>
            <a:r>
              <a:rPr lang="en-US" sz="3600"/>
              <a:t>Example - Calculate Table for 2</a:t>
            </a:r>
          </a:p>
        </p:txBody>
      </p:sp>
    </p:spTree>
    <p:extLst>
      <p:ext uri="{BB962C8B-B14F-4D97-AF65-F5344CB8AC3E}">
        <p14:creationId xmlns:p14="http://schemas.microsoft.com/office/powerpoint/2010/main" val="44157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2 x1 = 2</a:t>
            </a:r>
          </a:p>
          <a:p>
            <a:pPr>
              <a:buFont typeface="Wingdings" pitchFamily="2" charset="2"/>
              <a:buNone/>
            </a:pPr>
            <a:r>
              <a:rPr lang="en-US"/>
              <a:t>2 x 2 = 4</a:t>
            </a:r>
          </a:p>
          <a:p>
            <a:pPr>
              <a:buFont typeface="Wingdings" pitchFamily="2" charset="2"/>
              <a:buNone/>
            </a:pPr>
            <a:r>
              <a:rPr lang="en-US"/>
              <a:t>2 x 3 = 6</a:t>
            </a:r>
          </a:p>
          <a:p>
            <a:pPr>
              <a:buFont typeface="Wingdings" pitchFamily="2" charset="2"/>
              <a:buNone/>
            </a:pPr>
            <a:r>
              <a:rPr lang="en-US"/>
              <a:t>:</a:t>
            </a:r>
          </a:p>
          <a:p>
            <a:pPr>
              <a:buFont typeface="Wingdings" pitchFamily="2" charset="2"/>
              <a:buNone/>
            </a:pPr>
            <a:r>
              <a:rPr lang="en-US"/>
              <a:t>:</a:t>
            </a:r>
          </a:p>
          <a:p>
            <a:pPr>
              <a:buFont typeface="Wingdings" pitchFamily="2" charset="2"/>
              <a:buNone/>
            </a:pPr>
            <a:r>
              <a:rPr lang="en-US"/>
              <a:t>2 x 10 = 20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49275"/>
            <a:ext cx="7543800" cy="1431925"/>
          </a:xfrm>
        </p:spPr>
        <p:txBody>
          <a:bodyPr/>
          <a:lstStyle/>
          <a:p>
            <a:pPr algn="ctr"/>
            <a:r>
              <a:rPr lang="en-US" sz="600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33243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25475"/>
            <a:ext cx="7543800" cy="1431925"/>
          </a:xfrm>
        </p:spPr>
        <p:txBody>
          <a:bodyPr/>
          <a:lstStyle/>
          <a:p>
            <a:r>
              <a:rPr lang="en-US" sz="3200"/>
              <a:t>Flow chart for the ‘Table’ example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55750" y="217805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counter=1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555750" y="278765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mtClean="0">
                <a:latin typeface="Arial" charset="0"/>
              </a:rPr>
              <a:t>For</a:t>
            </a:r>
            <a:endParaRPr lang="en-US" dirty="0">
              <a:latin typeface="Arial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657600" y="44958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Arial" charset="0"/>
              </a:rPr>
              <a:t>Print 2*counter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3613150" y="3187700"/>
            <a:ext cx="1295400" cy="914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Arial" charset="0"/>
              </a:rPr>
              <a:t>counter &lt;=10?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133600" y="1949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133600" y="25590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743200" y="294005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2672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42672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42672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3200400" y="568325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3200400" y="294005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133600" y="316865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1555750" y="6248400"/>
            <a:ext cx="1143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Stop</a:t>
            </a:r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1555750" y="1568450"/>
            <a:ext cx="1143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Start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876800" y="3657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5089525" y="33131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No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622925" y="3389313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Exit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3657600" y="51054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Arial" charset="0"/>
              </a:rPr>
              <a:t>Counter = </a:t>
            </a:r>
          </a:p>
          <a:p>
            <a:pPr algn="ctr" eaLnBrk="1" hangingPunct="1"/>
            <a:r>
              <a:rPr lang="en-US" sz="1400">
                <a:latin typeface="Arial" charset="0"/>
              </a:rPr>
              <a:t>counter + 1</a:t>
            </a: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42672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4260850" y="3976688"/>
            <a:ext cx="53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Arial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15526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438400"/>
            <a:ext cx="84582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#include &lt;iostream.h&gt;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main (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 	int number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   	int maxMultiplier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   	int counter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   	maxMultiplier = 10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   	cout &lt;&lt; " Please enter the number for which you wish to construct the table “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 	cin &gt;&gt; number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  	for ( counter = 1 ; counter &lt;= maxMultiplier ; counter = counter + 1 )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  	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   	  	 cout &lt;&lt; number &lt;&lt;" x " &lt;&lt; counter&lt;&lt; " = " &lt;&lt;  number * counter &lt;&lt; "\n“ 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  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}</a:t>
            </a:r>
            <a:endParaRPr lang="en-US" sz="14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b="1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838200"/>
            <a:ext cx="7543800" cy="1431925"/>
          </a:xfrm>
        </p:spPr>
        <p:txBody>
          <a:bodyPr/>
          <a:lstStyle/>
          <a:p>
            <a:pPr algn="ctr"/>
            <a:r>
              <a:rPr lang="en-US" sz="3200"/>
              <a:t>Example: Calculate Table- </a:t>
            </a:r>
            <a:r>
              <a:rPr lang="en-US" sz="2800"/>
              <a:t>Enhanced</a:t>
            </a:r>
          </a:p>
        </p:txBody>
      </p:sp>
    </p:spTree>
    <p:extLst>
      <p:ext uri="{BB962C8B-B14F-4D97-AF65-F5344CB8AC3E}">
        <p14:creationId xmlns:p14="http://schemas.microsoft.com/office/powerpoint/2010/main" val="23683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266</Words>
  <Application>Microsoft Office PowerPoint</Application>
  <PresentationFormat>On-screen Show (4:3)</PresentationFormat>
  <Paragraphs>158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Programming Fundamentals</vt:lpstr>
      <vt:lpstr>Loops</vt:lpstr>
      <vt:lpstr>For loop</vt:lpstr>
      <vt:lpstr>Example</vt:lpstr>
      <vt:lpstr>Table for 2</vt:lpstr>
      <vt:lpstr>Example - Calculate Table for 2</vt:lpstr>
      <vt:lpstr>Output</vt:lpstr>
      <vt:lpstr>Flow chart for the ‘Table’ example </vt:lpstr>
      <vt:lpstr>Example: Calculate Table- Enhanced</vt:lpstr>
      <vt:lpstr>Increment operator</vt:lpstr>
      <vt:lpstr>Decrement operator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while loop</vt:lpstr>
      <vt:lpstr>PowerPoint Presentation</vt:lpstr>
      <vt:lpstr>PowerPoint Presentation</vt:lpstr>
      <vt:lpstr>PowerPoint Presentation</vt:lpstr>
      <vt:lpstr>Syntax of do-while loop</vt:lpstr>
      <vt:lpstr>Example-Guessing game</vt:lpstr>
      <vt:lpstr>Flow chart for do-while loop</vt:lpstr>
      <vt:lpstr>Relational Operators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</dc:title>
  <dc:creator>Waqas</dc:creator>
  <cp:lastModifiedBy>Waqas</cp:lastModifiedBy>
  <cp:revision>4</cp:revision>
  <dcterms:created xsi:type="dcterms:W3CDTF">2006-08-16T00:00:00Z</dcterms:created>
  <dcterms:modified xsi:type="dcterms:W3CDTF">2012-04-04T07:36:41Z</dcterms:modified>
</cp:coreProperties>
</file>