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2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5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28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618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82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6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9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70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2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1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0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5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3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8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CQGiduTd78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19" y="754380"/>
            <a:ext cx="8083550" cy="1902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24600" y="4798134"/>
            <a:ext cx="303212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endParaRPr sz="2800" dirty="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lang="en-US" sz="2800" spc="-10" dirty="0">
                <a:solidFill>
                  <a:srgbClr val="FFFFFF"/>
                </a:solidFill>
                <a:latin typeface="Georgia"/>
                <a:cs typeface="Georgia"/>
              </a:rPr>
              <a:t>Engr. Latif Jan</a:t>
            </a:r>
          </a:p>
          <a:p>
            <a:pPr marL="12700" marR="5080">
              <a:lnSpc>
                <a:spcPct val="100000"/>
              </a:lnSpc>
            </a:pPr>
            <a:r>
              <a:rPr lang="en-US" sz="2800" spc="-10" dirty="0">
                <a:solidFill>
                  <a:srgbClr val="FFFFFF"/>
                </a:solidFill>
                <a:latin typeface="Georgia"/>
                <a:cs typeface="Georgia"/>
              </a:rPr>
              <a:t>Lecturer INU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170" y="425450"/>
            <a:ext cx="185102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Georgia"/>
                <a:cs typeface="Georgia"/>
              </a:rPr>
              <a:t>Cont</a:t>
            </a:r>
            <a:r>
              <a:rPr b="0" dirty="0">
                <a:latin typeface="Georgia"/>
                <a:cs typeface="Georgia"/>
              </a:rPr>
              <a:t>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145600"/>
            <a:ext cx="8052434" cy="534670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3225" spc="240" baseline="645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300" b="1" spc="160" dirty="0">
                <a:solidFill>
                  <a:srgbClr val="5EF2C9"/>
                </a:solidFill>
                <a:latin typeface="Georgia"/>
                <a:cs typeface="Georgia"/>
              </a:rPr>
              <a:t>Position </a:t>
            </a:r>
            <a:r>
              <a:rPr sz="2300" b="1" spc="-5" dirty="0">
                <a:solidFill>
                  <a:srgbClr val="5EF2C9"/>
                </a:solidFill>
                <a:latin typeface="Georgia"/>
                <a:cs typeface="Georgia"/>
              </a:rPr>
              <a:t>Vector of Different Centre of </a:t>
            </a:r>
            <a:r>
              <a:rPr sz="2300" b="1" dirty="0">
                <a:solidFill>
                  <a:srgbClr val="5EF2C9"/>
                </a:solidFill>
                <a:latin typeface="Georgia"/>
                <a:cs typeface="Georgia"/>
              </a:rPr>
              <a:t>a</a:t>
            </a:r>
            <a:r>
              <a:rPr sz="2300" b="1" spc="-12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300" b="1" spc="-5" dirty="0">
                <a:solidFill>
                  <a:srgbClr val="5EF2C9"/>
                </a:solidFill>
                <a:latin typeface="Georgia"/>
                <a:cs typeface="Georgia"/>
              </a:rPr>
              <a:t>Triangle</a:t>
            </a:r>
            <a:endParaRPr sz="2300">
              <a:latin typeface="Georgia"/>
              <a:cs typeface="Georgia"/>
            </a:endParaRPr>
          </a:p>
          <a:p>
            <a:pPr marL="677545" marR="105410" indent="-246379">
              <a:lnSpc>
                <a:spcPct val="100000"/>
              </a:lnSpc>
              <a:spcBef>
                <a:spcPts val="520"/>
              </a:spcBef>
              <a:buClr>
                <a:srgbClr val="FFFF00"/>
              </a:buClr>
              <a:buSzPct val="83333"/>
              <a:buFont typeface="Symbol"/>
              <a:buChar char=""/>
              <a:tabLst>
                <a:tab pos="741680" algn="l"/>
              </a:tabLst>
            </a:pP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If a,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b, c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be PV’s of the vertices A, B,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ΔABC </a:t>
            </a:r>
            <a:r>
              <a:rPr sz="2100" spc="-90" dirty="0">
                <a:solidFill>
                  <a:srgbClr val="FFFFFF"/>
                </a:solidFill>
                <a:latin typeface="Georgia"/>
                <a:cs typeface="Georgia"/>
              </a:rPr>
              <a:t>respectively, 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then the PV of the centroid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G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triangle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 + b + c /</a:t>
            </a:r>
            <a:r>
              <a:rPr sz="21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3.</a:t>
            </a:r>
            <a:endParaRPr sz="2100">
              <a:latin typeface="Georgia"/>
              <a:cs typeface="Georgia"/>
            </a:endParaRPr>
          </a:p>
          <a:p>
            <a:pPr marL="677545" marR="259715" indent="-246379">
              <a:lnSpc>
                <a:spcPct val="100000"/>
              </a:lnSpc>
              <a:spcBef>
                <a:spcPts val="530"/>
              </a:spcBef>
              <a:buClr>
                <a:srgbClr val="FFFF00"/>
              </a:buClr>
              <a:buSzPct val="83333"/>
              <a:buFont typeface="Symbol"/>
              <a:buChar char=""/>
              <a:tabLst>
                <a:tab pos="741680" algn="l"/>
              </a:tabLst>
            </a:pP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The PV of incentre of ΔABC is (BC)a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(CA)b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(AB)c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/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BC </a:t>
            </a:r>
            <a:r>
              <a:rPr sz="2100" spc="-1125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AB</a:t>
            </a:r>
            <a:endParaRPr sz="2100">
              <a:latin typeface="Georgia"/>
              <a:cs typeface="Georgia"/>
            </a:endParaRPr>
          </a:p>
          <a:p>
            <a:pPr marL="431800">
              <a:lnSpc>
                <a:spcPct val="100000"/>
              </a:lnSpc>
              <a:spcBef>
                <a:spcPts val="520"/>
              </a:spcBef>
            </a:pPr>
            <a:r>
              <a:rPr sz="2625" spc="509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100" spc="34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1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PV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of orthocentre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ΔABC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a(tan A)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b(tan B)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c(tan</a:t>
            </a:r>
            <a:endParaRPr sz="2100">
              <a:latin typeface="Georgia"/>
              <a:cs typeface="Georgia"/>
            </a:endParaRPr>
          </a:p>
          <a:p>
            <a:pPr marL="677545">
              <a:lnSpc>
                <a:spcPct val="100000"/>
              </a:lnSpc>
            </a:pP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/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tan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 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tan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 +</a:t>
            </a:r>
            <a:r>
              <a:rPr sz="21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tan</a:t>
            </a:r>
            <a:endParaRPr sz="2100">
              <a:latin typeface="Georgia"/>
              <a:cs typeface="Georgia"/>
            </a:endParaRPr>
          </a:p>
          <a:p>
            <a:pPr marL="431800">
              <a:lnSpc>
                <a:spcPct val="100000"/>
              </a:lnSpc>
              <a:spcBef>
                <a:spcPts val="550"/>
              </a:spcBef>
            </a:pPr>
            <a:r>
              <a:rPr sz="2200" b="1" spc="-10" dirty="0">
                <a:solidFill>
                  <a:srgbClr val="5EF2C9"/>
                </a:solidFill>
                <a:latin typeface="Georgia"/>
                <a:cs typeface="Georgia"/>
              </a:rPr>
              <a:t>Parallelogram</a:t>
            </a:r>
            <a:r>
              <a:rPr sz="2200" b="1" spc="-2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200" b="1" spc="-10" dirty="0">
                <a:solidFill>
                  <a:srgbClr val="5EF2C9"/>
                </a:solidFill>
                <a:latin typeface="Georgia"/>
                <a:cs typeface="Georgia"/>
              </a:rPr>
              <a:t>Law</a:t>
            </a:r>
            <a:endParaRPr sz="2200">
              <a:latin typeface="Georgia"/>
              <a:cs typeface="Georgia"/>
            </a:endParaRPr>
          </a:p>
          <a:p>
            <a:pPr marL="677545" marR="30480" indent="-246379">
              <a:lnSpc>
                <a:spcPct val="100000"/>
              </a:lnSpc>
              <a:spcBef>
                <a:spcPts val="530"/>
              </a:spcBef>
            </a:pPr>
            <a:r>
              <a:rPr sz="2625" spc="509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100" spc="340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 be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any two vectors. From the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initial point of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a, 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is drawn and parallelogram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OACB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is completed with  OA and OB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as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adjacent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sides. The vector OC is defined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as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the  sum of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b.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This is called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parallelogram law of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addition 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1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vectors.</a:t>
            </a:r>
            <a:endParaRPr sz="2100">
              <a:latin typeface="Georgia"/>
              <a:cs typeface="Georgia"/>
            </a:endParaRPr>
          </a:p>
          <a:p>
            <a:pPr marL="677545" marR="416559" indent="-246379">
              <a:lnSpc>
                <a:spcPct val="100000"/>
              </a:lnSpc>
              <a:spcBef>
                <a:spcPts val="520"/>
              </a:spcBef>
            </a:pPr>
            <a:r>
              <a:rPr sz="2625" spc="509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100" spc="34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1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sum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of two vectors is also called their resultant and </a:t>
            </a:r>
            <a:r>
              <a:rPr sz="2100" spc="-375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process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of addition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as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 composition.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880" y="977900"/>
            <a:ext cx="760349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Georgia"/>
                <a:cs typeface="Georgia"/>
              </a:rPr>
              <a:t>Scalar Product of Two</a:t>
            </a:r>
            <a:r>
              <a:rPr b="0" spc="-11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772920"/>
            <a:ext cx="8073390" cy="4643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8450" marR="17780" indent="-273050">
              <a:lnSpc>
                <a:spcPts val="2590"/>
              </a:lnSpc>
              <a:spcBef>
                <a:spcPts val="425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two non-zero vectors, then the scalar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400" spc="-290" dirty="0">
                <a:solidFill>
                  <a:srgbClr val="FFFFFF"/>
                </a:solidFill>
                <a:latin typeface="Georgia"/>
                <a:cs typeface="Georgia"/>
              </a:rPr>
              <a:t>dot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product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denoted by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defined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as a</a:t>
            </a:r>
            <a:r>
              <a:rPr sz="2400" spc="-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 b = |a|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|b| cos θ, where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angle between the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 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0 &lt; θ &lt;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π</a:t>
            </a:r>
            <a:endParaRPr sz="2400">
              <a:latin typeface="Georgia"/>
              <a:cs typeface="Georgia"/>
            </a:endParaRPr>
          </a:p>
          <a:p>
            <a:pPr marL="298450" marR="131445" indent="-273050">
              <a:lnSpc>
                <a:spcPts val="2590"/>
              </a:lnSpc>
              <a:spcBef>
                <a:spcPts val="600"/>
              </a:spcBef>
            </a:pPr>
            <a:r>
              <a:rPr sz="3375" spc="56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angle between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defined as the  smaller angle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between them, when they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drawn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with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same initial point.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Usually, we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take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0 &lt; θ &lt;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π. Angle  between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like 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angle between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unlike 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π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  <a:p>
            <a:pPr marL="298450" marR="440690" indent="-273050">
              <a:lnSpc>
                <a:spcPts val="259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either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or b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null vector, then scalar product </a:t>
            </a:r>
            <a:r>
              <a:rPr sz="2400" spc="-70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vector is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zero.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275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two unit vectors, then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b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cos θ.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309"/>
              </a:spcBef>
            </a:pPr>
            <a:r>
              <a:rPr sz="3375" spc="56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scalar product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commutative i.e.,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b=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* a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1404620"/>
            <a:ext cx="8075930" cy="4504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121920" indent="-273050">
              <a:lnSpc>
                <a:spcPct val="100000"/>
              </a:lnSpc>
              <a:spcBef>
                <a:spcPts val="1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 , j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k 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mutually perpendicular unit 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 , j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k,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 * i = j * j = k * k =1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 * j = j * k = k * i =</a:t>
            </a:r>
            <a:r>
              <a:rPr sz="2400" spc="-3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endParaRPr sz="2400">
              <a:latin typeface="Georgia"/>
              <a:cs typeface="Georgia"/>
            </a:endParaRPr>
          </a:p>
          <a:p>
            <a:pPr marL="311150" marR="739140" indent="-273050">
              <a:lnSpc>
                <a:spcPct val="100000"/>
              </a:lnSpc>
              <a:spcBef>
                <a:spcPts val="600"/>
              </a:spcBef>
            </a:pPr>
            <a:r>
              <a:rPr sz="3375" spc="45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05" dirty="0">
                <a:solidFill>
                  <a:srgbClr val="FFFFFF"/>
                </a:solidFill>
                <a:latin typeface="Georgia"/>
                <a:cs typeface="Georgia"/>
              </a:rPr>
              <a:t>(vi)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scalar product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 is distributive</a:t>
            </a:r>
            <a:r>
              <a:rPr sz="2400" spc="-3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360" dirty="0">
                <a:solidFill>
                  <a:srgbClr val="FFFFFF"/>
                </a:solidFill>
                <a:latin typeface="Georgia"/>
                <a:cs typeface="Georgia"/>
              </a:rPr>
              <a:t>over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addition.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sz="3375" spc="57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5" dirty="0">
                <a:solidFill>
                  <a:srgbClr val="FFFFFF"/>
                </a:solidFill>
                <a:latin typeface="Georgia"/>
                <a:cs typeface="Georgia"/>
              </a:rPr>
              <a:t>(a)</a:t>
            </a:r>
            <a:r>
              <a:rPr sz="240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(b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a * b + a * c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(left distributive)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57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5" dirty="0">
                <a:solidFill>
                  <a:srgbClr val="FFFFFF"/>
                </a:solidFill>
                <a:latin typeface="Georgia"/>
                <a:cs typeface="Georgia"/>
              </a:rPr>
              <a:t>(b)</a:t>
            </a:r>
            <a:r>
              <a:rPr sz="2400" spc="-1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(b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a = b * a + c *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(right distributive)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45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05" dirty="0">
                <a:solidFill>
                  <a:srgbClr val="FFFFFF"/>
                </a:solidFill>
                <a:latin typeface="Georgia"/>
                <a:cs typeface="Georgia"/>
              </a:rPr>
              <a:t>Note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Length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 as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scalar</a:t>
            </a:r>
            <a:r>
              <a:rPr sz="2400" spc="-3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product</a:t>
            </a:r>
            <a:endParaRPr sz="2400">
              <a:latin typeface="Georgia"/>
              <a:cs typeface="Georgia"/>
            </a:endParaRPr>
          </a:p>
          <a:p>
            <a:pPr marL="311150" marR="339090" indent="-273050">
              <a:lnSpc>
                <a:spcPct val="10000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be any vector, then the scalar product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a = |a| </a:t>
            </a:r>
            <a:r>
              <a:rPr sz="2400" spc="-484" dirty="0">
                <a:solidFill>
                  <a:srgbClr val="FFFFFF"/>
                </a:solidFill>
                <a:latin typeface="Georgia"/>
                <a:cs typeface="Georgia"/>
              </a:rPr>
              <a:t>|a|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cosθ </a:t>
            </a:r>
            <a:r>
              <a:rPr sz="2400" spc="-545" dirty="0">
                <a:solidFill>
                  <a:srgbClr val="FFFFFF"/>
                </a:solidFill>
                <a:latin typeface="Lucida Sans Unicode"/>
                <a:cs typeface="Lucida Sans Unicode"/>
              </a:rPr>
              <a:t>⇒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|a|2 = a2 </a:t>
            </a:r>
            <a:r>
              <a:rPr sz="2400" spc="-545" dirty="0">
                <a:solidFill>
                  <a:srgbClr val="FFFFFF"/>
                </a:solidFill>
                <a:latin typeface="Lucida Sans Unicode"/>
                <a:cs typeface="Lucida Sans Unicode"/>
              </a:rPr>
              <a:t>⇒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</a:t>
            </a:r>
            <a:r>
              <a:rPr sz="2400" spc="-1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endParaRPr sz="240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600"/>
              </a:spcBef>
            </a:pPr>
            <a:r>
              <a:rPr sz="3375" spc="22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150" dirty="0">
                <a:solidFill>
                  <a:srgbClr val="FFFFFF"/>
                </a:solidFill>
                <a:latin typeface="Georgia"/>
                <a:cs typeface="Georgia"/>
              </a:rPr>
              <a:t>Condition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perpendicularity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b = 0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&lt;=&gt;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95" dirty="0">
                <a:solidFill>
                  <a:srgbClr val="FFFFFF"/>
                </a:solidFill>
                <a:latin typeface="Lucida Sans Unicode"/>
                <a:cs typeface="Lucida Sans Unicode"/>
              </a:rPr>
              <a:t>⊥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b,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400" spc="-720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being non-zero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6170" y="673100"/>
            <a:ext cx="185102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Georgia"/>
                <a:cs typeface="Georgia"/>
              </a:rPr>
              <a:t>Cont</a:t>
            </a:r>
            <a:r>
              <a:rPr b="0" dirty="0">
                <a:latin typeface="Georgia"/>
                <a:cs typeface="Georgia"/>
              </a:rPr>
              <a:t>….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261620"/>
            <a:ext cx="3091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375" b="0" spc="22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150" dirty="0"/>
              <a:t>Collinear</a:t>
            </a:r>
            <a:r>
              <a:rPr sz="2400" spc="-25" dirty="0"/>
              <a:t> </a:t>
            </a:r>
            <a:r>
              <a:rPr sz="2400" spc="-190" dirty="0"/>
              <a:t>Vectors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440" y="697229"/>
            <a:ext cx="8166100" cy="528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0245" marR="471805" indent="-246379">
              <a:lnSpc>
                <a:spcPct val="100000"/>
              </a:lnSpc>
              <a:spcBef>
                <a:spcPts val="100"/>
              </a:spcBef>
            </a:pPr>
            <a:r>
              <a:rPr sz="2775" spc="240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16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collinear,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a =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λb,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some</a:t>
            </a:r>
            <a:r>
              <a:rPr sz="2200" spc="-2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60" dirty="0">
                <a:solidFill>
                  <a:srgbClr val="FFFFFF"/>
                </a:solidFill>
                <a:latin typeface="Georgia"/>
                <a:cs typeface="Georgia"/>
              </a:rPr>
              <a:t>non-zero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scalar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λ.</a:t>
            </a:r>
            <a:endParaRPr sz="2200">
              <a:latin typeface="Georgia"/>
              <a:cs typeface="Georgia"/>
            </a:endParaRPr>
          </a:p>
          <a:p>
            <a:pPr marL="50800">
              <a:lnSpc>
                <a:spcPct val="100000"/>
              </a:lnSpc>
              <a:spcBef>
                <a:spcPts val="600"/>
              </a:spcBef>
            </a:pPr>
            <a:r>
              <a:rPr sz="3375" spc="22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50" dirty="0">
                <a:solidFill>
                  <a:srgbClr val="5EF2C9"/>
                </a:solidFill>
                <a:latin typeface="Georgia"/>
                <a:cs typeface="Georgia"/>
              </a:rPr>
              <a:t>Collinear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Points</a:t>
            </a:r>
            <a:endParaRPr sz="2400">
              <a:latin typeface="Georgia"/>
              <a:cs typeface="Georgia"/>
            </a:endParaRPr>
          </a:p>
          <a:p>
            <a:pPr marL="444500">
              <a:lnSpc>
                <a:spcPts val="2635"/>
              </a:lnSpc>
              <a:spcBef>
                <a:spcPts val="550"/>
              </a:spcBef>
            </a:pPr>
            <a:r>
              <a:rPr sz="2775" spc="487" baseline="10510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2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A, B, C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any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three points. Points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A, B, 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collinear</a:t>
            </a:r>
            <a:endParaRPr sz="2200">
              <a:latin typeface="Georgia"/>
              <a:cs typeface="Georgia"/>
            </a:endParaRPr>
          </a:p>
          <a:p>
            <a:pPr marL="690245" marR="377190">
              <a:lnSpc>
                <a:spcPts val="2640"/>
              </a:lnSpc>
              <a:spcBef>
                <a:spcPts val="80"/>
              </a:spcBef>
            </a:pP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&lt;=&gt;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AB, BC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collinear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vectors. &lt;=&gt; AB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λBC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some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non-zero scalar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λ.</a:t>
            </a:r>
            <a:endParaRPr sz="2200">
              <a:latin typeface="Georgia"/>
              <a:cs typeface="Georgia"/>
            </a:endParaRPr>
          </a:p>
          <a:p>
            <a:pPr marL="50800">
              <a:lnSpc>
                <a:spcPct val="100000"/>
              </a:lnSpc>
              <a:spcBef>
                <a:spcPts val="515"/>
              </a:spcBef>
            </a:pPr>
            <a:r>
              <a:rPr sz="3375" spc="284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90" dirty="0">
                <a:solidFill>
                  <a:srgbClr val="5EF2C9"/>
                </a:solidFill>
                <a:latin typeface="Georgia"/>
                <a:cs typeface="Georgia"/>
              </a:rPr>
              <a:t>Section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 Formula</a:t>
            </a:r>
            <a:endParaRPr sz="2400">
              <a:latin typeface="Georgia"/>
              <a:cs typeface="Georgia"/>
            </a:endParaRPr>
          </a:p>
          <a:p>
            <a:pPr marL="690245" marR="648970" indent="-246379">
              <a:lnSpc>
                <a:spcPct val="100000"/>
              </a:lnSpc>
              <a:spcBef>
                <a:spcPts val="550"/>
              </a:spcBef>
            </a:pPr>
            <a:r>
              <a:rPr sz="2775" spc="487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2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two points with position 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spc="-60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200" spc="-5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respectively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OP=</a:t>
            </a:r>
            <a:r>
              <a:rPr sz="22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r.</a:t>
            </a:r>
            <a:endParaRPr sz="2200">
              <a:latin typeface="Georgia"/>
              <a:cs typeface="Georgia"/>
            </a:endParaRPr>
          </a:p>
          <a:p>
            <a:pPr marL="756920" indent="-312420">
              <a:lnSpc>
                <a:spcPct val="100000"/>
              </a:lnSpc>
              <a:spcBef>
                <a:spcPts val="550"/>
              </a:spcBef>
              <a:buClr>
                <a:srgbClr val="FFFF00"/>
              </a:buClr>
              <a:buSzPct val="84090"/>
              <a:buFont typeface="Symbol"/>
              <a:buChar char=""/>
              <a:tabLst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P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point dividing AB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internally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ratio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m :</a:t>
            </a:r>
            <a:r>
              <a:rPr sz="22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n.</a:t>
            </a:r>
            <a:endParaRPr sz="2200">
              <a:latin typeface="Georgia"/>
              <a:cs typeface="Georgia"/>
            </a:endParaRPr>
          </a:p>
          <a:p>
            <a:pPr marL="690245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Then,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r = m b + n a / m + n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Also,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(m +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n) OP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m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+ n</a:t>
            </a:r>
            <a:r>
              <a:rPr sz="2200" spc="-1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OA</a:t>
            </a:r>
            <a:endParaRPr sz="2200">
              <a:latin typeface="Georgia"/>
              <a:cs typeface="Georgia"/>
            </a:endParaRPr>
          </a:p>
          <a:p>
            <a:pPr marL="756920" indent="-312420">
              <a:lnSpc>
                <a:spcPct val="100000"/>
              </a:lnSpc>
              <a:spcBef>
                <a:spcPts val="550"/>
              </a:spcBef>
              <a:buClr>
                <a:srgbClr val="FFFF00"/>
              </a:buClr>
              <a:buSzPct val="84090"/>
              <a:buFont typeface="Symbol"/>
              <a:buChar char=""/>
              <a:tabLst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position vector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mid-point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is a + b /</a:t>
            </a:r>
            <a:r>
              <a:rPr sz="2200" spc="-1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2.</a:t>
            </a:r>
            <a:endParaRPr sz="2200">
              <a:latin typeface="Georgia"/>
              <a:cs typeface="Georgia"/>
            </a:endParaRPr>
          </a:p>
          <a:p>
            <a:pPr marL="756920" indent="-312420">
              <a:lnSpc>
                <a:spcPct val="100000"/>
              </a:lnSpc>
              <a:spcBef>
                <a:spcPts val="550"/>
              </a:spcBef>
              <a:buClr>
                <a:srgbClr val="FFFF00"/>
              </a:buClr>
              <a:buSzPct val="84090"/>
              <a:buFont typeface="Symbol"/>
              <a:buChar char=""/>
              <a:tabLst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P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point dividing AB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externally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ratio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m :</a:t>
            </a:r>
            <a:r>
              <a:rPr sz="22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n.</a:t>
            </a:r>
            <a:endParaRPr sz="2200">
              <a:latin typeface="Georgia"/>
              <a:cs typeface="Georgia"/>
            </a:endParaRPr>
          </a:p>
          <a:p>
            <a:pPr marL="690245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Then,r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m b + n a / m +</a:t>
            </a:r>
            <a:r>
              <a:rPr sz="2200" spc="-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160" y="749300"/>
            <a:ext cx="667893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0" marR="5080" indent="-13462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Important Points to</a:t>
            </a:r>
            <a:r>
              <a:rPr spc="-110" dirty="0"/>
              <a:t> </a:t>
            </a:r>
            <a:r>
              <a:rPr spc="-5" dirty="0"/>
              <a:t>be  </a:t>
            </a:r>
            <a:r>
              <a:rPr spc="-10" dirty="0"/>
              <a:t>Remembered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2180590"/>
            <a:ext cx="7904480" cy="42494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sz="3675" spc="2497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75" spc="-22" baseline="6802" dirty="0">
                <a:solidFill>
                  <a:srgbClr val="0ACFD8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b) = </a:t>
            </a:r>
            <a:r>
              <a:rPr sz="2600" spc="-8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r>
              <a:rPr sz="2250" spc="-127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90" dirty="0">
                <a:solidFill>
                  <a:srgbClr val="FFFFFF"/>
                </a:solidFill>
                <a:latin typeface="Georgia"/>
                <a:cs typeface="Georgia"/>
              </a:rPr>
              <a:t>|b|</a:t>
            </a:r>
            <a:r>
              <a:rPr sz="2250" spc="-135" baseline="29629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2250" baseline="29629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8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0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120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179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600" spc="-9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r>
              <a:rPr sz="2250" spc="-142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150" dirty="0">
                <a:solidFill>
                  <a:srgbClr val="FFFFFF"/>
                </a:solidFill>
                <a:latin typeface="Georgia"/>
                <a:cs typeface="Georgia"/>
              </a:rPr>
              <a:t>|b</a:t>
            </a:r>
            <a:r>
              <a:rPr sz="2250" spc="-225" baseline="29629" dirty="0">
                <a:solidFill>
                  <a:srgbClr val="FFFFFF"/>
                </a:solidFill>
                <a:latin typeface="Georgia"/>
                <a:cs typeface="Georgia"/>
              </a:rPr>
              <a:t>|2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+ 2 (a *</a:t>
            </a:r>
            <a:r>
              <a:rPr sz="2600" spc="-43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b)</a:t>
            </a:r>
            <a:endParaRPr sz="26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8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0" dirty="0">
                <a:solidFill>
                  <a:srgbClr val="FFFFFF"/>
                </a:solidFill>
                <a:latin typeface="Georgia"/>
                <a:cs typeface="Georgia"/>
              </a:rPr>
              <a:t>|a</a:t>
            </a:r>
            <a:r>
              <a:rPr sz="2600" spc="-4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120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179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600" spc="-9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r>
              <a:rPr sz="2250" spc="-142" baseline="29629" dirty="0">
                <a:solidFill>
                  <a:srgbClr val="FFFFFF"/>
                </a:solidFill>
                <a:latin typeface="Georgia"/>
                <a:cs typeface="Georgia"/>
              </a:rPr>
              <a:t>2 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90" dirty="0">
                <a:solidFill>
                  <a:srgbClr val="FFFFFF"/>
                </a:solidFill>
                <a:latin typeface="Georgia"/>
                <a:cs typeface="Georgia"/>
              </a:rPr>
              <a:t>|b|</a:t>
            </a:r>
            <a:r>
              <a:rPr sz="2250" spc="-135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2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b)</a:t>
            </a:r>
            <a:endParaRPr sz="26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40"/>
              </a:spcBef>
            </a:pPr>
            <a:r>
              <a:rPr sz="3675" spc="8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0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120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179" baseline="27777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110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165" baseline="27777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600" spc="-75" dirty="0">
                <a:solidFill>
                  <a:srgbClr val="FFFFFF"/>
                </a:solidFill>
                <a:latin typeface="Georgia"/>
                <a:cs typeface="Georgia"/>
              </a:rPr>
              <a:t>(|a|</a:t>
            </a:r>
            <a:r>
              <a:rPr sz="2250" spc="-112" baseline="27777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75" dirty="0">
                <a:solidFill>
                  <a:srgbClr val="FFFFFF"/>
                </a:solidFill>
                <a:latin typeface="Georgia"/>
                <a:cs typeface="Georgia"/>
              </a:rPr>
              <a:t>|b|</a:t>
            </a:r>
            <a:r>
              <a:rPr sz="2250" spc="-112" baseline="27777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2600" spc="-75" dirty="0">
                <a:solidFill>
                  <a:srgbClr val="FFFFFF"/>
                </a:solidFill>
                <a:latin typeface="Georgia"/>
                <a:cs typeface="Georgia"/>
              </a:rPr>
              <a:t>)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and 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110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165" baseline="27777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r>
              <a:rPr sz="2600" spc="-4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75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862" baseline="27777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2250" baseline="27777">
              <a:latin typeface="Georgia"/>
              <a:cs typeface="Georgia"/>
            </a:endParaRPr>
          </a:p>
          <a:p>
            <a:pPr marL="29845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4 (a *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* b = 1 / 4 [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95" dirty="0">
                <a:solidFill>
                  <a:srgbClr val="FFFFFF"/>
                </a:solidFill>
                <a:latin typeface="Georgia"/>
                <a:cs typeface="Georgia"/>
              </a:rPr>
              <a:t>b|</a:t>
            </a:r>
            <a:r>
              <a:rPr sz="2250" spc="-142" baseline="29629" dirty="0">
                <a:solidFill>
                  <a:srgbClr val="FFFFFF"/>
                </a:solidFill>
                <a:latin typeface="Georgia"/>
                <a:cs typeface="Georgia"/>
              </a:rPr>
              <a:t>2 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19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2250" spc="-292" baseline="29629" dirty="0">
                <a:solidFill>
                  <a:srgbClr val="FFFFFF"/>
                </a:solidFill>
                <a:latin typeface="Georgia"/>
                <a:cs typeface="Georgia"/>
              </a:rPr>
              <a:t>|2 </a:t>
            </a:r>
            <a:r>
              <a:rPr sz="2250" spc="-82" baseline="29629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]</a:t>
            </a:r>
            <a:endParaRPr sz="26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83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5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600" spc="-1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|b|,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then a 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parallel to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b.</a:t>
            </a:r>
            <a:endParaRPr sz="26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83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5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600" spc="-1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|b|,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then a 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parallel to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b.</a:t>
            </a:r>
            <a:endParaRPr sz="26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40"/>
              </a:spcBef>
            </a:pPr>
            <a:r>
              <a:rPr sz="3675" spc="8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0" dirty="0">
                <a:solidFill>
                  <a:srgbClr val="FFFFFF"/>
                </a:solidFill>
                <a:latin typeface="Georgia"/>
                <a:cs typeface="Georgia"/>
              </a:rPr>
              <a:t>(a</a:t>
            </a:r>
            <a:r>
              <a:rPr sz="26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600" spc="-114" dirty="0">
                <a:solidFill>
                  <a:srgbClr val="FFFFFF"/>
                </a:solidFill>
                <a:latin typeface="Georgia"/>
                <a:cs typeface="Georgia"/>
              </a:rPr>
              <a:t>b)</a:t>
            </a:r>
            <a:r>
              <a:rPr sz="2250" spc="-172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≤ </a:t>
            </a:r>
            <a:r>
              <a:rPr sz="2600" spc="-9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r>
              <a:rPr sz="2250" spc="-142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spc="-90" dirty="0">
                <a:solidFill>
                  <a:srgbClr val="FFFFFF"/>
                </a:solidFill>
                <a:latin typeface="Georgia"/>
                <a:cs typeface="Georgia"/>
              </a:rPr>
              <a:t>|b|</a:t>
            </a:r>
            <a:r>
              <a:rPr sz="2250" spc="-135" baseline="29629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2250" baseline="29629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83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5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600" spc="-20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=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a1i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a2j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a3k,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then </a:t>
            </a:r>
            <a:r>
              <a:rPr sz="2600" spc="-80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r>
              <a:rPr sz="2250" spc="-120" baseline="29629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a * a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40" y="816609"/>
            <a:ext cx="502856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75" b="0" spc="41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275" dirty="0"/>
              <a:t>Angle </a:t>
            </a:r>
            <a:r>
              <a:rPr sz="2600" spc="-5" dirty="0"/>
              <a:t>between Two</a:t>
            </a:r>
            <a:r>
              <a:rPr sz="2600" spc="-310" dirty="0"/>
              <a:t> </a:t>
            </a:r>
            <a:r>
              <a:rPr sz="2600" spc="-215" dirty="0"/>
              <a:t>Vectors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289050"/>
            <a:ext cx="7970520" cy="5058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845" marR="255904" indent="-246379">
              <a:lnSpc>
                <a:spcPct val="100000"/>
              </a:lnSpc>
              <a:spcBef>
                <a:spcPts val="100"/>
              </a:spcBef>
            </a:pPr>
            <a:r>
              <a:rPr sz="3075" spc="667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445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is angle between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non-zero vectors, a,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400" spc="-325" dirty="0">
                <a:solidFill>
                  <a:srgbClr val="FFFFFF"/>
                </a:solidFill>
                <a:latin typeface="Georgia"/>
                <a:cs typeface="Georgia"/>
              </a:rPr>
              <a:t>then 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we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have</a:t>
            </a:r>
            <a:endParaRPr sz="240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590"/>
              </a:spcBef>
            </a:pPr>
            <a:r>
              <a:rPr sz="3075" spc="1005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67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b = |a|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|b| cos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</a:t>
            </a:r>
            <a:endParaRPr sz="240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cos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= a * b / |a|</a:t>
            </a:r>
            <a:r>
              <a:rPr sz="2400" spc="-3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|b|</a:t>
            </a:r>
            <a:endParaRPr sz="2400">
              <a:latin typeface="Georgia"/>
              <a:cs typeface="Georgia"/>
            </a:endParaRPr>
          </a:p>
          <a:p>
            <a:pPr marL="664845" marR="17780" indent="-246379">
              <a:lnSpc>
                <a:spcPct val="100000"/>
              </a:lnSpc>
              <a:spcBef>
                <a:spcPts val="600"/>
              </a:spcBef>
            </a:pPr>
            <a:r>
              <a:rPr sz="3075" spc="667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445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a1i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a2j + a3k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b1i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b2j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b3k Then, </a:t>
            </a:r>
            <a:r>
              <a:rPr sz="2400" spc="-440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angle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between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given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endParaRPr sz="240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cos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= a * b / |a|</a:t>
            </a:r>
            <a:r>
              <a:rPr sz="2400" spc="-3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|b|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2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50" dirty="0">
                <a:solidFill>
                  <a:srgbClr val="5EF2C9"/>
                </a:solidFill>
                <a:latin typeface="Georgia"/>
                <a:cs typeface="Georgia"/>
              </a:rPr>
              <a:t>Projection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and Component of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a</a:t>
            </a:r>
            <a:r>
              <a:rPr sz="2600" b="1" spc="-18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</a:t>
            </a:r>
            <a:endParaRPr sz="260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590"/>
              </a:spcBef>
            </a:pPr>
            <a:r>
              <a:rPr sz="3075" spc="179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120" dirty="0">
                <a:solidFill>
                  <a:srgbClr val="FFFFFF"/>
                </a:solidFill>
                <a:latin typeface="Georgia"/>
                <a:cs typeface="Georgia"/>
              </a:rPr>
              <a:t>Projection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= a * b /</a:t>
            </a:r>
            <a:r>
              <a:rPr sz="2400" spc="-2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endParaRPr sz="240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179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120" dirty="0">
                <a:solidFill>
                  <a:srgbClr val="FFFFFF"/>
                </a:solidFill>
                <a:latin typeface="Georgia"/>
                <a:cs typeface="Georgia"/>
              </a:rPr>
              <a:t>Projection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a * b /</a:t>
            </a:r>
            <a:r>
              <a:rPr sz="2400" spc="-2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endParaRPr sz="2400">
              <a:latin typeface="Georgia"/>
              <a:cs typeface="Georgia"/>
            </a:endParaRPr>
          </a:p>
          <a:p>
            <a:pPr marL="664845" marR="576580" indent="-246379">
              <a:lnSpc>
                <a:spcPct val="100000"/>
              </a:lnSpc>
              <a:spcBef>
                <a:spcPts val="600"/>
              </a:spcBef>
            </a:pPr>
            <a:r>
              <a:rPr sz="3075" spc="277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18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component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on 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Similarly,</a:t>
            </a:r>
            <a:r>
              <a:rPr sz="2400" spc="-2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440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 component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on a = ((a * b) / 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|a|</a:t>
            </a:r>
            <a:r>
              <a:rPr sz="2100" spc="-97" baseline="27777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581659"/>
            <a:ext cx="40951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75" b="0" spc="494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330" dirty="0"/>
              <a:t>Work </a:t>
            </a:r>
            <a:r>
              <a:rPr sz="2600" dirty="0"/>
              <a:t>done </a:t>
            </a:r>
            <a:r>
              <a:rPr sz="2600" spc="-5" dirty="0"/>
              <a:t>by </a:t>
            </a:r>
            <a:r>
              <a:rPr sz="2600" dirty="0"/>
              <a:t>a</a:t>
            </a:r>
            <a:r>
              <a:rPr sz="2600" spc="-430" dirty="0"/>
              <a:t> </a:t>
            </a:r>
            <a:r>
              <a:rPr sz="2600" spc="-275" dirty="0"/>
              <a:t>Force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980440"/>
            <a:ext cx="8105140" cy="522859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677545" marR="207010" indent="-246379">
              <a:lnSpc>
                <a:spcPts val="2400"/>
              </a:lnSpc>
              <a:spcBef>
                <a:spcPts val="680"/>
              </a:spcBef>
            </a:pPr>
            <a:r>
              <a:rPr sz="3150" spc="532" baseline="925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500" spc="355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500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work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done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by 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force is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scalar quantity </a:t>
            </a:r>
            <a:r>
              <a:rPr sz="2500" spc="-25" dirty="0">
                <a:solidFill>
                  <a:srgbClr val="FFFFFF"/>
                </a:solidFill>
                <a:latin typeface="Georgia"/>
                <a:cs typeface="Georgia"/>
              </a:rPr>
              <a:t>equal 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to the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product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of the magnitude of the force and the  resolved part of the displacement. </a:t>
            </a:r>
            <a:r>
              <a:rPr sz="2500" spc="-585" dirty="0">
                <a:solidFill>
                  <a:srgbClr val="FFFFFF"/>
                </a:solidFill>
                <a:latin typeface="Lucida Sans Unicode"/>
                <a:cs typeface="Lucida Sans Unicode"/>
              </a:rPr>
              <a:t>∴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F * S =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dot  products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of force and</a:t>
            </a:r>
            <a:r>
              <a:rPr sz="25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displacement.</a:t>
            </a:r>
            <a:endParaRPr sz="2500">
              <a:latin typeface="Georgia"/>
              <a:cs typeface="Georgia"/>
            </a:endParaRPr>
          </a:p>
          <a:p>
            <a:pPr marL="677545" marR="30480" indent="-246379">
              <a:lnSpc>
                <a:spcPct val="79900"/>
              </a:lnSpc>
              <a:spcBef>
                <a:spcPts val="640"/>
              </a:spcBef>
            </a:pPr>
            <a:r>
              <a:rPr sz="3150" spc="254" baseline="925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500" spc="170" dirty="0">
                <a:solidFill>
                  <a:srgbClr val="FFFFFF"/>
                </a:solidFill>
                <a:latin typeface="Georgia"/>
                <a:cs typeface="Georgia"/>
              </a:rPr>
              <a:t>Suppose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F1, F1,…, Fn are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n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forces acted on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500" spc="-2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spc="-155" dirty="0">
                <a:solidFill>
                  <a:srgbClr val="FFFFFF"/>
                </a:solidFill>
                <a:latin typeface="Georgia"/>
                <a:cs typeface="Georgia"/>
              </a:rPr>
              <a:t>particle, 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then during the displacement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S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of the particle, the  separate forces do quantities of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work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F1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* S,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F2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S,  Fn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S. Here, system of forces were replaced by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its 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resultant</a:t>
            </a:r>
            <a:r>
              <a:rPr sz="25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R.</a:t>
            </a:r>
            <a:endParaRPr sz="25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z="3675" spc="35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23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or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Cross Product of Two</a:t>
            </a:r>
            <a:r>
              <a:rPr sz="2600" b="1" spc="-27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600">
              <a:latin typeface="Georgia"/>
              <a:cs typeface="Georgia"/>
            </a:endParaRPr>
          </a:p>
          <a:p>
            <a:pPr marL="677545" marR="40640" indent="-246379">
              <a:lnSpc>
                <a:spcPts val="2400"/>
              </a:lnSpc>
              <a:spcBef>
                <a:spcPts val="600"/>
              </a:spcBef>
              <a:tabLst>
                <a:tab pos="2177415" algn="l"/>
              </a:tabLst>
            </a:pPr>
            <a:r>
              <a:rPr sz="3150" spc="532" baseline="925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500" spc="35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vector product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of the vectors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500" spc="-3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spc="-40" dirty="0">
                <a:solidFill>
                  <a:srgbClr val="FFFFFF"/>
                </a:solidFill>
                <a:latin typeface="Georgia"/>
                <a:cs typeface="Georgia"/>
              </a:rPr>
              <a:t>denoted 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* b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and it is defined as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* b =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(|a| |b|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sin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θ)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n = 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ab sin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θ n	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where,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=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|a|,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b=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|b|,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θ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is the angle  between the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n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unit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vector  which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perpendicular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both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and b,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such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that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a, b 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n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form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500" spc="-5" dirty="0">
                <a:solidFill>
                  <a:srgbClr val="FFFFFF"/>
                </a:solidFill>
                <a:latin typeface="Georgia"/>
                <a:cs typeface="Georgia"/>
              </a:rPr>
              <a:t>right-handed triad of</a:t>
            </a:r>
            <a:r>
              <a:rPr sz="25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vectors.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050" y="431800"/>
            <a:ext cx="59366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Important </a:t>
            </a:r>
            <a:r>
              <a:rPr sz="4000" spc="-5" dirty="0"/>
              <a:t>Points to</a:t>
            </a:r>
            <a:r>
              <a:rPr sz="4000" spc="-85" dirty="0"/>
              <a:t> </a:t>
            </a:r>
            <a:r>
              <a:rPr sz="4000" spc="-5" dirty="0"/>
              <a:t>be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86740" y="977899"/>
            <a:ext cx="8054340" cy="56019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R="204470" algn="ctr">
              <a:lnSpc>
                <a:spcPct val="100000"/>
              </a:lnSpc>
              <a:spcBef>
                <a:spcPts val="700"/>
              </a:spcBef>
            </a:pPr>
            <a:r>
              <a:rPr sz="4000" b="1" spc="-10" dirty="0">
                <a:solidFill>
                  <a:srgbClr val="5EF2C9"/>
                </a:solidFill>
                <a:latin typeface="Georgia"/>
                <a:cs typeface="Georgia"/>
              </a:rPr>
              <a:t>Remembered</a:t>
            </a:r>
            <a:endParaRPr sz="40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360"/>
              </a:spcBef>
            </a:pPr>
            <a:r>
              <a:rPr sz="3375" spc="569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400" spc="-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a1i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a2j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a3k 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b1i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b2j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b3k</a:t>
            </a:r>
            <a:endParaRPr sz="240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1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b 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parallel to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then sin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 = 0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so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b </a:t>
            </a:r>
            <a:r>
              <a:rPr sz="2400" spc="-1445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400" spc="-5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400">
              <a:latin typeface="Georgia"/>
              <a:cs typeface="Georgia"/>
            </a:endParaRPr>
          </a:p>
          <a:p>
            <a:pPr marL="311150" marR="191770" indent="-273050">
              <a:lnSpc>
                <a:spcPct val="100000"/>
              </a:lnSpc>
              <a:spcBef>
                <a:spcPts val="600"/>
              </a:spcBef>
            </a:pPr>
            <a:r>
              <a:rPr sz="3375" spc="569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direction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b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regarded positive,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400" spc="-3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85" dirty="0">
                <a:solidFill>
                  <a:srgbClr val="FFFFFF"/>
                </a:solidFill>
                <a:latin typeface="Georgia"/>
                <a:cs typeface="Georgia"/>
              </a:rPr>
              <a:t>rotation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from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appears to be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anticlockwise.</a:t>
            </a:r>
            <a:endParaRPr sz="2400">
              <a:latin typeface="Georgia"/>
              <a:cs typeface="Georgia"/>
            </a:endParaRPr>
          </a:p>
          <a:p>
            <a:pPr marL="311150" marR="95250" indent="-273050">
              <a:lnSpc>
                <a:spcPct val="100000"/>
              </a:lnSpc>
              <a:spcBef>
                <a:spcPts val="600"/>
              </a:spcBef>
            </a:pPr>
            <a:r>
              <a:rPr sz="3375" spc="1155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77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b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perpendicular to the plane, which contains both  </a:t>
            </a:r>
            <a:r>
              <a:rPr sz="2400" spc="-70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b.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Thus, the unit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</a:t>
            </a:r>
            <a:endParaRPr sz="2400">
              <a:latin typeface="Georgia"/>
              <a:cs typeface="Georgia"/>
            </a:endParaRPr>
          </a:p>
          <a:p>
            <a:pPr marL="311150" marR="213360" indent="-273050">
              <a:lnSpc>
                <a:spcPct val="100000"/>
              </a:lnSpc>
              <a:spcBef>
                <a:spcPts val="590"/>
              </a:spcBef>
            </a:pPr>
            <a:r>
              <a:rPr sz="3375" spc="157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105" dirty="0">
                <a:solidFill>
                  <a:srgbClr val="FFFFFF"/>
                </a:solidFill>
                <a:latin typeface="Georgia"/>
                <a:cs typeface="Georgia"/>
              </a:rPr>
              <a:t>perpendicular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to both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to the plane</a:t>
            </a:r>
            <a:r>
              <a:rPr sz="2400" spc="-1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50" dirty="0">
                <a:solidFill>
                  <a:srgbClr val="FFFFFF"/>
                </a:solidFill>
                <a:latin typeface="Georgia"/>
                <a:cs typeface="Georgia"/>
              </a:rPr>
              <a:t>containing 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given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by n = a * b / |a * b| = a * b /ab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sin</a:t>
            </a:r>
            <a:r>
              <a:rPr sz="2400" spc="-1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θ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322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21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product of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parallel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collinear 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400" spc="-229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Georgia"/>
                <a:cs typeface="Georgia"/>
              </a:rPr>
              <a:t>zero.</a:t>
            </a:r>
            <a:endParaRPr sz="2400">
              <a:latin typeface="Georgia"/>
              <a:cs typeface="Georgia"/>
            </a:endParaRPr>
          </a:p>
          <a:p>
            <a:pPr marL="311150" marR="170815" indent="-273050">
              <a:lnSpc>
                <a:spcPct val="10000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b = 0,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= 0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are parallel </a:t>
            </a:r>
            <a:r>
              <a:rPr sz="2400" spc="-735" dirty="0">
                <a:solidFill>
                  <a:srgbClr val="FFFFFF"/>
                </a:solidFill>
                <a:latin typeface="Georgia"/>
                <a:cs typeface="Georgia"/>
              </a:rPr>
              <a:t>on </a:t>
            </a:r>
            <a:r>
              <a:rPr sz="2400" spc="-5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collinear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855979"/>
            <a:ext cx="8080375" cy="572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indent="-321310">
              <a:lnSpc>
                <a:spcPct val="100000"/>
              </a:lnSpc>
              <a:spcBef>
                <a:spcPts val="100"/>
              </a:spcBef>
              <a:buClr>
                <a:srgbClr val="0ACFD8"/>
              </a:buClr>
              <a:buSzPct val="75000"/>
              <a:buFont typeface="Symbol"/>
              <a:buChar char=""/>
              <a:tabLst>
                <a:tab pos="358775" algn="l"/>
                <a:tab pos="359410" algn="l"/>
              </a:tabLst>
            </a:pP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000" b="1" dirty="0">
                <a:solidFill>
                  <a:srgbClr val="5EF2C9"/>
                </a:solidFill>
                <a:latin typeface="Georgia"/>
                <a:cs typeface="Georgia"/>
              </a:rPr>
              <a:t>Product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of Two Perpendicular</a:t>
            </a:r>
            <a:r>
              <a:rPr sz="2000" b="1" spc="-2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000">
              <a:latin typeface="Georgia"/>
              <a:cs typeface="Georgia"/>
            </a:endParaRPr>
          </a:p>
          <a:p>
            <a:pPr marL="677545" marR="321945" lvl="1" indent="-246379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θ = </a:t>
            </a:r>
            <a:r>
              <a:rPr sz="2000" spc="5" dirty="0">
                <a:solidFill>
                  <a:srgbClr val="FFFFFF"/>
                </a:solidFill>
                <a:latin typeface="Georgia"/>
                <a:cs typeface="Georgia"/>
              </a:rPr>
              <a:t>900,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then sin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θ =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1, i.e.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, a * b = (ab)n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|a * b| = |ab n| </a:t>
            </a:r>
            <a:r>
              <a:rPr sz="2000" spc="-107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000" spc="-4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ab</a:t>
            </a:r>
            <a:endParaRPr sz="200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1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311150" algn="l"/>
              </a:tabLst>
            </a:pP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000" b="1" dirty="0">
                <a:solidFill>
                  <a:srgbClr val="5EF2C9"/>
                </a:solidFill>
                <a:latin typeface="Georgia"/>
                <a:cs typeface="Georgia"/>
              </a:rPr>
              <a:t>Product of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Two Unit</a:t>
            </a:r>
            <a:r>
              <a:rPr sz="2000" b="1" spc="-5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000">
              <a:latin typeface="Georgia"/>
              <a:cs typeface="Georgia"/>
            </a:endParaRPr>
          </a:p>
          <a:p>
            <a:pPr marL="677545" marR="89535" lvl="1" indent="-246379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and 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unit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vectors,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then a = |a| =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1,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 = |b| = 1 </a:t>
            </a:r>
            <a:r>
              <a:rPr sz="2000" spc="-470" dirty="0">
                <a:solidFill>
                  <a:srgbClr val="FFFFFF"/>
                </a:solidFill>
                <a:latin typeface="Lucida Sans Unicode"/>
                <a:cs typeface="Lucida Sans Unicode"/>
              </a:rPr>
              <a:t>∴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* b = </a:t>
            </a:r>
            <a:r>
              <a:rPr sz="2000" spc="-540" dirty="0">
                <a:solidFill>
                  <a:srgbClr val="FFFFFF"/>
                </a:solidFill>
                <a:latin typeface="Georgia"/>
                <a:cs typeface="Georgia"/>
              </a:rPr>
              <a:t>ab </a:t>
            </a:r>
            <a:r>
              <a:rPr sz="2000" spc="-4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sin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θ n =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(sin</a:t>
            </a:r>
            <a:r>
              <a:rPr sz="2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theta;).n</a:t>
            </a:r>
            <a:endParaRPr sz="200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2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311150" algn="l"/>
              </a:tabLst>
            </a:pP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000" b="1" dirty="0">
                <a:solidFill>
                  <a:srgbClr val="5EF2C9"/>
                </a:solidFill>
                <a:latin typeface="Georgia"/>
                <a:cs typeface="Georgia"/>
              </a:rPr>
              <a:t>Product is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not</a:t>
            </a:r>
            <a:r>
              <a:rPr sz="2000" b="1" spc="-3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Commutative</a:t>
            </a:r>
            <a:endParaRPr sz="2000">
              <a:latin typeface="Georgia"/>
              <a:cs typeface="Georgia"/>
            </a:endParaRPr>
          </a:p>
          <a:p>
            <a:pPr marL="677545" marR="409575" lvl="1" indent="-246379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two vector products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* 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 * 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are equal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000" spc="-120" dirty="0">
                <a:solidFill>
                  <a:srgbClr val="FFFFFF"/>
                </a:solidFill>
                <a:latin typeface="Georgia"/>
                <a:cs typeface="Georgia"/>
              </a:rPr>
              <a:t>magnitude 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but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opposite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direction i.e.,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 * a =- a *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endParaRPr sz="2000">
              <a:latin typeface="Georgia"/>
              <a:cs typeface="Georgia"/>
            </a:endParaRPr>
          </a:p>
          <a:p>
            <a:pPr marL="677545" marR="221615" lvl="1" indent="-246379">
              <a:lnSpc>
                <a:spcPct val="80000"/>
              </a:lnSpc>
              <a:spcBef>
                <a:spcPts val="490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vector product of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with itself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null vector,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i.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e.,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05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000" spc="-4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a=</a:t>
            </a:r>
            <a:r>
              <a:rPr sz="2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00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2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311150" algn="l"/>
              </a:tabLst>
            </a:pP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Distributive</a:t>
            </a:r>
            <a:r>
              <a:rPr sz="2000" b="1" spc="-10" dirty="0">
                <a:solidFill>
                  <a:srgbClr val="5EF2C9"/>
                </a:solidFill>
                <a:latin typeface="Georgia"/>
                <a:cs typeface="Georgia"/>
              </a:rPr>
              <a:t> Law</a:t>
            </a:r>
            <a:endParaRPr sz="2000">
              <a:latin typeface="Georgia"/>
              <a:cs typeface="Georgia"/>
            </a:endParaRPr>
          </a:p>
          <a:p>
            <a:pPr marL="741680" lvl="1" indent="-309880">
              <a:lnSpc>
                <a:spcPct val="100000"/>
              </a:lnSpc>
              <a:spcBef>
                <a:spcPts val="20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7416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For any three vectors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b, c a * (b +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= (a * b) + (a *</a:t>
            </a:r>
            <a:r>
              <a:rPr sz="20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c)</a:t>
            </a:r>
            <a:endParaRPr sz="200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2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311150" algn="l"/>
              </a:tabLst>
            </a:pPr>
            <a:r>
              <a:rPr sz="2000" b="1" dirty="0">
                <a:solidFill>
                  <a:srgbClr val="5EF2C9"/>
                </a:solidFill>
                <a:latin typeface="Georgia"/>
                <a:cs typeface="Georgia"/>
              </a:rPr>
              <a:t>Area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of </a:t>
            </a:r>
            <a:r>
              <a:rPr sz="2000" b="1" dirty="0">
                <a:solidFill>
                  <a:srgbClr val="5EF2C9"/>
                </a:solidFill>
                <a:latin typeface="Georgia"/>
                <a:cs typeface="Georgia"/>
              </a:rPr>
              <a:t>a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Triangle </a:t>
            </a:r>
            <a:r>
              <a:rPr sz="2000" b="1" spc="-10" dirty="0">
                <a:solidFill>
                  <a:srgbClr val="5EF2C9"/>
                </a:solidFill>
                <a:latin typeface="Georgia"/>
                <a:cs typeface="Georgia"/>
              </a:rPr>
              <a:t>and</a:t>
            </a:r>
            <a:r>
              <a:rPr sz="2000" b="1" spc="-3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5EF2C9"/>
                </a:solidFill>
                <a:latin typeface="Georgia"/>
                <a:cs typeface="Georgia"/>
              </a:rPr>
              <a:t>Parallelogram</a:t>
            </a:r>
            <a:endParaRPr sz="2000">
              <a:latin typeface="Georgia"/>
              <a:cs typeface="Georgia"/>
            </a:endParaRPr>
          </a:p>
          <a:p>
            <a:pPr marL="677545" marR="30480" lvl="1" indent="-246379">
              <a:lnSpc>
                <a:spcPts val="1920"/>
              </a:lnSpc>
              <a:spcBef>
                <a:spcPts val="475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vector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area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ΔABC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equal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to 1 / 2 |AB *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AC| or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 / 2 |BC </a:t>
            </a:r>
            <a:r>
              <a:rPr sz="2000" spc="-525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000" spc="-4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BA| or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 / 2 |CB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*CA|.</a:t>
            </a:r>
            <a:endParaRPr sz="2000">
              <a:latin typeface="Georgia"/>
              <a:cs typeface="Georgia"/>
            </a:endParaRPr>
          </a:p>
          <a:p>
            <a:pPr marL="677545" marR="208915" lvl="1" indent="-246379">
              <a:lnSpc>
                <a:spcPct val="80000"/>
              </a:lnSpc>
              <a:spcBef>
                <a:spcPts val="515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area of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ΔABC with vertices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having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PV’s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b, c </a:t>
            </a:r>
            <a:r>
              <a:rPr sz="2000" spc="-90" dirty="0">
                <a:solidFill>
                  <a:srgbClr val="FFFFFF"/>
                </a:solidFill>
                <a:latin typeface="Georgia"/>
                <a:cs typeface="Georgia"/>
              </a:rPr>
              <a:t>respectively, 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 / 2 |a * b + b * c +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c*</a:t>
            </a:r>
            <a:r>
              <a:rPr sz="20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a|.</a:t>
            </a:r>
            <a:endParaRPr sz="2000">
              <a:latin typeface="Georgia"/>
              <a:cs typeface="Georgia"/>
            </a:endParaRPr>
          </a:p>
          <a:p>
            <a:pPr marL="678180" lvl="1" indent="-246379">
              <a:lnSpc>
                <a:spcPts val="2160"/>
              </a:lnSpc>
              <a:spcBef>
                <a:spcPts val="20"/>
              </a:spcBef>
              <a:buClr>
                <a:srgbClr val="FFFF00"/>
              </a:buClr>
              <a:buSzPct val="85000"/>
              <a:buFont typeface="Symbol"/>
              <a:buChar char=""/>
              <a:tabLst>
                <a:tab pos="6781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points whose PV’s are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b, 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are collinear,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and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only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a *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endParaRPr sz="2000">
              <a:latin typeface="Georgia"/>
              <a:cs typeface="Georgia"/>
            </a:endParaRPr>
          </a:p>
          <a:p>
            <a:pPr marL="677545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+ b * c + c *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869" y="603250"/>
            <a:ext cx="6789420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2580" marR="5080" indent="-1579880">
              <a:lnSpc>
                <a:spcPct val="102099"/>
              </a:lnSpc>
            </a:pPr>
            <a:r>
              <a:rPr sz="4000" spc="-5" dirty="0"/>
              <a:t>Vector </a:t>
            </a:r>
            <a:r>
              <a:rPr sz="4000" spc="-10" dirty="0"/>
              <a:t>Moment </a:t>
            </a:r>
            <a:r>
              <a:rPr sz="4000" spc="-5" dirty="0"/>
              <a:t>of </a:t>
            </a:r>
            <a:r>
              <a:rPr sz="4000" dirty="0"/>
              <a:t>a </a:t>
            </a:r>
            <a:r>
              <a:rPr sz="4000" spc="-5" dirty="0"/>
              <a:t>Force  about </a:t>
            </a:r>
            <a:r>
              <a:rPr sz="4000" dirty="0"/>
              <a:t>a</a:t>
            </a:r>
            <a:r>
              <a:rPr sz="4000" spc="-25" dirty="0"/>
              <a:t> </a:t>
            </a:r>
            <a:r>
              <a:rPr sz="4000" spc="-5" dirty="0"/>
              <a:t>Point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7840" y="1846579"/>
            <a:ext cx="8143875" cy="419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67945" indent="-273050">
              <a:lnSpc>
                <a:spcPct val="100000"/>
              </a:lnSpc>
              <a:spcBef>
                <a:spcPts val="100"/>
              </a:spcBef>
            </a:pPr>
            <a:r>
              <a:rPr sz="3375" spc="56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 moment of torque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 of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force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about the  point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vector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whose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magnitude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equal to the  product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|F| and the perpendicular distance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point 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from the line of action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F. </a:t>
            </a:r>
            <a:r>
              <a:rPr sz="2400" spc="-565" dirty="0">
                <a:solidFill>
                  <a:srgbClr val="FFFFFF"/>
                </a:solidFill>
                <a:latin typeface="Lucida Sans Unicode"/>
                <a:cs typeface="Lucida Sans Unicode"/>
              </a:rPr>
              <a:t>∴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 = r * 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where,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is the  position 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referred to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O.</a:t>
            </a:r>
            <a:endParaRPr sz="2400">
              <a:latin typeface="Georgia"/>
              <a:cs typeface="Georgia"/>
            </a:endParaRPr>
          </a:p>
          <a:p>
            <a:pPr marL="323850" marR="688975" indent="-273050">
              <a:lnSpc>
                <a:spcPct val="100000"/>
              </a:lnSpc>
              <a:spcBef>
                <a:spcPts val="590"/>
              </a:spcBef>
            </a:pPr>
            <a:r>
              <a:rPr sz="3375" spc="56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moment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force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about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independent of </a:t>
            </a:r>
            <a:r>
              <a:rPr sz="2400" spc="-490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choice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on the line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action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F.</a:t>
            </a:r>
            <a:endParaRPr sz="2400">
              <a:latin typeface="Georgia"/>
              <a:cs typeface="Georgia"/>
            </a:endParaRPr>
          </a:p>
          <a:p>
            <a:pPr marL="323850" marR="43180" indent="-273050">
              <a:lnSpc>
                <a:spcPct val="10000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several forces are acting through the same point A,  then the vector sum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moments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separate forces  about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equal to the moment of their resultant  force about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B96D-72C0-4B97-A3B5-2CEC2A31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030495"/>
            <a:ext cx="6620967" cy="367169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Before starting the chapter on Vector Algebra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Watch the video link attached below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13CE-3A4C-4ACE-8A5B-020BC7EFE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4980000"/>
            <a:ext cx="6620968" cy="860400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https://www.youtube.com/watch?v=jCQGiduTd78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29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40" y="755650"/>
            <a:ext cx="645604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75" b="0" spc="62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415" dirty="0"/>
              <a:t>The</a:t>
            </a:r>
            <a:r>
              <a:rPr sz="2600" spc="-100" dirty="0"/>
              <a:t> </a:t>
            </a:r>
            <a:r>
              <a:rPr sz="2600" spc="-5" dirty="0"/>
              <a:t>Moment of </a:t>
            </a:r>
            <a:r>
              <a:rPr sz="2600" dirty="0"/>
              <a:t>a Force </a:t>
            </a:r>
            <a:r>
              <a:rPr sz="2600" spc="-5" dirty="0"/>
              <a:t>about </a:t>
            </a:r>
            <a:r>
              <a:rPr sz="2600" dirty="0"/>
              <a:t>a </a:t>
            </a:r>
            <a:r>
              <a:rPr sz="2600" spc="-355" dirty="0"/>
              <a:t>Line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191259"/>
            <a:ext cx="7992109" cy="51155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64845" marR="55880" indent="-246379">
              <a:lnSpc>
                <a:spcPts val="2590"/>
              </a:lnSpc>
              <a:spcBef>
                <a:spcPts val="425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400" spc="-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 be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force acting at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point A,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 be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any point 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on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given line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L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be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unit vector along the line,  then moment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about the line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L is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scalar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given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by  (OA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x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305"/>
              </a:spcBef>
            </a:pPr>
            <a:r>
              <a:rPr sz="3675" spc="35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235" dirty="0">
                <a:solidFill>
                  <a:srgbClr val="5EF2C9"/>
                </a:solidFill>
                <a:latin typeface="Georgia"/>
                <a:cs typeface="Georgia"/>
              </a:rPr>
              <a:t>Moment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of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a</a:t>
            </a:r>
            <a:r>
              <a:rPr sz="2600" b="1" spc="-26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Couple</a:t>
            </a:r>
            <a:endParaRPr sz="2600">
              <a:latin typeface="Georgia"/>
              <a:cs typeface="Georgia"/>
            </a:endParaRPr>
          </a:p>
          <a:p>
            <a:pPr marL="664845" marR="497840" indent="-246379">
              <a:lnSpc>
                <a:spcPts val="2600"/>
              </a:lnSpc>
              <a:spcBef>
                <a:spcPts val="62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equal and unlike parallel forces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whose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lines</a:t>
            </a:r>
            <a:r>
              <a:rPr sz="2400" spc="-3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63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action are different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said to constitute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couple.</a:t>
            </a:r>
            <a:endParaRPr sz="2400">
              <a:latin typeface="Georgia"/>
              <a:cs typeface="Georgia"/>
            </a:endParaRPr>
          </a:p>
          <a:p>
            <a:pPr marL="664845" marR="95250" indent="-246379">
              <a:lnSpc>
                <a:spcPct val="90100"/>
              </a:lnSpc>
              <a:spcBef>
                <a:spcPts val="545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 be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any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points on the lines of action</a:t>
            </a:r>
            <a:r>
              <a:rPr sz="2400" spc="-3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64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forces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– 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F, respectively.The moment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couple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PQ x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330"/>
              </a:spcBef>
            </a:pPr>
            <a:r>
              <a:rPr sz="3675" spc="35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235" dirty="0">
                <a:solidFill>
                  <a:srgbClr val="5EF2C9"/>
                </a:solidFill>
                <a:latin typeface="Georgia"/>
                <a:cs typeface="Georgia"/>
              </a:rPr>
              <a:t>Scalar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Triple</a:t>
            </a:r>
            <a:r>
              <a:rPr sz="2600" b="1" spc="-254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Product</a:t>
            </a:r>
            <a:endParaRPr sz="2600">
              <a:latin typeface="Georgia"/>
              <a:cs typeface="Georgia"/>
            </a:endParaRPr>
          </a:p>
          <a:p>
            <a:pPr marL="664845" marR="17780" indent="-246379">
              <a:lnSpc>
                <a:spcPts val="2590"/>
              </a:lnSpc>
              <a:spcBef>
                <a:spcPts val="635"/>
              </a:spcBef>
            </a:pPr>
            <a:r>
              <a:rPr sz="3075" spc="667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445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b, c 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three vectors, then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(a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c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called  scalar triple product 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denoted by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[a b c]. </a:t>
            </a:r>
            <a:r>
              <a:rPr sz="2400" spc="-565" dirty="0">
                <a:solidFill>
                  <a:srgbClr val="FFFFFF"/>
                </a:solidFill>
                <a:latin typeface="Lucida Sans Unicode"/>
                <a:cs typeface="Lucida Sans Unicode"/>
              </a:rPr>
              <a:t>∴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[a b</a:t>
            </a:r>
            <a:r>
              <a:rPr sz="2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c]</a:t>
            </a:r>
            <a:endParaRPr sz="2400">
              <a:latin typeface="Georgia"/>
              <a:cs typeface="Georgia"/>
            </a:endParaRPr>
          </a:p>
          <a:p>
            <a:pPr marL="664845">
              <a:lnSpc>
                <a:spcPts val="255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(a * b) *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240" y="1979929"/>
            <a:ext cx="8082915" cy="42024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8450" marR="998219" indent="-273050">
              <a:lnSpc>
                <a:spcPct val="79900"/>
              </a:lnSpc>
              <a:spcBef>
                <a:spcPts val="675"/>
              </a:spcBef>
            </a:pPr>
            <a:r>
              <a:rPr sz="3375" spc="17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20" dirty="0">
                <a:solidFill>
                  <a:srgbClr val="5EF2C9"/>
                </a:solidFill>
                <a:latin typeface="Georgia"/>
                <a:cs typeface="Georgia"/>
              </a:rPr>
              <a:t>Geometrical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Interpretation of Scalar</a:t>
            </a:r>
            <a:r>
              <a:rPr sz="2400" b="1" spc="-6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254" dirty="0">
                <a:solidFill>
                  <a:srgbClr val="5EF2C9"/>
                </a:solidFill>
                <a:latin typeface="Georgia"/>
                <a:cs typeface="Georgia"/>
              </a:rPr>
              <a:t>Triple 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Product</a:t>
            </a:r>
            <a:endParaRPr sz="2400">
              <a:latin typeface="Georgia"/>
              <a:cs typeface="Georgia"/>
            </a:endParaRPr>
          </a:p>
          <a:p>
            <a:pPr marL="664845" marR="351155" indent="-246379">
              <a:lnSpc>
                <a:spcPct val="79900"/>
              </a:lnSpc>
              <a:spcBef>
                <a:spcPts val="60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scalar triple product (a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c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represents the  volume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parallelepiped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whose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coterminous edges  are represented by a,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which form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right  handed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system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vectors.</a:t>
            </a:r>
            <a:endParaRPr sz="2400">
              <a:latin typeface="Georgia"/>
              <a:cs typeface="Georgia"/>
            </a:endParaRPr>
          </a:p>
          <a:p>
            <a:pPr marL="664845" marR="17780" indent="-246379">
              <a:lnSpc>
                <a:spcPct val="80000"/>
              </a:lnSpc>
              <a:spcBef>
                <a:spcPts val="595"/>
              </a:spcBef>
            </a:pPr>
            <a:r>
              <a:rPr sz="3075" spc="172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114" dirty="0">
                <a:solidFill>
                  <a:srgbClr val="FFFFFF"/>
                </a:solidFill>
                <a:latin typeface="Georgia"/>
                <a:cs typeface="Georgia"/>
              </a:rPr>
              <a:t>Expression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the scalar triple product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(a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c in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terms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components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a1i + a1j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a1k,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= a2i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a2j</a:t>
            </a:r>
            <a:r>
              <a:rPr sz="2400" spc="-1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a2k,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a3i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a3j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a3k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sz="3375" spc="322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215" dirty="0">
                <a:solidFill>
                  <a:srgbClr val="5EF2C9"/>
                </a:solidFill>
                <a:latin typeface="Georgia"/>
                <a:cs typeface="Georgia"/>
              </a:rPr>
              <a:t>Linear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Combination of</a:t>
            </a:r>
            <a:r>
              <a:rPr sz="2400" b="1" spc="-22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400">
              <a:latin typeface="Georgia"/>
              <a:cs typeface="Georgia"/>
            </a:endParaRPr>
          </a:p>
          <a:p>
            <a:pPr marL="664845" marR="408305" indent="-246379">
              <a:lnSpc>
                <a:spcPct val="79900"/>
              </a:lnSpc>
              <a:spcBef>
                <a:spcPts val="60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c,… be vectors and x, y,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z, … be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scalars,</a:t>
            </a:r>
            <a:r>
              <a:rPr sz="2400" spc="-3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330" dirty="0">
                <a:solidFill>
                  <a:srgbClr val="FFFFFF"/>
                </a:solidFill>
                <a:latin typeface="Georgia"/>
                <a:cs typeface="Georgia"/>
              </a:rPr>
              <a:t>then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expression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x a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yb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z c + …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called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linear  combination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 a, b,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c,….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91279" y="1024890"/>
            <a:ext cx="15119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Georgia"/>
                <a:cs typeface="Georgia"/>
              </a:rPr>
              <a:t>Cont..</a:t>
            </a:r>
            <a:endParaRPr sz="4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240" y="1934209"/>
            <a:ext cx="8050530" cy="425577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98450" marR="17780" indent="-273050">
              <a:lnSpc>
                <a:spcPts val="2370"/>
              </a:lnSpc>
              <a:spcBef>
                <a:spcPts val="405"/>
              </a:spcBef>
              <a:buClr>
                <a:srgbClr val="0ACFD8"/>
              </a:buClr>
              <a:buSzPct val="95454"/>
              <a:buFont typeface="Symbol"/>
              <a:buChar char=""/>
              <a:tabLst>
                <a:tab pos="365760" algn="l"/>
              </a:tabLst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scalar triple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product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independent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of the positions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434" dirty="0">
                <a:solidFill>
                  <a:srgbClr val="FFFFFF"/>
                </a:solidFill>
                <a:latin typeface="Georgia"/>
                <a:cs typeface="Georgia"/>
              </a:rPr>
              <a:t>dot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cross i.e.,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(a *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c = 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*(b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</a:t>
            </a:r>
            <a:r>
              <a:rPr sz="22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c).</a:t>
            </a:r>
            <a:endParaRPr sz="2200">
              <a:latin typeface="Georgia"/>
              <a:cs typeface="Georgia"/>
            </a:endParaRPr>
          </a:p>
          <a:p>
            <a:pPr marL="298450" marR="241300" indent="-273050">
              <a:lnSpc>
                <a:spcPts val="2370"/>
              </a:lnSpc>
              <a:spcBef>
                <a:spcPts val="550"/>
              </a:spcBef>
            </a:pPr>
            <a:r>
              <a:rPr sz="3150" spc="532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spc="35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scalar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triple product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three vectors is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unaltered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so</a:t>
            </a:r>
            <a:r>
              <a:rPr sz="2200" spc="-3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235" dirty="0">
                <a:solidFill>
                  <a:srgbClr val="FFFFFF"/>
                </a:solidFill>
                <a:latin typeface="Georgia"/>
                <a:cs typeface="Georgia"/>
              </a:rPr>
              <a:t>long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as the cyclic order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vectors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remains unchanged.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i.e.,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(a</a:t>
            </a:r>
            <a:r>
              <a:rPr sz="22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</a:t>
            </a:r>
            <a:endParaRPr sz="2200">
              <a:latin typeface="Georgia"/>
              <a:cs typeface="Georgia"/>
            </a:endParaRPr>
          </a:p>
          <a:p>
            <a:pPr marL="298450">
              <a:lnSpc>
                <a:spcPts val="2345"/>
              </a:lnSpc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c =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(b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a=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(c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b </a:t>
            </a:r>
            <a:r>
              <a:rPr sz="2200" b="1" spc="-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[b 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[c a</a:t>
            </a:r>
            <a:r>
              <a:rPr sz="2200" spc="-1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b].</a:t>
            </a:r>
            <a:endParaRPr sz="2200">
              <a:latin typeface="Georgia"/>
              <a:cs typeface="Georgia"/>
            </a:endParaRPr>
          </a:p>
          <a:p>
            <a:pPr marL="298450" marR="146685" indent="-273050">
              <a:lnSpc>
                <a:spcPts val="2370"/>
              </a:lnSpc>
              <a:spcBef>
                <a:spcPts val="580"/>
              </a:spcBef>
              <a:buClr>
                <a:srgbClr val="0ACFD8"/>
              </a:buClr>
              <a:buSzPct val="95454"/>
              <a:buFont typeface="Symbol"/>
              <a:buChar char=""/>
              <a:tabLst>
                <a:tab pos="365760" algn="l"/>
              </a:tabLst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scalar triple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product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changes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sign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but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not in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magnitude,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when the cyclic order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changed.i.e.,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– [a  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b]</a:t>
            </a:r>
            <a:r>
              <a:rPr sz="22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etc.</a:t>
            </a:r>
            <a:endParaRPr sz="2200">
              <a:latin typeface="Georgia"/>
              <a:cs typeface="Georgia"/>
            </a:endParaRPr>
          </a:p>
          <a:p>
            <a:pPr marL="298450" marR="102235" indent="-273050">
              <a:lnSpc>
                <a:spcPts val="2370"/>
              </a:lnSpc>
              <a:spcBef>
                <a:spcPts val="560"/>
              </a:spcBef>
              <a:buClr>
                <a:srgbClr val="0ACFD8"/>
              </a:buClr>
              <a:buSzPct val="95454"/>
              <a:buFont typeface="Symbol"/>
              <a:buChar char=""/>
              <a:tabLst>
                <a:tab pos="365760" algn="l"/>
              </a:tabLst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scalar triple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product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vanishes,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any two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its vectors </a:t>
            </a:r>
            <a:r>
              <a:rPr sz="2200" spc="-440" dirty="0">
                <a:solidFill>
                  <a:srgbClr val="FFFFFF"/>
                </a:solidFill>
                <a:latin typeface="Georgia"/>
                <a:cs typeface="Georgia"/>
              </a:rPr>
              <a:t>are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equal.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i.e.,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[a a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0,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0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[b a a] =</a:t>
            </a:r>
            <a:r>
              <a:rPr sz="22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200">
              <a:latin typeface="Georgia"/>
              <a:cs typeface="Georgia"/>
            </a:endParaRPr>
          </a:p>
          <a:p>
            <a:pPr marL="298450" marR="102235" indent="-273050" algn="just">
              <a:lnSpc>
                <a:spcPct val="90000"/>
              </a:lnSpc>
              <a:spcBef>
                <a:spcPts val="509"/>
              </a:spcBef>
              <a:buClr>
                <a:srgbClr val="0ACFD8"/>
              </a:buClr>
              <a:buSzPct val="95454"/>
              <a:buFont typeface="Symbol"/>
              <a:buChar char=""/>
              <a:tabLst>
                <a:tab pos="365760" algn="l"/>
              </a:tabLst>
            </a:pP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scalar triple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product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vanishes,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any two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its vectors </a:t>
            </a:r>
            <a:r>
              <a:rPr sz="2200" spc="-440" dirty="0">
                <a:solidFill>
                  <a:srgbClr val="FFFFFF"/>
                </a:solidFill>
                <a:latin typeface="Georgia"/>
                <a:cs typeface="Georgia"/>
              </a:rPr>
              <a:t>are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parallel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collinear.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For any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scalar x,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[x 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x [a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c]. Also, 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[x 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yb zc]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xyz [a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22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c].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29659" y="1073150"/>
            <a:ext cx="18827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dirty="0">
                <a:latin typeface="Georgia"/>
                <a:cs typeface="Georgia"/>
              </a:rPr>
              <a:t>C</a:t>
            </a:r>
            <a:r>
              <a:rPr sz="5000" b="0" spc="-5" dirty="0">
                <a:latin typeface="Georgia"/>
                <a:cs typeface="Georgia"/>
              </a:rPr>
              <a:t>ont…</a:t>
            </a:r>
            <a:endParaRPr sz="5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659" y="1073150"/>
            <a:ext cx="18827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dirty="0">
                <a:latin typeface="Georgia"/>
                <a:cs typeface="Georgia"/>
              </a:rPr>
              <a:t>C</a:t>
            </a:r>
            <a:r>
              <a:rPr sz="5000" b="0" spc="-5" dirty="0">
                <a:latin typeface="Georgia"/>
                <a:cs typeface="Georgia"/>
              </a:rPr>
              <a:t>ont…</a:t>
            </a:r>
            <a:endParaRPr sz="5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906270"/>
            <a:ext cx="8035290" cy="424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indent="-334010">
              <a:lnSpc>
                <a:spcPct val="100000"/>
              </a:lnSpc>
              <a:spcBef>
                <a:spcPts val="10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35941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For any vectors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b, c,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[a + b 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d]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= [a 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d]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+ [b c</a:t>
            </a:r>
            <a:r>
              <a:rPr sz="20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d]</a:t>
            </a:r>
            <a:endParaRPr sz="20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sz="2850" spc="757" baseline="730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000" spc="505" dirty="0">
                <a:solidFill>
                  <a:srgbClr val="FFFFFF"/>
                </a:solidFill>
                <a:latin typeface="Georgia"/>
                <a:cs typeface="Georgia"/>
              </a:rPr>
              <a:t>[i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j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k]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= 1</a:t>
            </a:r>
            <a:endParaRPr sz="2000">
              <a:latin typeface="Georgia"/>
              <a:cs typeface="Georgia"/>
            </a:endParaRPr>
          </a:p>
          <a:p>
            <a:pPr marL="298450" marR="40005" indent="-273050">
              <a:lnSpc>
                <a:spcPts val="1920"/>
              </a:lnSpc>
              <a:spcBef>
                <a:spcPts val="48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Three non-zero vectors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are coplanar,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only if [a 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000" spc="-118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000" spc="-4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000">
              <a:latin typeface="Georgia"/>
              <a:cs typeface="Georgia"/>
            </a:endParaRPr>
          </a:p>
          <a:p>
            <a:pPr marL="298450" marR="17780" indent="-273050">
              <a:lnSpc>
                <a:spcPct val="79800"/>
              </a:lnSpc>
              <a:spcBef>
                <a:spcPts val="525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Four points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B,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with position vectors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b,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respectively </a:t>
            </a:r>
            <a:r>
              <a:rPr sz="2000" spc="-175" dirty="0">
                <a:solidFill>
                  <a:srgbClr val="FFFFFF"/>
                </a:solidFill>
                <a:latin typeface="Georgia"/>
                <a:cs typeface="Georgia"/>
              </a:rPr>
              <a:t>are 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coplanar,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and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only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[AB AC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AD]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= 0.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i.e.,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and only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[b — 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c—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d—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a] =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000">
              <a:latin typeface="Georgia"/>
              <a:cs typeface="Georgia"/>
            </a:endParaRPr>
          </a:p>
          <a:p>
            <a:pPr marL="298450" marR="90805" indent="-273050">
              <a:lnSpc>
                <a:spcPts val="1920"/>
              </a:lnSpc>
              <a:spcBef>
                <a:spcPts val="48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Volume of parallelepiped with three coterminous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edges a, b , c is | </a:t>
            </a:r>
            <a:r>
              <a:rPr sz="2000" spc="-580" dirty="0">
                <a:solidFill>
                  <a:srgbClr val="FFFFFF"/>
                </a:solidFill>
                <a:latin typeface="Georgia"/>
                <a:cs typeface="Georgia"/>
              </a:rPr>
              <a:t>[a </a:t>
            </a:r>
            <a:r>
              <a:rPr sz="2000" spc="-4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|.</a:t>
            </a:r>
            <a:endParaRPr sz="2000">
              <a:latin typeface="Georgia"/>
              <a:cs typeface="Georgia"/>
            </a:endParaRPr>
          </a:p>
          <a:p>
            <a:pPr marL="298450" marR="203200" indent="-273050">
              <a:lnSpc>
                <a:spcPct val="80000"/>
              </a:lnSpc>
              <a:spcBef>
                <a:spcPts val="52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Volume of prism on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triangular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base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with three coterminous </a:t>
            </a:r>
            <a:r>
              <a:rPr sz="2000" spc="-235" dirty="0">
                <a:solidFill>
                  <a:srgbClr val="FFFFFF"/>
                </a:solidFill>
                <a:latin typeface="Georgia"/>
                <a:cs typeface="Georgia"/>
              </a:rPr>
              <a:t>edges 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 , 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 / 2 | [a b c]</a:t>
            </a:r>
            <a:r>
              <a:rPr sz="20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|.</a:t>
            </a:r>
            <a:endParaRPr sz="2000">
              <a:latin typeface="Georgia"/>
              <a:cs typeface="Georgia"/>
            </a:endParaRPr>
          </a:p>
          <a:p>
            <a:pPr marL="298450" indent="-273050">
              <a:lnSpc>
                <a:spcPts val="2155"/>
              </a:lnSpc>
              <a:spcBef>
                <a:spcPts val="20"/>
              </a:spcBef>
              <a:buClr>
                <a:srgbClr val="0ACFD8"/>
              </a:buClr>
              <a:buSzPct val="95000"/>
              <a:buFont typeface="Symbol"/>
              <a:buChar char=""/>
              <a:tabLst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Volume of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tetrahedron with three coterminous edges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b , c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 /</a:t>
            </a:r>
            <a:r>
              <a:rPr sz="2000" spc="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705" dirty="0">
                <a:solidFill>
                  <a:srgbClr val="FFFFFF"/>
                </a:solidFill>
                <a:latin typeface="Georgia"/>
                <a:cs typeface="Georgia"/>
              </a:rPr>
              <a:t>6</a:t>
            </a:r>
            <a:endParaRPr sz="2000">
              <a:latin typeface="Georgia"/>
              <a:cs typeface="Georgia"/>
            </a:endParaRPr>
          </a:p>
          <a:p>
            <a:pPr marL="298450">
              <a:lnSpc>
                <a:spcPts val="2155"/>
              </a:lnSpc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| [a 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|.</a:t>
            </a:r>
            <a:endParaRPr sz="2000">
              <a:latin typeface="Georgia"/>
              <a:cs typeface="Georgia"/>
            </a:endParaRPr>
          </a:p>
          <a:p>
            <a:pPr marL="298450" marR="180340" indent="-298450">
              <a:lnSpc>
                <a:spcPct val="100800"/>
              </a:lnSpc>
              <a:buClr>
                <a:srgbClr val="0ACFD8"/>
              </a:buClr>
              <a:buSzPct val="95000"/>
              <a:buFont typeface="Symbol"/>
              <a:buChar char=""/>
              <a:tabLst>
                <a:tab pos="29845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 and 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are position vectors of vertices of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tetrahedron, </a:t>
            </a:r>
            <a:r>
              <a:rPr sz="2000" spc="-290" dirty="0">
                <a:solidFill>
                  <a:srgbClr val="FFFFFF"/>
                </a:solidFill>
                <a:latin typeface="Georgia"/>
                <a:cs typeface="Georgia"/>
              </a:rPr>
              <a:t>then 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Volume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= 1 / 6 [b — a c — a d —</a:t>
            </a:r>
            <a:r>
              <a:rPr sz="20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a].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562609"/>
            <a:ext cx="408305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75" b="0" spc="35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235" dirty="0"/>
              <a:t>Vector </a:t>
            </a:r>
            <a:r>
              <a:rPr sz="2600" spc="-5" dirty="0"/>
              <a:t>Triple</a:t>
            </a:r>
            <a:r>
              <a:rPr sz="2600" spc="-280" dirty="0"/>
              <a:t> </a:t>
            </a:r>
            <a:r>
              <a:rPr sz="2600" spc="-200" dirty="0"/>
              <a:t>Product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961390"/>
            <a:ext cx="8119109" cy="46215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77545" marR="245110" indent="-246379" algn="just">
              <a:lnSpc>
                <a:spcPct val="79900"/>
              </a:lnSpc>
              <a:spcBef>
                <a:spcPts val="630"/>
              </a:spcBef>
            </a:pPr>
            <a:r>
              <a:rPr sz="2775" spc="660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440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2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be any three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vectors,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then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(a *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* (b * </a:t>
            </a:r>
            <a:r>
              <a:rPr sz="2200" spc="-57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200" spc="-5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known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as vector triple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product. </a:t>
            </a:r>
            <a:r>
              <a:rPr sz="2200" spc="-515" dirty="0">
                <a:solidFill>
                  <a:srgbClr val="FFFFFF"/>
                </a:solidFill>
                <a:latin typeface="Lucida Sans Unicode"/>
                <a:cs typeface="Lucida Sans Unicode"/>
              </a:rPr>
              <a:t>∴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*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c)= (a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—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(a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(a *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c = (a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—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</a:t>
            </a:r>
            <a:r>
              <a:rPr sz="22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2200">
              <a:latin typeface="Georgia"/>
              <a:cs typeface="Georgia"/>
            </a:endParaRPr>
          </a:p>
          <a:p>
            <a:pPr marL="38100" algn="just">
              <a:lnSpc>
                <a:spcPct val="100000"/>
              </a:lnSpc>
              <a:spcBef>
                <a:spcPts val="30"/>
              </a:spcBef>
            </a:pPr>
            <a:r>
              <a:rPr sz="3675" spc="240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60" dirty="0">
                <a:solidFill>
                  <a:srgbClr val="5EF2C9"/>
                </a:solidFill>
                <a:latin typeface="Georgia"/>
                <a:cs typeface="Georgia"/>
              </a:rPr>
              <a:t>Important</a:t>
            </a:r>
            <a:r>
              <a:rPr sz="2600" b="1" spc="-1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Properties</a:t>
            </a:r>
            <a:endParaRPr sz="2600">
              <a:latin typeface="Georgia"/>
              <a:cs typeface="Georgia"/>
            </a:endParaRPr>
          </a:p>
          <a:p>
            <a:pPr marL="677545" marR="106045" indent="-246379">
              <a:lnSpc>
                <a:spcPct val="79900"/>
              </a:lnSpc>
              <a:spcBef>
                <a:spcPts val="540"/>
              </a:spcBef>
            </a:pPr>
            <a:r>
              <a:rPr sz="2775" spc="494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3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200" spc="-1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r = a *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perpendicular to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lies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200" spc="-400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plane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2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c.</a:t>
            </a:r>
            <a:endParaRPr sz="2200">
              <a:latin typeface="Georgia"/>
              <a:cs typeface="Georgia"/>
            </a:endParaRPr>
          </a:p>
          <a:p>
            <a:pPr marL="677545" marR="523875" indent="-246379">
              <a:lnSpc>
                <a:spcPct val="79900"/>
              </a:lnSpc>
              <a:spcBef>
                <a:spcPts val="550"/>
              </a:spcBef>
            </a:pPr>
            <a:r>
              <a:rPr sz="2775" spc="997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66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200" spc="-1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≠ (a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c, the cross product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400" dirty="0">
                <a:solidFill>
                  <a:srgbClr val="FFFFFF"/>
                </a:solidFill>
                <a:latin typeface="Georgia"/>
                <a:cs typeface="Georgia"/>
              </a:rPr>
              <a:t>not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associative.</a:t>
            </a:r>
            <a:endParaRPr sz="2200">
              <a:latin typeface="Georgia"/>
              <a:cs typeface="Georgia"/>
            </a:endParaRPr>
          </a:p>
          <a:p>
            <a:pPr marL="431800">
              <a:lnSpc>
                <a:spcPts val="2375"/>
              </a:lnSpc>
              <a:spcBef>
                <a:spcPts val="20"/>
              </a:spcBef>
            </a:pPr>
            <a:r>
              <a:rPr sz="2775" spc="997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66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200" spc="-2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c)=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(a *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only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only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(a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— (a</a:t>
            </a:r>
            <a:endParaRPr sz="2200">
              <a:latin typeface="Georgia"/>
              <a:cs typeface="Georgia"/>
            </a:endParaRPr>
          </a:p>
          <a:p>
            <a:pPr marL="677545" marR="49530">
              <a:lnSpc>
                <a:spcPct val="79900"/>
              </a:lnSpc>
              <a:spcBef>
                <a:spcPts val="265"/>
              </a:spcBef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=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(a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c)b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—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 a, if and only if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= (b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/ (a *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b)</a:t>
            </a:r>
            <a:r>
              <a:rPr sz="2200" spc="-1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*  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only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200" spc="-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collinear.</a:t>
            </a:r>
            <a:endParaRPr sz="22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z="3375" spc="202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35" dirty="0">
                <a:solidFill>
                  <a:srgbClr val="5EF2C9"/>
                </a:solidFill>
                <a:latin typeface="Georgia"/>
                <a:cs typeface="Georgia"/>
              </a:rPr>
              <a:t>Reciprocal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System of</a:t>
            </a:r>
            <a:r>
              <a:rPr sz="2400" b="1" spc="-14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400">
              <a:latin typeface="Georgia"/>
              <a:cs typeface="Georgia"/>
            </a:endParaRPr>
          </a:p>
          <a:p>
            <a:pPr marL="431800">
              <a:lnSpc>
                <a:spcPts val="2370"/>
              </a:lnSpc>
              <a:spcBef>
                <a:spcPts val="20"/>
              </a:spcBef>
            </a:pPr>
            <a:r>
              <a:rPr sz="2775" spc="487" baseline="10510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2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three non-coplanar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let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a’ = b * </a:t>
            </a:r>
            <a:r>
              <a:rPr sz="2200" spc="-905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endParaRPr sz="2200">
              <a:latin typeface="Georgia"/>
              <a:cs typeface="Georgia"/>
            </a:endParaRPr>
          </a:p>
          <a:p>
            <a:pPr marL="677545" marR="60325">
              <a:lnSpc>
                <a:spcPct val="79900"/>
              </a:lnSpc>
              <a:spcBef>
                <a:spcPts val="260"/>
              </a:spcBef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/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[a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c],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b’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c * a / [a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c], c’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a * b / [a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Then,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a’, b’</a:t>
            </a:r>
            <a:r>
              <a:rPr sz="2200" spc="-20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c’ are said to form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reciprocal system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a,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200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463550"/>
            <a:ext cx="717295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Properties of</a:t>
            </a:r>
            <a:r>
              <a:rPr spc="-110" dirty="0"/>
              <a:t> </a:t>
            </a:r>
            <a:r>
              <a:rPr spc="-5" dirty="0"/>
              <a:t>Reciprocal</a:t>
            </a:r>
          </a:p>
          <a:p>
            <a:pPr marL="1165860" algn="ctr">
              <a:lnSpc>
                <a:spcPct val="100000"/>
              </a:lnSpc>
            </a:pPr>
            <a:r>
              <a:rPr spc="-1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2296160"/>
            <a:ext cx="8073390" cy="37719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9"/>
              </a:spcBef>
            </a:pPr>
            <a:r>
              <a:rPr sz="3375" spc="115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7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b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b’=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 * c’ = 1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309"/>
              </a:spcBef>
            </a:pPr>
            <a:r>
              <a:rPr sz="3375" spc="115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7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0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b’=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0, b * a’ = b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0, c * a’ = c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b’=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310"/>
              </a:spcBef>
            </a:pPr>
            <a:r>
              <a:rPr sz="3375" spc="45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05" dirty="0">
                <a:solidFill>
                  <a:srgbClr val="FFFFFF"/>
                </a:solidFill>
                <a:latin typeface="Georgia"/>
                <a:cs typeface="Georgia"/>
              </a:rPr>
              <a:t>[a’,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b’, c’]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[a 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c]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1 </a:t>
            </a:r>
            <a:r>
              <a:rPr sz="2400" spc="-545" dirty="0">
                <a:solidFill>
                  <a:srgbClr val="FFFFFF"/>
                </a:solidFill>
                <a:latin typeface="Lucida Sans Unicode"/>
                <a:cs typeface="Lucida Sans Unicode"/>
              </a:rPr>
              <a:t>⇒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[a’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 c’]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1 / [a b</a:t>
            </a:r>
            <a:r>
              <a:rPr sz="2400" spc="-25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c]</a:t>
            </a:r>
            <a:endParaRPr sz="2400">
              <a:latin typeface="Georgia"/>
              <a:cs typeface="Georgia"/>
            </a:endParaRPr>
          </a:p>
          <a:p>
            <a:pPr marL="311150" marR="30480" indent="-273050">
              <a:lnSpc>
                <a:spcPts val="2590"/>
              </a:lnSpc>
              <a:spcBef>
                <a:spcPts val="635"/>
              </a:spcBef>
            </a:pPr>
            <a:r>
              <a:rPr sz="3375" spc="115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7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/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[a’, b’, c’],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/ [a’,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b’, c’],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/ </a:t>
            </a:r>
            <a:r>
              <a:rPr sz="2400" spc="-370" dirty="0">
                <a:solidFill>
                  <a:srgbClr val="FFFFFF"/>
                </a:solidFill>
                <a:latin typeface="Georgia"/>
                <a:cs typeface="Georgia"/>
              </a:rPr>
              <a:t>[a’,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b’, c’] Thus, a, b,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reciprocal to the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system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a’, b’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,c’.</a:t>
            </a:r>
            <a:endParaRPr sz="2400">
              <a:latin typeface="Georgia"/>
              <a:cs typeface="Georgia"/>
            </a:endParaRPr>
          </a:p>
          <a:p>
            <a:pPr marL="311150" marR="407034" indent="-273050">
              <a:lnSpc>
                <a:spcPts val="2590"/>
              </a:lnSpc>
              <a:spcBef>
                <a:spcPts val="600"/>
              </a:spcBef>
            </a:pPr>
            <a:r>
              <a:rPr sz="3375" spc="56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orthonormal vector triad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j,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form self</a:t>
            </a:r>
            <a:r>
              <a:rPr sz="2400" spc="-3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50" dirty="0">
                <a:solidFill>
                  <a:srgbClr val="FFFFFF"/>
                </a:solidFill>
                <a:latin typeface="Georgia"/>
                <a:cs typeface="Georgia"/>
              </a:rPr>
              <a:t>reciprocal 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system.</a:t>
            </a:r>
            <a:endParaRPr sz="2400">
              <a:latin typeface="Georgia"/>
              <a:cs typeface="Georgia"/>
            </a:endParaRPr>
          </a:p>
          <a:p>
            <a:pPr marL="311150" marR="159385" indent="-273050" algn="just">
              <a:lnSpc>
                <a:spcPts val="259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b, c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system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non-coplanar vectors and a’, b’,  </a:t>
            </a:r>
            <a:r>
              <a:rPr sz="2400" spc="-630" dirty="0">
                <a:solidFill>
                  <a:srgbClr val="FFFFFF"/>
                </a:solidFill>
                <a:latin typeface="Georgia"/>
                <a:cs typeface="Georgia"/>
              </a:rPr>
              <a:t>c’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be the reciprocal system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vectors, then any 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can be expressed as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 = (r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a’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)a + (r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b’)b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(r *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c’)</a:t>
            </a:r>
            <a:r>
              <a:rPr sz="2400" spc="-1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659" y="749300"/>
            <a:ext cx="18827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dirty="0">
                <a:latin typeface="Georgia"/>
                <a:cs typeface="Georgia"/>
              </a:rPr>
              <a:t>C</a:t>
            </a:r>
            <a:r>
              <a:rPr sz="5000" b="0" spc="-5" dirty="0">
                <a:latin typeface="Georgia"/>
                <a:cs typeface="Georgia"/>
              </a:rPr>
              <a:t>ont…</a:t>
            </a:r>
            <a:endParaRPr sz="5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569720"/>
            <a:ext cx="8026400" cy="458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000" spc="165" baseline="6944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100" b="1" spc="110" dirty="0">
                <a:solidFill>
                  <a:srgbClr val="5EF2C9"/>
                </a:solidFill>
                <a:latin typeface="Georgia"/>
                <a:cs typeface="Georgia"/>
              </a:rPr>
              <a:t>Collinearity </a:t>
            </a:r>
            <a:r>
              <a:rPr sz="2100" b="1" spc="-5" dirty="0">
                <a:solidFill>
                  <a:srgbClr val="5EF2C9"/>
                </a:solidFill>
                <a:latin typeface="Georgia"/>
                <a:cs typeface="Georgia"/>
              </a:rPr>
              <a:t>of Three</a:t>
            </a:r>
            <a:r>
              <a:rPr sz="2100" b="1" spc="-14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100" b="1" spc="-5" dirty="0">
                <a:solidFill>
                  <a:srgbClr val="5EF2C9"/>
                </a:solidFill>
                <a:latin typeface="Georgia"/>
                <a:cs typeface="Georgia"/>
              </a:rPr>
              <a:t>Points</a:t>
            </a:r>
            <a:endParaRPr sz="2100">
              <a:latin typeface="Georgia"/>
              <a:cs typeface="Georgia"/>
            </a:endParaRPr>
          </a:p>
          <a:p>
            <a:pPr marL="664845" marR="36830" indent="-246379">
              <a:lnSpc>
                <a:spcPct val="80000"/>
              </a:lnSpc>
              <a:spcBef>
                <a:spcPts val="520"/>
              </a:spcBef>
            </a:pPr>
            <a:r>
              <a:rPr sz="2625" spc="509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100" spc="34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necessary and sufficient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condition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that three points with 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PV’s b, c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are collinear is that there exist three scalars x, y,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z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not  all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zero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such that xa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yb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zc </a:t>
            </a:r>
            <a:r>
              <a:rPr sz="2100" spc="-480" dirty="0">
                <a:solidFill>
                  <a:srgbClr val="FFFFFF"/>
                </a:solidFill>
                <a:latin typeface="Lucida Sans Unicode"/>
                <a:cs typeface="Lucida Sans Unicode"/>
              </a:rPr>
              <a:t>⇒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x + y + z =</a:t>
            </a:r>
            <a:r>
              <a:rPr sz="2100" spc="-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1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sz="3000" spc="172" baseline="6944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100" b="1" spc="114" dirty="0">
                <a:solidFill>
                  <a:srgbClr val="5EF2C9"/>
                </a:solidFill>
                <a:latin typeface="Georgia"/>
                <a:cs typeface="Georgia"/>
              </a:rPr>
              <a:t>Coplanarity </a:t>
            </a:r>
            <a:r>
              <a:rPr sz="2100" b="1" spc="-5" dirty="0">
                <a:solidFill>
                  <a:srgbClr val="5EF2C9"/>
                </a:solidFill>
                <a:latin typeface="Georgia"/>
                <a:cs typeface="Georgia"/>
              </a:rPr>
              <a:t>of Four</a:t>
            </a:r>
            <a:r>
              <a:rPr sz="2100" b="1" spc="-14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100" b="1" spc="-5" dirty="0">
                <a:solidFill>
                  <a:srgbClr val="5EF2C9"/>
                </a:solidFill>
                <a:latin typeface="Georgia"/>
                <a:cs typeface="Georgia"/>
              </a:rPr>
              <a:t>Points</a:t>
            </a:r>
            <a:endParaRPr sz="2100">
              <a:latin typeface="Georgia"/>
              <a:cs typeface="Georgia"/>
            </a:endParaRPr>
          </a:p>
          <a:p>
            <a:pPr marL="664845" marR="60325" indent="-246379">
              <a:lnSpc>
                <a:spcPct val="80000"/>
              </a:lnSpc>
              <a:spcBef>
                <a:spcPts val="520"/>
              </a:spcBef>
            </a:pPr>
            <a:r>
              <a:rPr sz="2625" spc="509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100" spc="34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necessary and sufficient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condition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that four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points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with 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PV’s a, b,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d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are coplanar, if there exist scalar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x,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y, z,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not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all  zero, such that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xa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yb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zc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= 0 r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Arr;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x + y + z + t =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0. If</a:t>
            </a:r>
            <a:r>
              <a:rPr sz="210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endParaRPr sz="2100">
              <a:latin typeface="Georgia"/>
              <a:cs typeface="Georgia"/>
            </a:endParaRPr>
          </a:p>
          <a:p>
            <a:pPr marL="664845">
              <a:lnSpc>
                <a:spcPts val="1760"/>
              </a:lnSpc>
            </a:pP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xa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yb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zc…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Then, the vector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r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is said to be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1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linear</a:t>
            </a:r>
            <a:endParaRPr sz="2100">
              <a:latin typeface="Georgia"/>
              <a:cs typeface="Georgia"/>
            </a:endParaRPr>
          </a:p>
          <a:p>
            <a:pPr marL="664845">
              <a:lnSpc>
                <a:spcPts val="2270"/>
              </a:lnSpc>
            </a:pP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combination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of vectors a,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b,</a:t>
            </a:r>
            <a:r>
              <a:rPr sz="21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c,….</a:t>
            </a:r>
            <a:endParaRPr sz="2100">
              <a:latin typeface="Georgia"/>
              <a:cs typeface="Georgia"/>
            </a:endParaRPr>
          </a:p>
          <a:p>
            <a:pPr marR="69215" algn="r">
              <a:lnSpc>
                <a:spcPct val="100000"/>
              </a:lnSpc>
              <a:spcBef>
                <a:spcPts val="20"/>
              </a:spcBef>
            </a:pPr>
            <a:r>
              <a:rPr sz="3000" spc="240" baseline="6944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100" b="1" spc="160" dirty="0">
                <a:solidFill>
                  <a:srgbClr val="5EF2C9"/>
                </a:solidFill>
                <a:latin typeface="Georgia"/>
                <a:cs typeface="Georgia"/>
              </a:rPr>
              <a:t>Linearly </a:t>
            </a:r>
            <a:r>
              <a:rPr sz="2100" b="1" spc="-5" dirty="0">
                <a:solidFill>
                  <a:srgbClr val="5EF2C9"/>
                </a:solidFill>
                <a:latin typeface="Georgia"/>
                <a:cs typeface="Georgia"/>
              </a:rPr>
              <a:t>Independent and Dependent System of</a:t>
            </a:r>
            <a:r>
              <a:rPr sz="2100" b="1" spc="-21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100" b="1" spc="-15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100">
              <a:latin typeface="Georgia"/>
              <a:cs typeface="Georgia"/>
            </a:endParaRPr>
          </a:p>
          <a:p>
            <a:pPr marL="664845" marR="17780" indent="-246379" algn="r">
              <a:lnSpc>
                <a:spcPct val="79800"/>
              </a:lnSpc>
              <a:spcBef>
                <a:spcPts val="530"/>
              </a:spcBef>
            </a:pPr>
            <a:r>
              <a:rPr sz="2625" spc="509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100" spc="34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1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system of vectors a,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c,… is said to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linearly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120" dirty="0">
                <a:solidFill>
                  <a:srgbClr val="FFFFFF"/>
                </a:solidFill>
                <a:latin typeface="Georgia"/>
                <a:cs typeface="Georgia"/>
              </a:rPr>
              <a:t>dependent,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if there exists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scalars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x,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y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,z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, …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not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all zero, such that xa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</a:t>
            </a:r>
            <a:r>
              <a:rPr sz="21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yb</a:t>
            </a:r>
            <a:endParaRPr sz="2100">
              <a:latin typeface="Georgia"/>
              <a:cs typeface="Georgia"/>
            </a:endParaRPr>
          </a:p>
          <a:p>
            <a:pPr marL="664845">
              <a:lnSpc>
                <a:spcPts val="2020"/>
              </a:lnSpc>
            </a:pP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zc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… =</a:t>
            </a:r>
            <a:r>
              <a:rPr sz="21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100">
              <a:latin typeface="Georgia"/>
              <a:cs typeface="Georgia"/>
            </a:endParaRPr>
          </a:p>
          <a:p>
            <a:pPr marL="664845" marR="205740" indent="-246379">
              <a:lnSpc>
                <a:spcPct val="79800"/>
              </a:lnSpc>
              <a:spcBef>
                <a:spcPts val="530"/>
              </a:spcBef>
            </a:pPr>
            <a:r>
              <a:rPr sz="2625" spc="1822" baseline="9523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625" spc="1822" baseline="952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The system of vectors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a, b,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c,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…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is said to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linearly  </a:t>
            </a:r>
            <a:r>
              <a:rPr sz="2100" spc="-10" dirty="0">
                <a:solidFill>
                  <a:srgbClr val="FFFFFF"/>
                </a:solidFill>
                <a:latin typeface="Georgia"/>
                <a:cs typeface="Georgia"/>
              </a:rPr>
              <a:t>independent,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xa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yb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+ zc 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td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= 0 r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Arr;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x + y + z +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t… </a:t>
            </a:r>
            <a:r>
              <a:rPr sz="2100" dirty="0">
                <a:solidFill>
                  <a:srgbClr val="FFFFFF"/>
                </a:solidFill>
                <a:latin typeface="Georgia"/>
                <a:cs typeface="Georgia"/>
              </a:rPr>
              <a:t>=</a:t>
            </a:r>
            <a:r>
              <a:rPr sz="2100" spc="-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4570" y="1073150"/>
            <a:ext cx="20542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dirty="0">
                <a:latin typeface="Georgia"/>
                <a:cs typeface="Georgia"/>
              </a:rPr>
              <a:t>C</a:t>
            </a:r>
            <a:r>
              <a:rPr sz="5000" b="0" spc="-5" dirty="0">
                <a:latin typeface="Georgia"/>
                <a:cs typeface="Georgia"/>
              </a:rPr>
              <a:t>ont….</a:t>
            </a:r>
            <a:endParaRPr sz="5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888490"/>
            <a:ext cx="8070215" cy="428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75" spc="240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60" dirty="0">
                <a:solidFill>
                  <a:srgbClr val="5EF2C9"/>
                </a:solidFill>
                <a:latin typeface="Georgia"/>
                <a:cs typeface="Georgia"/>
              </a:rPr>
              <a:t>Important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Points to be</a:t>
            </a:r>
            <a:r>
              <a:rPr sz="2600" b="1" spc="-17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Remembered</a:t>
            </a:r>
            <a:endParaRPr sz="260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20"/>
              </a:spcBef>
            </a:pPr>
            <a:r>
              <a:rPr sz="2775" spc="487" baseline="10510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non-collinear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linearly</a:t>
            </a:r>
            <a:r>
              <a:rPr sz="2200" spc="-2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Georgia"/>
                <a:cs typeface="Georgia"/>
              </a:rPr>
              <a:t>independent.</a:t>
            </a:r>
            <a:endParaRPr sz="2200">
              <a:latin typeface="Georgia"/>
              <a:cs typeface="Georgia"/>
            </a:endParaRPr>
          </a:p>
          <a:p>
            <a:pPr marL="664845" marR="1325245" indent="-246379">
              <a:lnSpc>
                <a:spcPct val="79900"/>
              </a:lnSpc>
              <a:spcBef>
                <a:spcPts val="550"/>
              </a:spcBef>
            </a:pPr>
            <a:r>
              <a:rPr sz="2775" spc="322" baseline="10510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215" dirty="0">
                <a:solidFill>
                  <a:srgbClr val="FFFFFF"/>
                </a:solidFill>
                <a:latin typeface="Georgia"/>
                <a:cs typeface="Georgia"/>
              </a:rPr>
              <a:t>Three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non-coplanar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vectors a,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2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60" dirty="0">
                <a:solidFill>
                  <a:srgbClr val="FFFFFF"/>
                </a:solidFill>
                <a:latin typeface="Georgia"/>
                <a:cs typeface="Georgia"/>
              </a:rPr>
              <a:t>linearly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independent.</a:t>
            </a:r>
            <a:endParaRPr sz="2200">
              <a:latin typeface="Georgia"/>
              <a:cs typeface="Georgia"/>
            </a:endParaRPr>
          </a:p>
          <a:p>
            <a:pPr marR="241935" algn="ctr">
              <a:lnSpc>
                <a:spcPct val="100000"/>
              </a:lnSpc>
              <a:spcBef>
                <a:spcPts val="10"/>
              </a:spcBef>
            </a:pPr>
            <a:r>
              <a:rPr sz="2775" spc="390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260" dirty="0">
                <a:solidFill>
                  <a:srgbClr val="FFFFFF"/>
                </a:solidFill>
                <a:latin typeface="Georgia"/>
                <a:cs typeface="Georgia"/>
              </a:rPr>
              <a:t>More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than three vectors 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always linearly</a:t>
            </a:r>
            <a:r>
              <a:rPr sz="2200" spc="-2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dependent.</a:t>
            </a:r>
            <a:endParaRPr sz="2200">
              <a:latin typeface="Georgia"/>
              <a:cs typeface="Georgia"/>
            </a:endParaRPr>
          </a:p>
          <a:p>
            <a:pPr marR="174625" algn="ctr">
              <a:lnSpc>
                <a:spcPct val="100000"/>
              </a:lnSpc>
              <a:spcBef>
                <a:spcPts val="20"/>
              </a:spcBef>
            </a:pPr>
            <a:r>
              <a:rPr sz="3375" spc="202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35" dirty="0">
                <a:solidFill>
                  <a:srgbClr val="5EF2C9"/>
                </a:solidFill>
                <a:latin typeface="Georgia"/>
                <a:cs typeface="Georgia"/>
              </a:rPr>
              <a:t>Resolution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of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Components of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a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 in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a</a:t>
            </a:r>
            <a:r>
              <a:rPr sz="2400" b="1" spc="-18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215" dirty="0">
                <a:solidFill>
                  <a:srgbClr val="5EF2C9"/>
                </a:solidFill>
                <a:latin typeface="Georgia"/>
                <a:cs typeface="Georgia"/>
              </a:rPr>
              <a:t>Plane</a:t>
            </a:r>
            <a:endParaRPr sz="2400">
              <a:latin typeface="Georgia"/>
              <a:cs typeface="Georgia"/>
            </a:endParaRPr>
          </a:p>
          <a:p>
            <a:pPr marL="664845" marR="17780" indent="-246379">
              <a:lnSpc>
                <a:spcPct val="79900"/>
              </a:lnSpc>
              <a:spcBef>
                <a:spcPts val="550"/>
              </a:spcBef>
            </a:pPr>
            <a:r>
              <a:rPr sz="2775" spc="487" baseline="9009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any two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non-collinear vectors,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then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any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r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coplanar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with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can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uniquely expressed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as  r = x a + y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b,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where x,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y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scalars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x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y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called  components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directions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b,  respectively. </a:t>
            </a:r>
            <a:r>
              <a:rPr sz="2200" spc="-515" dirty="0">
                <a:solidFill>
                  <a:srgbClr val="FFFFFF"/>
                </a:solidFill>
                <a:latin typeface="Lucida Sans Unicode"/>
                <a:cs typeface="Lucida Sans Unicode"/>
              </a:rPr>
              <a:t>∴  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Position vector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P(x, y)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x i + y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j. </a:t>
            </a:r>
            <a:r>
              <a:rPr sz="2200" spc="-85" dirty="0">
                <a:solidFill>
                  <a:srgbClr val="FFFFFF"/>
                </a:solidFill>
                <a:latin typeface="Georgia"/>
                <a:cs typeface="Georgia"/>
              </a:rPr>
              <a:t>OP</a:t>
            </a:r>
            <a:r>
              <a:rPr sz="1875" spc="-127" baseline="28888" dirty="0">
                <a:solidFill>
                  <a:srgbClr val="FFFFFF"/>
                </a:solidFill>
                <a:latin typeface="Georgia"/>
                <a:cs typeface="Georgia"/>
              </a:rPr>
              <a:t>2  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</a:t>
            </a:r>
            <a:r>
              <a:rPr sz="2200" spc="-1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0" dirty="0">
                <a:solidFill>
                  <a:srgbClr val="FFFFFF"/>
                </a:solidFill>
                <a:latin typeface="Georgia"/>
                <a:cs typeface="Georgia"/>
              </a:rPr>
              <a:t>OA</a:t>
            </a:r>
            <a:r>
              <a:rPr sz="1875" spc="-150" baseline="28888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875" baseline="28888">
              <a:latin typeface="Georgia"/>
              <a:cs typeface="Georgia"/>
            </a:endParaRPr>
          </a:p>
          <a:p>
            <a:pPr marL="664845" marR="213360">
              <a:lnSpc>
                <a:spcPct val="79900"/>
              </a:lnSpc>
              <a:tabLst>
                <a:tab pos="5617845" algn="l"/>
              </a:tabLst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200" spc="-100" dirty="0">
                <a:solidFill>
                  <a:srgbClr val="FFFFFF"/>
                </a:solidFill>
                <a:latin typeface="Georgia"/>
                <a:cs typeface="Georgia"/>
              </a:rPr>
              <a:t>AP</a:t>
            </a:r>
            <a:r>
              <a:rPr sz="1875" spc="-150" baseline="28888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200" spc="-75" dirty="0">
                <a:solidFill>
                  <a:srgbClr val="FFFFFF"/>
                </a:solidFill>
                <a:latin typeface="Georgia"/>
                <a:cs typeface="Georgia"/>
              </a:rPr>
              <a:t>|x|</a:t>
            </a:r>
            <a:r>
              <a:rPr sz="1875" spc="-112" baseline="28888" dirty="0">
                <a:solidFill>
                  <a:srgbClr val="FFFFFF"/>
                </a:solidFill>
                <a:latin typeface="Georgia"/>
                <a:cs typeface="Georgia"/>
              </a:rPr>
              <a:t>2 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200" spc="-75" dirty="0">
                <a:solidFill>
                  <a:srgbClr val="FFFFFF"/>
                </a:solidFill>
                <a:latin typeface="Georgia"/>
                <a:cs typeface="Georgia"/>
              </a:rPr>
              <a:t>|y|</a:t>
            </a:r>
            <a:r>
              <a:rPr sz="1875" spc="-112" baseline="28888" dirty="0">
                <a:solidFill>
                  <a:srgbClr val="FFFFFF"/>
                </a:solidFill>
                <a:latin typeface="Georgia"/>
                <a:cs typeface="Georgia"/>
              </a:rPr>
              <a:t>2 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200" spc="-150" dirty="0">
                <a:solidFill>
                  <a:srgbClr val="FFFFFF"/>
                </a:solidFill>
                <a:latin typeface="Georgia"/>
                <a:cs typeface="Georgia"/>
              </a:rPr>
              <a:t>x</a:t>
            </a:r>
            <a:r>
              <a:rPr sz="1875" spc="-225" baseline="28888" dirty="0">
                <a:solidFill>
                  <a:srgbClr val="FFFFFF"/>
                </a:solidFill>
                <a:latin typeface="Georgia"/>
                <a:cs typeface="Georgia"/>
              </a:rPr>
              <a:t>2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200" spc="-145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875" spc="-217" baseline="28888" dirty="0">
                <a:solidFill>
                  <a:srgbClr val="FFFFFF"/>
                </a:solidFill>
                <a:latin typeface="Georgia"/>
                <a:cs typeface="Georgia"/>
              </a:rPr>
              <a:t>2   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,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OP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200" spc="-105" dirty="0">
                <a:solidFill>
                  <a:srgbClr val="FFFFFF"/>
                </a:solidFill>
                <a:latin typeface="Georgia"/>
                <a:cs typeface="Georgia"/>
              </a:rPr>
              <a:t>√x</a:t>
            </a:r>
            <a:r>
              <a:rPr sz="1875" spc="-157" baseline="28888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1875" spc="-135" baseline="28888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+</a:t>
            </a:r>
            <a:r>
              <a:rPr sz="22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5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875" spc="-157" baseline="28888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2200" spc="-105" dirty="0">
                <a:solidFill>
                  <a:srgbClr val="FFFFFF"/>
                </a:solidFill>
                <a:latin typeface="Georgia"/>
                <a:cs typeface="Georgia"/>
              </a:rPr>
              <a:t>.	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This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magnitude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OP. where,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x i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y j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also called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resolved  parts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OP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directions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 i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j,</a:t>
            </a:r>
            <a:r>
              <a:rPr sz="22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respectively.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Vector Equation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Line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28436" y="809272"/>
            <a:ext cx="6711654" cy="4195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algn="ctr">
              <a:lnSpc>
                <a:spcPts val="5265"/>
              </a:lnSpc>
              <a:spcBef>
                <a:spcPts val="100"/>
              </a:spcBef>
            </a:pPr>
            <a:r>
              <a:rPr spc="-5" dirty="0"/>
              <a:t>and</a:t>
            </a:r>
            <a:r>
              <a:rPr spc="-10" dirty="0"/>
              <a:t> </a:t>
            </a:r>
            <a:r>
              <a:rPr spc="-5" dirty="0"/>
              <a:t>Plane</a:t>
            </a:r>
          </a:p>
          <a:p>
            <a:pPr marL="311150" marR="113664" indent="-273050">
              <a:lnSpc>
                <a:spcPts val="2370"/>
              </a:lnSpc>
              <a:spcBef>
                <a:spcPts val="165"/>
              </a:spcBef>
            </a:pPr>
            <a:r>
              <a:rPr sz="3150" b="0" spc="300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b="0" spc="20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equation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of the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straight line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passing through origin</a:t>
            </a:r>
            <a:r>
              <a:rPr sz="2200" b="0" spc="-1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44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parallel to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b is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given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r =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tb,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where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is</a:t>
            </a:r>
            <a:r>
              <a:rPr sz="2200" b="0" spc="-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scalar.</a:t>
            </a:r>
            <a:endParaRPr sz="2200" dirty="0">
              <a:latin typeface="Georgia"/>
              <a:cs typeface="Georgia"/>
            </a:endParaRPr>
          </a:p>
          <a:p>
            <a:pPr marL="311150" marR="708660" indent="-273050">
              <a:lnSpc>
                <a:spcPts val="2370"/>
              </a:lnSpc>
              <a:spcBef>
                <a:spcPts val="555"/>
              </a:spcBef>
            </a:pPr>
            <a:r>
              <a:rPr sz="3150" b="0" spc="300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b="0" spc="20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equation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of the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straight line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passing through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200" b="0" spc="-2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434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parallel to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b is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given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r = a +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tb, where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is</a:t>
            </a:r>
            <a:r>
              <a:rPr sz="2200" b="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scalar.</a:t>
            </a:r>
            <a:endParaRPr sz="2200" dirty="0">
              <a:latin typeface="Georgia"/>
              <a:cs typeface="Georgia"/>
            </a:endParaRPr>
          </a:p>
          <a:p>
            <a:pPr marL="311150" marR="217170" indent="-273050">
              <a:lnSpc>
                <a:spcPts val="2370"/>
              </a:lnSpc>
              <a:spcBef>
                <a:spcPts val="560"/>
              </a:spcBef>
            </a:pPr>
            <a:r>
              <a:rPr sz="3150" b="0" spc="300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b="0" spc="20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equation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of the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straight line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passing through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2200" b="0" spc="-2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64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b="0" spc="-5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given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r = a +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t(b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– a),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where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is</a:t>
            </a:r>
            <a:r>
              <a:rPr sz="2200" b="0" spc="-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scalar.</a:t>
            </a:r>
            <a:endParaRPr sz="2200" dirty="0">
              <a:latin typeface="Georgia"/>
              <a:cs typeface="Georgia"/>
            </a:endParaRPr>
          </a:p>
          <a:p>
            <a:pPr marL="311150" marR="382270" indent="-273050">
              <a:lnSpc>
                <a:spcPts val="2370"/>
              </a:lnSpc>
              <a:spcBef>
                <a:spcPts val="550"/>
              </a:spcBef>
            </a:pPr>
            <a:r>
              <a:rPr sz="3150" b="0" spc="300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b="0" spc="20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equation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of the plane through origin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parallel to  </a:t>
            </a:r>
            <a:r>
              <a:rPr sz="2200" b="0" spc="-123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 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c is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given by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r = s b + t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c,where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s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200" b="0" spc="-1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scalars.</a:t>
            </a:r>
            <a:endParaRPr sz="2200" dirty="0">
              <a:latin typeface="Georgia"/>
              <a:cs typeface="Georgia"/>
            </a:endParaRPr>
          </a:p>
          <a:p>
            <a:pPr marL="311150" marR="203835" indent="-273050">
              <a:lnSpc>
                <a:spcPts val="2370"/>
              </a:lnSpc>
              <a:spcBef>
                <a:spcPts val="560"/>
              </a:spcBef>
            </a:pPr>
            <a:r>
              <a:rPr sz="3150" b="0" spc="300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b="0" spc="20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equation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of the plane passing through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parallel</a:t>
            </a:r>
            <a:r>
              <a:rPr sz="2200" b="0" spc="-229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65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200" b="0" spc="-5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c is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given by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r = a +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sb+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c, where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s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200" b="0" spc="-1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scalars.</a:t>
            </a:r>
            <a:endParaRPr sz="2200" dirty="0">
              <a:latin typeface="Georgia"/>
              <a:cs typeface="Georgia"/>
            </a:endParaRPr>
          </a:p>
          <a:p>
            <a:pPr marL="38100">
              <a:lnSpc>
                <a:spcPts val="2505"/>
              </a:lnSpc>
              <a:spcBef>
                <a:spcPts val="245"/>
              </a:spcBef>
            </a:pPr>
            <a:r>
              <a:rPr sz="3150" b="0" spc="300" baseline="661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200" b="0" spc="20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equation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of the plane passing through a,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c is r =</a:t>
            </a:r>
            <a:r>
              <a:rPr sz="2200" b="0" spc="-2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509" dirty="0">
                <a:solidFill>
                  <a:srgbClr val="FFFFFF"/>
                </a:solidFill>
                <a:latin typeface="Georgia"/>
                <a:cs typeface="Georgia"/>
              </a:rPr>
              <a:t>(1</a:t>
            </a:r>
            <a:endParaRPr sz="2200" dirty="0">
              <a:latin typeface="Georgia"/>
              <a:cs typeface="Georgia"/>
            </a:endParaRPr>
          </a:p>
          <a:p>
            <a:pPr marL="311150">
              <a:lnSpc>
                <a:spcPts val="2505"/>
              </a:lnSpc>
            </a:pP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– s –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t)a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sb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tc,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where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sand </a:t>
            </a:r>
            <a:r>
              <a:rPr sz="2200" b="0" dirty="0">
                <a:solidFill>
                  <a:srgbClr val="FFFFFF"/>
                </a:solidFill>
                <a:latin typeface="Georgia"/>
                <a:cs typeface="Georgia"/>
              </a:rPr>
              <a:t>t </a:t>
            </a:r>
            <a:r>
              <a:rPr sz="2200" b="0" spc="-5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200" b="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b="0" spc="-10" dirty="0">
                <a:solidFill>
                  <a:srgbClr val="FFFFFF"/>
                </a:solidFill>
                <a:latin typeface="Georgia"/>
                <a:cs typeface="Georgia"/>
              </a:rPr>
              <a:t>scalars.</a:t>
            </a:r>
            <a:endParaRPr sz="2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8170" y="3148329"/>
            <a:ext cx="61760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spc="-5" dirty="0">
                <a:solidFill>
                  <a:srgbClr val="000000"/>
                </a:solidFill>
                <a:latin typeface="Georgia"/>
                <a:cs typeface="Georgia"/>
              </a:rPr>
              <a:t>THANK</a:t>
            </a:r>
            <a:r>
              <a:rPr sz="7200" b="0" spc="-8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7200" b="0" spc="-10" dirty="0">
                <a:solidFill>
                  <a:srgbClr val="000000"/>
                </a:solidFill>
                <a:latin typeface="Georgia"/>
                <a:cs typeface="Georgia"/>
              </a:rPr>
              <a:t>YOU…</a:t>
            </a:r>
            <a:endParaRPr sz="7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240" y="2230120"/>
            <a:ext cx="7893050" cy="38074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8450" marR="307340" indent="-273050">
              <a:lnSpc>
                <a:spcPts val="2590"/>
              </a:lnSpc>
              <a:spcBef>
                <a:spcPts val="425"/>
              </a:spcBef>
            </a:pPr>
            <a:r>
              <a:rPr sz="3375" spc="115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7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has direction and magnitude both but </a:t>
            </a:r>
            <a:r>
              <a:rPr sz="2400" spc="-245" dirty="0">
                <a:solidFill>
                  <a:srgbClr val="FFFFFF"/>
                </a:solidFill>
                <a:latin typeface="Georgia"/>
                <a:cs typeface="Georgia"/>
              </a:rPr>
              <a:t>scalar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has only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magnitude.</a:t>
            </a:r>
            <a:endParaRPr sz="2400">
              <a:latin typeface="Georgia"/>
              <a:cs typeface="Georgia"/>
            </a:endParaRPr>
          </a:p>
          <a:p>
            <a:pPr marL="298450" marR="132080" indent="-273050">
              <a:lnSpc>
                <a:spcPts val="2590"/>
              </a:lnSpc>
              <a:spcBef>
                <a:spcPts val="600"/>
              </a:spcBef>
            </a:pPr>
            <a:r>
              <a:rPr sz="3375" spc="22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150" dirty="0">
                <a:solidFill>
                  <a:srgbClr val="FFFFFF"/>
                </a:solidFill>
                <a:latin typeface="Georgia"/>
                <a:cs typeface="Georgia"/>
              </a:rPr>
              <a:t>Magnitude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denoted by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|a| or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a. It is</a:t>
            </a:r>
            <a:r>
              <a:rPr sz="2400" spc="-2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370" dirty="0">
                <a:solidFill>
                  <a:srgbClr val="FFFFFF"/>
                </a:solidFill>
                <a:latin typeface="Georgia"/>
                <a:cs typeface="Georgia"/>
              </a:rPr>
              <a:t>non-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negative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scalar.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275"/>
              </a:spcBef>
            </a:pPr>
            <a:r>
              <a:rPr sz="3375" spc="2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65" dirty="0">
                <a:solidFill>
                  <a:srgbClr val="5EF2C9"/>
                </a:solidFill>
                <a:latin typeface="Georgia"/>
                <a:cs typeface="Georgia"/>
              </a:rPr>
              <a:t>Equality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of</a:t>
            </a:r>
            <a:r>
              <a:rPr sz="2400" b="1" spc="-17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400">
              <a:latin typeface="Georgia"/>
              <a:cs typeface="Georgia"/>
            </a:endParaRPr>
          </a:p>
          <a:p>
            <a:pPr marL="298450" marR="17780" indent="-273050">
              <a:lnSpc>
                <a:spcPts val="2590"/>
              </a:lnSpc>
              <a:spcBef>
                <a:spcPts val="635"/>
              </a:spcBef>
            </a:pPr>
            <a:r>
              <a:rPr sz="3375" spc="569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80" dirty="0">
                <a:solidFill>
                  <a:srgbClr val="FFFFFF"/>
                </a:solidFill>
                <a:latin typeface="Georgia"/>
                <a:cs typeface="Georgia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said to be equal written as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 </a:t>
            </a:r>
            <a:r>
              <a:rPr sz="2400" spc="-695" dirty="0">
                <a:solidFill>
                  <a:srgbClr val="FFFFFF"/>
                </a:solidFill>
                <a:latin typeface="Georgia"/>
                <a:cs typeface="Georgia"/>
              </a:rPr>
              <a:t>b,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they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have</a:t>
            </a:r>
            <a:endParaRPr sz="2400">
              <a:latin typeface="Georgia"/>
              <a:cs typeface="Georgia"/>
            </a:endParaRPr>
          </a:p>
          <a:p>
            <a:pPr marL="387350" indent="-361950">
              <a:lnSpc>
                <a:spcPct val="100000"/>
              </a:lnSpc>
              <a:spcBef>
                <a:spcPts val="275"/>
              </a:spcBef>
              <a:buClr>
                <a:srgbClr val="0ACFD8"/>
              </a:buClr>
              <a:buSzPct val="93750"/>
              <a:buFont typeface="Symbol"/>
              <a:buChar char="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(i)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same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length</a:t>
            </a:r>
            <a:endParaRPr sz="2400">
              <a:latin typeface="Georgia"/>
              <a:cs typeface="Georgia"/>
            </a:endParaRPr>
          </a:p>
          <a:p>
            <a:pPr marL="387350" indent="-361950">
              <a:lnSpc>
                <a:spcPct val="100000"/>
              </a:lnSpc>
              <a:spcBef>
                <a:spcPts val="309"/>
              </a:spcBef>
              <a:buClr>
                <a:srgbClr val="0ACFD8"/>
              </a:buClr>
              <a:buSzPct val="93750"/>
              <a:buFont typeface="Symbol"/>
              <a:buChar char="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(ii)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same or parallel support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300"/>
              </a:spcBef>
            </a:pPr>
            <a:r>
              <a:rPr sz="3375" spc="382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254" dirty="0">
                <a:solidFill>
                  <a:srgbClr val="FFFFFF"/>
                </a:solidFill>
                <a:latin typeface="Georgia"/>
                <a:cs typeface="Georgia"/>
              </a:rPr>
              <a:t>(iii)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same</a:t>
            </a:r>
            <a:r>
              <a:rPr sz="2400" spc="-2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sense.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70479" y="1099820"/>
            <a:ext cx="39979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Arial"/>
                <a:cs typeface="Arial"/>
              </a:rPr>
              <a:t>Vector</a:t>
            </a:r>
            <a:r>
              <a:rPr sz="4400" spc="-9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Algebra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150" y="749300"/>
            <a:ext cx="48558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Types of</a:t>
            </a:r>
            <a:r>
              <a:rPr spc="-50" dirty="0"/>
              <a:t> </a:t>
            </a:r>
            <a:r>
              <a:rPr spc="-10"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888490"/>
            <a:ext cx="8077834" cy="38366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98450" marR="338455" indent="-273050" algn="just">
              <a:lnSpc>
                <a:spcPct val="80000"/>
              </a:lnSpc>
              <a:spcBef>
                <a:spcPts val="725"/>
              </a:spcBef>
            </a:pPr>
            <a:r>
              <a:rPr sz="3675" spc="494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330" dirty="0">
                <a:solidFill>
                  <a:srgbClr val="5EF2C9"/>
                </a:solidFill>
                <a:latin typeface="Georgia"/>
                <a:cs typeface="Georgia"/>
              </a:rPr>
              <a:t>Zero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or Null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Vector:-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vector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whose initial</a:t>
            </a:r>
            <a:r>
              <a:rPr sz="2600" spc="-3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35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terminal points are coincident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called zero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null  vector.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It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denoted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6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0.</a:t>
            </a:r>
            <a:endParaRPr sz="2600">
              <a:latin typeface="Georgia"/>
              <a:cs typeface="Georgia"/>
            </a:endParaRPr>
          </a:p>
          <a:p>
            <a:pPr marL="298450" marR="108585" indent="-273050">
              <a:lnSpc>
                <a:spcPts val="2500"/>
              </a:lnSpc>
              <a:spcBef>
                <a:spcPts val="615"/>
              </a:spcBef>
            </a:pPr>
            <a:r>
              <a:rPr sz="3675" spc="494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330" dirty="0">
                <a:solidFill>
                  <a:srgbClr val="5EF2C9"/>
                </a:solidFill>
                <a:latin typeface="Georgia"/>
                <a:cs typeface="Georgia"/>
              </a:rPr>
              <a:t>Unit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Vector:-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vector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whose magnitude is unity</a:t>
            </a:r>
            <a:r>
              <a:rPr sz="2600" spc="-3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78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600" spc="-6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called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unit vector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which 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denoted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6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nˆ</a:t>
            </a:r>
            <a:endParaRPr sz="2600">
              <a:latin typeface="Georgia"/>
              <a:cs typeface="Georgia"/>
            </a:endParaRPr>
          </a:p>
          <a:p>
            <a:pPr marL="298450" marR="196215" indent="-273050">
              <a:lnSpc>
                <a:spcPct val="79800"/>
              </a:lnSpc>
              <a:spcBef>
                <a:spcPts val="675"/>
              </a:spcBef>
            </a:pPr>
            <a:r>
              <a:rPr sz="3675" spc="494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330" dirty="0">
                <a:solidFill>
                  <a:srgbClr val="5EF2C9"/>
                </a:solidFill>
                <a:latin typeface="Georgia"/>
                <a:cs typeface="Georgia"/>
              </a:rPr>
              <a:t>Free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Vectors:-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the initial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vector is</a:t>
            </a:r>
            <a:r>
              <a:rPr sz="2600" spc="-3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40" dirty="0">
                <a:solidFill>
                  <a:srgbClr val="FFFFFF"/>
                </a:solidFill>
                <a:latin typeface="Georgia"/>
                <a:cs typeface="Georgia"/>
              </a:rPr>
              <a:t>not 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specified,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then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it is said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be a free</a:t>
            </a:r>
            <a:r>
              <a:rPr sz="26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vector.</a:t>
            </a:r>
            <a:endParaRPr sz="2600">
              <a:latin typeface="Georgia"/>
              <a:cs typeface="Georgia"/>
            </a:endParaRPr>
          </a:p>
          <a:p>
            <a:pPr marL="298450" marR="17780" indent="-273050">
              <a:lnSpc>
                <a:spcPct val="79900"/>
              </a:lnSpc>
              <a:spcBef>
                <a:spcPts val="655"/>
              </a:spcBef>
            </a:pPr>
            <a:r>
              <a:rPr sz="3675" spc="270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80" dirty="0">
                <a:solidFill>
                  <a:srgbClr val="5EF2C9"/>
                </a:solidFill>
                <a:latin typeface="Georgia"/>
                <a:cs typeface="Georgia"/>
              </a:rPr>
              <a:t>Negative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of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a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600" b="1" spc="10" dirty="0">
                <a:solidFill>
                  <a:srgbClr val="5EF2C9"/>
                </a:solidFill>
                <a:latin typeface="Georgia"/>
                <a:cs typeface="Georgia"/>
              </a:rPr>
              <a:t>:-</a:t>
            </a:r>
            <a:r>
              <a:rPr sz="2600" spc="1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vector having the same 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magnitude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as that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of a given vector 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and the  direction opposite to that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of a 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called the negative of 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it 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denoted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6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—a.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9029" y="586740"/>
            <a:ext cx="1955164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</a:t>
            </a:r>
            <a:r>
              <a:rPr spc="-5" dirty="0"/>
              <a:t>o</a:t>
            </a:r>
            <a:r>
              <a:rPr dirty="0"/>
              <a:t>n</a:t>
            </a:r>
            <a:r>
              <a:rPr spc="-10" dirty="0"/>
              <a:t>t</a:t>
            </a:r>
            <a:r>
              <a:rPr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740" y="1365250"/>
            <a:ext cx="7999730" cy="502793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11150" marR="125730" indent="-273050">
              <a:lnSpc>
                <a:spcPct val="89900"/>
              </a:lnSpc>
              <a:spcBef>
                <a:spcPts val="415"/>
              </a:spcBef>
            </a:pPr>
            <a:r>
              <a:rPr sz="3675" spc="494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330" dirty="0">
                <a:solidFill>
                  <a:srgbClr val="5EF2C9"/>
                </a:solidFill>
                <a:latin typeface="Georgia"/>
                <a:cs typeface="Georgia"/>
              </a:rPr>
              <a:t>Like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and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Unlike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:-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are said to</a:t>
            </a:r>
            <a:r>
              <a:rPr sz="2600" spc="-3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78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600" spc="-6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like when they have the same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direction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and unlike  when they have opposite</a:t>
            </a:r>
            <a:r>
              <a:rPr sz="26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direction.</a:t>
            </a:r>
            <a:endParaRPr sz="2600">
              <a:latin typeface="Georgia"/>
              <a:cs typeface="Georgia"/>
            </a:endParaRPr>
          </a:p>
          <a:p>
            <a:pPr marL="311150" marR="305435" indent="-273050">
              <a:lnSpc>
                <a:spcPct val="89900"/>
              </a:lnSpc>
              <a:spcBef>
                <a:spcPts val="655"/>
              </a:spcBef>
            </a:pPr>
            <a:r>
              <a:rPr sz="3675" spc="247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65" dirty="0">
                <a:solidFill>
                  <a:srgbClr val="5EF2C9"/>
                </a:solidFill>
                <a:latin typeface="Georgia"/>
                <a:cs typeface="Georgia"/>
              </a:rPr>
              <a:t>Collinear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or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Parallel Vectors </a:t>
            </a:r>
            <a:r>
              <a:rPr sz="2600" b="1" spc="5" dirty="0">
                <a:solidFill>
                  <a:srgbClr val="5EF2C9"/>
                </a:solidFill>
                <a:latin typeface="Georgia"/>
                <a:cs typeface="Georgia"/>
              </a:rPr>
              <a:t>:-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Vectors</a:t>
            </a:r>
            <a:r>
              <a:rPr sz="2600" spc="-2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270" dirty="0">
                <a:solidFill>
                  <a:srgbClr val="FFFFFF"/>
                </a:solidFill>
                <a:latin typeface="Georgia"/>
                <a:cs typeface="Georgia"/>
              </a:rPr>
              <a:t>having 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the same or parallel supports are called collinear  vectors.</a:t>
            </a:r>
            <a:endParaRPr sz="2600">
              <a:latin typeface="Georgia"/>
              <a:cs typeface="Georgia"/>
            </a:endParaRPr>
          </a:p>
          <a:p>
            <a:pPr marL="311150" marR="516255" indent="-273050">
              <a:lnSpc>
                <a:spcPts val="2810"/>
              </a:lnSpc>
              <a:spcBef>
                <a:spcPts val="680"/>
              </a:spcBef>
            </a:pPr>
            <a:r>
              <a:rPr sz="3675" spc="247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65" dirty="0">
                <a:solidFill>
                  <a:srgbClr val="5EF2C9"/>
                </a:solidFill>
                <a:latin typeface="Georgia"/>
                <a:cs typeface="Georgia"/>
              </a:rPr>
              <a:t>Coinitial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:-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having same</a:t>
            </a:r>
            <a:r>
              <a:rPr sz="2600" spc="-1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229" dirty="0">
                <a:solidFill>
                  <a:srgbClr val="FFFFFF"/>
                </a:solidFill>
                <a:latin typeface="Georgia"/>
                <a:cs typeface="Georgia"/>
              </a:rPr>
              <a:t>initial 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are called coinitial</a:t>
            </a:r>
            <a:r>
              <a:rPr sz="26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vectors.</a:t>
            </a:r>
            <a:endParaRPr sz="2600">
              <a:latin typeface="Georgia"/>
              <a:cs typeface="Georgia"/>
            </a:endParaRPr>
          </a:p>
          <a:p>
            <a:pPr marL="311150" marR="156845" indent="-273050">
              <a:lnSpc>
                <a:spcPts val="2800"/>
              </a:lnSpc>
              <a:spcBef>
                <a:spcPts val="660"/>
              </a:spcBef>
            </a:pPr>
            <a:r>
              <a:rPr sz="3675" spc="20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35" dirty="0">
                <a:solidFill>
                  <a:srgbClr val="5EF2C9"/>
                </a:solidFill>
                <a:latin typeface="Georgia"/>
                <a:cs typeface="Georgia"/>
              </a:rPr>
              <a:t>Coterminous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:-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having the</a:t>
            </a:r>
            <a:r>
              <a:rPr sz="2600" spc="-1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400" dirty="0">
                <a:solidFill>
                  <a:srgbClr val="FFFFFF"/>
                </a:solidFill>
                <a:latin typeface="Georgia"/>
                <a:cs typeface="Georgia"/>
              </a:rPr>
              <a:t>same 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terminal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are called coterminous</a:t>
            </a:r>
            <a:r>
              <a:rPr sz="26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vectors.</a:t>
            </a:r>
            <a:endParaRPr sz="2600">
              <a:latin typeface="Georgia"/>
              <a:cs typeface="Georgia"/>
            </a:endParaRPr>
          </a:p>
          <a:p>
            <a:pPr marL="311150" marR="30480" indent="-273050">
              <a:lnSpc>
                <a:spcPct val="89900"/>
              </a:lnSpc>
              <a:spcBef>
                <a:spcPts val="615"/>
              </a:spcBef>
            </a:pPr>
            <a:r>
              <a:rPr sz="3675" spc="240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60" dirty="0">
                <a:solidFill>
                  <a:srgbClr val="5EF2C9"/>
                </a:solidFill>
                <a:latin typeface="Georgia"/>
                <a:cs typeface="Georgia"/>
              </a:rPr>
              <a:t>Localized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:-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vector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which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drawn  parallel to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given vector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through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specified point</a:t>
            </a:r>
            <a:r>
              <a:rPr sz="26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in 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space is called localized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vector.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170" y="673100"/>
            <a:ext cx="185102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Georgia"/>
                <a:cs typeface="Georgia"/>
              </a:rPr>
              <a:t>Cont</a:t>
            </a:r>
            <a:r>
              <a:rPr b="0" dirty="0">
                <a:latin typeface="Georgia"/>
                <a:cs typeface="Georgia"/>
              </a:rPr>
              <a:t>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633220"/>
            <a:ext cx="7991475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84455" indent="-273050">
              <a:lnSpc>
                <a:spcPct val="100000"/>
              </a:lnSpc>
              <a:spcBef>
                <a:spcPts val="100"/>
              </a:spcBef>
            </a:pPr>
            <a:r>
              <a:rPr sz="3375" spc="2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65" dirty="0">
                <a:solidFill>
                  <a:srgbClr val="5EF2C9"/>
                </a:solidFill>
                <a:latin typeface="Georgia"/>
                <a:cs typeface="Georgia"/>
              </a:rPr>
              <a:t>Coplanar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Vectors:-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system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vectors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said to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coplanar,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their supports are parallel to the same plane.  Otherwise they are called non-coplanar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vectors.</a:t>
            </a:r>
            <a:endParaRPr sz="240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600"/>
              </a:spcBef>
            </a:pPr>
            <a:r>
              <a:rPr sz="3375" spc="202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35" dirty="0">
                <a:solidFill>
                  <a:srgbClr val="5EF2C9"/>
                </a:solidFill>
                <a:latin typeface="Georgia"/>
                <a:cs typeface="Georgia"/>
              </a:rPr>
              <a:t>Reciprocal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of a </a:t>
            </a:r>
            <a:r>
              <a:rPr sz="2400" b="1" spc="-10" dirty="0">
                <a:solidFill>
                  <a:srgbClr val="5EF2C9"/>
                </a:solidFill>
                <a:latin typeface="Georgia"/>
                <a:cs typeface="Georgia"/>
              </a:rPr>
              <a:t>Vector:-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vector having the same  direction as that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given vector but magnitude equal to  the reciprocal of the given 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known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 reciprocal of a. i.e.,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|a|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a, then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|a-1| = 1 /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a.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254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70" dirty="0">
                <a:solidFill>
                  <a:srgbClr val="5EF2C9"/>
                </a:solidFill>
                <a:latin typeface="Georgia"/>
                <a:cs typeface="Georgia"/>
              </a:rPr>
              <a:t>Addition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of</a:t>
            </a:r>
            <a:r>
              <a:rPr sz="2400" b="1" spc="-17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400">
              <a:latin typeface="Georgia"/>
              <a:cs typeface="Georgia"/>
            </a:endParaRPr>
          </a:p>
          <a:p>
            <a:pPr marL="677545" marR="128270" indent="-246379">
              <a:lnSpc>
                <a:spcPct val="100000"/>
              </a:lnSpc>
              <a:spcBef>
                <a:spcPts val="550"/>
              </a:spcBef>
            </a:pPr>
            <a:r>
              <a:rPr sz="2775" spc="487" baseline="10510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200" b="1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b="1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any two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vectors.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From the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terminal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point</a:t>
            </a:r>
            <a:r>
              <a:rPr sz="2200" spc="-3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9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spc="-5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a,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is drawn. Then, the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vector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from the initial point 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to the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terminal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of 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called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 sum of 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vectors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denoted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200" b="1" dirty="0">
                <a:solidFill>
                  <a:srgbClr val="FFFFFF"/>
                </a:solidFill>
                <a:latin typeface="Georgia"/>
                <a:cs typeface="Georgia"/>
              </a:rPr>
              <a:t>a + b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.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This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called</a:t>
            </a:r>
            <a:r>
              <a:rPr sz="22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1160" y="614679"/>
            <a:ext cx="58350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Properties of</a:t>
            </a:r>
            <a:r>
              <a:rPr sz="4400" spc="-65" dirty="0"/>
              <a:t> </a:t>
            </a:r>
            <a:r>
              <a:rPr sz="4400" spc="-5" dirty="0"/>
              <a:t>Vector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10540" y="1297940"/>
            <a:ext cx="7945755" cy="485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>
              <a:lnSpc>
                <a:spcPts val="5160"/>
              </a:lnSpc>
              <a:spcBef>
                <a:spcPts val="100"/>
              </a:spcBef>
            </a:pPr>
            <a:r>
              <a:rPr sz="4400" b="1" spc="-5" dirty="0">
                <a:solidFill>
                  <a:srgbClr val="5EF2C9"/>
                </a:solidFill>
                <a:latin typeface="Georgia"/>
                <a:cs typeface="Georgia"/>
              </a:rPr>
              <a:t>Addition </a:t>
            </a:r>
            <a:r>
              <a:rPr sz="4400" b="1" dirty="0">
                <a:solidFill>
                  <a:srgbClr val="5EF2C9"/>
                </a:solidFill>
                <a:latin typeface="Georgia"/>
                <a:cs typeface="Georgia"/>
              </a:rPr>
              <a:t>and</a:t>
            </a:r>
            <a:r>
              <a:rPr sz="4400" b="1" spc="-5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4400" b="1" spc="-5" dirty="0">
                <a:solidFill>
                  <a:srgbClr val="5EF2C9"/>
                </a:solidFill>
                <a:latin typeface="Georgia"/>
                <a:cs typeface="Georgia"/>
              </a:rPr>
              <a:t>Subtraction</a:t>
            </a:r>
            <a:endParaRPr sz="4400">
              <a:latin typeface="Georgia"/>
              <a:cs typeface="Georgia"/>
            </a:endParaRPr>
          </a:p>
          <a:p>
            <a:pPr marL="38100">
              <a:lnSpc>
                <a:spcPts val="3000"/>
              </a:lnSpc>
            </a:pPr>
            <a:r>
              <a:rPr sz="3675" spc="124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83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b = b + 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(commutativity)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40"/>
              </a:spcBef>
            </a:pPr>
            <a:r>
              <a:rPr sz="3675" spc="124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83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(b 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c)= (a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b)+ c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(associativity)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3675" spc="8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550" dirty="0">
                <a:solidFill>
                  <a:srgbClr val="FFFFFF"/>
                </a:solidFill>
                <a:latin typeface="Georgia"/>
                <a:cs typeface="Georgia"/>
              </a:rPr>
              <a:t>a+</a:t>
            </a:r>
            <a:r>
              <a:rPr sz="26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O = 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(additive identity)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3675" spc="124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83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6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(—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a)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= 0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(additive inverse)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3675" spc="61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409" dirty="0">
                <a:solidFill>
                  <a:srgbClr val="FFFFFF"/>
                </a:solidFill>
                <a:latin typeface="Georgia"/>
                <a:cs typeface="Georgia"/>
              </a:rPr>
              <a:t>(k1</a:t>
            </a:r>
            <a:r>
              <a:rPr sz="26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k2)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=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k1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+ k2a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(multiplication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scalars)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40"/>
              </a:spcBef>
            </a:pPr>
            <a:r>
              <a:rPr sz="3675" spc="61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409" dirty="0">
                <a:solidFill>
                  <a:srgbClr val="FFFFFF"/>
                </a:solidFill>
                <a:latin typeface="Georgia"/>
                <a:cs typeface="Georgia"/>
              </a:rPr>
              <a:t>k(a</a:t>
            </a:r>
            <a:r>
              <a:rPr sz="2600" spc="-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b) = k a + k b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(multiplication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scalars)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3675" spc="61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409" dirty="0">
                <a:solidFill>
                  <a:srgbClr val="FFFFFF"/>
                </a:solidFill>
                <a:latin typeface="Georgia"/>
                <a:cs typeface="Georgia"/>
              </a:rPr>
              <a:t>|a+</a:t>
            </a:r>
            <a:r>
              <a:rPr sz="2600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≤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|b| and |a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b| ≥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|a|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– |b|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3675" spc="22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50" dirty="0">
                <a:solidFill>
                  <a:srgbClr val="5EF2C9"/>
                </a:solidFill>
                <a:latin typeface="Georgia"/>
                <a:cs typeface="Georgia"/>
              </a:rPr>
              <a:t>Difference </a:t>
            </a:r>
            <a:r>
              <a:rPr sz="2600" spc="-5" dirty="0">
                <a:solidFill>
                  <a:srgbClr val="5EF2C9"/>
                </a:solidFill>
                <a:latin typeface="Georgia"/>
                <a:cs typeface="Georgia"/>
              </a:rPr>
              <a:t>(Subtraction) </a:t>
            </a:r>
            <a:r>
              <a:rPr sz="2600" b="1" dirty="0">
                <a:solidFill>
                  <a:srgbClr val="5EF2C9"/>
                </a:solidFill>
                <a:latin typeface="Georgia"/>
                <a:cs typeface="Georgia"/>
              </a:rPr>
              <a:t>of</a:t>
            </a:r>
            <a:r>
              <a:rPr sz="2600" b="1" spc="-13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Vectors</a:t>
            </a:r>
            <a:endParaRPr sz="2600">
              <a:latin typeface="Georgia"/>
              <a:cs typeface="Georgia"/>
            </a:endParaRPr>
          </a:p>
          <a:p>
            <a:pPr marL="431800">
              <a:lnSpc>
                <a:spcPct val="100000"/>
              </a:lnSpc>
              <a:spcBef>
                <a:spcPts val="600"/>
              </a:spcBef>
            </a:pPr>
            <a:r>
              <a:rPr sz="3075" spc="667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445" dirty="0">
                <a:solidFill>
                  <a:srgbClr val="FFFFFF"/>
                </a:solidFill>
                <a:latin typeface="Georgia"/>
                <a:cs typeface="Georgia"/>
              </a:rPr>
              <a:t>If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be any two vectors, then their difference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990" dirty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1180" y="508000"/>
            <a:ext cx="7871459" cy="125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Multiplication </a:t>
            </a:r>
            <a:r>
              <a:rPr sz="4000" dirty="0"/>
              <a:t>of a </a:t>
            </a:r>
            <a:r>
              <a:rPr sz="4000" spc="-5" dirty="0"/>
              <a:t>Vector by</a:t>
            </a:r>
            <a:r>
              <a:rPr sz="4000" spc="-60" dirty="0"/>
              <a:t> </a:t>
            </a:r>
            <a:r>
              <a:rPr sz="4000" dirty="0"/>
              <a:t>a</a:t>
            </a:r>
            <a:endParaRPr sz="4000"/>
          </a:p>
          <a:p>
            <a:pPr marR="127635" algn="ctr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Scalar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86740" y="1633220"/>
            <a:ext cx="7645400" cy="4784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3675" spc="62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spc="415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600" spc="-1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given vector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λ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scalar. Then, </a:t>
            </a:r>
            <a:r>
              <a:rPr sz="2600" spc="-540" dirty="0">
                <a:solidFill>
                  <a:srgbClr val="FFFFFF"/>
                </a:solidFill>
                <a:latin typeface="Georgia"/>
                <a:cs typeface="Georgia"/>
              </a:rPr>
              <a:t>the 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product of the vector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a by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the scalar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λ is λ a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is 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called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multiplication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of vector </a:t>
            </a:r>
            <a:r>
              <a:rPr sz="2600" spc="5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6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6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Georgia"/>
                <a:cs typeface="Georgia"/>
              </a:rPr>
              <a:t>scalar.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40"/>
              </a:spcBef>
            </a:pPr>
            <a:r>
              <a:rPr sz="3675" spc="240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160" dirty="0">
                <a:solidFill>
                  <a:srgbClr val="5EF2C9"/>
                </a:solidFill>
                <a:latin typeface="Georgia"/>
                <a:cs typeface="Georgia"/>
              </a:rPr>
              <a:t>Important</a:t>
            </a:r>
            <a:r>
              <a:rPr sz="2600" b="1" spc="-15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600" b="1" spc="-5" dirty="0">
                <a:solidFill>
                  <a:srgbClr val="5EF2C9"/>
                </a:solidFill>
                <a:latin typeface="Georgia"/>
                <a:cs typeface="Georgia"/>
              </a:rPr>
              <a:t>Properties</a:t>
            </a:r>
            <a:endParaRPr sz="26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|λ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a|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|λ| |a|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11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65" dirty="0">
                <a:solidFill>
                  <a:srgbClr val="FFFFFF"/>
                </a:solidFill>
                <a:latin typeface="Georgia"/>
                <a:cs typeface="Georgia"/>
              </a:rPr>
              <a:t>λ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 = O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sz="3375" spc="11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65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(-a) = –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– (m a)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45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305" dirty="0">
                <a:solidFill>
                  <a:srgbClr val="FFFFFF"/>
                </a:solidFill>
                <a:latin typeface="Georgia"/>
                <a:cs typeface="Georgia"/>
              </a:rPr>
              <a:t>(-m)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(-a) = m</a:t>
            </a:r>
            <a:r>
              <a:rPr sz="2400" spc="-3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11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65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mn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= n(m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a)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765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509" dirty="0">
                <a:solidFill>
                  <a:srgbClr val="FFFFFF"/>
                </a:solidFill>
                <a:latin typeface="Georgia"/>
                <a:cs typeface="Georgia"/>
              </a:rPr>
              <a:t>(m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n)a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m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a+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 a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11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spc="765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(a+b) = m a + m b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8570" y="349250"/>
            <a:ext cx="184975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Georgia"/>
                <a:cs typeface="Georgia"/>
              </a:rPr>
              <a:t>Cont….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39" y="947420"/>
            <a:ext cx="8874760" cy="51600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0"/>
              </a:spcBef>
            </a:pPr>
            <a:r>
              <a:rPr sz="3375" spc="322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215" dirty="0">
                <a:solidFill>
                  <a:srgbClr val="5EF2C9"/>
                </a:solidFill>
                <a:latin typeface="Georgia"/>
                <a:cs typeface="Georgia"/>
              </a:rPr>
              <a:t>Vector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Equation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of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Joining by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Two</a:t>
            </a:r>
            <a:r>
              <a:rPr sz="2400" b="1" spc="-229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Points</a:t>
            </a:r>
            <a:endParaRPr sz="2400">
              <a:latin typeface="Georgia"/>
              <a:cs typeface="Georgia"/>
            </a:endParaRPr>
          </a:p>
          <a:p>
            <a:pPr marL="676910" marR="30480" indent="-245110">
              <a:lnSpc>
                <a:spcPct val="100000"/>
              </a:lnSpc>
              <a:spcBef>
                <a:spcPts val="60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Let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P1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(x1, y1, z1) 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P2 (x2,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y2,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z2) are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any two points,</a:t>
            </a:r>
            <a:r>
              <a:rPr sz="2400" spc="-3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330" dirty="0">
                <a:solidFill>
                  <a:srgbClr val="FFFFFF"/>
                </a:solidFill>
                <a:latin typeface="Georgia"/>
                <a:cs typeface="Georgia"/>
              </a:rPr>
              <a:t>then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vector joining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P1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P2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vector P1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P2.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 component vectors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OP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x1i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y1j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z1k and 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OQ = x2i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y2j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z2k i.e., P1 P2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(x2i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y2j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z2k)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– (x1i +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y1j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z1k)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(x2 –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x1)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(y2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y1)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j +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(z2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z1)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Its  magnitude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P1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P2 = √(x2 –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x1)2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(y2 –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y1)2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(z2 –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z1)2</a:t>
            </a:r>
            <a:endParaRPr sz="24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375" spc="247" baseline="740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400" b="1" spc="165" dirty="0">
                <a:solidFill>
                  <a:srgbClr val="5EF2C9"/>
                </a:solidFill>
                <a:latin typeface="Georgia"/>
                <a:cs typeface="Georgia"/>
              </a:rPr>
              <a:t>Position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Vector of </a:t>
            </a:r>
            <a:r>
              <a:rPr sz="2400" b="1" dirty="0">
                <a:solidFill>
                  <a:srgbClr val="5EF2C9"/>
                </a:solidFill>
                <a:latin typeface="Georgia"/>
                <a:cs typeface="Georgia"/>
              </a:rPr>
              <a:t>a</a:t>
            </a:r>
            <a:r>
              <a:rPr sz="2400" b="1" spc="-170" dirty="0">
                <a:solidFill>
                  <a:srgbClr val="5EF2C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5EF2C9"/>
                </a:solidFill>
                <a:latin typeface="Georgia"/>
                <a:cs typeface="Georgia"/>
              </a:rPr>
              <a:t>Point</a:t>
            </a:r>
            <a:endParaRPr sz="2400">
              <a:latin typeface="Georgia"/>
              <a:cs typeface="Georgia"/>
            </a:endParaRPr>
          </a:p>
          <a:p>
            <a:pPr marL="676910" marR="96520" indent="-245110">
              <a:lnSpc>
                <a:spcPct val="100000"/>
              </a:lnSpc>
              <a:spcBef>
                <a:spcPts val="59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position 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with respect to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fixed</a:t>
            </a:r>
            <a:r>
              <a:rPr sz="2400" spc="-3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Georgia"/>
                <a:cs typeface="Georgia"/>
              </a:rPr>
              <a:t>point,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say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O, 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the vector OP. The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fixed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point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called the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origin.</a:t>
            </a:r>
            <a:endParaRPr sz="2400">
              <a:latin typeface="Georgia"/>
              <a:cs typeface="Georgia"/>
            </a:endParaRPr>
          </a:p>
          <a:p>
            <a:pPr marL="431800">
              <a:lnSpc>
                <a:spcPct val="100000"/>
              </a:lnSpc>
              <a:spcBef>
                <a:spcPts val="600"/>
              </a:spcBef>
            </a:pPr>
            <a:r>
              <a:rPr sz="3075" spc="494" baseline="9485" dirty="0">
                <a:solidFill>
                  <a:srgbClr val="FFFF00"/>
                </a:solidFill>
                <a:latin typeface="Symbol"/>
                <a:cs typeface="Symbol"/>
              </a:rPr>
              <a:t></a:t>
            </a:r>
            <a:r>
              <a:rPr sz="2400" spc="330" dirty="0">
                <a:solidFill>
                  <a:srgbClr val="FFFFFF"/>
                </a:solidFill>
                <a:latin typeface="Georgia"/>
                <a:cs typeface="Georgia"/>
              </a:rPr>
              <a:t>Let</a:t>
            </a:r>
            <a:r>
              <a:rPr sz="2400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PQ be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any vector. We have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PQ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+ OQ = — OP + OQ</a:t>
            </a:r>
            <a:endParaRPr sz="2400">
              <a:latin typeface="Georgia"/>
              <a:cs typeface="Georgia"/>
            </a:endParaRPr>
          </a:p>
          <a:p>
            <a:pPr marL="676910" marR="55499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OQ — OP 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Position 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Q —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Position vector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P.  i.e., PQ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PV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 Q —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PV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4662</Words>
  <Application>Microsoft Office PowerPoint</Application>
  <PresentationFormat>On-screen Show (4:3)</PresentationFormat>
  <Paragraphs>223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Century Gothic</vt:lpstr>
      <vt:lpstr>Georgia</vt:lpstr>
      <vt:lpstr>Lucida Sans Unicode</vt:lpstr>
      <vt:lpstr>Symbol</vt:lpstr>
      <vt:lpstr>Times New Roman</vt:lpstr>
      <vt:lpstr>Wingdings 3</vt:lpstr>
      <vt:lpstr>Ion</vt:lpstr>
      <vt:lpstr>PowerPoint Presentation</vt:lpstr>
      <vt:lpstr>      Before starting the chapter on Vector Algebra    Watch the video link attached below</vt:lpstr>
      <vt:lpstr>Vector Algebra</vt:lpstr>
      <vt:lpstr>Types of Vectors</vt:lpstr>
      <vt:lpstr>Cont…</vt:lpstr>
      <vt:lpstr>Cont….</vt:lpstr>
      <vt:lpstr>Properties of Vector</vt:lpstr>
      <vt:lpstr>Multiplication of a Vector by a Scalar</vt:lpstr>
      <vt:lpstr>Cont….</vt:lpstr>
      <vt:lpstr>Cont….</vt:lpstr>
      <vt:lpstr>Scalar Product of Two Vectors</vt:lpstr>
      <vt:lpstr>Cont….</vt:lpstr>
      <vt:lpstr>Collinear Vectors</vt:lpstr>
      <vt:lpstr>Important Points to be  Remembered</vt:lpstr>
      <vt:lpstr>Angle between Two Vectors</vt:lpstr>
      <vt:lpstr>Work done by a Force</vt:lpstr>
      <vt:lpstr>Important Points to be</vt:lpstr>
      <vt:lpstr>PowerPoint Presentation</vt:lpstr>
      <vt:lpstr>Vector Moment of a Force  about a Point</vt:lpstr>
      <vt:lpstr>The Moment of a Force about a Line</vt:lpstr>
      <vt:lpstr>Cont..</vt:lpstr>
      <vt:lpstr>Cont…</vt:lpstr>
      <vt:lpstr>Cont…</vt:lpstr>
      <vt:lpstr>Vector Triple Product</vt:lpstr>
      <vt:lpstr>Properties of Reciprocal System</vt:lpstr>
      <vt:lpstr>Cont…</vt:lpstr>
      <vt:lpstr>Cont….</vt:lpstr>
      <vt:lpstr>Vector Equation of Line</vt:lpstr>
      <vt:lpstr>THANK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Latif Jan</cp:lastModifiedBy>
  <cp:revision>2</cp:revision>
  <dcterms:created xsi:type="dcterms:W3CDTF">2020-04-07T02:59:26Z</dcterms:created>
  <dcterms:modified xsi:type="dcterms:W3CDTF">2020-04-07T03:19:01Z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2020-04-07T00:00:00Z</vt:filetime>
  </property>
</Properties>
</file>