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7162800" cy="5372100"/>
  <p:notesSz cx="7162800" cy="5372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8"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7210" y="1665351"/>
            <a:ext cx="6088380" cy="112814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74420" y="3008376"/>
            <a:ext cx="5013960" cy="13430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1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358140" y="1235583"/>
            <a:ext cx="3115818" cy="354558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688842" y="1235583"/>
            <a:ext cx="3115818" cy="354558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6/14/2020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6/14/2020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162800" cy="5372100"/>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0" y="0"/>
            <a:ext cx="7162800" cy="5372100"/>
          </a:xfrm>
          <a:prstGeom prst="rect">
            <a:avLst/>
          </a:prstGeom>
          <a:blipFill>
            <a:blip r:embed="rId8" cstate="print"/>
            <a:stretch>
              <a:fillRect/>
            </a:stretch>
          </a:blipFill>
        </p:spPr>
        <p:txBody>
          <a:bodyPr wrap="square" lIns="0" tIns="0" rIns="0" bIns="0" rtlCol="0"/>
          <a:lstStyle/>
          <a:p>
            <a:endParaRPr/>
          </a:p>
        </p:txBody>
      </p:sp>
      <p:sp>
        <p:nvSpPr>
          <p:cNvPr id="18" name="bg object 18"/>
          <p:cNvSpPr/>
          <p:nvPr/>
        </p:nvSpPr>
        <p:spPr>
          <a:xfrm>
            <a:off x="0" y="1254760"/>
            <a:ext cx="7162800" cy="3999229"/>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782319" y="1719579"/>
            <a:ext cx="5537200" cy="1019810"/>
          </a:xfrm>
          <a:prstGeom prst="rect">
            <a:avLst/>
          </a:prstGeom>
        </p:spPr>
        <p:txBody>
          <a:bodyPr wrap="square" lIns="0" tIns="0" rIns="0" bIns="0">
            <a:spAutoFit/>
          </a:bodyPr>
          <a:lstStyle>
            <a:lvl1pPr>
              <a:defRPr sz="28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247014" y="1781809"/>
            <a:ext cx="6668770" cy="3578860"/>
          </a:xfrm>
          <a:prstGeom prst="rect">
            <a:avLst/>
          </a:prstGeom>
        </p:spPr>
        <p:txBody>
          <a:bodyPr wrap="square" lIns="0" tIns="0" rIns="0" bIns="0">
            <a:spAutoFit/>
          </a:bodyPr>
          <a:lstStyle>
            <a:lvl1pPr>
              <a:defRPr sz="1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2435352" y="4996053"/>
            <a:ext cx="2292096" cy="26860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58140" y="4996053"/>
            <a:ext cx="1647444" cy="26860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6/14/2020</a:t>
            </a:fld>
            <a:endParaRPr lang="en-US"/>
          </a:p>
        </p:txBody>
      </p:sp>
      <p:sp>
        <p:nvSpPr>
          <p:cNvPr id="6" name="Holder 6"/>
          <p:cNvSpPr>
            <a:spLocks noGrp="1"/>
          </p:cNvSpPr>
          <p:nvPr>
            <p:ph type="sldNum" sz="quarter" idx="7"/>
          </p:nvPr>
        </p:nvSpPr>
        <p:spPr>
          <a:xfrm>
            <a:off x="5157216" y="4996053"/>
            <a:ext cx="1647444" cy="26860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1578610" y="1422400"/>
            <a:ext cx="4234180" cy="1644040"/>
          </a:xfrm>
          <a:prstGeom prst="rect">
            <a:avLst/>
          </a:prstGeom>
        </p:spPr>
        <p:txBody>
          <a:bodyPr vert="horz" wrap="square" lIns="0" tIns="165100" rIns="0" bIns="0" rtlCol="0">
            <a:spAutoFit/>
          </a:bodyPr>
          <a:lstStyle/>
          <a:p>
            <a:pPr marL="66675" algn="ctr">
              <a:lnSpc>
                <a:spcPct val="100000"/>
              </a:lnSpc>
              <a:spcBef>
                <a:spcPts val="1200"/>
              </a:spcBef>
            </a:pPr>
            <a:r>
              <a:rPr sz="4800" b="1" spc="5" dirty="0" smtClean="0">
                <a:solidFill>
                  <a:srgbClr val="5867AF"/>
                </a:solidFill>
                <a:latin typeface="Times New Roman"/>
                <a:cs typeface="Times New Roman"/>
              </a:rPr>
              <a:t>Types </a:t>
            </a:r>
            <a:r>
              <a:rPr sz="4800" b="1" dirty="0">
                <a:solidFill>
                  <a:srgbClr val="5867AF"/>
                </a:solidFill>
                <a:latin typeface="Times New Roman"/>
                <a:cs typeface="Times New Roman"/>
              </a:rPr>
              <a:t>of </a:t>
            </a:r>
            <a:r>
              <a:rPr sz="4800" b="1" spc="5" dirty="0">
                <a:solidFill>
                  <a:srgbClr val="5867AF"/>
                </a:solidFill>
                <a:latin typeface="Times New Roman"/>
                <a:cs typeface="Times New Roman"/>
              </a:rPr>
              <a:t>DC</a:t>
            </a:r>
            <a:r>
              <a:rPr sz="4800" b="1" spc="-40" dirty="0">
                <a:solidFill>
                  <a:srgbClr val="5867AF"/>
                </a:solidFill>
                <a:latin typeface="Times New Roman"/>
                <a:cs typeface="Times New Roman"/>
              </a:rPr>
              <a:t> </a:t>
            </a:r>
            <a:r>
              <a:rPr sz="4800" b="1" dirty="0">
                <a:solidFill>
                  <a:srgbClr val="5867AF"/>
                </a:solidFill>
                <a:latin typeface="Times New Roman"/>
                <a:cs typeface="Times New Roman"/>
              </a:rPr>
              <a:t>Generator</a:t>
            </a:r>
            <a:endParaRPr sz="4800" dirty="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739" y="194310"/>
            <a:ext cx="3276600" cy="493141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531870" y="138429"/>
            <a:ext cx="327025" cy="254000"/>
          </a:xfrm>
          <a:prstGeom prst="rect">
            <a:avLst/>
          </a:prstGeom>
        </p:spPr>
        <p:txBody>
          <a:bodyPr vert="horz" wrap="square" lIns="0" tIns="12700" rIns="0" bIns="0" rtlCol="0">
            <a:spAutoFit/>
          </a:bodyPr>
          <a:lstStyle/>
          <a:p>
            <a:pPr marL="12700">
              <a:lnSpc>
                <a:spcPct val="100000"/>
              </a:lnSpc>
              <a:spcBef>
                <a:spcPts val="100"/>
              </a:spcBef>
            </a:pPr>
            <a:r>
              <a:rPr sz="1500" dirty="0"/>
              <a:t>L</a:t>
            </a:r>
            <a:r>
              <a:rPr sz="1500" spc="-10" dirty="0"/>
              <a:t>e</a:t>
            </a:r>
            <a:r>
              <a:rPr sz="1500" dirty="0"/>
              <a:t>t,</a:t>
            </a:r>
            <a:endParaRPr sz="1500"/>
          </a:p>
        </p:txBody>
      </p:sp>
      <p:sp>
        <p:nvSpPr>
          <p:cNvPr id="4" name="object 4"/>
          <p:cNvSpPr txBox="1"/>
          <p:nvPr/>
        </p:nvSpPr>
        <p:spPr>
          <a:xfrm>
            <a:off x="3481070" y="547370"/>
            <a:ext cx="3500754" cy="4647565"/>
          </a:xfrm>
          <a:prstGeom prst="rect">
            <a:avLst/>
          </a:prstGeom>
        </p:spPr>
        <p:txBody>
          <a:bodyPr vert="horz" wrap="square" lIns="0" tIns="12700" rIns="0" bIns="0" rtlCol="0">
            <a:spAutoFit/>
          </a:bodyPr>
          <a:lstStyle/>
          <a:p>
            <a:pPr marL="63500">
              <a:lnSpc>
                <a:spcPct val="100000"/>
              </a:lnSpc>
              <a:spcBef>
                <a:spcPts val="100"/>
              </a:spcBef>
            </a:pPr>
            <a:r>
              <a:rPr sz="1500" dirty="0">
                <a:latin typeface="Times New Roman"/>
                <a:cs typeface="Times New Roman"/>
              </a:rPr>
              <a:t>R</a:t>
            </a:r>
            <a:r>
              <a:rPr sz="1275" baseline="-22875" dirty="0">
                <a:latin typeface="Times New Roman"/>
                <a:cs typeface="Times New Roman"/>
              </a:rPr>
              <a:t>sh </a:t>
            </a:r>
            <a:r>
              <a:rPr sz="1500" dirty="0">
                <a:latin typeface="Times New Roman"/>
                <a:cs typeface="Times New Roman"/>
              </a:rPr>
              <a:t>= Shunt winding</a:t>
            </a:r>
            <a:r>
              <a:rPr sz="1500" spc="290" dirty="0">
                <a:latin typeface="Times New Roman"/>
                <a:cs typeface="Times New Roman"/>
              </a:rPr>
              <a:t> </a:t>
            </a:r>
            <a:r>
              <a:rPr sz="1500" spc="-5" dirty="0">
                <a:latin typeface="Times New Roman"/>
                <a:cs typeface="Times New Roman"/>
              </a:rPr>
              <a:t>Resistance</a:t>
            </a:r>
            <a:endParaRPr sz="1500">
              <a:latin typeface="Times New Roman"/>
              <a:cs typeface="Times New Roman"/>
            </a:endParaRPr>
          </a:p>
          <a:p>
            <a:pPr marL="109855" marR="55880" indent="-46990">
              <a:lnSpc>
                <a:spcPct val="192800"/>
              </a:lnSpc>
            </a:pPr>
            <a:r>
              <a:rPr sz="1500" spc="5" dirty="0">
                <a:latin typeface="Times New Roman"/>
                <a:cs typeface="Times New Roman"/>
              </a:rPr>
              <a:t>I</a:t>
            </a:r>
            <a:r>
              <a:rPr sz="1275" spc="7" baseline="-22875" dirty="0">
                <a:latin typeface="Times New Roman"/>
                <a:cs typeface="Times New Roman"/>
              </a:rPr>
              <a:t>sh </a:t>
            </a:r>
            <a:r>
              <a:rPr sz="1500" dirty="0">
                <a:latin typeface="Times New Roman"/>
                <a:cs typeface="Times New Roman"/>
              </a:rPr>
              <a:t>= </a:t>
            </a:r>
            <a:r>
              <a:rPr sz="1500" spc="-5" dirty="0">
                <a:latin typeface="Times New Roman"/>
                <a:cs typeface="Times New Roman"/>
              </a:rPr>
              <a:t>Current </a:t>
            </a:r>
            <a:r>
              <a:rPr sz="1500" dirty="0">
                <a:latin typeface="Times New Roman"/>
                <a:cs typeface="Times New Roman"/>
              </a:rPr>
              <a:t>flowing through the shunt </a:t>
            </a:r>
            <a:r>
              <a:rPr sz="1500" spc="-5" dirty="0">
                <a:latin typeface="Times New Roman"/>
                <a:cs typeface="Times New Roman"/>
              </a:rPr>
              <a:t>field  </a:t>
            </a:r>
            <a:r>
              <a:rPr sz="1500" dirty="0">
                <a:latin typeface="Times New Roman"/>
                <a:cs typeface="Times New Roman"/>
              </a:rPr>
              <a:t>R</a:t>
            </a:r>
            <a:r>
              <a:rPr sz="1275" baseline="-22875" dirty="0">
                <a:latin typeface="Times New Roman"/>
                <a:cs typeface="Times New Roman"/>
              </a:rPr>
              <a:t>a </a:t>
            </a:r>
            <a:r>
              <a:rPr sz="1500" dirty="0">
                <a:latin typeface="Times New Roman"/>
                <a:cs typeface="Times New Roman"/>
              </a:rPr>
              <a:t>= </a:t>
            </a:r>
            <a:r>
              <a:rPr sz="1500" spc="-5" dirty="0">
                <a:latin typeface="Times New Roman"/>
                <a:cs typeface="Times New Roman"/>
              </a:rPr>
              <a:t>Armature</a:t>
            </a:r>
            <a:r>
              <a:rPr sz="1500" spc="-75" dirty="0">
                <a:latin typeface="Times New Roman"/>
                <a:cs typeface="Times New Roman"/>
              </a:rPr>
              <a:t> </a:t>
            </a:r>
            <a:r>
              <a:rPr sz="1500" spc="-5" dirty="0">
                <a:latin typeface="Times New Roman"/>
                <a:cs typeface="Times New Roman"/>
              </a:rPr>
              <a:t>Resistance</a:t>
            </a:r>
            <a:endParaRPr sz="1500">
              <a:latin typeface="Times New Roman"/>
              <a:cs typeface="Times New Roman"/>
            </a:endParaRPr>
          </a:p>
          <a:p>
            <a:pPr marL="109855" marR="1798320" indent="-46990">
              <a:lnSpc>
                <a:spcPct val="192800"/>
              </a:lnSpc>
            </a:pPr>
            <a:r>
              <a:rPr sz="1500" spc="5" dirty="0">
                <a:latin typeface="Times New Roman"/>
                <a:cs typeface="Times New Roman"/>
              </a:rPr>
              <a:t>I</a:t>
            </a:r>
            <a:r>
              <a:rPr sz="1275" spc="7" baseline="-22875" dirty="0">
                <a:latin typeface="Times New Roman"/>
                <a:cs typeface="Times New Roman"/>
              </a:rPr>
              <a:t>a </a:t>
            </a:r>
            <a:r>
              <a:rPr sz="1500" dirty="0">
                <a:latin typeface="Times New Roman"/>
                <a:cs typeface="Times New Roman"/>
              </a:rPr>
              <a:t>= </a:t>
            </a:r>
            <a:r>
              <a:rPr sz="1500" spc="-5" dirty="0">
                <a:latin typeface="Times New Roman"/>
                <a:cs typeface="Times New Roman"/>
              </a:rPr>
              <a:t>Armature current  </a:t>
            </a:r>
            <a:r>
              <a:rPr sz="1500" spc="10" dirty="0">
                <a:latin typeface="Times New Roman"/>
                <a:cs typeface="Times New Roman"/>
              </a:rPr>
              <a:t>I</a:t>
            </a:r>
            <a:r>
              <a:rPr sz="1275" spc="15" baseline="-22875" dirty="0">
                <a:latin typeface="Times New Roman"/>
                <a:cs typeface="Times New Roman"/>
              </a:rPr>
              <a:t>L </a:t>
            </a:r>
            <a:r>
              <a:rPr sz="1500" dirty="0">
                <a:latin typeface="Times New Roman"/>
                <a:cs typeface="Times New Roman"/>
              </a:rPr>
              <a:t>= </a:t>
            </a:r>
            <a:r>
              <a:rPr sz="1500" spc="-5" dirty="0">
                <a:latin typeface="Times New Roman"/>
                <a:cs typeface="Times New Roman"/>
              </a:rPr>
              <a:t>Load</a:t>
            </a:r>
            <a:r>
              <a:rPr sz="1500" spc="-110" dirty="0">
                <a:latin typeface="Times New Roman"/>
                <a:cs typeface="Times New Roman"/>
              </a:rPr>
              <a:t> </a:t>
            </a:r>
            <a:r>
              <a:rPr sz="1500" spc="-5" dirty="0">
                <a:latin typeface="Times New Roman"/>
                <a:cs typeface="Times New Roman"/>
              </a:rPr>
              <a:t>current</a:t>
            </a:r>
            <a:endParaRPr sz="1500">
              <a:latin typeface="Times New Roman"/>
              <a:cs typeface="Times New Roman"/>
            </a:endParaRPr>
          </a:p>
          <a:p>
            <a:pPr marL="63500" marR="1783714">
              <a:lnSpc>
                <a:spcPct val="178900"/>
              </a:lnSpc>
              <a:spcBef>
                <a:spcPts val="150"/>
              </a:spcBef>
            </a:pPr>
            <a:r>
              <a:rPr sz="1500" dirty="0">
                <a:latin typeface="Times New Roman"/>
                <a:cs typeface="Times New Roman"/>
              </a:rPr>
              <a:t>V = </a:t>
            </a:r>
            <a:r>
              <a:rPr sz="1500" spc="-5" dirty="0">
                <a:latin typeface="Times New Roman"/>
                <a:cs typeface="Times New Roman"/>
              </a:rPr>
              <a:t>Terminal</a:t>
            </a:r>
            <a:r>
              <a:rPr sz="1500" spc="-70" dirty="0">
                <a:latin typeface="Times New Roman"/>
                <a:cs typeface="Times New Roman"/>
              </a:rPr>
              <a:t> </a:t>
            </a:r>
            <a:r>
              <a:rPr sz="1500" spc="-5" dirty="0">
                <a:latin typeface="Times New Roman"/>
                <a:cs typeface="Times New Roman"/>
              </a:rPr>
              <a:t>voltage  </a:t>
            </a:r>
            <a:r>
              <a:rPr sz="1500" spc="5" dirty="0">
                <a:latin typeface="Times New Roman"/>
                <a:cs typeface="Times New Roman"/>
              </a:rPr>
              <a:t>E</a:t>
            </a:r>
            <a:r>
              <a:rPr sz="1275" spc="7" baseline="-26143" dirty="0">
                <a:latin typeface="Times New Roman"/>
                <a:cs typeface="Times New Roman"/>
              </a:rPr>
              <a:t>g </a:t>
            </a:r>
            <a:r>
              <a:rPr sz="1500" dirty="0">
                <a:latin typeface="Times New Roman"/>
                <a:cs typeface="Times New Roman"/>
              </a:rPr>
              <a:t>= </a:t>
            </a:r>
            <a:r>
              <a:rPr sz="1500" spc="-5" dirty="0">
                <a:latin typeface="Times New Roman"/>
                <a:cs typeface="Times New Roman"/>
              </a:rPr>
              <a:t>Generated</a:t>
            </a:r>
            <a:r>
              <a:rPr sz="1500" spc="-130" dirty="0">
                <a:latin typeface="Times New Roman"/>
                <a:cs typeface="Times New Roman"/>
              </a:rPr>
              <a:t> </a:t>
            </a:r>
            <a:r>
              <a:rPr sz="1500" spc="-10" dirty="0">
                <a:latin typeface="Times New Roman"/>
                <a:cs typeface="Times New Roman"/>
              </a:rPr>
              <a:t>emf</a:t>
            </a:r>
            <a:endParaRPr sz="1500">
              <a:latin typeface="Times New Roman"/>
              <a:cs typeface="Times New Roman"/>
            </a:endParaRPr>
          </a:p>
          <a:p>
            <a:pPr marL="63500" marR="640715">
              <a:lnSpc>
                <a:spcPct val="192800"/>
              </a:lnSpc>
            </a:pPr>
            <a:r>
              <a:rPr sz="1500" dirty="0">
                <a:latin typeface="Times New Roman"/>
                <a:cs typeface="Times New Roman"/>
              </a:rPr>
              <a:t>Shunt </a:t>
            </a:r>
            <a:r>
              <a:rPr sz="1500" spc="-5" dirty="0">
                <a:latin typeface="Times New Roman"/>
                <a:cs typeface="Times New Roman"/>
              </a:rPr>
              <a:t>field current, </a:t>
            </a:r>
            <a:r>
              <a:rPr sz="1500" spc="5" dirty="0">
                <a:latin typeface="Times New Roman"/>
                <a:cs typeface="Times New Roman"/>
              </a:rPr>
              <a:t>I</a:t>
            </a:r>
            <a:r>
              <a:rPr sz="1275" spc="7" baseline="-26143" dirty="0">
                <a:latin typeface="Times New Roman"/>
                <a:cs typeface="Times New Roman"/>
              </a:rPr>
              <a:t>sh </a:t>
            </a:r>
            <a:r>
              <a:rPr sz="1500" dirty="0">
                <a:latin typeface="Times New Roman"/>
                <a:cs typeface="Times New Roman"/>
              </a:rPr>
              <a:t>= V/R</a:t>
            </a:r>
            <a:r>
              <a:rPr sz="1275" baseline="-26143" dirty="0">
                <a:latin typeface="Times New Roman"/>
                <a:cs typeface="Times New Roman"/>
              </a:rPr>
              <a:t>sh  </a:t>
            </a:r>
            <a:r>
              <a:rPr sz="1500" spc="-5" dirty="0">
                <a:latin typeface="Times New Roman"/>
                <a:cs typeface="Times New Roman"/>
              </a:rPr>
              <a:t>Voltage across the load, </a:t>
            </a:r>
            <a:r>
              <a:rPr sz="1500" dirty="0">
                <a:latin typeface="Times New Roman"/>
                <a:cs typeface="Times New Roman"/>
              </a:rPr>
              <a:t>V = E</a:t>
            </a:r>
            <a:r>
              <a:rPr sz="1275" baseline="-26143" dirty="0">
                <a:latin typeface="Times New Roman"/>
                <a:cs typeface="Times New Roman"/>
              </a:rPr>
              <a:t>g</a:t>
            </a:r>
            <a:r>
              <a:rPr sz="1500" dirty="0">
                <a:latin typeface="Times New Roman"/>
                <a:cs typeface="Times New Roman"/>
              </a:rPr>
              <a:t>-I</a:t>
            </a:r>
            <a:r>
              <a:rPr sz="1275" baseline="-26143" dirty="0">
                <a:latin typeface="Times New Roman"/>
                <a:cs typeface="Times New Roman"/>
              </a:rPr>
              <a:t>a </a:t>
            </a:r>
            <a:r>
              <a:rPr sz="1500" dirty="0">
                <a:latin typeface="Times New Roman"/>
                <a:cs typeface="Times New Roman"/>
              </a:rPr>
              <a:t>R</a:t>
            </a:r>
            <a:r>
              <a:rPr sz="1275" baseline="-26143" dirty="0">
                <a:latin typeface="Times New Roman"/>
                <a:cs typeface="Times New Roman"/>
              </a:rPr>
              <a:t>a  </a:t>
            </a:r>
            <a:r>
              <a:rPr sz="1500" spc="-5" dirty="0">
                <a:latin typeface="Times New Roman"/>
                <a:cs typeface="Times New Roman"/>
              </a:rPr>
              <a:t>Power generated, </a:t>
            </a:r>
            <a:r>
              <a:rPr sz="1500" dirty="0">
                <a:latin typeface="Times New Roman"/>
                <a:cs typeface="Times New Roman"/>
              </a:rPr>
              <a:t>P</a:t>
            </a:r>
            <a:r>
              <a:rPr sz="1275" baseline="-26143" dirty="0">
                <a:latin typeface="Times New Roman"/>
                <a:cs typeface="Times New Roman"/>
              </a:rPr>
              <a:t>g</a:t>
            </a:r>
            <a:r>
              <a:rPr sz="1500" dirty="0">
                <a:latin typeface="Times New Roman"/>
                <a:cs typeface="Times New Roman"/>
              </a:rPr>
              <a:t>= </a:t>
            </a:r>
            <a:r>
              <a:rPr sz="1500" spc="5" dirty="0">
                <a:latin typeface="Times New Roman"/>
                <a:cs typeface="Times New Roman"/>
              </a:rPr>
              <a:t>E</a:t>
            </a:r>
            <a:r>
              <a:rPr sz="1275" spc="7" baseline="-26143" dirty="0">
                <a:latin typeface="Times New Roman"/>
                <a:cs typeface="Times New Roman"/>
              </a:rPr>
              <a:t>g </a:t>
            </a:r>
            <a:r>
              <a:rPr sz="1500" dirty="0">
                <a:latin typeface="Times New Roman"/>
                <a:cs typeface="Times New Roman"/>
              </a:rPr>
              <a:t>×</a:t>
            </a:r>
            <a:r>
              <a:rPr sz="1500" spc="-40" dirty="0">
                <a:latin typeface="Times New Roman"/>
                <a:cs typeface="Times New Roman"/>
              </a:rPr>
              <a:t> </a:t>
            </a:r>
            <a:r>
              <a:rPr sz="1500" dirty="0">
                <a:latin typeface="Times New Roman"/>
                <a:cs typeface="Times New Roman"/>
              </a:rPr>
              <a:t>I</a:t>
            </a:r>
            <a:r>
              <a:rPr sz="1275" baseline="-26143" dirty="0">
                <a:latin typeface="Times New Roman"/>
                <a:cs typeface="Times New Roman"/>
              </a:rPr>
              <a:t>a</a:t>
            </a:r>
            <a:endParaRPr sz="1275" baseline="-26143">
              <a:latin typeface="Times New Roman"/>
              <a:cs typeface="Times New Roman"/>
            </a:endParaRPr>
          </a:p>
          <a:p>
            <a:pPr marL="63500">
              <a:lnSpc>
                <a:spcPts val="1410"/>
              </a:lnSpc>
              <a:spcBef>
                <a:spcPts val="1664"/>
              </a:spcBef>
            </a:pPr>
            <a:r>
              <a:rPr sz="1500" spc="-170" dirty="0">
                <a:latin typeface="Times New Roman"/>
                <a:cs typeface="Times New Roman"/>
              </a:rPr>
              <a:t>P</a:t>
            </a:r>
            <a:r>
              <a:rPr sz="1500" b="1" spc="-254" baseline="36111" dirty="0">
                <a:solidFill>
                  <a:srgbClr val="7E7E7E"/>
                </a:solidFill>
                <a:latin typeface="Trebuchet MS"/>
                <a:cs typeface="Trebuchet MS"/>
              </a:rPr>
              <a:t>1</a:t>
            </a:r>
            <a:r>
              <a:rPr sz="1500" spc="-170" dirty="0">
                <a:latin typeface="Times New Roman"/>
                <a:cs typeface="Times New Roman"/>
              </a:rPr>
              <a:t>o</a:t>
            </a:r>
            <a:r>
              <a:rPr sz="1500" b="1" spc="-254" baseline="36111" dirty="0">
                <a:solidFill>
                  <a:srgbClr val="7E7E7E"/>
                </a:solidFill>
                <a:latin typeface="Trebuchet MS"/>
                <a:cs typeface="Trebuchet MS"/>
              </a:rPr>
              <a:t>0</a:t>
            </a:r>
            <a:r>
              <a:rPr sz="1500" spc="-170" dirty="0">
                <a:latin typeface="Times New Roman"/>
                <a:cs typeface="Times New Roman"/>
              </a:rPr>
              <a:t>wer </a:t>
            </a:r>
            <a:r>
              <a:rPr sz="1500" spc="-5" dirty="0">
                <a:latin typeface="Times New Roman"/>
                <a:cs typeface="Times New Roman"/>
              </a:rPr>
              <a:t>delivered </a:t>
            </a:r>
            <a:r>
              <a:rPr sz="1500" dirty="0">
                <a:latin typeface="Times New Roman"/>
                <a:cs typeface="Times New Roman"/>
              </a:rPr>
              <a:t>to the </a:t>
            </a:r>
            <a:r>
              <a:rPr sz="1500" spc="-5" dirty="0">
                <a:latin typeface="Times New Roman"/>
                <a:cs typeface="Times New Roman"/>
              </a:rPr>
              <a:t>load, </a:t>
            </a:r>
            <a:r>
              <a:rPr sz="1500" dirty="0">
                <a:latin typeface="Times New Roman"/>
                <a:cs typeface="Times New Roman"/>
              </a:rPr>
              <a:t>P =</a:t>
            </a:r>
            <a:r>
              <a:rPr sz="1500" spc="100" dirty="0">
                <a:latin typeface="Times New Roman"/>
                <a:cs typeface="Times New Roman"/>
              </a:rPr>
              <a:t> </a:t>
            </a:r>
            <a:r>
              <a:rPr sz="1500" dirty="0">
                <a:latin typeface="Times New Roman"/>
                <a:cs typeface="Times New Roman"/>
              </a:rPr>
              <a:t>V×I</a:t>
            </a:r>
            <a:endParaRPr sz="1500">
              <a:latin typeface="Times New Roman"/>
              <a:cs typeface="Times New Roman"/>
            </a:endParaRPr>
          </a:p>
          <a:p>
            <a:pPr marR="482600" algn="r">
              <a:lnSpc>
                <a:spcPts val="630"/>
              </a:lnSpc>
              <a:tabLst>
                <a:tab pos="578485" algn="l"/>
              </a:tabLst>
            </a:pPr>
            <a:r>
              <a:rPr sz="850" spc="10" dirty="0">
                <a:latin typeface="Times New Roman"/>
                <a:cs typeface="Times New Roman"/>
              </a:rPr>
              <a:t>L	L</a:t>
            </a:r>
            <a:endParaRPr sz="85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7370" y="290829"/>
            <a:ext cx="3425825" cy="391160"/>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3F3F3F"/>
                </a:solidFill>
                <a:latin typeface="Times New Roman"/>
                <a:cs typeface="Times New Roman"/>
              </a:rPr>
              <a:t>Compound </a:t>
            </a:r>
            <a:r>
              <a:rPr sz="2400" b="1" spc="-10" dirty="0">
                <a:solidFill>
                  <a:srgbClr val="3F3F3F"/>
                </a:solidFill>
                <a:latin typeface="Times New Roman"/>
                <a:cs typeface="Times New Roman"/>
              </a:rPr>
              <a:t>DC</a:t>
            </a:r>
            <a:r>
              <a:rPr sz="2400" b="1" spc="-50" dirty="0">
                <a:solidFill>
                  <a:srgbClr val="3F3F3F"/>
                </a:solidFill>
                <a:latin typeface="Times New Roman"/>
                <a:cs typeface="Times New Roman"/>
              </a:rPr>
              <a:t> </a:t>
            </a:r>
            <a:r>
              <a:rPr sz="2400" b="1" spc="-5" dirty="0">
                <a:solidFill>
                  <a:srgbClr val="3F3F3F"/>
                </a:solidFill>
                <a:latin typeface="Times New Roman"/>
                <a:cs typeface="Times New Roman"/>
              </a:rPr>
              <a:t>Generator</a:t>
            </a:r>
            <a:endParaRPr sz="2400">
              <a:latin typeface="Times New Roman"/>
              <a:cs typeface="Times New Roman"/>
            </a:endParaRPr>
          </a:p>
        </p:txBody>
      </p:sp>
      <p:sp>
        <p:nvSpPr>
          <p:cNvPr id="3" name="object 3"/>
          <p:cNvSpPr txBox="1"/>
          <p:nvPr/>
        </p:nvSpPr>
        <p:spPr>
          <a:xfrm>
            <a:off x="228600" y="769162"/>
            <a:ext cx="6697345" cy="4406265"/>
          </a:xfrm>
          <a:prstGeom prst="rect">
            <a:avLst/>
          </a:prstGeom>
        </p:spPr>
        <p:txBody>
          <a:bodyPr vert="horz" wrap="square" lIns="0" tIns="140970" rIns="0" bIns="0" rtlCol="0">
            <a:spAutoFit/>
          </a:bodyPr>
          <a:lstStyle/>
          <a:p>
            <a:pPr marL="193675" marR="43180" indent="-143510" algn="just">
              <a:lnSpc>
                <a:spcPts val="3240"/>
              </a:lnSpc>
              <a:spcBef>
                <a:spcPts val="1110"/>
              </a:spcBef>
            </a:pPr>
            <a:r>
              <a:rPr sz="2350" spc="60" dirty="0">
                <a:latin typeface="Symbol"/>
                <a:cs typeface="Symbol"/>
              </a:rPr>
              <a:t></a:t>
            </a:r>
            <a:r>
              <a:rPr sz="1800" spc="60" dirty="0">
                <a:latin typeface="Times New Roman"/>
                <a:cs typeface="Times New Roman"/>
              </a:rPr>
              <a:t>In </a:t>
            </a:r>
            <a:r>
              <a:rPr sz="1800" spc="-5" dirty="0">
                <a:latin typeface="Times New Roman"/>
                <a:cs typeface="Times New Roman"/>
              </a:rPr>
              <a:t>series wound </a:t>
            </a:r>
            <a:r>
              <a:rPr sz="1800" dirty="0">
                <a:latin typeface="Times New Roman"/>
                <a:cs typeface="Times New Roman"/>
              </a:rPr>
              <a:t>generators, the output </a:t>
            </a:r>
            <a:r>
              <a:rPr sz="1800" spc="-5" dirty="0">
                <a:latin typeface="Times New Roman"/>
                <a:cs typeface="Times New Roman"/>
              </a:rPr>
              <a:t>voltage is </a:t>
            </a:r>
            <a:r>
              <a:rPr sz="1800" dirty="0">
                <a:latin typeface="Times New Roman"/>
                <a:cs typeface="Times New Roman"/>
              </a:rPr>
              <a:t>directly  </a:t>
            </a:r>
            <a:r>
              <a:rPr sz="1800" spc="-5" dirty="0">
                <a:latin typeface="Times New Roman"/>
                <a:cs typeface="Times New Roman"/>
              </a:rPr>
              <a:t>proportional with load current. </a:t>
            </a:r>
            <a:r>
              <a:rPr sz="1800" dirty="0">
                <a:latin typeface="Times New Roman"/>
                <a:cs typeface="Times New Roman"/>
              </a:rPr>
              <a:t>In </a:t>
            </a:r>
            <a:r>
              <a:rPr sz="1800" spc="-5" dirty="0">
                <a:latin typeface="Times New Roman"/>
                <a:cs typeface="Times New Roman"/>
              </a:rPr>
              <a:t>shunt wound generators, </a:t>
            </a:r>
            <a:r>
              <a:rPr sz="1800" dirty="0">
                <a:latin typeface="Times New Roman"/>
                <a:cs typeface="Times New Roman"/>
              </a:rPr>
              <a:t>output  voltage </a:t>
            </a:r>
            <a:r>
              <a:rPr sz="1800" spc="-5" dirty="0">
                <a:latin typeface="Times New Roman"/>
                <a:cs typeface="Times New Roman"/>
              </a:rPr>
              <a:t>is inversely </a:t>
            </a:r>
            <a:r>
              <a:rPr sz="1800" dirty="0">
                <a:latin typeface="Times New Roman"/>
                <a:cs typeface="Times New Roman"/>
              </a:rPr>
              <a:t>proportional </a:t>
            </a:r>
            <a:r>
              <a:rPr sz="1800" spc="-5" dirty="0">
                <a:latin typeface="Times New Roman"/>
                <a:cs typeface="Times New Roman"/>
              </a:rPr>
              <a:t>with </a:t>
            </a:r>
            <a:r>
              <a:rPr sz="1800" dirty="0">
                <a:latin typeface="Times New Roman"/>
                <a:cs typeface="Times New Roman"/>
              </a:rPr>
              <a:t>load </a:t>
            </a:r>
            <a:r>
              <a:rPr sz="1800" spc="-5" dirty="0">
                <a:latin typeface="Times New Roman"/>
                <a:cs typeface="Times New Roman"/>
              </a:rPr>
              <a:t>current. </a:t>
            </a:r>
            <a:r>
              <a:rPr sz="1800" dirty="0">
                <a:latin typeface="Times New Roman"/>
                <a:cs typeface="Times New Roman"/>
              </a:rPr>
              <a:t>A </a:t>
            </a:r>
            <a:r>
              <a:rPr sz="1800" spc="-5" dirty="0">
                <a:latin typeface="Times New Roman"/>
                <a:cs typeface="Times New Roman"/>
              </a:rPr>
              <a:t>combination </a:t>
            </a:r>
            <a:r>
              <a:rPr sz="1800" dirty="0">
                <a:latin typeface="Times New Roman"/>
                <a:cs typeface="Times New Roman"/>
              </a:rPr>
              <a:t>of  </a:t>
            </a:r>
            <a:r>
              <a:rPr sz="1800" spc="-5" dirty="0">
                <a:latin typeface="Times New Roman"/>
                <a:cs typeface="Times New Roman"/>
              </a:rPr>
              <a:t>these two </a:t>
            </a:r>
            <a:r>
              <a:rPr sz="1800" dirty="0">
                <a:latin typeface="Times New Roman"/>
                <a:cs typeface="Times New Roman"/>
              </a:rPr>
              <a:t>types </a:t>
            </a:r>
            <a:r>
              <a:rPr sz="1800" spc="-10" dirty="0">
                <a:latin typeface="Times New Roman"/>
                <a:cs typeface="Times New Roman"/>
              </a:rPr>
              <a:t>of </a:t>
            </a:r>
            <a:r>
              <a:rPr sz="1800" spc="-5" dirty="0">
                <a:latin typeface="Times New Roman"/>
                <a:cs typeface="Times New Roman"/>
              </a:rPr>
              <a:t>generators can </a:t>
            </a:r>
            <a:r>
              <a:rPr sz="1800" dirty="0">
                <a:latin typeface="Times New Roman"/>
                <a:cs typeface="Times New Roman"/>
              </a:rPr>
              <a:t>overcome </a:t>
            </a:r>
            <a:r>
              <a:rPr sz="1800" spc="-5" dirty="0">
                <a:latin typeface="Times New Roman"/>
                <a:cs typeface="Times New Roman"/>
              </a:rPr>
              <a:t>the disadvantages </a:t>
            </a:r>
            <a:r>
              <a:rPr sz="1800" dirty="0">
                <a:latin typeface="Times New Roman"/>
                <a:cs typeface="Times New Roman"/>
              </a:rPr>
              <a:t>of  both. </a:t>
            </a:r>
            <a:r>
              <a:rPr sz="1800" spc="-5" dirty="0">
                <a:latin typeface="Times New Roman"/>
                <a:cs typeface="Times New Roman"/>
              </a:rPr>
              <a:t>This combination </a:t>
            </a:r>
            <a:r>
              <a:rPr sz="1800" dirty="0">
                <a:latin typeface="Times New Roman"/>
                <a:cs typeface="Times New Roman"/>
              </a:rPr>
              <a:t>of </a:t>
            </a:r>
            <a:r>
              <a:rPr sz="1800" spc="-5" dirty="0">
                <a:latin typeface="Times New Roman"/>
                <a:cs typeface="Times New Roman"/>
              </a:rPr>
              <a:t>windings is called compound wound DC  generator.</a:t>
            </a:r>
            <a:endParaRPr sz="1800">
              <a:latin typeface="Times New Roman"/>
              <a:cs typeface="Times New Roman"/>
            </a:endParaRPr>
          </a:p>
          <a:p>
            <a:pPr marL="193675" marR="43180" indent="-143510" algn="just">
              <a:lnSpc>
                <a:spcPts val="3240"/>
              </a:lnSpc>
              <a:spcBef>
                <a:spcPts val="680"/>
              </a:spcBef>
            </a:pPr>
            <a:r>
              <a:rPr sz="2350" spc="15" dirty="0">
                <a:latin typeface="Symbol"/>
                <a:cs typeface="Symbol"/>
              </a:rPr>
              <a:t></a:t>
            </a:r>
            <a:r>
              <a:rPr sz="1800" spc="15" dirty="0">
                <a:latin typeface="Times New Roman"/>
                <a:cs typeface="Times New Roman"/>
              </a:rPr>
              <a:t>Compound </a:t>
            </a:r>
            <a:r>
              <a:rPr sz="1800" spc="-5" dirty="0">
                <a:latin typeface="Times New Roman"/>
                <a:cs typeface="Times New Roman"/>
              </a:rPr>
              <a:t>wound </a:t>
            </a:r>
            <a:r>
              <a:rPr sz="1800" dirty="0">
                <a:latin typeface="Times New Roman"/>
                <a:cs typeface="Times New Roman"/>
              </a:rPr>
              <a:t>generators have both </a:t>
            </a:r>
            <a:r>
              <a:rPr sz="1800" spc="-5" dirty="0">
                <a:latin typeface="Times New Roman"/>
                <a:cs typeface="Times New Roman"/>
              </a:rPr>
              <a:t>series field winding and  shunt </a:t>
            </a:r>
            <a:r>
              <a:rPr sz="1800" dirty="0">
                <a:latin typeface="Times New Roman"/>
                <a:cs typeface="Times New Roman"/>
              </a:rPr>
              <a:t>field</a:t>
            </a:r>
            <a:r>
              <a:rPr sz="1800" spc="10" dirty="0">
                <a:latin typeface="Times New Roman"/>
                <a:cs typeface="Times New Roman"/>
              </a:rPr>
              <a:t> </a:t>
            </a:r>
            <a:r>
              <a:rPr sz="1800" spc="-5" dirty="0">
                <a:latin typeface="Times New Roman"/>
                <a:cs typeface="Times New Roman"/>
              </a:rPr>
              <a:t>winding.</a:t>
            </a:r>
            <a:endParaRPr sz="1800">
              <a:latin typeface="Times New Roman"/>
              <a:cs typeface="Times New Roman"/>
            </a:endParaRPr>
          </a:p>
          <a:p>
            <a:pPr marL="193675" marR="47625" indent="-143510" algn="just">
              <a:lnSpc>
                <a:spcPts val="3240"/>
              </a:lnSpc>
              <a:spcBef>
                <a:spcPts val="690"/>
              </a:spcBef>
            </a:pPr>
            <a:r>
              <a:rPr sz="2350" spc="40" dirty="0">
                <a:latin typeface="Symbol"/>
                <a:cs typeface="Symbol"/>
              </a:rPr>
              <a:t></a:t>
            </a:r>
            <a:r>
              <a:rPr sz="1800" spc="40" dirty="0">
                <a:latin typeface="Times New Roman"/>
                <a:cs typeface="Times New Roman"/>
              </a:rPr>
              <a:t>One </a:t>
            </a:r>
            <a:r>
              <a:rPr sz="1800" spc="-5" dirty="0">
                <a:latin typeface="Times New Roman"/>
                <a:cs typeface="Times New Roman"/>
              </a:rPr>
              <a:t>winding is </a:t>
            </a:r>
            <a:r>
              <a:rPr sz="1800" dirty="0">
                <a:latin typeface="Times New Roman"/>
                <a:cs typeface="Times New Roman"/>
              </a:rPr>
              <a:t>placed </a:t>
            </a:r>
            <a:r>
              <a:rPr sz="1800" spc="-5" dirty="0">
                <a:latin typeface="Times New Roman"/>
                <a:cs typeface="Times New Roman"/>
              </a:rPr>
              <a:t>in series with </a:t>
            </a:r>
            <a:r>
              <a:rPr sz="1800" dirty="0">
                <a:latin typeface="Times New Roman"/>
                <a:cs typeface="Times New Roman"/>
              </a:rPr>
              <a:t>the </a:t>
            </a:r>
            <a:r>
              <a:rPr sz="1800" spc="-5" dirty="0">
                <a:latin typeface="Times New Roman"/>
                <a:cs typeface="Times New Roman"/>
              </a:rPr>
              <a:t>armature </a:t>
            </a:r>
            <a:r>
              <a:rPr sz="1800" dirty="0">
                <a:latin typeface="Times New Roman"/>
                <a:cs typeface="Times New Roman"/>
              </a:rPr>
              <a:t>and </a:t>
            </a:r>
            <a:r>
              <a:rPr sz="1800" spc="-5" dirty="0">
                <a:latin typeface="Times New Roman"/>
                <a:cs typeface="Times New Roman"/>
              </a:rPr>
              <a:t>the </a:t>
            </a:r>
            <a:r>
              <a:rPr sz="1800" dirty="0">
                <a:latin typeface="Times New Roman"/>
                <a:cs typeface="Times New Roman"/>
              </a:rPr>
              <a:t>other </a:t>
            </a:r>
            <a:r>
              <a:rPr sz="1800" spc="-5" dirty="0">
                <a:latin typeface="Times New Roman"/>
                <a:cs typeface="Times New Roman"/>
              </a:rPr>
              <a:t>is  </a:t>
            </a:r>
            <a:r>
              <a:rPr sz="1800" dirty="0">
                <a:latin typeface="Times New Roman"/>
                <a:cs typeface="Times New Roman"/>
              </a:rPr>
              <a:t>placed </a:t>
            </a:r>
            <a:r>
              <a:rPr sz="1800" spc="-5" dirty="0">
                <a:latin typeface="Times New Roman"/>
                <a:cs typeface="Times New Roman"/>
              </a:rPr>
              <a:t>in </a:t>
            </a:r>
            <a:r>
              <a:rPr sz="1800" dirty="0">
                <a:latin typeface="Times New Roman"/>
                <a:cs typeface="Times New Roman"/>
              </a:rPr>
              <a:t>parallel </a:t>
            </a:r>
            <a:r>
              <a:rPr sz="1800" spc="-5" dirty="0">
                <a:latin typeface="Times New Roman"/>
                <a:cs typeface="Times New Roman"/>
              </a:rPr>
              <a:t>with the</a:t>
            </a:r>
            <a:r>
              <a:rPr sz="1800" spc="30" dirty="0">
                <a:latin typeface="Times New Roman"/>
                <a:cs typeface="Times New Roman"/>
              </a:rPr>
              <a:t> </a:t>
            </a:r>
            <a:r>
              <a:rPr sz="1800" spc="-75" dirty="0">
                <a:latin typeface="Times New Roman"/>
                <a:cs typeface="Times New Roman"/>
              </a:rPr>
              <a:t>armature</a:t>
            </a:r>
            <a:r>
              <a:rPr sz="1500" b="1" spc="-112" baseline="36111" dirty="0">
                <a:solidFill>
                  <a:srgbClr val="7E7E7E"/>
                </a:solidFill>
                <a:latin typeface="Trebuchet MS"/>
                <a:cs typeface="Trebuchet MS"/>
              </a:rPr>
              <a:t>1</a:t>
            </a:r>
            <a:r>
              <a:rPr sz="1800" spc="-75" dirty="0">
                <a:latin typeface="Times New Roman"/>
                <a:cs typeface="Times New Roman"/>
              </a:rPr>
              <a:t>.</a:t>
            </a:r>
            <a:r>
              <a:rPr sz="1500" b="1" spc="-112" baseline="36111" dirty="0">
                <a:solidFill>
                  <a:srgbClr val="7E7E7E"/>
                </a:solidFill>
                <a:latin typeface="Trebuchet MS"/>
                <a:cs typeface="Trebuchet MS"/>
              </a:rPr>
              <a:t>1</a:t>
            </a:r>
            <a:endParaRPr sz="1500" baseline="36111">
              <a:latin typeface="Trebuchet MS"/>
              <a:cs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Compound Generator </a:t>
            </a:r>
            <a:r>
              <a:rPr spc="-10" dirty="0"/>
              <a:t>Has </a:t>
            </a:r>
            <a:r>
              <a:rPr dirty="0"/>
              <a:t>A </a:t>
            </a:r>
            <a:r>
              <a:rPr spc="-5" dirty="0"/>
              <a:t>two</a:t>
            </a:r>
            <a:r>
              <a:rPr spc="-65" dirty="0"/>
              <a:t> </a:t>
            </a:r>
            <a:r>
              <a:rPr dirty="0"/>
              <a:t>Type</a:t>
            </a:r>
          </a:p>
          <a:p>
            <a:pPr marL="12700">
              <a:lnSpc>
                <a:spcPct val="100000"/>
              </a:lnSpc>
              <a:spcBef>
                <a:spcPts val="90"/>
              </a:spcBef>
            </a:pPr>
            <a:r>
              <a:rPr sz="3650" spc="-5" dirty="0"/>
              <a:t>1)</a:t>
            </a:r>
            <a:r>
              <a:rPr spc="-5" dirty="0"/>
              <a:t>Short </a:t>
            </a:r>
            <a:r>
              <a:rPr dirty="0"/>
              <a:t>Shunt</a:t>
            </a:r>
            <a:endParaRPr sz="3650"/>
          </a:p>
        </p:txBody>
      </p:sp>
      <p:sp>
        <p:nvSpPr>
          <p:cNvPr id="3" name="object 3"/>
          <p:cNvSpPr txBox="1"/>
          <p:nvPr/>
        </p:nvSpPr>
        <p:spPr>
          <a:xfrm>
            <a:off x="782319" y="2703830"/>
            <a:ext cx="2021839" cy="580390"/>
          </a:xfrm>
          <a:prstGeom prst="rect">
            <a:avLst/>
          </a:prstGeom>
        </p:spPr>
        <p:txBody>
          <a:bodyPr vert="horz" wrap="square" lIns="0" tIns="11430" rIns="0" bIns="0" rtlCol="0">
            <a:spAutoFit/>
          </a:bodyPr>
          <a:lstStyle/>
          <a:p>
            <a:pPr marL="12700">
              <a:lnSpc>
                <a:spcPct val="100000"/>
              </a:lnSpc>
              <a:spcBef>
                <a:spcPts val="90"/>
              </a:spcBef>
            </a:pPr>
            <a:r>
              <a:rPr sz="3650" spc="-5" dirty="0">
                <a:latin typeface="Times New Roman"/>
                <a:cs typeface="Times New Roman"/>
              </a:rPr>
              <a:t>2)</a:t>
            </a:r>
            <a:r>
              <a:rPr sz="2800" spc="-5" dirty="0">
                <a:latin typeface="Times New Roman"/>
                <a:cs typeface="Times New Roman"/>
              </a:rPr>
              <a:t>Long</a:t>
            </a:r>
            <a:r>
              <a:rPr sz="2800" spc="-60" dirty="0">
                <a:latin typeface="Times New Roman"/>
                <a:cs typeface="Times New Roman"/>
              </a:rPr>
              <a:t> </a:t>
            </a:r>
            <a:r>
              <a:rPr sz="2800" spc="-5" dirty="0">
                <a:latin typeface="Times New Roman"/>
                <a:cs typeface="Times New Roman"/>
              </a:rPr>
              <a:t>shunt</a:t>
            </a:r>
            <a:endParaRPr sz="2800">
              <a:latin typeface="Times New Roman"/>
              <a:cs typeface="Times New Roman"/>
            </a:endParaRPr>
          </a:p>
        </p:txBody>
      </p:sp>
      <p:sp>
        <p:nvSpPr>
          <p:cNvPr id="4" name="object 4"/>
          <p:cNvSpPr txBox="1"/>
          <p:nvPr/>
        </p:nvSpPr>
        <p:spPr>
          <a:xfrm>
            <a:off x="3616959" y="4893309"/>
            <a:ext cx="174625"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E7E7E"/>
                </a:solidFill>
                <a:latin typeface="Trebuchet MS"/>
                <a:cs typeface="Trebuchet MS"/>
              </a:rPr>
              <a:t>12</a:t>
            </a:r>
            <a:endParaRPr sz="1000">
              <a:latin typeface="Trebuchet MS"/>
              <a:cs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92100" y="706119"/>
            <a:ext cx="6493510" cy="4495800"/>
            <a:chOff x="292100" y="706119"/>
            <a:chExt cx="6493510" cy="4495800"/>
          </a:xfrm>
        </p:grpSpPr>
        <p:sp>
          <p:nvSpPr>
            <p:cNvPr id="3" name="object 3"/>
            <p:cNvSpPr/>
            <p:nvPr/>
          </p:nvSpPr>
          <p:spPr>
            <a:xfrm>
              <a:off x="292100" y="706119"/>
              <a:ext cx="6493509" cy="982979"/>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07340" y="1696719"/>
              <a:ext cx="2895600" cy="3505200"/>
            </a:xfrm>
            <a:prstGeom prst="rect">
              <a:avLst/>
            </a:prstGeom>
            <a:blipFill>
              <a:blip r:embed="rId3" cstate="print"/>
              <a:stretch>
                <a:fillRect/>
              </a:stretch>
            </a:blipFill>
          </p:spPr>
          <p:txBody>
            <a:bodyPr wrap="square" lIns="0" tIns="0" rIns="0" bIns="0" rtlCol="0"/>
            <a:lstStyle/>
            <a:p>
              <a:endParaRPr/>
            </a:p>
          </p:txBody>
        </p:sp>
      </p:grpSp>
      <p:sp>
        <p:nvSpPr>
          <p:cNvPr id="5" name="object 5"/>
          <p:cNvSpPr txBox="1">
            <a:spLocks noGrp="1"/>
          </p:cNvSpPr>
          <p:nvPr>
            <p:ph type="title"/>
          </p:nvPr>
        </p:nvSpPr>
        <p:spPr>
          <a:xfrm>
            <a:off x="1250950" y="271779"/>
            <a:ext cx="4587875"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Times New Roman"/>
                <a:cs typeface="Times New Roman"/>
              </a:rPr>
              <a:t>Short Shunt DC compound</a:t>
            </a:r>
            <a:r>
              <a:rPr sz="2200" b="1" spc="-25" dirty="0">
                <a:latin typeface="Times New Roman"/>
                <a:cs typeface="Times New Roman"/>
              </a:rPr>
              <a:t> </a:t>
            </a:r>
            <a:r>
              <a:rPr sz="2200" b="1" spc="-5" dirty="0">
                <a:latin typeface="Times New Roman"/>
                <a:cs typeface="Times New Roman"/>
              </a:rPr>
              <a:t>Generator</a:t>
            </a:r>
            <a:endParaRPr sz="2200">
              <a:latin typeface="Times New Roman"/>
              <a:cs typeface="Times New Roman"/>
            </a:endParaRPr>
          </a:p>
        </p:txBody>
      </p:sp>
      <p:sp>
        <p:nvSpPr>
          <p:cNvPr id="6" name="object 6"/>
          <p:cNvSpPr txBox="1"/>
          <p:nvPr/>
        </p:nvSpPr>
        <p:spPr>
          <a:xfrm>
            <a:off x="3474720" y="1761490"/>
            <a:ext cx="3272154" cy="3657600"/>
          </a:xfrm>
          <a:prstGeom prst="rect">
            <a:avLst/>
          </a:prstGeom>
        </p:spPr>
        <p:txBody>
          <a:bodyPr vert="horz" wrap="square" lIns="0" tIns="12700" rIns="0" bIns="0" rtlCol="0">
            <a:spAutoFit/>
          </a:bodyPr>
          <a:lstStyle/>
          <a:p>
            <a:pPr marL="63500">
              <a:lnSpc>
                <a:spcPct val="100000"/>
              </a:lnSpc>
              <a:spcBef>
                <a:spcPts val="100"/>
              </a:spcBef>
            </a:pPr>
            <a:r>
              <a:rPr sz="1700" spc="-5" dirty="0">
                <a:latin typeface="Times New Roman"/>
                <a:cs typeface="Times New Roman"/>
              </a:rPr>
              <a:t>Series field current, </a:t>
            </a:r>
            <a:r>
              <a:rPr sz="1700" dirty="0">
                <a:latin typeface="Times New Roman"/>
                <a:cs typeface="Times New Roman"/>
              </a:rPr>
              <a:t>I</a:t>
            </a:r>
            <a:r>
              <a:rPr sz="1500" baseline="-25000" dirty="0">
                <a:latin typeface="Times New Roman"/>
                <a:cs typeface="Times New Roman"/>
              </a:rPr>
              <a:t>sc </a:t>
            </a:r>
            <a:r>
              <a:rPr sz="1700" dirty="0">
                <a:latin typeface="Times New Roman"/>
                <a:cs typeface="Times New Roman"/>
              </a:rPr>
              <a:t>=</a:t>
            </a:r>
            <a:r>
              <a:rPr sz="1700" spc="-60" dirty="0">
                <a:latin typeface="Times New Roman"/>
                <a:cs typeface="Times New Roman"/>
              </a:rPr>
              <a:t> </a:t>
            </a:r>
            <a:r>
              <a:rPr sz="1700" spc="-5" dirty="0">
                <a:latin typeface="Times New Roman"/>
                <a:cs typeface="Times New Roman"/>
              </a:rPr>
              <a:t>I</a:t>
            </a:r>
            <a:r>
              <a:rPr sz="1500" spc="-7" baseline="-25000" dirty="0">
                <a:latin typeface="Times New Roman"/>
                <a:cs typeface="Times New Roman"/>
              </a:rPr>
              <a:t>L</a:t>
            </a:r>
            <a:endParaRPr sz="1500" baseline="-25000">
              <a:latin typeface="Times New Roman"/>
              <a:cs typeface="Times New Roman"/>
            </a:endParaRPr>
          </a:p>
          <a:p>
            <a:pPr marL="117475" marR="1405255" indent="-54610">
              <a:lnSpc>
                <a:spcPct val="177500"/>
              </a:lnSpc>
              <a:spcBef>
                <a:spcPts val="175"/>
              </a:spcBef>
            </a:pPr>
            <a:r>
              <a:rPr sz="1700" dirty="0">
                <a:latin typeface="Times New Roman"/>
                <a:cs typeface="Times New Roman"/>
              </a:rPr>
              <a:t>Shunt </a:t>
            </a:r>
            <a:r>
              <a:rPr sz="1700" spc="-5" dirty="0">
                <a:latin typeface="Times New Roman"/>
                <a:cs typeface="Times New Roman"/>
              </a:rPr>
              <a:t>field current,  </a:t>
            </a:r>
            <a:r>
              <a:rPr sz="1700" spc="-10" dirty="0">
                <a:latin typeface="Times New Roman"/>
                <a:cs typeface="Times New Roman"/>
              </a:rPr>
              <a:t>I</a:t>
            </a:r>
            <a:r>
              <a:rPr sz="1500" spc="-15" baseline="-25000" dirty="0">
                <a:latin typeface="Times New Roman"/>
                <a:cs typeface="Times New Roman"/>
              </a:rPr>
              <a:t>sh </a:t>
            </a:r>
            <a:r>
              <a:rPr sz="1700" dirty="0">
                <a:latin typeface="Times New Roman"/>
                <a:cs typeface="Times New Roman"/>
              </a:rPr>
              <a:t>= </a:t>
            </a:r>
            <a:r>
              <a:rPr sz="1700" spc="-5" dirty="0">
                <a:latin typeface="Times New Roman"/>
                <a:cs typeface="Times New Roman"/>
              </a:rPr>
              <a:t>(V </a:t>
            </a:r>
            <a:r>
              <a:rPr sz="1700" dirty="0">
                <a:latin typeface="Times New Roman"/>
                <a:cs typeface="Times New Roman"/>
              </a:rPr>
              <a:t>+ </a:t>
            </a:r>
            <a:r>
              <a:rPr sz="1700" spc="-5" dirty="0">
                <a:latin typeface="Times New Roman"/>
                <a:cs typeface="Times New Roman"/>
              </a:rPr>
              <a:t>I</a:t>
            </a:r>
            <a:r>
              <a:rPr sz="1500" spc="-7" baseline="-25000" dirty="0">
                <a:latin typeface="Times New Roman"/>
                <a:cs typeface="Times New Roman"/>
              </a:rPr>
              <a:t>sc</a:t>
            </a:r>
            <a:r>
              <a:rPr sz="1500" spc="135" baseline="-25000" dirty="0">
                <a:latin typeface="Times New Roman"/>
                <a:cs typeface="Times New Roman"/>
              </a:rPr>
              <a:t> </a:t>
            </a:r>
            <a:r>
              <a:rPr sz="1700" spc="-10" dirty="0">
                <a:latin typeface="Times New Roman"/>
                <a:cs typeface="Times New Roman"/>
              </a:rPr>
              <a:t>R</a:t>
            </a:r>
            <a:r>
              <a:rPr sz="1500" spc="-15" baseline="-25000" dirty="0">
                <a:latin typeface="Times New Roman"/>
                <a:cs typeface="Times New Roman"/>
              </a:rPr>
              <a:t>sc</a:t>
            </a:r>
            <a:r>
              <a:rPr sz="1700" spc="-10" dirty="0">
                <a:latin typeface="Times New Roman"/>
                <a:cs typeface="Times New Roman"/>
              </a:rPr>
              <a:t>)/R</a:t>
            </a:r>
            <a:r>
              <a:rPr sz="1500" spc="-15" baseline="-25000" dirty="0">
                <a:latin typeface="Times New Roman"/>
                <a:cs typeface="Times New Roman"/>
              </a:rPr>
              <a:t>sh</a:t>
            </a:r>
            <a:endParaRPr sz="1500" baseline="-25000">
              <a:latin typeface="Times New Roman"/>
              <a:cs typeface="Times New Roman"/>
            </a:endParaRPr>
          </a:p>
          <a:p>
            <a:pPr marL="63500" marR="676275">
              <a:lnSpc>
                <a:spcPct val="186300"/>
              </a:lnSpc>
              <a:spcBef>
                <a:spcPts val="110"/>
              </a:spcBef>
            </a:pPr>
            <a:r>
              <a:rPr sz="1700" spc="-5" dirty="0">
                <a:latin typeface="Times New Roman"/>
                <a:cs typeface="Times New Roman"/>
              </a:rPr>
              <a:t>Armature current, </a:t>
            </a:r>
            <a:r>
              <a:rPr sz="1700" spc="5" dirty="0">
                <a:latin typeface="Times New Roman"/>
                <a:cs typeface="Times New Roman"/>
              </a:rPr>
              <a:t>I</a:t>
            </a:r>
            <a:r>
              <a:rPr sz="1500" spc="7" baseline="-25000" dirty="0">
                <a:latin typeface="Times New Roman"/>
                <a:cs typeface="Times New Roman"/>
              </a:rPr>
              <a:t>a </a:t>
            </a:r>
            <a:r>
              <a:rPr sz="1700" dirty="0">
                <a:latin typeface="Times New Roman"/>
                <a:cs typeface="Times New Roman"/>
              </a:rPr>
              <a:t>= </a:t>
            </a:r>
            <a:r>
              <a:rPr sz="1700" spc="-5" dirty="0">
                <a:latin typeface="Times New Roman"/>
                <a:cs typeface="Times New Roman"/>
              </a:rPr>
              <a:t>I</a:t>
            </a:r>
            <a:r>
              <a:rPr sz="1500" spc="-7" baseline="-25000" dirty="0">
                <a:latin typeface="Times New Roman"/>
                <a:cs typeface="Times New Roman"/>
              </a:rPr>
              <a:t>sh </a:t>
            </a:r>
            <a:r>
              <a:rPr sz="1700" dirty="0">
                <a:latin typeface="Times New Roman"/>
                <a:cs typeface="Times New Roman"/>
              </a:rPr>
              <a:t>+ </a:t>
            </a:r>
            <a:r>
              <a:rPr sz="1700" spc="-5" dirty="0">
                <a:latin typeface="Times New Roman"/>
                <a:cs typeface="Times New Roman"/>
              </a:rPr>
              <a:t>I</a:t>
            </a:r>
            <a:r>
              <a:rPr sz="1500" spc="-7" baseline="-25000" dirty="0">
                <a:latin typeface="Times New Roman"/>
                <a:cs typeface="Times New Roman"/>
              </a:rPr>
              <a:t>L  </a:t>
            </a:r>
            <a:r>
              <a:rPr sz="1700" spc="-5" dirty="0">
                <a:latin typeface="Times New Roman"/>
                <a:cs typeface="Times New Roman"/>
              </a:rPr>
              <a:t>Voltage across the</a:t>
            </a:r>
            <a:r>
              <a:rPr sz="1700" spc="10" dirty="0">
                <a:latin typeface="Times New Roman"/>
                <a:cs typeface="Times New Roman"/>
              </a:rPr>
              <a:t> </a:t>
            </a:r>
            <a:r>
              <a:rPr sz="1700" spc="-5" dirty="0">
                <a:latin typeface="Times New Roman"/>
                <a:cs typeface="Times New Roman"/>
              </a:rPr>
              <a:t>load,</a:t>
            </a:r>
            <a:endParaRPr sz="1700">
              <a:latin typeface="Times New Roman"/>
              <a:cs typeface="Times New Roman"/>
            </a:endParaRPr>
          </a:p>
          <a:p>
            <a:pPr marL="63500">
              <a:lnSpc>
                <a:spcPct val="100000"/>
              </a:lnSpc>
              <a:spcBef>
                <a:spcPts val="1580"/>
              </a:spcBef>
            </a:pPr>
            <a:r>
              <a:rPr sz="1700" dirty="0">
                <a:latin typeface="Times New Roman"/>
                <a:cs typeface="Times New Roman"/>
              </a:rPr>
              <a:t>V = </a:t>
            </a:r>
            <a:r>
              <a:rPr sz="1700" spc="5" dirty="0">
                <a:latin typeface="Times New Roman"/>
                <a:cs typeface="Times New Roman"/>
              </a:rPr>
              <a:t>E</a:t>
            </a:r>
            <a:r>
              <a:rPr sz="1500" spc="7" baseline="-25000" dirty="0">
                <a:latin typeface="Times New Roman"/>
                <a:cs typeface="Times New Roman"/>
              </a:rPr>
              <a:t>g </a:t>
            </a:r>
            <a:r>
              <a:rPr sz="1700" dirty="0">
                <a:latin typeface="Times New Roman"/>
                <a:cs typeface="Times New Roman"/>
              </a:rPr>
              <a:t>- I</a:t>
            </a:r>
            <a:r>
              <a:rPr sz="1500" baseline="-25000" dirty="0">
                <a:latin typeface="Times New Roman"/>
                <a:cs typeface="Times New Roman"/>
              </a:rPr>
              <a:t>a </a:t>
            </a:r>
            <a:r>
              <a:rPr sz="1700" dirty="0">
                <a:latin typeface="Times New Roman"/>
                <a:cs typeface="Times New Roman"/>
              </a:rPr>
              <a:t>R</a:t>
            </a:r>
            <a:r>
              <a:rPr sz="1500" baseline="-25000" dirty="0">
                <a:latin typeface="Times New Roman"/>
                <a:cs typeface="Times New Roman"/>
              </a:rPr>
              <a:t>a </a:t>
            </a:r>
            <a:r>
              <a:rPr sz="1700" dirty="0">
                <a:latin typeface="Times New Roman"/>
                <a:cs typeface="Times New Roman"/>
              </a:rPr>
              <a:t>- </a:t>
            </a:r>
            <a:r>
              <a:rPr sz="1700" spc="-5" dirty="0">
                <a:latin typeface="Times New Roman"/>
                <a:cs typeface="Times New Roman"/>
              </a:rPr>
              <a:t>I</a:t>
            </a:r>
            <a:r>
              <a:rPr sz="1500" spc="-7" baseline="-25000" dirty="0">
                <a:latin typeface="Times New Roman"/>
                <a:cs typeface="Times New Roman"/>
              </a:rPr>
              <a:t>sc</a:t>
            </a:r>
            <a:r>
              <a:rPr sz="1500" spc="-172" baseline="-25000" dirty="0">
                <a:latin typeface="Times New Roman"/>
                <a:cs typeface="Times New Roman"/>
              </a:rPr>
              <a:t> </a:t>
            </a:r>
            <a:r>
              <a:rPr sz="1700" spc="-5" dirty="0">
                <a:latin typeface="Times New Roman"/>
                <a:cs typeface="Times New Roman"/>
              </a:rPr>
              <a:t>R</a:t>
            </a:r>
            <a:r>
              <a:rPr sz="1500" spc="-7" baseline="-25000" dirty="0">
                <a:latin typeface="Times New Roman"/>
                <a:cs typeface="Times New Roman"/>
              </a:rPr>
              <a:t>sc</a:t>
            </a:r>
            <a:endParaRPr sz="1500" baseline="-25000">
              <a:latin typeface="Times New Roman"/>
              <a:cs typeface="Times New Roman"/>
            </a:endParaRPr>
          </a:p>
          <a:p>
            <a:pPr marL="63500">
              <a:lnSpc>
                <a:spcPts val="2020"/>
              </a:lnSpc>
              <a:spcBef>
                <a:spcPts val="1870"/>
              </a:spcBef>
            </a:pPr>
            <a:r>
              <a:rPr sz="1700" dirty="0">
                <a:latin typeface="Times New Roman"/>
                <a:cs typeface="Times New Roman"/>
              </a:rPr>
              <a:t>Power </a:t>
            </a:r>
            <a:r>
              <a:rPr sz="1700" spc="-5" dirty="0">
                <a:latin typeface="Times New Roman"/>
                <a:cs typeface="Times New Roman"/>
              </a:rPr>
              <a:t>generated, </a:t>
            </a:r>
            <a:r>
              <a:rPr sz="1700" spc="5" dirty="0">
                <a:latin typeface="Times New Roman"/>
                <a:cs typeface="Times New Roman"/>
              </a:rPr>
              <a:t>P</a:t>
            </a:r>
            <a:r>
              <a:rPr sz="1500" spc="7" baseline="-22222" dirty="0">
                <a:latin typeface="Times New Roman"/>
                <a:cs typeface="Times New Roman"/>
              </a:rPr>
              <a:t>g </a:t>
            </a:r>
            <a:r>
              <a:rPr sz="1700" dirty="0">
                <a:latin typeface="Times New Roman"/>
                <a:cs typeface="Times New Roman"/>
              </a:rPr>
              <a:t>= E</a:t>
            </a:r>
            <a:r>
              <a:rPr sz="1500" baseline="-22222" dirty="0">
                <a:latin typeface="Times New Roman"/>
                <a:cs typeface="Times New Roman"/>
              </a:rPr>
              <a:t>g </a:t>
            </a:r>
            <a:r>
              <a:rPr sz="1700" dirty="0">
                <a:latin typeface="Times New Roman"/>
                <a:cs typeface="Times New Roman"/>
              </a:rPr>
              <a:t>×</a:t>
            </a:r>
            <a:r>
              <a:rPr sz="1700" spc="-110" dirty="0">
                <a:latin typeface="Times New Roman"/>
                <a:cs typeface="Times New Roman"/>
              </a:rPr>
              <a:t> </a:t>
            </a:r>
            <a:r>
              <a:rPr sz="1700" dirty="0">
                <a:latin typeface="Times New Roman"/>
                <a:cs typeface="Times New Roman"/>
              </a:rPr>
              <a:t>I</a:t>
            </a:r>
            <a:r>
              <a:rPr sz="1500" baseline="-22222" dirty="0">
                <a:latin typeface="Times New Roman"/>
                <a:cs typeface="Times New Roman"/>
              </a:rPr>
              <a:t>a</a:t>
            </a:r>
            <a:endParaRPr sz="1500" baseline="-22222">
              <a:latin typeface="Times New Roman"/>
              <a:cs typeface="Times New Roman"/>
            </a:endParaRPr>
          </a:p>
          <a:p>
            <a:pPr marL="154305">
              <a:lnSpc>
                <a:spcPts val="1180"/>
              </a:lnSpc>
            </a:pPr>
            <a:r>
              <a:rPr sz="1000" b="1" dirty="0">
                <a:latin typeface="Trebuchet MS"/>
                <a:cs typeface="Trebuchet MS"/>
              </a:rPr>
              <a:t>13</a:t>
            </a:r>
            <a:endParaRPr sz="1000">
              <a:latin typeface="Trebuchet MS"/>
              <a:cs typeface="Trebuchet MS"/>
            </a:endParaRPr>
          </a:p>
          <a:p>
            <a:pPr marL="63500">
              <a:lnSpc>
                <a:spcPct val="100000"/>
              </a:lnSpc>
              <a:spcBef>
                <a:spcPts val="700"/>
              </a:spcBef>
            </a:pPr>
            <a:r>
              <a:rPr sz="1700" dirty="0">
                <a:latin typeface="Times New Roman"/>
                <a:cs typeface="Times New Roman"/>
              </a:rPr>
              <a:t>Power </a:t>
            </a:r>
            <a:r>
              <a:rPr sz="1700" spc="-5" dirty="0">
                <a:latin typeface="Times New Roman"/>
                <a:cs typeface="Times New Roman"/>
              </a:rPr>
              <a:t>delivered to the load, </a:t>
            </a:r>
            <a:r>
              <a:rPr sz="1700" dirty="0">
                <a:latin typeface="Times New Roman"/>
                <a:cs typeface="Times New Roman"/>
              </a:rPr>
              <a:t>P</a:t>
            </a:r>
            <a:r>
              <a:rPr sz="1700" spc="215" dirty="0">
                <a:latin typeface="Times New Roman"/>
                <a:cs typeface="Times New Roman"/>
              </a:rPr>
              <a:t> </a:t>
            </a:r>
            <a:r>
              <a:rPr sz="1700" dirty="0">
                <a:latin typeface="Times New Roman"/>
                <a:cs typeface="Times New Roman"/>
              </a:rPr>
              <a:t>=V×I</a:t>
            </a:r>
            <a:endParaRPr sz="17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7490" y="632459"/>
            <a:ext cx="6596380" cy="98806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291589" y="260350"/>
            <a:ext cx="4618990" cy="360680"/>
          </a:xfrm>
          <a:prstGeom prst="rect">
            <a:avLst/>
          </a:prstGeom>
        </p:spPr>
        <p:txBody>
          <a:bodyPr vert="horz" wrap="square" lIns="0" tIns="12700" rIns="0" bIns="0" rtlCol="0">
            <a:spAutoFit/>
          </a:bodyPr>
          <a:lstStyle/>
          <a:p>
            <a:pPr marL="12700">
              <a:lnSpc>
                <a:spcPct val="100000"/>
              </a:lnSpc>
              <a:spcBef>
                <a:spcPts val="100"/>
              </a:spcBef>
            </a:pPr>
            <a:r>
              <a:rPr sz="2200" b="1" dirty="0">
                <a:latin typeface="Times New Roman"/>
                <a:cs typeface="Times New Roman"/>
              </a:rPr>
              <a:t>Long </a:t>
            </a:r>
            <a:r>
              <a:rPr sz="2200" b="1" spc="-5" dirty="0">
                <a:latin typeface="Times New Roman"/>
                <a:cs typeface="Times New Roman"/>
              </a:rPr>
              <a:t>Shunt Compound DC</a:t>
            </a:r>
            <a:r>
              <a:rPr sz="2200" b="1" spc="-60" dirty="0">
                <a:latin typeface="Times New Roman"/>
                <a:cs typeface="Times New Roman"/>
              </a:rPr>
              <a:t> </a:t>
            </a:r>
            <a:r>
              <a:rPr sz="2200" b="1" spc="-5" dirty="0">
                <a:latin typeface="Times New Roman"/>
                <a:cs typeface="Times New Roman"/>
              </a:rPr>
              <a:t>Generator</a:t>
            </a:r>
            <a:endParaRPr sz="2200">
              <a:latin typeface="Times New Roman"/>
              <a:cs typeface="Times New Roman"/>
            </a:endParaRPr>
          </a:p>
        </p:txBody>
      </p:sp>
      <p:sp>
        <p:nvSpPr>
          <p:cNvPr id="4" name="object 4"/>
          <p:cNvSpPr/>
          <p:nvPr/>
        </p:nvSpPr>
        <p:spPr>
          <a:xfrm>
            <a:off x="154939" y="1620519"/>
            <a:ext cx="2971800" cy="3505200"/>
          </a:xfrm>
          <a:prstGeom prst="rect">
            <a:avLst/>
          </a:prstGeom>
          <a:blipFill>
            <a:blip r:embed="rId3" cstate="print"/>
            <a:stretch>
              <a:fillRect/>
            </a:stretch>
          </a:blipFill>
        </p:spPr>
        <p:txBody>
          <a:bodyPr wrap="square" lIns="0" tIns="0" rIns="0" bIns="0" rtlCol="0"/>
          <a:lstStyle/>
          <a:p>
            <a:endParaRPr/>
          </a:p>
        </p:txBody>
      </p:sp>
      <p:sp>
        <p:nvSpPr>
          <p:cNvPr id="5" name="object 5"/>
          <p:cNvSpPr txBox="1">
            <a:spLocks noGrp="1"/>
          </p:cNvSpPr>
          <p:nvPr>
            <p:ph type="body" idx="1"/>
          </p:nvPr>
        </p:nvSpPr>
        <p:spPr>
          <a:prstGeom prst="rect">
            <a:avLst/>
          </a:prstGeom>
        </p:spPr>
        <p:txBody>
          <a:bodyPr vert="horz" wrap="square" lIns="0" tIns="12700" rIns="0" bIns="0" rtlCol="0">
            <a:spAutoFit/>
          </a:bodyPr>
          <a:lstStyle/>
          <a:p>
            <a:pPr marL="3062605">
              <a:lnSpc>
                <a:spcPct val="100000"/>
              </a:lnSpc>
              <a:spcBef>
                <a:spcPts val="100"/>
              </a:spcBef>
            </a:pPr>
            <a:r>
              <a:rPr spc="-5" dirty="0"/>
              <a:t>Shunt field current,</a:t>
            </a:r>
            <a:r>
              <a:rPr spc="-10" dirty="0"/>
              <a:t> </a:t>
            </a:r>
            <a:r>
              <a:rPr dirty="0"/>
              <a:t>I</a:t>
            </a:r>
            <a:r>
              <a:rPr sz="1350" baseline="-24691" dirty="0"/>
              <a:t>sh</a:t>
            </a:r>
            <a:r>
              <a:rPr sz="1600" dirty="0"/>
              <a:t>=V/R</a:t>
            </a:r>
            <a:r>
              <a:rPr sz="1350" baseline="-24691" dirty="0"/>
              <a:t>sh</a:t>
            </a:r>
            <a:endParaRPr sz="1350" baseline="-24691"/>
          </a:p>
          <a:p>
            <a:pPr marL="3062605" marR="257810">
              <a:lnSpc>
                <a:spcPct val="169800"/>
              </a:lnSpc>
              <a:spcBef>
                <a:spcPts val="650"/>
              </a:spcBef>
            </a:pPr>
            <a:r>
              <a:rPr spc="-10" dirty="0"/>
              <a:t>Armature </a:t>
            </a:r>
            <a:r>
              <a:rPr spc="-5" dirty="0"/>
              <a:t>current, </a:t>
            </a:r>
            <a:r>
              <a:rPr dirty="0"/>
              <a:t>I</a:t>
            </a:r>
            <a:r>
              <a:rPr sz="1350" baseline="-24691" dirty="0"/>
              <a:t>a</a:t>
            </a:r>
            <a:r>
              <a:rPr sz="1600" dirty="0"/>
              <a:t>= </a:t>
            </a:r>
            <a:r>
              <a:rPr sz="1600" spc="-5" dirty="0"/>
              <a:t>series field current,  </a:t>
            </a:r>
            <a:r>
              <a:rPr sz="1600" dirty="0"/>
              <a:t>I</a:t>
            </a:r>
            <a:r>
              <a:rPr sz="1350" baseline="-24691" dirty="0"/>
              <a:t>sc</a:t>
            </a:r>
            <a:r>
              <a:rPr sz="1600" dirty="0"/>
              <a:t>= </a:t>
            </a:r>
            <a:r>
              <a:rPr sz="1600" spc="5" dirty="0"/>
              <a:t>I</a:t>
            </a:r>
            <a:r>
              <a:rPr sz="1350" spc="7" baseline="-24691" dirty="0"/>
              <a:t>L </a:t>
            </a:r>
            <a:r>
              <a:rPr sz="1600" dirty="0"/>
              <a:t>+</a:t>
            </a:r>
            <a:r>
              <a:rPr sz="1600" spc="-55" dirty="0"/>
              <a:t> </a:t>
            </a:r>
            <a:r>
              <a:rPr sz="1600" spc="5" dirty="0"/>
              <a:t>I</a:t>
            </a:r>
            <a:r>
              <a:rPr sz="1350" spc="7" baseline="-24691" dirty="0"/>
              <a:t>sh</a:t>
            </a:r>
            <a:endParaRPr sz="1350" baseline="-24691"/>
          </a:p>
          <a:p>
            <a:pPr marL="2986405">
              <a:lnSpc>
                <a:spcPct val="100000"/>
              </a:lnSpc>
              <a:spcBef>
                <a:spcPts val="35"/>
              </a:spcBef>
            </a:pPr>
            <a:endParaRPr sz="1700"/>
          </a:p>
          <a:p>
            <a:pPr marL="3062605">
              <a:lnSpc>
                <a:spcPct val="100000"/>
              </a:lnSpc>
            </a:pPr>
            <a:r>
              <a:rPr spc="-5" dirty="0"/>
              <a:t>Voltage across </a:t>
            </a:r>
            <a:r>
              <a:rPr dirty="0"/>
              <a:t>the load, V=E</a:t>
            </a:r>
            <a:r>
              <a:rPr sz="1350" baseline="-24691" dirty="0"/>
              <a:t>g </a:t>
            </a:r>
            <a:r>
              <a:rPr sz="1600" dirty="0"/>
              <a:t>-I</a:t>
            </a:r>
            <a:r>
              <a:rPr sz="1350" baseline="-24691" dirty="0"/>
              <a:t>a </a:t>
            </a:r>
            <a:r>
              <a:rPr sz="1600" dirty="0"/>
              <a:t>R</a:t>
            </a:r>
            <a:r>
              <a:rPr sz="1350" baseline="-24691" dirty="0"/>
              <a:t>a</a:t>
            </a:r>
            <a:r>
              <a:rPr sz="1600" dirty="0"/>
              <a:t>-I</a:t>
            </a:r>
            <a:r>
              <a:rPr sz="1350" baseline="-24691" dirty="0"/>
              <a:t>sc</a:t>
            </a:r>
            <a:r>
              <a:rPr sz="1350" spc="-30" baseline="-24691" dirty="0"/>
              <a:t> </a:t>
            </a:r>
            <a:r>
              <a:rPr sz="1600" spc="5" dirty="0"/>
              <a:t>R</a:t>
            </a:r>
            <a:r>
              <a:rPr sz="1350" spc="7" baseline="-24691" dirty="0"/>
              <a:t>sc</a:t>
            </a:r>
            <a:endParaRPr sz="1350" baseline="-24691"/>
          </a:p>
          <a:p>
            <a:pPr marL="2986405">
              <a:lnSpc>
                <a:spcPct val="100000"/>
              </a:lnSpc>
              <a:spcBef>
                <a:spcPts val="25"/>
              </a:spcBef>
            </a:pPr>
            <a:endParaRPr sz="1700"/>
          </a:p>
          <a:p>
            <a:pPr marL="4857750">
              <a:lnSpc>
                <a:spcPct val="100000"/>
              </a:lnSpc>
            </a:pPr>
            <a:r>
              <a:rPr spc="-5" dirty="0"/>
              <a:t>=E</a:t>
            </a:r>
            <a:r>
              <a:rPr sz="1350" spc="-7" baseline="-24691" dirty="0"/>
              <a:t>g</a:t>
            </a:r>
            <a:r>
              <a:rPr sz="1600" spc="-5" dirty="0"/>
              <a:t>-I</a:t>
            </a:r>
            <a:r>
              <a:rPr sz="1350" spc="-7" baseline="-24691" dirty="0"/>
              <a:t>a </a:t>
            </a:r>
            <a:r>
              <a:rPr sz="1600" spc="-5" dirty="0"/>
              <a:t>(R</a:t>
            </a:r>
            <a:r>
              <a:rPr sz="1350" spc="-7" baseline="-24691" dirty="0"/>
              <a:t>a </a:t>
            </a:r>
            <a:r>
              <a:rPr sz="1600" dirty="0"/>
              <a:t>+ R</a:t>
            </a:r>
            <a:r>
              <a:rPr sz="1350" baseline="-24691" dirty="0"/>
              <a:t>sc</a:t>
            </a:r>
            <a:r>
              <a:rPr sz="1600" dirty="0"/>
              <a:t>)</a:t>
            </a:r>
            <a:r>
              <a:rPr sz="1600" spc="-105" dirty="0"/>
              <a:t> </a:t>
            </a:r>
            <a:r>
              <a:rPr sz="1600" spc="-75" dirty="0"/>
              <a:t>[</a:t>
            </a:r>
            <a:r>
              <a:rPr sz="1600" spc="-75" dirty="0">
                <a:latin typeface="Lucida Sans Unicode"/>
                <a:cs typeface="Lucida Sans Unicode"/>
              </a:rPr>
              <a:t>∴</a:t>
            </a:r>
            <a:r>
              <a:rPr sz="1600" spc="-75" dirty="0"/>
              <a:t>I</a:t>
            </a:r>
            <a:r>
              <a:rPr sz="1350" spc="-112" baseline="-24691" dirty="0"/>
              <a:t>a</a:t>
            </a:r>
            <a:r>
              <a:rPr sz="1600" spc="-75" dirty="0"/>
              <a:t>=</a:t>
            </a:r>
            <a:endParaRPr sz="1600">
              <a:latin typeface="Lucida Sans Unicode"/>
              <a:cs typeface="Lucida Sans Unicode"/>
            </a:endParaRPr>
          </a:p>
          <a:p>
            <a:pPr marL="3062605">
              <a:lnSpc>
                <a:spcPct val="100000"/>
              </a:lnSpc>
              <a:spcBef>
                <a:spcPts val="1350"/>
              </a:spcBef>
            </a:pPr>
            <a:r>
              <a:rPr dirty="0"/>
              <a:t>I</a:t>
            </a:r>
            <a:r>
              <a:rPr sz="1350" baseline="-24691" dirty="0"/>
              <a:t>cs</a:t>
            </a:r>
            <a:r>
              <a:rPr sz="1600" dirty="0"/>
              <a:t>]</a:t>
            </a:r>
            <a:endParaRPr sz="1600"/>
          </a:p>
          <a:p>
            <a:pPr marL="2986405">
              <a:lnSpc>
                <a:spcPct val="100000"/>
              </a:lnSpc>
              <a:spcBef>
                <a:spcPts val="25"/>
              </a:spcBef>
            </a:pPr>
            <a:endParaRPr sz="1700"/>
          </a:p>
          <a:p>
            <a:pPr marL="3062605">
              <a:lnSpc>
                <a:spcPct val="100000"/>
              </a:lnSpc>
            </a:pPr>
            <a:r>
              <a:rPr spc="-5" dirty="0"/>
              <a:t>Power generated, </a:t>
            </a:r>
            <a:r>
              <a:rPr spc="5" dirty="0"/>
              <a:t>P</a:t>
            </a:r>
            <a:r>
              <a:rPr sz="1350" spc="7" baseline="-24691" dirty="0"/>
              <a:t>g</a:t>
            </a:r>
            <a:r>
              <a:rPr sz="1600" spc="5" dirty="0"/>
              <a:t>= </a:t>
            </a:r>
            <a:r>
              <a:rPr sz="1600" dirty="0"/>
              <a:t>E</a:t>
            </a:r>
            <a:r>
              <a:rPr sz="1350" baseline="-24691" dirty="0"/>
              <a:t>g </a:t>
            </a:r>
            <a:r>
              <a:rPr sz="1600" dirty="0"/>
              <a:t>×</a:t>
            </a:r>
            <a:r>
              <a:rPr sz="1600" spc="-45" dirty="0"/>
              <a:t> </a:t>
            </a:r>
            <a:r>
              <a:rPr sz="1600" spc="-5" dirty="0"/>
              <a:t>I</a:t>
            </a:r>
            <a:r>
              <a:rPr sz="1350" spc="-7" baseline="-24691" dirty="0"/>
              <a:t>a</a:t>
            </a:r>
            <a:endParaRPr sz="1350" baseline="-24691"/>
          </a:p>
          <a:p>
            <a:pPr marL="3382010">
              <a:lnSpc>
                <a:spcPct val="100000"/>
              </a:lnSpc>
              <a:spcBef>
                <a:spcPts val="430"/>
              </a:spcBef>
            </a:pPr>
            <a:r>
              <a:rPr sz="1000" b="1" dirty="0">
                <a:solidFill>
                  <a:srgbClr val="7E7E7E"/>
                </a:solidFill>
                <a:latin typeface="Trebuchet MS"/>
                <a:cs typeface="Trebuchet MS"/>
              </a:rPr>
              <a:t>14</a:t>
            </a:r>
            <a:endParaRPr sz="1000">
              <a:latin typeface="Trebuchet MS"/>
              <a:cs typeface="Trebuchet MS"/>
            </a:endParaRPr>
          </a:p>
          <a:p>
            <a:pPr marL="3062605">
              <a:lnSpc>
                <a:spcPct val="100000"/>
              </a:lnSpc>
              <a:spcBef>
                <a:spcPts val="360"/>
              </a:spcBef>
            </a:pPr>
            <a:r>
              <a:rPr spc="-5" dirty="0"/>
              <a:t>Power delivered </a:t>
            </a:r>
            <a:r>
              <a:rPr dirty="0"/>
              <a:t>to the load,</a:t>
            </a:r>
            <a:r>
              <a:rPr spc="-50" dirty="0"/>
              <a:t> </a:t>
            </a:r>
            <a:r>
              <a:rPr dirty="0"/>
              <a:t>P</a:t>
            </a:r>
            <a:r>
              <a:rPr sz="1350" baseline="-24691" dirty="0"/>
              <a:t>L</a:t>
            </a:r>
            <a:r>
              <a:rPr sz="1600" dirty="0"/>
              <a:t>=V×I</a:t>
            </a:r>
            <a:r>
              <a:rPr sz="1350" baseline="-24691" dirty="0"/>
              <a:t>L</a:t>
            </a:r>
            <a:endParaRPr sz="1350" baseline="-2469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1320" y="1084071"/>
            <a:ext cx="6466840" cy="2507615"/>
          </a:xfrm>
          <a:prstGeom prst="rect">
            <a:avLst/>
          </a:prstGeom>
        </p:spPr>
        <p:txBody>
          <a:bodyPr vert="horz" wrap="square" lIns="0" tIns="23495" rIns="0" bIns="0" rtlCol="0">
            <a:spAutoFit/>
          </a:bodyPr>
          <a:lstStyle/>
          <a:p>
            <a:pPr marL="154305" marR="5080" indent="-142240" algn="just">
              <a:lnSpc>
                <a:spcPct val="142300"/>
              </a:lnSpc>
              <a:spcBef>
                <a:spcPts val="185"/>
              </a:spcBef>
            </a:pPr>
            <a:r>
              <a:rPr sz="2600" spc="70" dirty="0">
                <a:latin typeface="Symbol"/>
                <a:cs typeface="Symbol"/>
              </a:rPr>
              <a:t></a:t>
            </a:r>
            <a:r>
              <a:rPr sz="2000" spc="70" dirty="0"/>
              <a:t>In </a:t>
            </a:r>
            <a:r>
              <a:rPr sz="2000" dirty="0"/>
              <a:t>a </a:t>
            </a:r>
            <a:r>
              <a:rPr sz="2000" spc="-5" dirty="0"/>
              <a:t>compound generator, </a:t>
            </a:r>
            <a:r>
              <a:rPr sz="2000" dirty="0"/>
              <a:t>the shunt </a:t>
            </a:r>
            <a:r>
              <a:rPr sz="2000" spc="-5" dirty="0"/>
              <a:t>field is </a:t>
            </a:r>
            <a:r>
              <a:rPr sz="2000" dirty="0"/>
              <a:t>stronger </a:t>
            </a:r>
            <a:r>
              <a:rPr sz="2000" spc="-5" dirty="0"/>
              <a:t>than </a:t>
            </a:r>
            <a:r>
              <a:rPr sz="2000" dirty="0"/>
              <a:t>the  </a:t>
            </a:r>
            <a:r>
              <a:rPr sz="2000" spc="-5" dirty="0"/>
              <a:t>series field. </a:t>
            </a:r>
            <a:r>
              <a:rPr sz="2000" spc="5" dirty="0"/>
              <a:t>When </a:t>
            </a:r>
            <a:r>
              <a:rPr sz="2000" spc="-5" dirty="0"/>
              <a:t>the series field assists the </a:t>
            </a:r>
            <a:r>
              <a:rPr sz="2000" dirty="0"/>
              <a:t>shunt </a:t>
            </a:r>
            <a:r>
              <a:rPr sz="2000" spc="-5" dirty="0"/>
              <a:t>field,  </a:t>
            </a:r>
            <a:r>
              <a:rPr sz="2000" dirty="0"/>
              <a:t>generator </a:t>
            </a:r>
            <a:r>
              <a:rPr sz="2000" spc="-5" dirty="0"/>
              <a:t>is said to </a:t>
            </a:r>
            <a:r>
              <a:rPr sz="2000" dirty="0"/>
              <a:t>be </a:t>
            </a:r>
            <a:r>
              <a:rPr sz="2000" spc="-10" dirty="0"/>
              <a:t>commutatively </a:t>
            </a:r>
            <a:r>
              <a:rPr sz="2000" spc="-5" dirty="0"/>
              <a:t>compound</a:t>
            </a:r>
            <a:r>
              <a:rPr sz="2000" spc="60" dirty="0"/>
              <a:t> </a:t>
            </a:r>
            <a:r>
              <a:rPr sz="2000" dirty="0"/>
              <a:t>generator.</a:t>
            </a:r>
            <a:endParaRPr sz="2000">
              <a:latin typeface="Symbol"/>
              <a:cs typeface="Symbol"/>
            </a:endParaRPr>
          </a:p>
          <a:p>
            <a:pPr marL="154305" marR="5080" indent="-142240" algn="just">
              <a:lnSpc>
                <a:spcPct val="134600"/>
              </a:lnSpc>
              <a:spcBef>
                <a:spcPts val="259"/>
              </a:spcBef>
            </a:pPr>
            <a:r>
              <a:rPr sz="3900" spc="104" baseline="1068" dirty="0">
                <a:latin typeface="Symbol"/>
                <a:cs typeface="Symbol"/>
              </a:rPr>
              <a:t></a:t>
            </a:r>
            <a:r>
              <a:rPr sz="2000" spc="70" dirty="0"/>
              <a:t>On </a:t>
            </a:r>
            <a:r>
              <a:rPr sz="2000" spc="-5" dirty="0"/>
              <a:t>the other </a:t>
            </a:r>
            <a:r>
              <a:rPr sz="2000" dirty="0"/>
              <a:t>hand if </a:t>
            </a:r>
            <a:r>
              <a:rPr sz="2000" spc="-5" dirty="0"/>
              <a:t>series field </a:t>
            </a:r>
            <a:r>
              <a:rPr sz="2000" dirty="0"/>
              <a:t>opposes the shunt </a:t>
            </a:r>
            <a:r>
              <a:rPr sz="2000" spc="-5" dirty="0"/>
              <a:t>field, the  </a:t>
            </a:r>
            <a:r>
              <a:rPr sz="2000" dirty="0"/>
              <a:t>generator </a:t>
            </a:r>
            <a:r>
              <a:rPr sz="2000" spc="-5" dirty="0"/>
              <a:t>is said to </a:t>
            </a:r>
            <a:r>
              <a:rPr sz="2000" dirty="0"/>
              <a:t>be </a:t>
            </a:r>
            <a:r>
              <a:rPr sz="2000" spc="-5" dirty="0"/>
              <a:t>differentially </a:t>
            </a:r>
            <a:r>
              <a:rPr sz="2000" dirty="0"/>
              <a:t>compound</a:t>
            </a:r>
            <a:r>
              <a:rPr sz="2000" spc="25" dirty="0"/>
              <a:t> </a:t>
            </a:r>
            <a:r>
              <a:rPr sz="2000" dirty="0"/>
              <a:t>generator.</a:t>
            </a:r>
            <a:endParaRPr sz="2000">
              <a:latin typeface="Symbol"/>
              <a:cs typeface="Symbol"/>
            </a:endParaRPr>
          </a:p>
        </p:txBody>
      </p:sp>
      <p:sp>
        <p:nvSpPr>
          <p:cNvPr id="3" name="object 3"/>
          <p:cNvSpPr txBox="1"/>
          <p:nvPr/>
        </p:nvSpPr>
        <p:spPr>
          <a:xfrm>
            <a:off x="3616959" y="4893309"/>
            <a:ext cx="174625"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E7E7E"/>
                </a:solidFill>
                <a:latin typeface="Trebuchet MS"/>
                <a:cs typeface="Trebuchet MS"/>
              </a:rPr>
              <a:t>15</a:t>
            </a:r>
            <a:endParaRPr sz="1000">
              <a:latin typeface="Trebuchet MS"/>
              <a:cs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rot="19740000">
            <a:off x="1076062" y="2827541"/>
            <a:ext cx="2798862" cy="1016000"/>
          </a:xfrm>
          <a:prstGeom prst="rect">
            <a:avLst/>
          </a:prstGeom>
        </p:spPr>
        <p:txBody>
          <a:bodyPr vert="horz" wrap="square" lIns="0" tIns="0" rIns="0" bIns="0" rtlCol="0">
            <a:spAutoFit/>
          </a:bodyPr>
          <a:lstStyle/>
          <a:p>
            <a:pPr>
              <a:lnSpc>
                <a:spcPts val="8000"/>
              </a:lnSpc>
            </a:pPr>
            <a:r>
              <a:rPr sz="8000" spc="-45" dirty="0">
                <a:latin typeface="Times New Roman"/>
                <a:cs typeface="Times New Roman"/>
              </a:rPr>
              <a:t>Thank</a:t>
            </a:r>
            <a:endParaRPr sz="8000">
              <a:latin typeface="Times New Roman"/>
              <a:cs typeface="Times New Roman"/>
            </a:endParaRPr>
          </a:p>
        </p:txBody>
      </p:sp>
      <p:sp>
        <p:nvSpPr>
          <p:cNvPr id="3" name="object 3"/>
          <p:cNvSpPr txBox="1"/>
          <p:nvPr/>
        </p:nvSpPr>
        <p:spPr>
          <a:xfrm rot="19740000">
            <a:off x="1705543" y="3822967"/>
            <a:ext cx="2955097" cy="1016000"/>
          </a:xfrm>
          <a:prstGeom prst="rect">
            <a:avLst/>
          </a:prstGeom>
        </p:spPr>
        <p:txBody>
          <a:bodyPr vert="horz" wrap="square" lIns="0" tIns="0" rIns="0" bIns="0" rtlCol="0">
            <a:spAutoFit/>
          </a:bodyPr>
          <a:lstStyle/>
          <a:p>
            <a:pPr>
              <a:lnSpc>
                <a:spcPts val="8000"/>
              </a:lnSpc>
            </a:pPr>
            <a:r>
              <a:rPr sz="8000" spc="-45" dirty="0">
                <a:latin typeface="Times New Roman"/>
                <a:cs typeface="Times New Roman"/>
              </a:rPr>
              <a:t>You…</a:t>
            </a:r>
            <a:endParaRPr sz="8000">
              <a:latin typeface="Times New Roman"/>
              <a:cs typeface="Times New Roman"/>
            </a:endParaRPr>
          </a:p>
        </p:txBody>
      </p:sp>
      <p:sp>
        <p:nvSpPr>
          <p:cNvPr id="4" name="object 4"/>
          <p:cNvSpPr txBox="1"/>
          <p:nvPr/>
        </p:nvSpPr>
        <p:spPr>
          <a:xfrm>
            <a:off x="3616959" y="4893309"/>
            <a:ext cx="174625"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E7E7E"/>
                </a:solidFill>
                <a:latin typeface="Trebuchet MS"/>
                <a:cs typeface="Trebuchet MS"/>
              </a:rPr>
              <a:t>16</a:t>
            </a:r>
            <a:endParaRPr sz="1000">
              <a:latin typeface="Trebuchet MS"/>
              <a:cs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9220" y="24129"/>
            <a:ext cx="6986270" cy="502412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655059" y="4893309"/>
            <a:ext cx="100330"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E7E7E"/>
                </a:solidFill>
                <a:latin typeface="Trebuchet MS"/>
                <a:cs typeface="Trebuchet MS"/>
              </a:rPr>
              <a:t>2</a:t>
            </a:r>
            <a:endParaRPr sz="1000">
              <a:latin typeface="Trebuchet MS"/>
              <a:cs typeface="Trebuchet MS"/>
            </a:endParaRPr>
          </a:p>
        </p:txBody>
      </p:sp>
      <p:sp>
        <p:nvSpPr>
          <p:cNvPr id="4" name="object 4"/>
          <p:cNvSpPr/>
          <p:nvPr/>
        </p:nvSpPr>
        <p:spPr>
          <a:xfrm>
            <a:off x="3507740" y="1391919"/>
            <a:ext cx="2133600" cy="304800"/>
          </a:xfrm>
          <a:custGeom>
            <a:avLst/>
            <a:gdLst/>
            <a:ahLst/>
            <a:cxnLst/>
            <a:rect l="l" t="t" r="r" b="b"/>
            <a:pathLst>
              <a:path w="2133600" h="304800">
                <a:moveTo>
                  <a:pt x="0" y="0"/>
                </a:moveTo>
                <a:lnTo>
                  <a:pt x="2133600" y="304800"/>
                </a:lnTo>
              </a:path>
            </a:pathLst>
          </a:custGeom>
          <a:ln w="9344">
            <a:solidFill>
              <a:srgbClr val="4D66C7"/>
            </a:solidFill>
          </a:ln>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32409" y="957580"/>
            <a:ext cx="6802120" cy="3329940"/>
            <a:chOff x="232409" y="957580"/>
            <a:chExt cx="6802120" cy="3329940"/>
          </a:xfrm>
        </p:grpSpPr>
        <p:sp>
          <p:nvSpPr>
            <p:cNvPr id="3" name="object 3"/>
            <p:cNvSpPr/>
            <p:nvPr/>
          </p:nvSpPr>
          <p:spPr>
            <a:xfrm>
              <a:off x="469900" y="957580"/>
              <a:ext cx="6564630" cy="1079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32409" y="1892300"/>
              <a:ext cx="2743200" cy="2395220"/>
            </a:xfrm>
            <a:prstGeom prst="rect">
              <a:avLst/>
            </a:prstGeom>
            <a:blipFill>
              <a:blip r:embed="rId3" cstate="print"/>
              <a:stretch>
                <a:fillRect/>
              </a:stretch>
            </a:blipFill>
          </p:spPr>
          <p:txBody>
            <a:bodyPr wrap="square" lIns="0" tIns="0" rIns="0" bIns="0" rtlCol="0"/>
            <a:lstStyle/>
            <a:p>
              <a:endParaRPr/>
            </a:p>
          </p:txBody>
        </p:sp>
      </p:grpSp>
      <p:sp>
        <p:nvSpPr>
          <p:cNvPr id="5" name="object 5"/>
          <p:cNvSpPr txBox="1">
            <a:spLocks noGrp="1"/>
          </p:cNvSpPr>
          <p:nvPr>
            <p:ph type="title"/>
          </p:nvPr>
        </p:nvSpPr>
        <p:spPr>
          <a:xfrm>
            <a:off x="1437639" y="86359"/>
            <a:ext cx="4418965" cy="39116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Times New Roman"/>
                <a:cs typeface="Times New Roman"/>
              </a:rPr>
              <a:t>Separately Excited DC Generator</a:t>
            </a:r>
            <a:endParaRPr sz="2400">
              <a:latin typeface="Times New Roman"/>
              <a:cs typeface="Times New Roman"/>
            </a:endParaRPr>
          </a:p>
        </p:txBody>
      </p:sp>
      <p:sp>
        <p:nvSpPr>
          <p:cNvPr id="6" name="object 6"/>
          <p:cNvSpPr txBox="1"/>
          <p:nvPr/>
        </p:nvSpPr>
        <p:spPr>
          <a:xfrm>
            <a:off x="3130550" y="1733550"/>
            <a:ext cx="4041140" cy="3576320"/>
          </a:xfrm>
          <a:prstGeom prst="rect">
            <a:avLst/>
          </a:prstGeom>
        </p:spPr>
        <p:txBody>
          <a:bodyPr vert="horz" wrap="square" lIns="0" tIns="12700" rIns="0" bIns="0" rtlCol="0">
            <a:spAutoFit/>
          </a:bodyPr>
          <a:lstStyle/>
          <a:p>
            <a:pPr marL="114300">
              <a:lnSpc>
                <a:spcPct val="100000"/>
              </a:lnSpc>
              <a:spcBef>
                <a:spcPts val="100"/>
              </a:spcBef>
            </a:pPr>
            <a:r>
              <a:rPr sz="1400" dirty="0">
                <a:latin typeface="Times New Roman"/>
                <a:cs typeface="Times New Roman"/>
              </a:rPr>
              <a:t>I</a:t>
            </a:r>
            <a:r>
              <a:rPr sz="1200" baseline="-24305" dirty="0">
                <a:latin typeface="Times New Roman"/>
                <a:cs typeface="Times New Roman"/>
              </a:rPr>
              <a:t>a </a:t>
            </a:r>
            <a:r>
              <a:rPr sz="1400" dirty="0">
                <a:latin typeface="Times New Roman"/>
                <a:cs typeface="Times New Roman"/>
              </a:rPr>
              <a:t>= </a:t>
            </a:r>
            <a:r>
              <a:rPr sz="1400" spc="-5" dirty="0">
                <a:latin typeface="Times New Roman"/>
                <a:cs typeface="Times New Roman"/>
              </a:rPr>
              <a:t>Armature</a:t>
            </a:r>
            <a:r>
              <a:rPr sz="1400" spc="-65" dirty="0">
                <a:latin typeface="Times New Roman"/>
                <a:cs typeface="Times New Roman"/>
              </a:rPr>
              <a:t> </a:t>
            </a:r>
            <a:r>
              <a:rPr sz="1400" dirty="0">
                <a:latin typeface="Times New Roman"/>
                <a:cs typeface="Times New Roman"/>
              </a:rPr>
              <a:t>current</a:t>
            </a:r>
            <a:endParaRPr sz="1400">
              <a:latin typeface="Times New Roman"/>
              <a:cs typeface="Times New Roman"/>
            </a:endParaRPr>
          </a:p>
          <a:p>
            <a:pPr>
              <a:lnSpc>
                <a:spcPct val="100000"/>
              </a:lnSpc>
              <a:spcBef>
                <a:spcPts val="35"/>
              </a:spcBef>
            </a:pPr>
            <a:endParaRPr sz="1500">
              <a:latin typeface="Times New Roman"/>
              <a:cs typeface="Times New Roman"/>
            </a:endParaRPr>
          </a:p>
          <a:p>
            <a:pPr marL="114300">
              <a:lnSpc>
                <a:spcPct val="100000"/>
              </a:lnSpc>
            </a:pPr>
            <a:r>
              <a:rPr sz="1400" dirty="0">
                <a:latin typeface="Times New Roman"/>
                <a:cs typeface="Times New Roman"/>
              </a:rPr>
              <a:t>I</a:t>
            </a:r>
            <a:r>
              <a:rPr sz="1200" baseline="-24305" dirty="0">
                <a:latin typeface="Times New Roman"/>
                <a:cs typeface="Times New Roman"/>
              </a:rPr>
              <a:t>L </a:t>
            </a:r>
            <a:r>
              <a:rPr sz="1400" dirty="0">
                <a:latin typeface="Times New Roman"/>
                <a:cs typeface="Times New Roman"/>
              </a:rPr>
              <a:t>= </a:t>
            </a:r>
            <a:r>
              <a:rPr sz="1400" spc="-5" dirty="0">
                <a:latin typeface="Times New Roman"/>
                <a:cs typeface="Times New Roman"/>
              </a:rPr>
              <a:t>Load</a:t>
            </a:r>
            <a:r>
              <a:rPr sz="1400" spc="-70" dirty="0">
                <a:latin typeface="Times New Roman"/>
                <a:cs typeface="Times New Roman"/>
              </a:rPr>
              <a:t> </a:t>
            </a:r>
            <a:r>
              <a:rPr sz="1400" dirty="0">
                <a:latin typeface="Times New Roman"/>
                <a:cs typeface="Times New Roman"/>
              </a:rPr>
              <a:t>current</a:t>
            </a:r>
            <a:endParaRPr sz="1400">
              <a:latin typeface="Times New Roman"/>
              <a:cs typeface="Times New Roman"/>
            </a:endParaRPr>
          </a:p>
          <a:p>
            <a:pPr marL="114300" marR="2377440">
              <a:lnSpc>
                <a:spcPct val="191700"/>
              </a:lnSpc>
              <a:spcBef>
                <a:spcPts val="110"/>
              </a:spcBef>
            </a:pPr>
            <a:r>
              <a:rPr sz="1400" dirty="0">
                <a:latin typeface="Times New Roman"/>
                <a:cs typeface="Times New Roman"/>
              </a:rPr>
              <a:t>V = </a:t>
            </a:r>
            <a:r>
              <a:rPr sz="1400" spc="-5" dirty="0">
                <a:latin typeface="Times New Roman"/>
                <a:cs typeface="Times New Roman"/>
              </a:rPr>
              <a:t>Terminal</a:t>
            </a:r>
            <a:r>
              <a:rPr sz="1400" spc="-65" dirty="0">
                <a:latin typeface="Times New Roman"/>
                <a:cs typeface="Times New Roman"/>
              </a:rPr>
              <a:t> </a:t>
            </a:r>
            <a:r>
              <a:rPr sz="1400" dirty="0">
                <a:latin typeface="Times New Roman"/>
                <a:cs typeface="Times New Roman"/>
              </a:rPr>
              <a:t>voltage  </a:t>
            </a:r>
            <a:r>
              <a:rPr sz="1400" spc="-5" dirty="0">
                <a:latin typeface="Times New Roman"/>
                <a:cs typeface="Times New Roman"/>
              </a:rPr>
              <a:t>E</a:t>
            </a:r>
            <a:r>
              <a:rPr sz="1200" spc="-7" baseline="-24305" dirty="0">
                <a:latin typeface="Times New Roman"/>
                <a:cs typeface="Times New Roman"/>
              </a:rPr>
              <a:t>g </a:t>
            </a:r>
            <a:r>
              <a:rPr sz="1400" dirty="0">
                <a:latin typeface="Times New Roman"/>
                <a:cs typeface="Times New Roman"/>
              </a:rPr>
              <a:t>= Generated</a:t>
            </a:r>
            <a:r>
              <a:rPr sz="1400" spc="-95" dirty="0">
                <a:latin typeface="Times New Roman"/>
                <a:cs typeface="Times New Roman"/>
              </a:rPr>
              <a:t> </a:t>
            </a:r>
            <a:r>
              <a:rPr sz="1400" spc="-10" dirty="0">
                <a:latin typeface="Times New Roman"/>
                <a:cs typeface="Times New Roman"/>
              </a:rPr>
              <a:t>emf</a:t>
            </a:r>
            <a:endParaRPr sz="1400">
              <a:latin typeface="Times New Roman"/>
              <a:cs typeface="Times New Roman"/>
            </a:endParaRPr>
          </a:p>
          <a:p>
            <a:pPr marL="114300" marR="68580">
              <a:lnSpc>
                <a:spcPct val="163700"/>
              </a:lnSpc>
              <a:spcBef>
                <a:spcPts val="690"/>
              </a:spcBef>
            </a:pPr>
            <a:r>
              <a:rPr sz="1400" dirty="0">
                <a:latin typeface="Times New Roman"/>
                <a:cs typeface="Times New Roman"/>
              </a:rPr>
              <a:t>Voltage drop in </a:t>
            </a:r>
            <a:r>
              <a:rPr sz="1400" spc="5" dirty="0">
                <a:latin typeface="Times New Roman"/>
                <a:cs typeface="Times New Roman"/>
              </a:rPr>
              <a:t>the </a:t>
            </a:r>
            <a:r>
              <a:rPr sz="1400" spc="-5" dirty="0">
                <a:latin typeface="Times New Roman"/>
                <a:cs typeface="Times New Roman"/>
              </a:rPr>
              <a:t>armature </a:t>
            </a:r>
            <a:r>
              <a:rPr sz="1400" dirty="0">
                <a:latin typeface="Times New Roman"/>
                <a:cs typeface="Times New Roman"/>
              </a:rPr>
              <a:t>= </a:t>
            </a:r>
            <a:r>
              <a:rPr sz="1400" spc="15" dirty="0">
                <a:latin typeface="Times New Roman"/>
                <a:cs typeface="Times New Roman"/>
              </a:rPr>
              <a:t>I</a:t>
            </a:r>
            <a:r>
              <a:rPr sz="1200" spc="22" baseline="-24305" dirty="0">
                <a:latin typeface="Times New Roman"/>
                <a:cs typeface="Times New Roman"/>
              </a:rPr>
              <a:t>a </a:t>
            </a:r>
            <a:r>
              <a:rPr sz="1400" dirty="0">
                <a:latin typeface="Times New Roman"/>
                <a:cs typeface="Times New Roman"/>
              </a:rPr>
              <a:t>× </a:t>
            </a:r>
            <a:r>
              <a:rPr sz="1400" spc="5" dirty="0">
                <a:latin typeface="Times New Roman"/>
                <a:cs typeface="Times New Roman"/>
              </a:rPr>
              <a:t>R</a:t>
            </a:r>
            <a:r>
              <a:rPr sz="1200" spc="7" baseline="-24305" dirty="0">
                <a:latin typeface="Times New Roman"/>
                <a:cs typeface="Times New Roman"/>
              </a:rPr>
              <a:t>a </a:t>
            </a:r>
            <a:r>
              <a:rPr sz="1400" dirty="0">
                <a:latin typeface="Times New Roman"/>
                <a:cs typeface="Times New Roman"/>
              </a:rPr>
              <a:t>(R/sub&gt;a is the  </a:t>
            </a:r>
            <a:r>
              <a:rPr sz="1400" spc="-5" dirty="0">
                <a:latin typeface="Times New Roman"/>
                <a:cs typeface="Times New Roman"/>
              </a:rPr>
              <a:t>armature</a:t>
            </a:r>
            <a:r>
              <a:rPr sz="1400" spc="-10" dirty="0">
                <a:latin typeface="Times New Roman"/>
                <a:cs typeface="Times New Roman"/>
              </a:rPr>
              <a:t> </a:t>
            </a:r>
            <a:r>
              <a:rPr sz="1400" dirty="0">
                <a:latin typeface="Times New Roman"/>
                <a:cs typeface="Times New Roman"/>
              </a:rPr>
              <a:t>Resistance)</a:t>
            </a:r>
            <a:endParaRPr sz="1400">
              <a:latin typeface="Times New Roman"/>
              <a:cs typeface="Times New Roman"/>
            </a:endParaRPr>
          </a:p>
          <a:p>
            <a:pPr>
              <a:lnSpc>
                <a:spcPct val="100000"/>
              </a:lnSpc>
              <a:spcBef>
                <a:spcPts val="30"/>
              </a:spcBef>
            </a:pPr>
            <a:endParaRPr sz="1300">
              <a:latin typeface="Times New Roman"/>
              <a:cs typeface="Times New Roman"/>
            </a:endParaRPr>
          </a:p>
          <a:p>
            <a:pPr marL="114300">
              <a:lnSpc>
                <a:spcPct val="100000"/>
              </a:lnSpc>
              <a:spcBef>
                <a:spcPts val="5"/>
              </a:spcBef>
            </a:pPr>
            <a:r>
              <a:rPr sz="1400" spc="-5" dirty="0">
                <a:latin typeface="Times New Roman"/>
                <a:cs typeface="Times New Roman"/>
              </a:rPr>
              <a:t>Let, </a:t>
            </a:r>
            <a:r>
              <a:rPr sz="1400" dirty="0">
                <a:latin typeface="Times New Roman"/>
                <a:cs typeface="Times New Roman"/>
              </a:rPr>
              <a:t>I</a:t>
            </a:r>
            <a:r>
              <a:rPr sz="1200" baseline="-24305" dirty="0">
                <a:latin typeface="Times New Roman"/>
                <a:cs typeface="Times New Roman"/>
              </a:rPr>
              <a:t>a </a:t>
            </a:r>
            <a:r>
              <a:rPr sz="1400" dirty="0">
                <a:latin typeface="Times New Roman"/>
                <a:cs typeface="Times New Roman"/>
              </a:rPr>
              <a:t>= I</a:t>
            </a:r>
            <a:r>
              <a:rPr sz="1200" baseline="-24305" dirty="0">
                <a:latin typeface="Times New Roman"/>
                <a:cs typeface="Times New Roman"/>
              </a:rPr>
              <a:t>L </a:t>
            </a:r>
            <a:r>
              <a:rPr sz="1400" dirty="0">
                <a:latin typeface="Times New Roman"/>
                <a:cs typeface="Times New Roman"/>
              </a:rPr>
              <a:t>= I</a:t>
            </a:r>
            <a:r>
              <a:rPr sz="1400" spc="-130" dirty="0">
                <a:latin typeface="Times New Roman"/>
                <a:cs typeface="Times New Roman"/>
              </a:rPr>
              <a:t> </a:t>
            </a:r>
            <a:r>
              <a:rPr sz="1400" spc="-10" dirty="0">
                <a:latin typeface="Times New Roman"/>
                <a:cs typeface="Times New Roman"/>
              </a:rPr>
              <a:t>(say)</a:t>
            </a:r>
            <a:endParaRPr sz="1400">
              <a:latin typeface="Times New Roman"/>
              <a:cs typeface="Times New Roman"/>
            </a:endParaRPr>
          </a:p>
          <a:p>
            <a:pPr>
              <a:lnSpc>
                <a:spcPct val="100000"/>
              </a:lnSpc>
              <a:spcBef>
                <a:spcPts val="40"/>
              </a:spcBef>
            </a:pPr>
            <a:endParaRPr sz="1500">
              <a:latin typeface="Times New Roman"/>
              <a:cs typeface="Times New Roman"/>
            </a:endParaRPr>
          </a:p>
          <a:p>
            <a:pPr marL="114300">
              <a:lnSpc>
                <a:spcPct val="100000"/>
              </a:lnSpc>
              <a:spcBef>
                <a:spcPts val="5"/>
              </a:spcBef>
            </a:pPr>
            <a:r>
              <a:rPr sz="1400" spc="-5" dirty="0">
                <a:latin typeface="Times New Roman"/>
                <a:cs typeface="Times New Roman"/>
              </a:rPr>
              <a:t>Then, </a:t>
            </a:r>
            <a:r>
              <a:rPr sz="1400" dirty="0">
                <a:latin typeface="Times New Roman"/>
                <a:cs typeface="Times New Roman"/>
              </a:rPr>
              <a:t>Voltage across the load, V =</a:t>
            </a:r>
            <a:r>
              <a:rPr sz="1400" spc="-10" dirty="0">
                <a:latin typeface="Times New Roman"/>
                <a:cs typeface="Times New Roman"/>
              </a:rPr>
              <a:t> </a:t>
            </a:r>
            <a:r>
              <a:rPr sz="1400" spc="5" dirty="0">
                <a:latin typeface="Times New Roman"/>
                <a:cs typeface="Times New Roman"/>
              </a:rPr>
              <a:t>IR</a:t>
            </a:r>
            <a:r>
              <a:rPr sz="1200" spc="7" baseline="-24305" dirty="0">
                <a:latin typeface="Times New Roman"/>
                <a:cs typeface="Times New Roman"/>
              </a:rPr>
              <a:t>a</a:t>
            </a:r>
            <a:endParaRPr sz="1200" baseline="-24305">
              <a:latin typeface="Times New Roman"/>
              <a:cs typeface="Times New Roman"/>
            </a:endParaRPr>
          </a:p>
          <a:p>
            <a:pPr marL="537210">
              <a:lnSpc>
                <a:spcPct val="100000"/>
              </a:lnSpc>
              <a:spcBef>
                <a:spcPts val="359"/>
              </a:spcBef>
            </a:pPr>
            <a:r>
              <a:rPr sz="1000" b="1" dirty="0">
                <a:solidFill>
                  <a:srgbClr val="7E7E7E"/>
                </a:solidFill>
                <a:latin typeface="Trebuchet MS"/>
                <a:cs typeface="Trebuchet MS"/>
              </a:rPr>
              <a:t>3</a:t>
            </a:r>
            <a:endParaRPr sz="1000">
              <a:latin typeface="Trebuchet MS"/>
              <a:cs typeface="Trebuchet MS"/>
            </a:endParaRPr>
          </a:p>
          <a:p>
            <a:pPr marL="114300">
              <a:lnSpc>
                <a:spcPct val="100000"/>
              </a:lnSpc>
              <a:spcBef>
                <a:spcPts val="200"/>
              </a:spcBef>
            </a:pPr>
            <a:r>
              <a:rPr sz="1400" dirty="0">
                <a:latin typeface="Times New Roman"/>
                <a:cs typeface="Times New Roman"/>
              </a:rPr>
              <a:t>Power generated, </a:t>
            </a:r>
            <a:r>
              <a:rPr sz="1400" spc="10" dirty="0">
                <a:latin typeface="Times New Roman"/>
                <a:cs typeface="Times New Roman"/>
              </a:rPr>
              <a:t>P</a:t>
            </a:r>
            <a:r>
              <a:rPr sz="1200" spc="15" baseline="-24305" dirty="0">
                <a:latin typeface="Times New Roman"/>
                <a:cs typeface="Times New Roman"/>
              </a:rPr>
              <a:t>g </a:t>
            </a:r>
            <a:r>
              <a:rPr sz="1400" dirty="0">
                <a:latin typeface="Times New Roman"/>
                <a:cs typeface="Times New Roman"/>
              </a:rPr>
              <a:t>=</a:t>
            </a:r>
            <a:r>
              <a:rPr sz="1400" spc="-100" dirty="0">
                <a:latin typeface="Times New Roman"/>
                <a:cs typeface="Times New Roman"/>
              </a:rPr>
              <a:t> </a:t>
            </a:r>
            <a:r>
              <a:rPr sz="1400" dirty="0">
                <a:latin typeface="Times New Roman"/>
                <a:cs typeface="Times New Roman"/>
              </a:rPr>
              <a:t>E</a:t>
            </a:r>
            <a:r>
              <a:rPr sz="1200" baseline="-24305" dirty="0">
                <a:latin typeface="Times New Roman"/>
                <a:cs typeface="Times New Roman"/>
              </a:rPr>
              <a:t>g</a:t>
            </a:r>
            <a:r>
              <a:rPr sz="1400" dirty="0">
                <a:latin typeface="Times New Roman"/>
                <a:cs typeface="Times New Roman"/>
              </a:rPr>
              <a:t>×I</a:t>
            </a:r>
            <a:endParaRPr sz="14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120" y="740410"/>
            <a:ext cx="6627495" cy="3804920"/>
          </a:xfrm>
          <a:prstGeom prst="rect">
            <a:avLst/>
          </a:prstGeom>
        </p:spPr>
        <p:txBody>
          <a:bodyPr vert="horz" wrap="square" lIns="0" tIns="11430" rIns="0" bIns="0" rtlCol="0">
            <a:spAutoFit/>
          </a:bodyPr>
          <a:lstStyle/>
          <a:p>
            <a:pPr marL="12700" algn="just">
              <a:lnSpc>
                <a:spcPct val="100000"/>
              </a:lnSpc>
              <a:spcBef>
                <a:spcPts val="90"/>
              </a:spcBef>
            </a:pPr>
            <a:r>
              <a:rPr sz="2350" spc="25" dirty="0">
                <a:latin typeface="Symbol"/>
                <a:cs typeface="Symbol"/>
              </a:rPr>
              <a:t></a:t>
            </a:r>
            <a:r>
              <a:rPr sz="1800" spc="25" dirty="0">
                <a:latin typeface="Times New Roman"/>
                <a:cs typeface="Times New Roman"/>
              </a:rPr>
              <a:t>These</a:t>
            </a:r>
            <a:r>
              <a:rPr sz="1800" spc="229" dirty="0">
                <a:latin typeface="Times New Roman"/>
                <a:cs typeface="Times New Roman"/>
              </a:rPr>
              <a:t> </a:t>
            </a:r>
            <a:r>
              <a:rPr sz="1800" spc="-5" dirty="0">
                <a:latin typeface="Times New Roman"/>
                <a:cs typeface="Times New Roman"/>
              </a:rPr>
              <a:t>are</a:t>
            </a:r>
            <a:r>
              <a:rPr sz="1800" spc="235" dirty="0">
                <a:latin typeface="Times New Roman"/>
                <a:cs typeface="Times New Roman"/>
              </a:rPr>
              <a:t> </a:t>
            </a:r>
            <a:r>
              <a:rPr sz="1800" spc="-5" dirty="0">
                <a:latin typeface="Times New Roman"/>
                <a:cs typeface="Times New Roman"/>
              </a:rPr>
              <a:t>the</a:t>
            </a:r>
            <a:r>
              <a:rPr sz="1800" spc="225" dirty="0">
                <a:latin typeface="Times New Roman"/>
                <a:cs typeface="Times New Roman"/>
              </a:rPr>
              <a:t> </a:t>
            </a:r>
            <a:r>
              <a:rPr sz="1800" spc="-5" dirty="0">
                <a:latin typeface="Times New Roman"/>
                <a:cs typeface="Times New Roman"/>
              </a:rPr>
              <a:t>generators</a:t>
            </a:r>
            <a:r>
              <a:rPr sz="1800" spc="225" dirty="0">
                <a:latin typeface="Times New Roman"/>
                <a:cs typeface="Times New Roman"/>
              </a:rPr>
              <a:t> </a:t>
            </a:r>
            <a:r>
              <a:rPr sz="1800" spc="-5" dirty="0">
                <a:latin typeface="Times New Roman"/>
                <a:cs typeface="Times New Roman"/>
              </a:rPr>
              <a:t>whose</a:t>
            </a:r>
            <a:r>
              <a:rPr sz="1800" spc="225" dirty="0">
                <a:latin typeface="Times New Roman"/>
                <a:cs typeface="Times New Roman"/>
              </a:rPr>
              <a:t> </a:t>
            </a:r>
            <a:r>
              <a:rPr sz="1800" spc="-5" dirty="0">
                <a:latin typeface="Times New Roman"/>
                <a:cs typeface="Times New Roman"/>
              </a:rPr>
              <a:t>field</a:t>
            </a:r>
            <a:r>
              <a:rPr sz="1800" spc="235" dirty="0">
                <a:latin typeface="Times New Roman"/>
                <a:cs typeface="Times New Roman"/>
              </a:rPr>
              <a:t> </a:t>
            </a:r>
            <a:r>
              <a:rPr sz="1800" spc="-5" dirty="0">
                <a:latin typeface="Times New Roman"/>
                <a:cs typeface="Times New Roman"/>
              </a:rPr>
              <a:t>magnets</a:t>
            </a:r>
            <a:r>
              <a:rPr sz="1800" spc="215" dirty="0">
                <a:latin typeface="Times New Roman"/>
                <a:cs typeface="Times New Roman"/>
              </a:rPr>
              <a:t> </a:t>
            </a:r>
            <a:r>
              <a:rPr sz="1800" dirty="0">
                <a:latin typeface="Times New Roman"/>
                <a:cs typeface="Times New Roman"/>
              </a:rPr>
              <a:t>are</a:t>
            </a:r>
            <a:r>
              <a:rPr sz="1800" spc="225" dirty="0">
                <a:latin typeface="Times New Roman"/>
                <a:cs typeface="Times New Roman"/>
              </a:rPr>
              <a:t> </a:t>
            </a:r>
            <a:r>
              <a:rPr sz="1800" dirty="0">
                <a:latin typeface="Times New Roman"/>
                <a:cs typeface="Times New Roman"/>
              </a:rPr>
              <a:t>energized</a:t>
            </a:r>
            <a:r>
              <a:rPr sz="1800" spc="225" dirty="0">
                <a:latin typeface="Times New Roman"/>
                <a:cs typeface="Times New Roman"/>
              </a:rPr>
              <a:t> </a:t>
            </a:r>
            <a:r>
              <a:rPr sz="1800" dirty="0">
                <a:latin typeface="Times New Roman"/>
                <a:cs typeface="Times New Roman"/>
              </a:rPr>
              <a:t>by</a:t>
            </a:r>
            <a:r>
              <a:rPr sz="1800" spc="250" dirty="0">
                <a:latin typeface="Times New Roman"/>
                <a:cs typeface="Times New Roman"/>
              </a:rPr>
              <a:t> </a:t>
            </a:r>
            <a:r>
              <a:rPr sz="1800" spc="-5" dirty="0">
                <a:latin typeface="Times New Roman"/>
                <a:cs typeface="Times New Roman"/>
              </a:rPr>
              <a:t>the</a:t>
            </a:r>
            <a:endParaRPr sz="1800">
              <a:latin typeface="Times New Roman"/>
              <a:cs typeface="Times New Roman"/>
            </a:endParaRPr>
          </a:p>
          <a:p>
            <a:pPr marL="155575" algn="just">
              <a:lnSpc>
                <a:spcPct val="100000"/>
              </a:lnSpc>
              <a:spcBef>
                <a:spcPts val="1400"/>
              </a:spcBef>
            </a:pPr>
            <a:r>
              <a:rPr sz="1800" spc="-5" dirty="0">
                <a:latin typeface="Times New Roman"/>
                <a:cs typeface="Times New Roman"/>
              </a:rPr>
              <a:t>current supplied </a:t>
            </a:r>
            <a:r>
              <a:rPr sz="1800" dirty="0">
                <a:latin typeface="Times New Roman"/>
                <a:cs typeface="Times New Roman"/>
              </a:rPr>
              <a:t>by</a:t>
            </a:r>
            <a:r>
              <a:rPr sz="1800" spc="30" dirty="0">
                <a:latin typeface="Times New Roman"/>
                <a:cs typeface="Times New Roman"/>
              </a:rPr>
              <a:t> </a:t>
            </a:r>
            <a:r>
              <a:rPr sz="1800" spc="-5" dirty="0">
                <a:latin typeface="Times New Roman"/>
                <a:cs typeface="Times New Roman"/>
              </a:rPr>
              <a:t>themselves.</a:t>
            </a:r>
            <a:endParaRPr sz="1800">
              <a:latin typeface="Times New Roman"/>
              <a:cs typeface="Times New Roman"/>
            </a:endParaRPr>
          </a:p>
          <a:p>
            <a:pPr marL="155575" marR="5080" indent="-143510" algn="just">
              <a:lnSpc>
                <a:spcPct val="149600"/>
              </a:lnSpc>
              <a:spcBef>
                <a:spcPts val="240"/>
              </a:spcBef>
            </a:pPr>
            <a:r>
              <a:rPr sz="2350" spc="60" dirty="0">
                <a:latin typeface="Symbol"/>
                <a:cs typeface="Symbol"/>
              </a:rPr>
              <a:t></a:t>
            </a:r>
            <a:r>
              <a:rPr sz="1800" spc="60" dirty="0">
                <a:latin typeface="Times New Roman"/>
                <a:cs typeface="Times New Roman"/>
              </a:rPr>
              <a:t>In </a:t>
            </a:r>
            <a:r>
              <a:rPr sz="1800" spc="-5" dirty="0">
                <a:latin typeface="Times New Roman"/>
                <a:cs typeface="Times New Roman"/>
              </a:rPr>
              <a:t>these </a:t>
            </a:r>
            <a:r>
              <a:rPr sz="1800" spc="5" dirty="0">
                <a:latin typeface="Times New Roman"/>
                <a:cs typeface="Times New Roman"/>
              </a:rPr>
              <a:t>type </a:t>
            </a:r>
            <a:r>
              <a:rPr sz="1800" dirty="0">
                <a:latin typeface="Times New Roman"/>
                <a:cs typeface="Times New Roman"/>
              </a:rPr>
              <a:t>of </a:t>
            </a:r>
            <a:r>
              <a:rPr sz="1800" spc="-5" dirty="0">
                <a:latin typeface="Times New Roman"/>
                <a:cs typeface="Times New Roman"/>
              </a:rPr>
              <a:t>machines </a:t>
            </a:r>
            <a:r>
              <a:rPr sz="1800" dirty="0">
                <a:latin typeface="Times New Roman"/>
                <a:cs typeface="Times New Roman"/>
              </a:rPr>
              <a:t>field </a:t>
            </a:r>
            <a:r>
              <a:rPr sz="1800" spc="-5" dirty="0">
                <a:latin typeface="Times New Roman"/>
                <a:cs typeface="Times New Roman"/>
              </a:rPr>
              <a:t>coils </a:t>
            </a:r>
            <a:r>
              <a:rPr sz="1800" dirty="0">
                <a:latin typeface="Times New Roman"/>
                <a:cs typeface="Times New Roman"/>
              </a:rPr>
              <a:t>are internally </a:t>
            </a:r>
            <a:r>
              <a:rPr sz="1800" spc="-5" dirty="0">
                <a:latin typeface="Times New Roman"/>
                <a:cs typeface="Times New Roman"/>
              </a:rPr>
              <a:t>connected with  the</a:t>
            </a:r>
            <a:r>
              <a:rPr sz="1800" spc="114" dirty="0">
                <a:latin typeface="Times New Roman"/>
                <a:cs typeface="Times New Roman"/>
              </a:rPr>
              <a:t> </a:t>
            </a:r>
            <a:r>
              <a:rPr sz="1800" spc="-5" dirty="0">
                <a:latin typeface="Times New Roman"/>
                <a:cs typeface="Times New Roman"/>
              </a:rPr>
              <a:t>armature.</a:t>
            </a:r>
            <a:r>
              <a:rPr sz="1800" spc="120" dirty="0">
                <a:latin typeface="Times New Roman"/>
                <a:cs typeface="Times New Roman"/>
              </a:rPr>
              <a:t> </a:t>
            </a:r>
            <a:r>
              <a:rPr sz="1800" spc="-5" dirty="0">
                <a:latin typeface="Times New Roman"/>
                <a:cs typeface="Times New Roman"/>
              </a:rPr>
              <a:t>Due</a:t>
            </a:r>
            <a:r>
              <a:rPr sz="1800" spc="110" dirty="0">
                <a:latin typeface="Times New Roman"/>
                <a:cs typeface="Times New Roman"/>
              </a:rPr>
              <a:t> </a:t>
            </a:r>
            <a:r>
              <a:rPr sz="1800" dirty="0">
                <a:latin typeface="Times New Roman"/>
                <a:cs typeface="Times New Roman"/>
              </a:rPr>
              <a:t>to</a:t>
            </a:r>
            <a:r>
              <a:rPr sz="1800" spc="110" dirty="0">
                <a:latin typeface="Times New Roman"/>
                <a:cs typeface="Times New Roman"/>
              </a:rPr>
              <a:t> </a:t>
            </a:r>
            <a:r>
              <a:rPr sz="1800" dirty="0">
                <a:latin typeface="Times New Roman"/>
                <a:cs typeface="Times New Roman"/>
              </a:rPr>
              <a:t>residual</a:t>
            </a:r>
            <a:r>
              <a:rPr sz="1800" spc="110" dirty="0">
                <a:latin typeface="Times New Roman"/>
                <a:cs typeface="Times New Roman"/>
              </a:rPr>
              <a:t> </a:t>
            </a:r>
            <a:r>
              <a:rPr sz="1800" spc="-5" dirty="0">
                <a:latin typeface="Times New Roman"/>
                <a:cs typeface="Times New Roman"/>
              </a:rPr>
              <a:t>magnetism</a:t>
            </a:r>
            <a:r>
              <a:rPr sz="1800" spc="100" dirty="0">
                <a:latin typeface="Times New Roman"/>
                <a:cs typeface="Times New Roman"/>
              </a:rPr>
              <a:t> </a:t>
            </a:r>
            <a:r>
              <a:rPr sz="1800" spc="-5" dirty="0">
                <a:latin typeface="Times New Roman"/>
                <a:cs typeface="Times New Roman"/>
              </a:rPr>
              <a:t>some</a:t>
            </a:r>
            <a:r>
              <a:rPr sz="1800" spc="120" dirty="0">
                <a:latin typeface="Times New Roman"/>
                <a:cs typeface="Times New Roman"/>
              </a:rPr>
              <a:t> </a:t>
            </a:r>
            <a:r>
              <a:rPr sz="1800" dirty="0">
                <a:latin typeface="Times New Roman"/>
                <a:cs typeface="Times New Roman"/>
              </a:rPr>
              <a:t>flux</a:t>
            </a:r>
            <a:r>
              <a:rPr sz="1800" spc="120" dirty="0">
                <a:latin typeface="Times New Roman"/>
                <a:cs typeface="Times New Roman"/>
              </a:rPr>
              <a:t> </a:t>
            </a:r>
            <a:r>
              <a:rPr sz="1800" spc="-5" dirty="0">
                <a:latin typeface="Times New Roman"/>
                <a:cs typeface="Times New Roman"/>
              </a:rPr>
              <a:t>is</a:t>
            </a:r>
            <a:r>
              <a:rPr sz="1800" spc="110" dirty="0">
                <a:latin typeface="Times New Roman"/>
                <a:cs typeface="Times New Roman"/>
              </a:rPr>
              <a:t> </a:t>
            </a:r>
            <a:r>
              <a:rPr sz="1800" dirty="0">
                <a:latin typeface="Times New Roman"/>
                <a:cs typeface="Times New Roman"/>
              </a:rPr>
              <a:t>always</a:t>
            </a:r>
            <a:r>
              <a:rPr sz="1800" spc="110" dirty="0">
                <a:latin typeface="Times New Roman"/>
                <a:cs typeface="Times New Roman"/>
              </a:rPr>
              <a:t> </a:t>
            </a:r>
            <a:r>
              <a:rPr sz="1800" dirty="0">
                <a:latin typeface="Times New Roman"/>
                <a:cs typeface="Times New Roman"/>
              </a:rPr>
              <a:t>present</a:t>
            </a:r>
            <a:endParaRPr sz="1800">
              <a:latin typeface="Times New Roman"/>
              <a:cs typeface="Times New Roman"/>
            </a:endParaRPr>
          </a:p>
          <a:p>
            <a:pPr marL="155575" algn="just">
              <a:lnSpc>
                <a:spcPct val="100000"/>
              </a:lnSpc>
              <a:spcBef>
                <a:spcPts val="1520"/>
              </a:spcBef>
            </a:pPr>
            <a:r>
              <a:rPr sz="1800" spc="-5" dirty="0">
                <a:latin typeface="Times New Roman"/>
                <a:cs typeface="Times New Roman"/>
              </a:rPr>
              <a:t>in the</a:t>
            </a:r>
            <a:r>
              <a:rPr sz="1800" spc="10" dirty="0">
                <a:latin typeface="Times New Roman"/>
                <a:cs typeface="Times New Roman"/>
              </a:rPr>
              <a:t> </a:t>
            </a:r>
            <a:r>
              <a:rPr sz="1800" spc="-5" dirty="0">
                <a:latin typeface="Times New Roman"/>
                <a:cs typeface="Times New Roman"/>
              </a:rPr>
              <a:t>poles.</a:t>
            </a:r>
            <a:endParaRPr sz="1800">
              <a:latin typeface="Times New Roman"/>
              <a:cs typeface="Times New Roman"/>
            </a:endParaRPr>
          </a:p>
          <a:p>
            <a:pPr marL="155575" marR="5080" indent="-143510" algn="just">
              <a:lnSpc>
                <a:spcPts val="3670"/>
              </a:lnSpc>
              <a:spcBef>
                <a:spcPts val="1055"/>
              </a:spcBef>
            </a:pPr>
            <a:r>
              <a:rPr sz="2350" spc="35" dirty="0">
                <a:latin typeface="Symbol"/>
                <a:cs typeface="Symbol"/>
              </a:rPr>
              <a:t></a:t>
            </a:r>
            <a:r>
              <a:rPr sz="1800" spc="35" dirty="0">
                <a:latin typeface="Times New Roman"/>
                <a:cs typeface="Times New Roman"/>
              </a:rPr>
              <a:t>When </a:t>
            </a:r>
            <a:r>
              <a:rPr sz="1800" spc="-5" dirty="0">
                <a:latin typeface="Times New Roman"/>
                <a:cs typeface="Times New Roman"/>
              </a:rPr>
              <a:t>the armature is rotated some </a:t>
            </a:r>
            <a:r>
              <a:rPr sz="1800" spc="-10" dirty="0">
                <a:latin typeface="Times New Roman"/>
                <a:cs typeface="Times New Roman"/>
              </a:rPr>
              <a:t>emf </a:t>
            </a:r>
            <a:r>
              <a:rPr sz="1800" spc="-5" dirty="0">
                <a:latin typeface="Times New Roman"/>
                <a:cs typeface="Times New Roman"/>
              </a:rPr>
              <a:t>is induced. Hence </a:t>
            </a:r>
            <a:r>
              <a:rPr sz="1800" spc="-10" dirty="0">
                <a:latin typeface="Times New Roman"/>
                <a:cs typeface="Times New Roman"/>
              </a:rPr>
              <a:t>some  </a:t>
            </a:r>
            <a:r>
              <a:rPr sz="1800" spc="-5" dirty="0">
                <a:latin typeface="Times New Roman"/>
                <a:cs typeface="Times New Roman"/>
              </a:rPr>
              <a:t>induced current is </a:t>
            </a:r>
            <a:r>
              <a:rPr sz="1800" dirty="0">
                <a:latin typeface="Times New Roman"/>
                <a:cs typeface="Times New Roman"/>
              </a:rPr>
              <a:t>produced. </a:t>
            </a:r>
            <a:r>
              <a:rPr sz="1800" spc="-5" dirty="0">
                <a:latin typeface="Times New Roman"/>
                <a:cs typeface="Times New Roman"/>
              </a:rPr>
              <a:t>This small </a:t>
            </a:r>
            <a:r>
              <a:rPr sz="1800" dirty="0">
                <a:latin typeface="Times New Roman"/>
                <a:cs typeface="Times New Roman"/>
              </a:rPr>
              <a:t>current </a:t>
            </a:r>
            <a:r>
              <a:rPr sz="1800" spc="-5" dirty="0">
                <a:latin typeface="Times New Roman"/>
                <a:cs typeface="Times New Roman"/>
              </a:rPr>
              <a:t>flows </a:t>
            </a:r>
            <a:r>
              <a:rPr sz="1800" dirty="0">
                <a:latin typeface="Times New Roman"/>
                <a:cs typeface="Times New Roman"/>
              </a:rPr>
              <a:t>through </a:t>
            </a:r>
            <a:r>
              <a:rPr sz="1800" spc="-5" dirty="0">
                <a:latin typeface="Times New Roman"/>
                <a:cs typeface="Times New Roman"/>
              </a:rPr>
              <a:t>the  </a:t>
            </a:r>
            <a:r>
              <a:rPr sz="1800" dirty="0">
                <a:latin typeface="Times New Roman"/>
                <a:cs typeface="Times New Roman"/>
              </a:rPr>
              <a:t>field coil as </a:t>
            </a:r>
            <a:r>
              <a:rPr sz="1800" spc="-5" dirty="0">
                <a:latin typeface="Times New Roman"/>
                <a:cs typeface="Times New Roman"/>
              </a:rPr>
              <a:t>well </a:t>
            </a:r>
            <a:r>
              <a:rPr sz="1800" dirty="0">
                <a:latin typeface="Times New Roman"/>
                <a:cs typeface="Times New Roman"/>
              </a:rPr>
              <a:t>as </a:t>
            </a:r>
            <a:r>
              <a:rPr sz="1800" spc="-5" dirty="0">
                <a:latin typeface="Times New Roman"/>
                <a:cs typeface="Times New Roman"/>
              </a:rPr>
              <a:t>the </a:t>
            </a:r>
            <a:r>
              <a:rPr sz="1800" dirty="0">
                <a:latin typeface="Times New Roman"/>
                <a:cs typeface="Times New Roman"/>
              </a:rPr>
              <a:t>load </a:t>
            </a:r>
            <a:r>
              <a:rPr sz="1800" spc="-5" dirty="0">
                <a:latin typeface="Times New Roman"/>
                <a:cs typeface="Times New Roman"/>
              </a:rPr>
              <a:t>and thereby strengthening the pole</a:t>
            </a:r>
            <a:r>
              <a:rPr sz="1800" spc="100" dirty="0">
                <a:latin typeface="Times New Roman"/>
                <a:cs typeface="Times New Roman"/>
              </a:rPr>
              <a:t> </a:t>
            </a:r>
            <a:r>
              <a:rPr sz="1800" dirty="0">
                <a:latin typeface="Times New Roman"/>
                <a:cs typeface="Times New Roman"/>
              </a:rPr>
              <a:t>flux.</a:t>
            </a:r>
            <a:endParaRPr sz="1800">
              <a:latin typeface="Times New Roman"/>
              <a:cs typeface="Times New Roman"/>
            </a:endParaRPr>
          </a:p>
        </p:txBody>
      </p:sp>
      <p:sp>
        <p:nvSpPr>
          <p:cNvPr id="3" name="object 3"/>
          <p:cNvSpPr txBox="1">
            <a:spLocks noGrp="1"/>
          </p:cNvSpPr>
          <p:nvPr>
            <p:ph type="title"/>
          </p:nvPr>
        </p:nvSpPr>
        <p:spPr>
          <a:xfrm>
            <a:off x="2005329" y="111759"/>
            <a:ext cx="3385185" cy="39116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Times New Roman"/>
                <a:cs typeface="Times New Roman"/>
              </a:rPr>
              <a:t>Self Exited DC</a:t>
            </a:r>
            <a:r>
              <a:rPr sz="2400" b="1" spc="-30" dirty="0">
                <a:latin typeface="Times New Roman"/>
                <a:cs typeface="Times New Roman"/>
              </a:rPr>
              <a:t> </a:t>
            </a:r>
            <a:r>
              <a:rPr sz="2400" b="1" spc="-5" dirty="0">
                <a:latin typeface="Times New Roman"/>
                <a:cs typeface="Times New Roman"/>
              </a:rPr>
              <a:t>Generator</a:t>
            </a:r>
            <a:endParaRPr sz="2400">
              <a:latin typeface="Times New Roman"/>
              <a:cs typeface="Times New Roman"/>
            </a:endParaRPr>
          </a:p>
        </p:txBody>
      </p:sp>
      <p:sp>
        <p:nvSpPr>
          <p:cNvPr id="4" name="object 4"/>
          <p:cNvSpPr txBox="1"/>
          <p:nvPr/>
        </p:nvSpPr>
        <p:spPr>
          <a:xfrm>
            <a:off x="3655059" y="4893309"/>
            <a:ext cx="100330"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E7E7E"/>
                </a:solidFill>
                <a:latin typeface="Trebuchet MS"/>
                <a:cs typeface="Trebuchet MS"/>
              </a:rPr>
              <a:t>4</a:t>
            </a:r>
            <a:endParaRPr sz="1000">
              <a:latin typeface="Trebuchet MS"/>
              <a:cs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8920" y="503733"/>
            <a:ext cx="6621780" cy="1763395"/>
          </a:xfrm>
          <a:prstGeom prst="rect">
            <a:avLst/>
          </a:prstGeom>
        </p:spPr>
        <p:txBody>
          <a:bodyPr vert="horz" wrap="square" lIns="0" tIns="140970" rIns="0" bIns="0" rtlCol="0">
            <a:spAutoFit/>
          </a:bodyPr>
          <a:lstStyle/>
          <a:p>
            <a:pPr marL="155575" marR="5080" indent="-143510" algn="just">
              <a:lnSpc>
                <a:spcPts val="3240"/>
              </a:lnSpc>
              <a:spcBef>
                <a:spcPts val="1110"/>
              </a:spcBef>
            </a:pPr>
            <a:r>
              <a:rPr sz="2350" spc="55" dirty="0">
                <a:latin typeface="Symbol"/>
                <a:cs typeface="Symbol"/>
              </a:rPr>
              <a:t></a:t>
            </a:r>
            <a:r>
              <a:rPr sz="1800" spc="55" dirty="0"/>
              <a:t>As </a:t>
            </a:r>
            <a:r>
              <a:rPr sz="1800" spc="-5" dirty="0"/>
              <a:t>the </a:t>
            </a:r>
            <a:r>
              <a:rPr sz="1800" dirty="0"/>
              <a:t>pole flux strengthened, </a:t>
            </a:r>
            <a:r>
              <a:rPr sz="1800" spc="-5" dirty="0"/>
              <a:t>it will </a:t>
            </a:r>
            <a:r>
              <a:rPr sz="1800" dirty="0"/>
              <a:t>produce </a:t>
            </a:r>
            <a:r>
              <a:rPr sz="1800" spc="-5" dirty="0"/>
              <a:t>more armature emf,  which cause </a:t>
            </a:r>
            <a:r>
              <a:rPr sz="1800" dirty="0"/>
              <a:t>further increase of </a:t>
            </a:r>
            <a:r>
              <a:rPr sz="1800" spc="-5" dirty="0"/>
              <a:t>current through the </a:t>
            </a:r>
            <a:r>
              <a:rPr sz="1800" dirty="0"/>
              <a:t>field. </a:t>
            </a:r>
            <a:r>
              <a:rPr sz="1800" spc="-5" dirty="0"/>
              <a:t>This  increased </a:t>
            </a:r>
            <a:r>
              <a:rPr sz="1800" dirty="0"/>
              <a:t>field </a:t>
            </a:r>
            <a:r>
              <a:rPr sz="1800" spc="-5" dirty="0"/>
              <a:t>current </a:t>
            </a:r>
            <a:r>
              <a:rPr sz="1800" dirty="0"/>
              <a:t>further </a:t>
            </a:r>
            <a:r>
              <a:rPr sz="1800" spc="-5" dirty="0"/>
              <a:t>raises armature emf </a:t>
            </a:r>
            <a:r>
              <a:rPr sz="1800" dirty="0"/>
              <a:t>and </a:t>
            </a:r>
            <a:r>
              <a:rPr sz="1800" spc="-5" dirty="0"/>
              <a:t>this cumulative  phenomenon </a:t>
            </a:r>
            <a:r>
              <a:rPr sz="1800" dirty="0"/>
              <a:t>continues until </a:t>
            </a:r>
            <a:r>
              <a:rPr sz="1800" spc="-5" dirty="0"/>
              <a:t>the excitation </a:t>
            </a:r>
            <a:r>
              <a:rPr sz="1800" dirty="0"/>
              <a:t>reaches </a:t>
            </a:r>
            <a:r>
              <a:rPr sz="1800" spc="-5" dirty="0"/>
              <a:t>to </a:t>
            </a:r>
            <a:r>
              <a:rPr sz="1800" dirty="0"/>
              <a:t>the rated</a:t>
            </a:r>
            <a:r>
              <a:rPr sz="1800" spc="85" dirty="0"/>
              <a:t> </a:t>
            </a:r>
            <a:r>
              <a:rPr sz="1800" spc="-5" dirty="0"/>
              <a:t>value.</a:t>
            </a:r>
            <a:endParaRPr sz="1800">
              <a:latin typeface="Symbol"/>
              <a:cs typeface="Symbol"/>
            </a:endParaRPr>
          </a:p>
        </p:txBody>
      </p:sp>
      <p:sp>
        <p:nvSpPr>
          <p:cNvPr id="3" name="object 3"/>
          <p:cNvSpPr txBox="1"/>
          <p:nvPr/>
        </p:nvSpPr>
        <p:spPr>
          <a:xfrm>
            <a:off x="3655059" y="4893309"/>
            <a:ext cx="100330"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E7E7E"/>
                </a:solidFill>
                <a:latin typeface="Trebuchet MS"/>
                <a:cs typeface="Trebuchet MS"/>
              </a:rPr>
              <a:t>5</a:t>
            </a:r>
            <a:endParaRPr sz="1000">
              <a:latin typeface="Trebuchet MS"/>
              <a:cs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3719" y="1187450"/>
            <a:ext cx="5859780" cy="2606040"/>
          </a:xfrm>
          <a:prstGeom prst="rect">
            <a:avLst/>
          </a:prstGeom>
        </p:spPr>
        <p:txBody>
          <a:bodyPr vert="horz" wrap="square" lIns="0" tIns="12700" rIns="0" bIns="0" rtlCol="0">
            <a:spAutoFit/>
          </a:bodyPr>
          <a:lstStyle/>
          <a:p>
            <a:pPr marL="12700" marR="5080">
              <a:lnSpc>
                <a:spcPct val="150000"/>
              </a:lnSpc>
              <a:spcBef>
                <a:spcPts val="100"/>
              </a:spcBef>
              <a:tabLst>
                <a:tab pos="1247140" algn="l"/>
                <a:tab pos="1688464" algn="l"/>
                <a:tab pos="2242185" algn="l"/>
                <a:tab pos="3234055" algn="l"/>
                <a:tab pos="3662679" algn="l"/>
                <a:tab pos="4217035" algn="l"/>
                <a:tab pos="4896485" algn="l"/>
                <a:tab pos="5492750" algn="l"/>
              </a:tabLst>
            </a:pPr>
            <a:r>
              <a:rPr sz="2000" dirty="0"/>
              <a:t>Acc</a:t>
            </a:r>
            <a:r>
              <a:rPr sz="2000" spc="5" dirty="0"/>
              <a:t>o</a:t>
            </a:r>
            <a:r>
              <a:rPr sz="2000" dirty="0"/>
              <a:t>r</a:t>
            </a:r>
            <a:r>
              <a:rPr sz="2000" spc="5" dirty="0"/>
              <a:t>d</a:t>
            </a:r>
            <a:r>
              <a:rPr sz="2000" spc="-10" dirty="0"/>
              <a:t>i</a:t>
            </a:r>
            <a:r>
              <a:rPr sz="2000" spc="5" dirty="0"/>
              <a:t>n</a:t>
            </a:r>
            <a:r>
              <a:rPr sz="2000" dirty="0"/>
              <a:t>g	</a:t>
            </a:r>
            <a:r>
              <a:rPr sz="2000" spc="-5" dirty="0"/>
              <a:t>T</a:t>
            </a:r>
            <a:r>
              <a:rPr sz="2000" dirty="0"/>
              <a:t>o	</a:t>
            </a:r>
            <a:r>
              <a:rPr sz="2000" spc="-5" dirty="0"/>
              <a:t>T</a:t>
            </a:r>
            <a:r>
              <a:rPr sz="2000" spc="5" dirty="0"/>
              <a:t>h</a:t>
            </a:r>
            <a:r>
              <a:rPr sz="2000" dirty="0"/>
              <a:t>e	</a:t>
            </a:r>
            <a:r>
              <a:rPr sz="2000" spc="-5" dirty="0"/>
              <a:t>P</a:t>
            </a:r>
            <a:r>
              <a:rPr sz="2000" spc="5" dirty="0"/>
              <a:t>o</a:t>
            </a:r>
            <a:r>
              <a:rPr sz="2000" spc="-5" dirty="0"/>
              <a:t>s</a:t>
            </a:r>
            <a:r>
              <a:rPr sz="2000" dirty="0"/>
              <a:t>i</a:t>
            </a:r>
            <a:r>
              <a:rPr sz="2000" spc="-10" dirty="0"/>
              <a:t>ti</a:t>
            </a:r>
            <a:r>
              <a:rPr sz="2000" spc="5" dirty="0"/>
              <a:t>o</a:t>
            </a:r>
            <a:r>
              <a:rPr sz="2000" dirty="0"/>
              <a:t>n	</a:t>
            </a:r>
            <a:r>
              <a:rPr sz="2000" spc="10" dirty="0"/>
              <a:t>O</a:t>
            </a:r>
            <a:r>
              <a:rPr sz="2000" dirty="0"/>
              <a:t>f	</a:t>
            </a:r>
            <a:r>
              <a:rPr sz="2000" spc="-5" dirty="0"/>
              <a:t>T</a:t>
            </a:r>
            <a:r>
              <a:rPr sz="2000" spc="5" dirty="0"/>
              <a:t>h</a:t>
            </a:r>
            <a:r>
              <a:rPr sz="2000" dirty="0"/>
              <a:t>e	</a:t>
            </a:r>
            <a:r>
              <a:rPr sz="2000" spc="-5" dirty="0"/>
              <a:t>F</a:t>
            </a:r>
            <a:r>
              <a:rPr sz="2000" dirty="0"/>
              <a:t>i</a:t>
            </a:r>
            <a:r>
              <a:rPr sz="2000" spc="-10" dirty="0"/>
              <a:t>e</a:t>
            </a:r>
            <a:r>
              <a:rPr sz="2000" dirty="0"/>
              <a:t>ld	</a:t>
            </a:r>
            <a:r>
              <a:rPr sz="2000" spc="-5" dirty="0"/>
              <a:t>C</a:t>
            </a:r>
            <a:r>
              <a:rPr sz="2000" spc="5" dirty="0"/>
              <a:t>o</a:t>
            </a:r>
            <a:r>
              <a:rPr sz="2000" dirty="0"/>
              <a:t>il	DC  Generator Has A Three</a:t>
            </a:r>
            <a:r>
              <a:rPr sz="2000" spc="-5" dirty="0"/>
              <a:t> Type</a:t>
            </a:r>
            <a:endParaRPr sz="2000"/>
          </a:p>
          <a:p>
            <a:pPr marL="12700" marR="3350260">
              <a:lnSpc>
                <a:spcPct val="138900"/>
              </a:lnSpc>
              <a:spcBef>
                <a:spcPts val="114"/>
              </a:spcBef>
            </a:pPr>
            <a:r>
              <a:rPr sz="2600" spc="-5" dirty="0"/>
              <a:t>1)</a:t>
            </a:r>
            <a:r>
              <a:rPr sz="2000" spc="-5" dirty="0"/>
              <a:t>Series </a:t>
            </a:r>
            <a:r>
              <a:rPr sz="2000" dirty="0"/>
              <a:t>Generator  </a:t>
            </a:r>
            <a:r>
              <a:rPr sz="2600" dirty="0"/>
              <a:t>2)</a:t>
            </a:r>
            <a:r>
              <a:rPr sz="2000" dirty="0"/>
              <a:t>Shunt </a:t>
            </a:r>
            <a:r>
              <a:rPr sz="2000" spc="-5" dirty="0"/>
              <a:t>Generator  </a:t>
            </a:r>
            <a:r>
              <a:rPr sz="2600" spc="-5" dirty="0"/>
              <a:t>3)</a:t>
            </a:r>
            <a:r>
              <a:rPr sz="2000" spc="-5" dirty="0"/>
              <a:t>Compound</a:t>
            </a:r>
            <a:r>
              <a:rPr sz="2000" spc="-45" dirty="0"/>
              <a:t> </a:t>
            </a:r>
            <a:r>
              <a:rPr sz="2000" dirty="0"/>
              <a:t>Generator</a:t>
            </a:r>
            <a:endParaRPr sz="2000"/>
          </a:p>
        </p:txBody>
      </p:sp>
      <p:sp>
        <p:nvSpPr>
          <p:cNvPr id="3" name="object 3"/>
          <p:cNvSpPr txBox="1"/>
          <p:nvPr/>
        </p:nvSpPr>
        <p:spPr>
          <a:xfrm>
            <a:off x="3655059" y="4893309"/>
            <a:ext cx="100330"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E7E7E"/>
                </a:solidFill>
                <a:latin typeface="Trebuchet MS"/>
                <a:cs typeface="Trebuchet MS"/>
              </a:rPr>
              <a:t>6</a:t>
            </a:r>
            <a:endParaRPr sz="1000">
              <a:latin typeface="Trebuchet MS"/>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76500" y="367029"/>
            <a:ext cx="2236470" cy="391160"/>
          </a:xfrm>
          <a:prstGeom prst="rect">
            <a:avLst/>
          </a:prstGeom>
        </p:spPr>
        <p:txBody>
          <a:bodyPr vert="horz" wrap="square" lIns="0" tIns="12700" rIns="0" bIns="0" rtlCol="0">
            <a:spAutoFit/>
          </a:bodyPr>
          <a:lstStyle/>
          <a:p>
            <a:pPr marL="12700">
              <a:lnSpc>
                <a:spcPct val="100000"/>
              </a:lnSpc>
              <a:spcBef>
                <a:spcPts val="100"/>
              </a:spcBef>
            </a:pPr>
            <a:r>
              <a:rPr sz="2400" b="1" dirty="0">
                <a:latin typeface="Times New Roman"/>
                <a:cs typeface="Times New Roman"/>
              </a:rPr>
              <a:t>Series</a:t>
            </a:r>
            <a:r>
              <a:rPr sz="2400" b="1" spc="-55" dirty="0">
                <a:latin typeface="Times New Roman"/>
                <a:cs typeface="Times New Roman"/>
              </a:rPr>
              <a:t> </a:t>
            </a:r>
            <a:r>
              <a:rPr sz="2400" b="1" spc="-5" dirty="0">
                <a:latin typeface="Times New Roman"/>
                <a:cs typeface="Times New Roman"/>
              </a:rPr>
              <a:t>Generator</a:t>
            </a:r>
            <a:endParaRPr sz="2400">
              <a:latin typeface="Times New Roman"/>
              <a:cs typeface="Times New Roman"/>
            </a:endParaRPr>
          </a:p>
        </p:txBody>
      </p:sp>
      <p:sp>
        <p:nvSpPr>
          <p:cNvPr id="3" name="object 3"/>
          <p:cNvSpPr txBox="1"/>
          <p:nvPr/>
        </p:nvSpPr>
        <p:spPr>
          <a:xfrm>
            <a:off x="248920" y="1171752"/>
            <a:ext cx="6621145" cy="3170555"/>
          </a:xfrm>
          <a:prstGeom prst="rect">
            <a:avLst/>
          </a:prstGeom>
        </p:spPr>
        <p:txBody>
          <a:bodyPr vert="horz" wrap="square" lIns="0" tIns="48260" rIns="0" bIns="0" rtlCol="0">
            <a:spAutoFit/>
          </a:bodyPr>
          <a:lstStyle/>
          <a:p>
            <a:pPr marL="155575" marR="8890" indent="-143510" algn="just">
              <a:lnSpc>
                <a:spcPct val="134400"/>
              </a:lnSpc>
              <a:spcBef>
                <a:spcPts val="380"/>
              </a:spcBef>
            </a:pPr>
            <a:r>
              <a:rPr sz="2350" spc="60" dirty="0">
                <a:latin typeface="Symbol"/>
                <a:cs typeface="Symbol"/>
              </a:rPr>
              <a:t></a:t>
            </a:r>
            <a:r>
              <a:rPr sz="1800" spc="60" dirty="0">
                <a:latin typeface="Times New Roman"/>
                <a:cs typeface="Times New Roman"/>
              </a:rPr>
              <a:t>In </a:t>
            </a:r>
            <a:r>
              <a:rPr sz="1800" dirty="0">
                <a:latin typeface="Times New Roman"/>
                <a:cs typeface="Times New Roman"/>
              </a:rPr>
              <a:t>these </a:t>
            </a:r>
            <a:r>
              <a:rPr sz="1800" spc="5" dirty="0">
                <a:latin typeface="Times New Roman"/>
                <a:cs typeface="Times New Roman"/>
              </a:rPr>
              <a:t>type </a:t>
            </a:r>
            <a:r>
              <a:rPr sz="1800" dirty="0">
                <a:latin typeface="Times New Roman"/>
                <a:cs typeface="Times New Roman"/>
              </a:rPr>
              <a:t>of </a:t>
            </a:r>
            <a:r>
              <a:rPr sz="1800" spc="-5" dirty="0">
                <a:latin typeface="Times New Roman"/>
                <a:cs typeface="Times New Roman"/>
              </a:rPr>
              <a:t>generators, the field windings are </a:t>
            </a:r>
            <a:r>
              <a:rPr sz="1800" dirty="0">
                <a:latin typeface="Times New Roman"/>
                <a:cs typeface="Times New Roman"/>
              </a:rPr>
              <a:t>connected in </a:t>
            </a:r>
            <a:r>
              <a:rPr sz="1800" spc="-5" dirty="0">
                <a:latin typeface="Times New Roman"/>
                <a:cs typeface="Times New Roman"/>
              </a:rPr>
              <a:t>series  with armature</a:t>
            </a:r>
            <a:r>
              <a:rPr sz="1800" spc="10" dirty="0">
                <a:latin typeface="Times New Roman"/>
                <a:cs typeface="Times New Roman"/>
              </a:rPr>
              <a:t> </a:t>
            </a:r>
            <a:r>
              <a:rPr sz="1800" spc="-5" dirty="0">
                <a:latin typeface="Times New Roman"/>
                <a:cs typeface="Times New Roman"/>
              </a:rPr>
              <a:t>conductors.</a:t>
            </a:r>
            <a:endParaRPr sz="1800">
              <a:latin typeface="Times New Roman"/>
              <a:cs typeface="Times New Roman"/>
            </a:endParaRPr>
          </a:p>
          <a:p>
            <a:pPr marL="155575" marR="6985" indent="-143510" algn="just">
              <a:lnSpc>
                <a:spcPct val="142200"/>
              </a:lnSpc>
              <a:spcBef>
                <a:spcPts val="20"/>
              </a:spcBef>
            </a:pPr>
            <a:r>
              <a:rPr sz="2350" spc="40" dirty="0">
                <a:latin typeface="Symbol"/>
                <a:cs typeface="Symbol"/>
              </a:rPr>
              <a:t></a:t>
            </a:r>
            <a:r>
              <a:rPr sz="1800" spc="40" dirty="0">
                <a:latin typeface="Times New Roman"/>
                <a:cs typeface="Times New Roman"/>
              </a:rPr>
              <a:t>So, </a:t>
            </a:r>
            <a:r>
              <a:rPr sz="1800" spc="-5" dirty="0">
                <a:latin typeface="Times New Roman"/>
                <a:cs typeface="Times New Roman"/>
              </a:rPr>
              <a:t>whole current </a:t>
            </a:r>
            <a:r>
              <a:rPr sz="1800" dirty="0">
                <a:latin typeface="Times New Roman"/>
                <a:cs typeface="Times New Roman"/>
              </a:rPr>
              <a:t>flows through </a:t>
            </a:r>
            <a:r>
              <a:rPr sz="1800" spc="-5" dirty="0">
                <a:latin typeface="Times New Roman"/>
                <a:cs typeface="Times New Roman"/>
              </a:rPr>
              <a:t>the </a:t>
            </a:r>
            <a:r>
              <a:rPr sz="1800" dirty="0">
                <a:latin typeface="Times New Roman"/>
                <a:cs typeface="Times New Roman"/>
              </a:rPr>
              <a:t>field coils </a:t>
            </a:r>
            <a:r>
              <a:rPr sz="1800" spc="-5" dirty="0">
                <a:latin typeface="Times New Roman"/>
                <a:cs typeface="Times New Roman"/>
              </a:rPr>
              <a:t>as well </a:t>
            </a:r>
            <a:r>
              <a:rPr sz="1800" dirty="0">
                <a:latin typeface="Times New Roman"/>
                <a:cs typeface="Times New Roman"/>
              </a:rPr>
              <a:t>as </a:t>
            </a:r>
            <a:r>
              <a:rPr sz="1800" spc="-5" dirty="0">
                <a:latin typeface="Times New Roman"/>
                <a:cs typeface="Times New Roman"/>
              </a:rPr>
              <a:t>the load.  As series </a:t>
            </a:r>
            <a:r>
              <a:rPr sz="1800" dirty="0">
                <a:latin typeface="Times New Roman"/>
                <a:cs typeface="Times New Roman"/>
              </a:rPr>
              <a:t>field </a:t>
            </a:r>
            <a:r>
              <a:rPr sz="1800" spc="-5" dirty="0">
                <a:latin typeface="Times New Roman"/>
                <a:cs typeface="Times New Roman"/>
              </a:rPr>
              <a:t>winding carries full load </a:t>
            </a:r>
            <a:r>
              <a:rPr sz="1800" dirty="0">
                <a:latin typeface="Times New Roman"/>
                <a:cs typeface="Times New Roman"/>
              </a:rPr>
              <a:t>current </a:t>
            </a:r>
            <a:r>
              <a:rPr sz="1800" spc="-5" dirty="0">
                <a:latin typeface="Times New Roman"/>
                <a:cs typeface="Times New Roman"/>
              </a:rPr>
              <a:t>it is </a:t>
            </a:r>
            <a:r>
              <a:rPr sz="1800" dirty="0">
                <a:latin typeface="Times New Roman"/>
                <a:cs typeface="Times New Roman"/>
              </a:rPr>
              <a:t>designed </a:t>
            </a:r>
            <a:r>
              <a:rPr sz="1800" spc="-5" dirty="0">
                <a:latin typeface="Times New Roman"/>
                <a:cs typeface="Times New Roman"/>
              </a:rPr>
              <a:t>with  </a:t>
            </a:r>
            <a:r>
              <a:rPr sz="1800" dirty="0">
                <a:latin typeface="Times New Roman"/>
                <a:cs typeface="Times New Roman"/>
              </a:rPr>
              <a:t>relatively few </a:t>
            </a:r>
            <a:r>
              <a:rPr sz="1800" spc="-5" dirty="0">
                <a:latin typeface="Times New Roman"/>
                <a:cs typeface="Times New Roman"/>
              </a:rPr>
              <a:t>turns </a:t>
            </a:r>
            <a:r>
              <a:rPr sz="1800" dirty="0">
                <a:latin typeface="Times New Roman"/>
                <a:cs typeface="Times New Roman"/>
              </a:rPr>
              <a:t>of thick</a:t>
            </a:r>
            <a:r>
              <a:rPr sz="1800" spc="25" dirty="0">
                <a:latin typeface="Times New Roman"/>
                <a:cs typeface="Times New Roman"/>
              </a:rPr>
              <a:t> </a:t>
            </a:r>
            <a:r>
              <a:rPr sz="1800" spc="-5" dirty="0">
                <a:latin typeface="Times New Roman"/>
                <a:cs typeface="Times New Roman"/>
              </a:rPr>
              <a:t>wire.</a:t>
            </a:r>
            <a:endParaRPr sz="1800">
              <a:latin typeface="Times New Roman"/>
              <a:cs typeface="Times New Roman"/>
            </a:endParaRPr>
          </a:p>
          <a:p>
            <a:pPr marL="155575" marR="5080" indent="-143510" algn="just">
              <a:lnSpc>
                <a:spcPct val="134400"/>
              </a:lnSpc>
              <a:spcBef>
                <a:spcPts val="240"/>
              </a:spcBef>
            </a:pPr>
            <a:r>
              <a:rPr sz="2350" spc="40" dirty="0">
                <a:latin typeface="Symbol"/>
                <a:cs typeface="Symbol"/>
              </a:rPr>
              <a:t></a:t>
            </a:r>
            <a:r>
              <a:rPr sz="1800" spc="40" dirty="0">
                <a:latin typeface="Times New Roman"/>
                <a:cs typeface="Times New Roman"/>
              </a:rPr>
              <a:t>The </a:t>
            </a:r>
            <a:r>
              <a:rPr sz="1800" spc="-5" dirty="0">
                <a:latin typeface="Times New Roman"/>
                <a:cs typeface="Times New Roman"/>
              </a:rPr>
              <a:t>Electrical resistance </a:t>
            </a:r>
            <a:r>
              <a:rPr sz="1800" dirty="0">
                <a:latin typeface="Times New Roman"/>
                <a:cs typeface="Times New Roman"/>
              </a:rPr>
              <a:t>of </a:t>
            </a:r>
            <a:r>
              <a:rPr sz="1800" spc="-5" dirty="0">
                <a:latin typeface="Times New Roman"/>
                <a:cs typeface="Times New Roman"/>
              </a:rPr>
              <a:t>series </a:t>
            </a:r>
            <a:r>
              <a:rPr sz="1800" dirty="0">
                <a:latin typeface="Times New Roman"/>
                <a:cs typeface="Times New Roman"/>
              </a:rPr>
              <a:t>field </a:t>
            </a:r>
            <a:r>
              <a:rPr sz="1800" spc="-5" dirty="0">
                <a:latin typeface="Times New Roman"/>
                <a:cs typeface="Times New Roman"/>
              </a:rPr>
              <a:t>winding </a:t>
            </a:r>
            <a:r>
              <a:rPr sz="1800" dirty="0">
                <a:latin typeface="Times New Roman"/>
                <a:cs typeface="Times New Roman"/>
              </a:rPr>
              <a:t>is therefore very low  (nearly 0.5Ω</a:t>
            </a:r>
            <a:r>
              <a:rPr sz="1800" spc="15" dirty="0">
                <a:latin typeface="Times New Roman"/>
                <a:cs typeface="Times New Roman"/>
              </a:rPr>
              <a:t> </a:t>
            </a:r>
            <a:r>
              <a:rPr sz="1800" dirty="0">
                <a:latin typeface="Times New Roman"/>
                <a:cs typeface="Times New Roman"/>
              </a:rPr>
              <a:t>).</a:t>
            </a:r>
            <a:endParaRPr sz="1800">
              <a:latin typeface="Times New Roman"/>
              <a:cs typeface="Times New Roman"/>
            </a:endParaRPr>
          </a:p>
        </p:txBody>
      </p:sp>
      <p:sp>
        <p:nvSpPr>
          <p:cNvPr id="4" name="object 4"/>
          <p:cNvSpPr txBox="1"/>
          <p:nvPr/>
        </p:nvSpPr>
        <p:spPr>
          <a:xfrm>
            <a:off x="3655059" y="4893309"/>
            <a:ext cx="100330"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E7E7E"/>
                </a:solidFill>
                <a:latin typeface="Trebuchet MS"/>
                <a:cs typeface="Trebuchet MS"/>
              </a:rPr>
              <a:t>7</a:t>
            </a:r>
            <a:endParaRPr sz="100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2409" y="326390"/>
            <a:ext cx="3200400" cy="457073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655059" y="4893309"/>
            <a:ext cx="100330"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E7E7E"/>
                </a:solidFill>
                <a:latin typeface="Trebuchet MS"/>
                <a:cs typeface="Trebuchet MS"/>
              </a:rPr>
              <a:t>8</a:t>
            </a:r>
            <a:endParaRPr sz="1000">
              <a:latin typeface="Trebuchet MS"/>
              <a:cs typeface="Trebuchet MS"/>
            </a:endParaRPr>
          </a:p>
        </p:txBody>
      </p:sp>
      <p:sp>
        <p:nvSpPr>
          <p:cNvPr id="4" name="object 4"/>
          <p:cNvSpPr txBox="1">
            <a:spLocks noGrp="1"/>
          </p:cNvSpPr>
          <p:nvPr>
            <p:ph type="title"/>
          </p:nvPr>
        </p:nvSpPr>
        <p:spPr>
          <a:xfrm>
            <a:off x="3601720" y="210820"/>
            <a:ext cx="327025" cy="254000"/>
          </a:xfrm>
          <a:prstGeom prst="rect">
            <a:avLst/>
          </a:prstGeom>
        </p:spPr>
        <p:txBody>
          <a:bodyPr vert="horz" wrap="square" lIns="0" tIns="12700" rIns="0" bIns="0" rtlCol="0">
            <a:spAutoFit/>
          </a:bodyPr>
          <a:lstStyle/>
          <a:p>
            <a:pPr marL="12700">
              <a:lnSpc>
                <a:spcPct val="100000"/>
              </a:lnSpc>
              <a:spcBef>
                <a:spcPts val="100"/>
              </a:spcBef>
            </a:pPr>
            <a:r>
              <a:rPr sz="1500" dirty="0"/>
              <a:t>L</a:t>
            </a:r>
            <a:r>
              <a:rPr sz="1500" spc="-10" dirty="0"/>
              <a:t>e</a:t>
            </a:r>
            <a:r>
              <a:rPr sz="1500" dirty="0"/>
              <a:t>t,</a:t>
            </a:r>
            <a:endParaRPr sz="1500"/>
          </a:p>
        </p:txBody>
      </p:sp>
      <p:sp>
        <p:nvSpPr>
          <p:cNvPr id="5" name="object 5"/>
          <p:cNvSpPr txBox="1"/>
          <p:nvPr/>
        </p:nvSpPr>
        <p:spPr>
          <a:xfrm>
            <a:off x="3576320" y="619759"/>
            <a:ext cx="3462020" cy="2444750"/>
          </a:xfrm>
          <a:prstGeom prst="rect">
            <a:avLst/>
          </a:prstGeom>
        </p:spPr>
        <p:txBody>
          <a:bodyPr vert="horz" wrap="square" lIns="0" tIns="12700" rIns="0" bIns="0" rtlCol="0">
            <a:spAutoFit/>
          </a:bodyPr>
          <a:lstStyle/>
          <a:p>
            <a:pPr marL="38100">
              <a:lnSpc>
                <a:spcPct val="100000"/>
              </a:lnSpc>
              <a:spcBef>
                <a:spcPts val="100"/>
              </a:spcBef>
            </a:pPr>
            <a:r>
              <a:rPr sz="1500" dirty="0">
                <a:latin typeface="Times New Roman"/>
                <a:cs typeface="Times New Roman"/>
              </a:rPr>
              <a:t>R</a:t>
            </a:r>
            <a:r>
              <a:rPr sz="1275" baseline="-26143" dirty="0">
                <a:latin typeface="Times New Roman"/>
                <a:cs typeface="Times New Roman"/>
              </a:rPr>
              <a:t>sc </a:t>
            </a:r>
            <a:r>
              <a:rPr sz="1500" dirty="0">
                <a:latin typeface="Times New Roman"/>
                <a:cs typeface="Times New Roman"/>
              </a:rPr>
              <a:t>= </a:t>
            </a:r>
            <a:r>
              <a:rPr sz="1500" spc="-5" dirty="0">
                <a:latin typeface="Times New Roman"/>
                <a:cs typeface="Times New Roman"/>
              </a:rPr>
              <a:t>Series </a:t>
            </a:r>
            <a:r>
              <a:rPr sz="1500" dirty="0">
                <a:latin typeface="Times New Roman"/>
                <a:cs typeface="Times New Roman"/>
              </a:rPr>
              <a:t>winding</a:t>
            </a:r>
            <a:r>
              <a:rPr sz="1500" spc="-75" dirty="0">
                <a:latin typeface="Times New Roman"/>
                <a:cs typeface="Times New Roman"/>
              </a:rPr>
              <a:t> </a:t>
            </a:r>
            <a:r>
              <a:rPr sz="1500" spc="-5" dirty="0">
                <a:latin typeface="Times New Roman"/>
                <a:cs typeface="Times New Roman"/>
              </a:rPr>
              <a:t>resistance</a:t>
            </a:r>
            <a:endParaRPr sz="1500">
              <a:latin typeface="Times New Roman"/>
              <a:cs typeface="Times New Roman"/>
            </a:endParaRPr>
          </a:p>
          <a:p>
            <a:pPr marL="38100" marR="30480">
              <a:lnSpc>
                <a:spcPct val="192800"/>
              </a:lnSpc>
            </a:pPr>
            <a:r>
              <a:rPr sz="1500" spc="5" dirty="0">
                <a:latin typeface="Times New Roman"/>
                <a:cs typeface="Times New Roman"/>
              </a:rPr>
              <a:t>I</a:t>
            </a:r>
            <a:r>
              <a:rPr sz="1275" spc="7" baseline="-26143" dirty="0">
                <a:latin typeface="Times New Roman"/>
                <a:cs typeface="Times New Roman"/>
              </a:rPr>
              <a:t>sc </a:t>
            </a:r>
            <a:r>
              <a:rPr sz="1500" dirty="0">
                <a:latin typeface="Times New Roman"/>
                <a:cs typeface="Times New Roman"/>
              </a:rPr>
              <a:t>= </a:t>
            </a:r>
            <a:r>
              <a:rPr sz="1500" spc="-5" dirty="0">
                <a:latin typeface="Times New Roman"/>
                <a:cs typeface="Times New Roman"/>
              </a:rPr>
              <a:t>Current </a:t>
            </a:r>
            <a:r>
              <a:rPr sz="1500" dirty="0">
                <a:latin typeface="Times New Roman"/>
                <a:cs typeface="Times New Roman"/>
              </a:rPr>
              <a:t>flowing through the </a:t>
            </a:r>
            <a:r>
              <a:rPr sz="1500" spc="-5" dirty="0">
                <a:latin typeface="Times New Roman"/>
                <a:cs typeface="Times New Roman"/>
              </a:rPr>
              <a:t>series field  </a:t>
            </a:r>
            <a:r>
              <a:rPr sz="1500" dirty="0">
                <a:latin typeface="Times New Roman"/>
                <a:cs typeface="Times New Roman"/>
              </a:rPr>
              <a:t>R</a:t>
            </a:r>
            <a:r>
              <a:rPr sz="1275" baseline="-26143" dirty="0">
                <a:latin typeface="Times New Roman"/>
                <a:cs typeface="Times New Roman"/>
              </a:rPr>
              <a:t>a </a:t>
            </a:r>
            <a:r>
              <a:rPr sz="1500" dirty="0">
                <a:latin typeface="Times New Roman"/>
                <a:cs typeface="Times New Roman"/>
              </a:rPr>
              <a:t>= </a:t>
            </a:r>
            <a:r>
              <a:rPr sz="1500" spc="-5" dirty="0">
                <a:latin typeface="Times New Roman"/>
                <a:cs typeface="Times New Roman"/>
              </a:rPr>
              <a:t>Armature</a:t>
            </a:r>
            <a:r>
              <a:rPr sz="1500" spc="-80" dirty="0">
                <a:latin typeface="Times New Roman"/>
                <a:cs typeface="Times New Roman"/>
              </a:rPr>
              <a:t> </a:t>
            </a:r>
            <a:r>
              <a:rPr sz="1500" spc="-5" dirty="0">
                <a:latin typeface="Times New Roman"/>
                <a:cs typeface="Times New Roman"/>
              </a:rPr>
              <a:t>Resistance</a:t>
            </a:r>
            <a:endParaRPr sz="1500">
              <a:latin typeface="Times New Roman"/>
              <a:cs typeface="Times New Roman"/>
            </a:endParaRPr>
          </a:p>
          <a:p>
            <a:pPr marL="38100" marR="1784985">
              <a:lnSpc>
                <a:spcPct val="192800"/>
              </a:lnSpc>
            </a:pPr>
            <a:r>
              <a:rPr sz="1500" spc="5" dirty="0">
                <a:latin typeface="Times New Roman"/>
                <a:cs typeface="Times New Roman"/>
              </a:rPr>
              <a:t>I</a:t>
            </a:r>
            <a:r>
              <a:rPr sz="1275" spc="7" baseline="-26143" dirty="0">
                <a:latin typeface="Times New Roman"/>
                <a:cs typeface="Times New Roman"/>
              </a:rPr>
              <a:t>a </a:t>
            </a:r>
            <a:r>
              <a:rPr sz="1500" dirty="0">
                <a:latin typeface="Times New Roman"/>
                <a:cs typeface="Times New Roman"/>
              </a:rPr>
              <a:t>= </a:t>
            </a:r>
            <a:r>
              <a:rPr sz="1500" spc="-5" dirty="0">
                <a:latin typeface="Times New Roman"/>
                <a:cs typeface="Times New Roman"/>
              </a:rPr>
              <a:t>Armature current  </a:t>
            </a:r>
            <a:r>
              <a:rPr sz="1500" spc="10" dirty="0">
                <a:latin typeface="Times New Roman"/>
                <a:cs typeface="Times New Roman"/>
              </a:rPr>
              <a:t>I</a:t>
            </a:r>
            <a:r>
              <a:rPr sz="1275" spc="15" baseline="-26143" dirty="0">
                <a:latin typeface="Times New Roman"/>
                <a:cs typeface="Times New Roman"/>
              </a:rPr>
              <a:t>L </a:t>
            </a:r>
            <a:r>
              <a:rPr sz="1500" spc="-5" dirty="0">
                <a:latin typeface="Times New Roman"/>
                <a:cs typeface="Times New Roman"/>
              </a:rPr>
              <a:t>=Load</a:t>
            </a:r>
            <a:r>
              <a:rPr sz="1500" spc="-100" dirty="0">
                <a:latin typeface="Times New Roman"/>
                <a:cs typeface="Times New Roman"/>
              </a:rPr>
              <a:t> </a:t>
            </a:r>
            <a:r>
              <a:rPr sz="1500" spc="-5" dirty="0">
                <a:latin typeface="Times New Roman"/>
                <a:cs typeface="Times New Roman"/>
              </a:rPr>
              <a:t>current</a:t>
            </a:r>
            <a:endParaRPr sz="1500">
              <a:latin typeface="Times New Roman"/>
              <a:cs typeface="Times New Roman"/>
            </a:endParaRPr>
          </a:p>
          <a:p>
            <a:pPr marL="38100">
              <a:lnSpc>
                <a:spcPct val="100000"/>
              </a:lnSpc>
              <a:spcBef>
                <a:spcPts val="1570"/>
              </a:spcBef>
            </a:pPr>
            <a:r>
              <a:rPr sz="1500" dirty="0">
                <a:latin typeface="Times New Roman"/>
                <a:cs typeface="Times New Roman"/>
              </a:rPr>
              <a:t>V = </a:t>
            </a:r>
            <a:r>
              <a:rPr sz="1500" spc="-5" dirty="0">
                <a:latin typeface="Times New Roman"/>
                <a:cs typeface="Times New Roman"/>
              </a:rPr>
              <a:t>Terminal</a:t>
            </a:r>
            <a:r>
              <a:rPr sz="1500" spc="-20" dirty="0">
                <a:latin typeface="Times New Roman"/>
                <a:cs typeface="Times New Roman"/>
              </a:rPr>
              <a:t> </a:t>
            </a:r>
            <a:r>
              <a:rPr sz="1500" dirty="0">
                <a:latin typeface="Times New Roman"/>
                <a:cs typeface="Times New Roman"/>
              </a:rPr>
              <a:t>voltage</a:t>
            </a:r>
            <a:endParaRPr sz="1500">
              <a:latin typeface="Times New Roman"/>
              <a:cs typeface="Times New Roman"/>
            </a:endParaRPr>
          </a:p>
        </p:txBody>
      </p:sp>
      <p:sp>
        <p:nvSpPr>
          <p:cNvPr id="6" name="object 6"/>
          <p:cNvSpPr txBox="1"/>
          <p:nvPr/>
        </p:nvSpPr>
        <p:spPr>
          <a:xfrm>
            <a:off x="3576320" y="3219450"/>
            <a:ext cx="3237230" cy="2016760"/>
          </a:xfrm>
          <a:prstGeom prst="rect">
            <a:avLst/>
          </a:prstGeom>
        </p:spPr>
        <p:txBody>
          <a:bodyPr vert="horz" wrap="square" lIns="0" tIns="12700" rIns="0" bIns="0" rtlCol="0">
            <a:spAutoFit/>
          </a:bodyPr>
          <a:lstStyle/>
          <a:p>
            <a:pPr marL="38100">
              <a:lnSpc>
                <a:spcPct val="100000"/>
              </a:lnSpc>
              <a:spcBef>
                <a:spcPts val="100"/>
              </a:spcBef>
            </a:pPr>
            <a:r>
              <a:rPr sz="1500" spc="5" dirty="0">
                <a:latin typeface="Times New Roman"/>
                <a:cs typeface="Times New Roman"/>
              </a:rPr>
              <a:t>E</a:t>
            </a:r>
            <a:r>
              <a:rPr sz="1275" spc="7" baseline="-26143" dirty="0">
                <a:latin typeface="Times New Roman"/>
                <a:cs typeface="Times New Roman"/>
              </a:rPr>
              <a:t>g </a:t>
            </a:r>
            <a:r>
              <a:rPr sz="1500" dirty="0">
                <a:latin typeface="Times New Roman"/>
                <a:cs typeface="Times New Roman"/>
              </a:rPr>
              <a:t>= </a:t>
            </a:r>
            <a:r>
              <a:rPr sz="1500" spc="-5" dirty="0">
                <a:latin typeface="Times New Roman"/>
                <a:cs typeface="Times New Roman"/>
              </a:rPr>
              <a:t>Generated</a:t>
            </a:r>
            <a:r>
              <a:rPr sz="1500" spc="-100" dirty="0">
                <a:latin typeface="Times New Roman"/>
                <a:cs typeface="Times New Roman"/>
              </a:rPr>
              <a:t> </a:t>
            </a:r>
            <a:r>
              <a:rPr sz="1500" spc="-10" dirty="0">
                <a:latin typeface="Times New Roman"/>
                <a:cs typeface="Times New Roman"/>
              </a:rPr>
              <a:t>emf</a:t>
            </a:r>
            <a:endParaRPr sz="1500">
              <a:latin typeface="Times New Roman"/>
              <a:cs typeface="Times New Roman"/>
            </a:endParaRPr>
          </a:p>
          <a:p>
            <a:pPr marL="38100">
              <a:lnSpc>
                <a:spcPct val="100000"/>
              </a:lnSpc>
              <a:spcBef>
                <a:spcPts val="1670"/>
              </a:spcBef>
            </a:pPr>
            <a:r>
              <a:rPr sz="1500" dirty="0">
                <a:latin typeface="Times New Roman"/>
                <a:cs typeface="Times New Roman"/>
              </a:rPr>
              <a:t>Then, I</a:t>
            </a:r>
            <a:r>
              <a:rPr sz="1275" baseline="-26143" dirty="0">
                <a:latin typeface="Times New Roman"/>
                <a:cs typeface="Times New Roman"/>
              </a:rPr>
              <a:t>a </a:t>
            </a:r>
            <a:r>
              <a:rPr sz="1500" dirty="0">
                <a:latin typeface="Times New Roman"/>
                <a:cs typeface="Times New Roman"/>
              </a:rPr>
              <a:t>= </a:t>
            </a:r>
            <a:r>
              <a:rPr sz="1500" spc="5" dirty="0">
                <a:latin typeface="Times New Roman"/>
                <a:cs typeface="Times New Roman"/>
              </a:rPr>
              <a:t>I</a:t>
            </a:r>
            <a:r>
              <a:rPr sz="1275" spc="7" baseline="-26143" dirty="0">
                <a:latin typeface="Times New Roman"/>
                <a:cs typeface="Times New Roman"/>
              </a:rPr>
              <a:t>sc </a:t>
            </a:r>
            <a:r>
              <a:rPr sz="1500" dirty="0">
                <a:latin typeface="Times New Roman"/>
                <a:cs typeface="Times New Roman"/>
              </a:rPr>
              <a:t>= I</a:t>
            </a:r>
            <a:r>
              <a:rPr sz="1275" baseline="-26143" dirty="0">
                <a:latin typeface="Times New Roman"/>
                <a:cs typeface="Times New Roman"/>
              </a:rPr>
              <a:t>L</a:t>
            </a:r>
            <a:r>
              <a:rPr sz="1500" dirty="0">
                <a:latin typeface="Times New Roman"/>
                <a:cs typeface="Times New Roman"/>
              </a:rPr>
              <a:t>=I</a:t>
            </a:r>
            <a:r>
              <a:rPr sz="1500" spc="-160" dirty="0">
                <a:latin typeface="Times New Roman"/>
                <a:cs typeface="Times New Roman"/>
              </a:rPr>
              <a:t> </a:t>
            </a:r>
            <a:r>
              <a:rPr sz="1500" spc="-5" dirty="0">
                <a:latin typeface="Times New Roman"/>
                <a:cs typeface="Times New Roman"/>
              </a:rPr>
              <a:t>(say)</a:t>
            </a:r>
            <a:endParaRPr sz="1500">
              <a:latin typeface="Times New Roman"/>
              <a:cs typeface="Times New Roman"/>
            </a:endParaRPr>
          </a:p>
          <a:p>
            <a:pPr marL="38100" marR="30480">
              <a:lnSpc>
                <a:spcPct val="192800"/>
              </a:lnSpc>
            </a:pPr>
            <a:r>
              <a:rPr sz="1500" spc="-5" dirty="0">
                <a:latin typeface="Times New Roman"/>
                <a:cs typeface="Times New Roman"/>
              </a:rPr>
              <a:t>Voltage across </a:t>
            </a:r>
            <a:r>
              <a:rPr sz="1500" dirty="0">
                <a:latin typeface="Times New Roman"/>
                <a:cs typeface="Times New Roman"/>
              </a:rPr>
              <a:t>the </a:t>
            </a:r>
            <a:r>
              <a:rPr sz="1500" spc="-5" dirty="0">
                <a:latin typeface="Times New Roman"/>
                <a:cs typeface="Times New Roman"/>
              </a:rPr>
              <a:t>load, </a:t>
            </a:r>
            <a:r>
              <a:rPr sz="1500" dirty="0">
                <a:latin typeface="Times New Roman"/>
                <a:cs typeface="Times New Roman"/>
              </a:rPr>
              <a:t>V = </a:t>
            </a:r>
            <a:r>
              <a:rPr sz="1500" spc="10" dirty="0">
                <a:latin typeface="Times New Roman"/>
                <a:cs typeface="Times New Roman"/>
              </a:rPr>
              <a:t>E</a:t>
            </a:r>
            <a:r>
              <a:rPr sz="1275" spc="15" baseline="-26143" dirty="0">
                <a:latin typeface="Times New Roman"/>
                <a:cs typeface="Times New Roman"/>
              </a:rPr>
              <a:t>g </a:t>
            </a:r>
            <a:r>
              <a:rPr sz="1500" dirty="0">
                <a:latin typeface="Times New Roman"/>
                <a:cs typeface="Times New Roman"/>
              </a:rPr>
              <a:t>-I(I</a:t>
            </a:r>
            <a:r>
              <a:rPr sz="1275" baseline="-26143" dirty="0">
                <a:latin typeface="Times New Roman"/>
                <a:cs typeface="Times New Roman"/>
              </a:rPr>
              <a:t>a </a:t>
            </a:r>
            <a:r>
              <a:rPr sz="1500" dirty="0">
                <a:latin typeface="Times New Roman"/>
                <a:cs typeface="Times New Roman"/>
              </a:rPr>
              <a:t>× </a:t>
            </a:r>
            <a:r>
              <a:rPr sz="1500" spc="-5" dirty="0">
                <a:latin typeface="Times New Roman"/>
                <a:cs typeface="Times New Roman"/>
              </a:rPr>
              <a:t>R</a:t>
            </a:r>
            <a:r>
              <a:rPr sz="1275" spc="-7" baseline="-26143" dirty="0">
                <a:latin typeface="Times New Roman"/>
                <a:cs typeface="Times New Roman"/>
              </a:rPr>
              <a:t>a</a:t>
            </a:r>
            <a:r>
              <a:rPr sz="1500" spc="-5" dirty="0">
                <a:latin typeface="Times New Roman"/>
                <a:cs typeface="Times New Roman"/>
              </a:rPr>
              <a:t>)  Power generated, </a:t>
            </a:r>
            <a:r>
              <a:rPr sz="1500" spc="10" dirty="0">
                <a:latin typeface="Times New Roman"/>
                <a:cs typeface="Times New Roman"/>
              </a:rPr>
              <a:t>P</a:t>
            </a:r>
            <a:r>
              <a:rPr sz="1275" spc="15" baseline="-26143" dirty="0">
                <a:latin typeface="Times New Roman"/>
                <a:cs typeface="Times New Roman"/>
              </a:rPr>
              <a:t>g </a:t>
            </a:r>
            <a:r>
              <a:rPr sz="1500" dirty="0">
                <a:latin typeface="Times New Roman"/>
                <a:cs typeface="Times New Roman"/>
              </a:rPr>
              <a:t>=</a:t>
            </a:r>
            <a:r>
              <a:rPr sz="1500" spc="-100" dirty="0">
                <a:latin typeface="Times New Roman"/>
                <a:cs typeface="Times New Roman"/>
              </a:rPr>
              <a:t> </a:t>
            </a:r>
            <a:r>
              <a:rPr sz="1500" spc="-5" dirty="0">
                <a:latin typeface="Times New Roman"/>
                <a:cs typeface="Times New Roman"/>
              </a:rPr>
              <a:t>E</a:t>
            </a:r>
            <a:r>
              <a:rPr sz="1275" spc="-7" baseline="-26143" dirty="0">
                <a:latin typeface="Times New Roman"/>
                <a:cs typeface="Times New Roman"/>
              </a:rPr>
              <a:t>g</a:t>
            </a:r>
            <a:r>
              <a:rPr sz="1500" spc="-5" dirty="0">
                <a:latin typeface="Times New Roman"/>
                <a:cs typeface="Times New Roman"/>
              </a:rPr>
              <a:t>×I</a:t>
            </a:r>
            <a:endParaRPr sz="1500">
              <a:latin typeface="Times New Roman"/>
              <a:cs typeface="Times New Roman"/>
            </a:endParaRPr>
          </a:p>
          <a:p>
            <a:pPr marL="38100">
              <a:lnSpc>
                <a:spcPct val="100000"/>
              </a:lnSpc>
              <a:spcBef>
                <a:spcPts val="1670"/>
              </a:spcBef>
            </a:pPr>
            <a:r>
              <a:rPr sz="1500" spc="-5" dirty="0">
                <a:latin typeface="Times New Roman"/>
                <a:cs typeface="Times New Roman"/>
              </a:rPr>
              <a:t>Power delivered </a:t>
            </a:r>
            <a:r>
              <a:rPr sz="1500" dirty="0">
                <a:latin typeface="Times New Roman"/>
                <a:cs typeface="Times New Roman"/>
              </a:rPr>
              <a:t>to the load, </a:t>
            </a:r>
            <a:r>
              <a:rPr sz="1500" spc="10" dirty="0">
                <a:latin typeface="Times New Roman"/>
                <a:cs typeface="Times New Roman"/>
              </a:rPr>
              <a:t>P</a:t>
            </a:r>
            <a:r>
              <a:rPr sz="1275" spc="15" baseline="-26143" dirty="0">
                <a:latin typeface="Times New Roman"/>
                <a:cs typeface="Times New Roman"/>
              </a:rPr>
              <a:t>L </a:t>
            </a:r>
            <a:r>
              <a:rPr sz="1500" dirty="0">
                <a:latin typeface="Times New Roman"/>
                <a:cs typeface="Times New Roman"/>
              </a:rPr>
              <a:t>=</a:t>
            </a:r>
            <a:r>
              <a:rPr sz="1500" spc="-125" dirty="0">
                <a:latin typeface="Times New Roman"/>
                <a:cs typeface="Times New Roman"/>
              </a:rPr>
              <a:t> </a:t>
            </a:r>
            <a:r>
              <a:rPr sz="1500" dirty="0">
                <a:latin typeface="Times New Roman"/>
                <a:cs typeface="Times New Roman"/>
              </a:rPr>
              <a:t>V×I</a:t>
            </a:r>
            <a:endParaRPr sz="150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77770" y="367029"/>
            <a:ext cx="2233930" cy="391160"/>
          </a:xfrm>
          <a:prstGeom prst="rect">
            <a:avLst/>
          </a:prstGeom>
        </p:spPr>
        <p:txBody>
          <a:bodyPr vert="horz" wrap="square" lIns="0" tIns="12700" rIns="0" bIns="0" rtlCol="0">
            <a:spAutoFit/>
          </a:bodyPr>
          <a:lstStyle/>
          <a:p>
            <a:pPr marL="12700">
              <a:lnSpc>
                <a:spcPct val="100000"/>
              </a:lnSpc>
              <a:spcBef>
                <a:spcPts val="100"/>
              </a:spcBef>
            </a:pPr>
            <a:r>
              <a:rPr sz="2400" b="1" spc="-10" dirty="0">
                <a:latin typeface="Times New Roman"/>
                <a:cs typeface="Times New Roman"/>
              </a:rPr>
              <a:t>Shunt</a:t>
            </a:r>
            <a:r>
              <a:rPr sz="2400" b="1" spc="-40" dirty="0">
                <a:latin typeface="Times New Roman"/>
                <a:cs typeface="Times New Roman"/>
              </a:rPr>
              <a:t> </a:t>
            </a:r>
            <a:r>
              <a:rPr sz="2400" b="1" spc="-5" dirty="0">
                <a:latin typeface="Times New Roman"/>
                <a:cs typeface="Times New Roman"/>
              </a:rPr>
              <a:t>Generator</a:t>
            </a:r>
            <a:endParaRPr sz="2400">
              <a:latin typeface="Times New Roman"/>
              <a:cs typeface="Times New Roman"/>
            </a:endParaRPr>
          </a:p>
        </p:txBody>
      </p:sp>
      <p:sp>
        <p:nvSpPr>
          <p:cNvPr id="3" name="object 3"/>
          <p:cNvSpPr txBox="1"/>
          <p:nvPr/>
        </p:nvSpPr>
        <p:spPr>
          <a:xfrm>
            <a:off x="254000" y="781024"/>
            <a:ext cx="6657340" cy="4594225"/>
          </a:xfrm>
          <a:prstGeom prst="rect">
            <a:avLst/>
          </a:prstGeom>
        </p:spPr>
        <p:txBody>
          <a:bodyPr vert="horz" wrap="square" lIns="0" tIns="48260" rIns="0" bIns="0" rtlCol="0">
            <a:spAutoFit/>
          </a:bodyPr>
          <a:lstStyle/>
          <a:p>
            <a:pPr marL="168275" marR="29209" indent="-143510" algn="just">
              <a:lnSpc>
                <a:spcPct val="135000"/>
              </a:lnSpc>
              <a:spcBef>
                <a:spcPts val="380"/>
              </a:spcBef>
            </a:pPr>
            <a:r>
              <a:rPr sz="3075" spc="89" baseline="1355" dirty="0">
                <a:latin typeface="Symbol"/>
                <a:cs typeface="Symbol"/>
              </a:rPr>
              <a:t></a:t>
            </a:r>
            <a:r>
              <a:rPr sz="1600" spc="60" dirty="0">
                <a:latin typeface="Times New Roman"/>
                <a:cs typeface="Times New Roman"/>
              </a:rPr>
              <a:t>In </a:t>
            </a:r>
            <a:r>
              <a:rPr sz="1600" spc="-5" dirty="0">
                <a:latin typeface="Times New Roman"/>
                <a:cs typeface="Times New Roman"/>
              </a:rPr>
              <a:t>these type </a:t>
            </a:r>
            <a:r>
              <a:rPr sz="1600" dirty="0">
                <a:latin typeface="Times New Roman"/>
                <a:cs typeface="Times New Roman"/>
              </a:rPr>
              <a:t>of </a:t>
            </a:r>
            <a:r>
              <a:rPr sz="1600" spc="-5" dirty="0">
                <a:latin typeface="Times New Roman"/>
                <a:cs typeface="Times New Roman"/>
              </a:rPr>
              <a:t>generators, the field windings are connected </a:t>
            </a:r>
            <a:r>
              <a:rPr sz="1600" dirty="0">
                <a:latin typeface="Times New Roman"/>
                <a:cs typeface="Times New Roman"/>
              </a:rPr>
              <a:t>in </a:t>
            </a:r>
            <a:r>
              <a:rPr sz="1600" spc="-5" dirty="0">
                <a:latin typeface="Times New Roman"/>
                <a:cs typeface="Times New Roman"/>
              </a:rPr>
              <a:t>Parallel with  </a:t>
            </a:r>
            <a:r>
              <a:rPr sz="1600" spc="-10" dirty="0">
                <a:latin typeface="Times New Roman"/>
                <a:cs typeface="Times New Roman"/>
              </a:rPr>
              <a:t>armature</a:t>
            </a:r>
            <a:r>
              <a:rPr sz="1600" spc="-20" dirty="0">
                <a:latin typeface="Times New Roman"/>
                <a:cs typeface="Times New Roman"/>
              </a:rPr>
              <a:t> </a:t>
            </a:r>
            <a:r>
              <a:rPr sz="1600" spc="-5" dirty="0">
                <a:latin typeface="Times New Roman"/>
                <a:cs typeface="Times New Roman"/>
              </a:rPr>
              <a:t>conductors.</a:t>
            </a:r>
            <a:endParaRPr sz="1600">
              <a:latin typeface="Times New Roman"/>
              <a:cs typeface="Times New Roman"/>
            </a:endParaRPr>
          </a:p>
          <a:p>
            <a:pPr marL="168275" marR="28575" indent="-143510" algn="just">
              <a:lnSpc>
                <a:spcPct val="135000"/>
              </a:lnSpc>
              <a:spcBef>
                <a:spcPts val="275"/>
              </a:spcBef>
            </a:pPr>
            <a:r>
              <a:rPr sz="2050" spc="60" dirty="0">
                <a:latin typeface="Symbol"/>
                <a:cs typeface="Symbol"/>
              </a:rPr>
              <a:t></a:t>
            </a:r>
            <a:r>
              <a:rPr sz="1600" spc="60" dirty="0">
                <a:latin typeface="Times New Roman"/>
                <a:cs typeface="Times New Roman"/>
              </a:rPr>
              <a:t>In </a:t>
            </a:r>
            <a:r>
              <a:rPr sz="1600" dirty="0">
                <a:latin typeface="Times New Roman"/>
                <a:cs typeface="Times New Roman"/>
              </a:rPr>
              <a:t>shunt </a:t>
            </a:r>
            <a:r>
              <a:rPr sz="1600" spc="-5" dirty="0">
                <a:latin typeface="Times New Roman"/>
                <a:cs typeface="Times New Roman"/>
              </a:rPr>
              <a:t>generators </a:t>
            </a:r>
            <a:r>
              <a:rPr sz="1600" dirty="0">
                <a:latin typeface="Times New Roman"/>
                <a:cs typeface="Times New Roman"/>
              </a:rPr>
              <a:t>the </a:t>
            </a:r>
            <a:r>
              <a:rPr sz="1600" spc="-5" dirty="0">
                <a:latin typeface="Times New Roman"/>
                <a:cs typeface="Times New Roman"/>
              </a:rPr>
              <a:t>voltage in </a:t>
            </a:r>
            <a:r>
              <a:rPr sz="1600" dirty="0">
                <a:latin typeface="Times New Roman"/>
                <a:cs typeface="Times New Roman"/>
              </a:rPr>
              <a:t>the </a:t>
            </a:r>
            <a:r>
              <a:rPr sz="1600" spc="-5" dirty="0">
                <a:latin typeface="Times New Roman"/>
                <a:cs typeface="Times New Roman"/>
              </a:rPr>
              <a:t>field winding </a:t>
            </a:r>
            <a:r>
              <a:rPr sz="1600" dirty="0">
                <a:latin typeface="Times New Roman"/>
                <a:cs typeface="Times New Roman"/>
              </a:rPr>
              <a:t>is </a:t>
            </a:r>
            <a:r>
              <a:rPr sz="1600" spc="-10" dirty="0">
                <a:latin typeface="Times New Roman"/>
                <a:cs typeface="Times New Roman"/>
              </a:rPr>
              <a:t>same as </a:t>
            </a:r>
            <a:r>
              <a:rPr sz="1600" dirty="0">
                <a:latin typeface="Times New Roman"/>
                <a:cs typeface="Times New Roman"/>
              </a:rPr>
              <a:t>the </a:t>
            </a:r>
            <a:r>
              <a:rPr sz="1600" spc="-5" dirty="0">
                <a:latin typeface="Times New Roman"/>
                <a:cs typeface="Times New Roman"/>
              </a:rPr>
              <a:t>voltage  across </a:t>
            </a:r>
            <a:r>
              <a:rPr sz="1600" dirty="0">
                <a:latin typeface="Times New Roman"/>
                <a:cs typeface="Times New Roman"/>
              </a:rPr>
              <a:t>the</a:t>
            </a:r>
            <a:r>
              <a:rPr sz="1600" spc="-20" dirty="0">
                <a:latin typeface="Times New Roman"/>
                <a:cs typeface="Times New Roman"/>
              </a:rPr>
              <a:t> </a:t>
            </a:r>
            <a:r>
              <a:rPr sz="1600" spc="-10" dirty="0">
                <a:latin typeface="Times New Roman"/>
                <a:cs typeface="Times New Roman"/>
              </a:rPr>
              <a:t>terminal.</a:t>
            </a:r>
            <a:endParaRPr sz="1600">
              <a:latin typeface="Times New Roman"/>
              <a:cs typeface="Times New Roman"/>
            </a:endParaRPr>
          </a:p>
          <a:p>
            <a:pPr marL="168275" marR="20320" indent="-143510" algn="just">
              <a:lnSpc>
                <a:spcPct val="151200"/>
              </a:lnSpc>
              <a:spcBef>
                <a:spcPts val="10"/>
              </a:spcBef>
            </a:pPr>
            <a:r>
              <a:rPr sz="3075" spc="44" baseline="-2710" dirty="0">
                <a:latin typeface="Symbol"/>
                <a:cs typeface="Symbol"/>
              </a:rPr>
              <a:t></a:t>
            </a:r>
            <a:r>
              <a:rPr sz="1600" spc="30" dirty="0">
                <a:latin typeface="Times New Roman"/>
                <a:cs typeface="Times New Roman"/>
              </a:rPr>
              <a:t>Here </a:t>
            </a:r>
            <a:r>
              <a:rPr sz="1600" spc="-10" dirty="0">
                <a:latin typeface="Times New Roman"/>
                <a:cs typeface="Times New Roman"/>
              </a:rPr>
              <a:t>armature </a:t>
            </a:r>
            <a:r>
              <a:rPr sz="1600" spc="-5" dirty="0">
                <a:latin typeface="Times New Roman"/>
                <a:cs typeface="Times New Roman"/>
              </a:rPr>
              <a:t>current </a:t>
            </a:r>
            <a:r>
              <a:rPr sz="1600" spc="10" dirty="0">
                <a:latin typeface="Times New Roman"/>
                <a:cs typeface="Times New Roman"/>
              </a:rPr>
              <a:t>I</a:t>
            </a:r>
            <a:r>
              <a:rPr sz="1350" spc="15" baseline="-24691" dirty="0">
                <a:latin typeface="Times New Roman"/>
                <a:cs typeface="Times New Roman"/>
              </a:rPr>
              <a:t>a </a:t>
            </a:r>
            <a:r>
              <a:rPr sz="1600" dirty="0">
                <a:latin typeface="Times New Roman"/>
                <a:cs typeface="Times New Roman"/>
              </a:rPr>
              <a:t>is dividing </a:t>
            </a:r>
            <a:r>
              <a:rPr sz="1600" spc="-5" dirty="0">
                <a:latin typeface="Times New Roman"/>
                <a:cs typeface="Times New Roman"/>
              </a:rPr>
              <a:t>in two parts, </a:t>
            </a:r>
            <a:r>
              <a:rPr sz="1600" dirty="0">
                <a:latin typeface="Times New Roman"/>
                <a:cs typeface="Times New Roman"/>
              </a:rPr>
              <a:t>one </a:t>
            </a:r>
            <a:r>
              <a:rPr sz="1600" spc="-5" dirty="0">
                <a:latin typeface="Times New Roman"/>
                <a:cs typeface="Times New Roman"/>
              </a:rPr>
              <a:t>is </a:t>
            </a:r>
            <a:r>
              <a:rPr sz="1600" dirty="0">
                <a:latin typeface="Times New Roman"/>
                <a:cs typeface="Times New Roman"/>
              </a:rPr>
              <a:t>shunt </a:t>
            </a:r>
            <a:r>
              <a:rPr sz="1600" spc="-5" dirty="0">
                <a:latin typeface="Times New Roman"/>
                <a:cs typeface="Times New Roman"/>
              </a:rPr>
              <a:t>field current </a:t>
            </a:r>
            <a:r>
              <a:rPr sz="1600" spc="15" dirty="0">
                <a:latin typeface="Times New Roman"/>
                <a:cs typeface="Times New Roman"/>
              </a:rPr>
              <a:t>I</a:t>
            </a:r>
            <a:r>
              <a:rPr sz="1350" spc="22" baseline="-24691" dirty="0">
                <a:latin typeface="Times New Roman"/>
                <a:cs typeface="Times New Roman"/>
              </a:rPr>
              <a:t>sh  </a:t>
            </a:r>
            <a:r>
              <a:rPr sz="1600" spc="-5" dirty="0">
                <a:latin typeface="Times New Roman"/>
                <a:cs typeface="Times New Roman"/>
              </a:rPr>
              <a:t>and another </a:t>
            </a:r>
            <a:r>
              <a:rPr sz="1600" dirty="0">
                <a:latin typeface="Times New Roman"/>
                <a:cs typeface="Times New Roman"/>
              </a:rPr>
              <a:t>is </a:t>
            </a:r>
            <a:r>
              <a:rPr sz="1600" spc="-5" dirty="0">
                <a:latin typeface="Times New Roman"/>
                <a:cs typeface="Times New Roman"/>
              </a:rPr>
              <a:t>load current</a:t>
            </a:r>
            <a:r>
              <a:rPr sz="1600" spc="-25" dirty="0">
                <a:latin typeface="Times New Roman"/>
                <a:cs typeface="Times New Roman"/>
              </a:rPr>
              <a:t> </a:t>
            </a:r>
            <a:r>
              <a:rPr sz="1600" spc="5" dirty="0">
                <a:latin typeface="Times New Roman"/>
                <a:cs typeface="Times New Roman"/>
              </a:rPr>
              <a:t>I</a:t>
            </a:r>
            <a:r>
              <a:rPr sz="1350" spc="7" baseline="-24691" dirty="0">
                <a:latin typeface="Times New Roman"/>
                <a:cs typeface="Times New Roman"/>
              </a:rPr>
              <a:t>L</a:t>
            </a:r>
            <a:r>
              <a:rPr sz="1600" spc="5" dirty="0">
                <a:latin typeface="Times New Roman"/>
                <a:cs typeface="Times New Roman"/>
              </a:rPr>
              <a:t>.</a:t>
            </a:r>
            <a:endParaRPr sz="1600">
              <a:latin typeface="Times New Roman"/>
              <a:cs typeface="Times New Roman"/>
            </a:endParaRPr>
          </a:p>
          <a:p>
            <a:pPr marL="168275" marR="17780" indent="-143510" algn="just">
              <a:lnSpc>
                <a:spcPct val="145500"/>
              </a:lnSpc>
              <a:spcBef>
                <a:spcPts val="425"/>
              </a:spcBef>
            </a:pPr>
            <a:r>
              <a:rPr sz="3075" spc="67" baseline="-2710" dirty="0">
                <a:latin typeface="Symbol"/>
                <a:cs typeface="Symbol"/>
              </a:rPr>
              <a:t></a:t>
            </a:r>
            <a:r>
              <a:rPr sz="1600" spc="45" dirty="0">
                <a:latin typeface="Times New Roman"/>
                <a:cs typeface="Times New Roman"/>
              </a:rPr>
              <a:t>So, </a:t>
            </a:r>
            <a:r>
              <a:rPr sz="1600" dirty="0">
                <a:latin typeface="Times New Roman"/>
                <a:cs typeface="Times New Roman"/>
              </a:rPr>
              <a:t>I</a:t>
            </a:r>
            <a:r>
              <a:rPr sz="1350" baseline="-24691" dirty="0">
                <a:latin typeface="Times New Roman"/>
                <a:cs typeface="Times New Roman"/>
              </a:rPr>
              <a:t>a</a:t>
            </a:r>
            <a:r>
              <a:rPr sz="1600" dirty="0">
                <a:latin typeface="Times New Roman"/>
                <a:cs typeface="Times New Roman"/>
              </a:rPr>
              <a:t>= </a:t>
            </a:r>
            <a:r>
              <a:rPr sz="1600" spc="5" dirty="0">
                <a:latin typeface="Times New Roman"/>
                <a:cs typeface="Times New Roman"/>
              </a:rPr>
              <a:t>I</a:t>
            </a:r>
            <a:r>
              <a:rPr sz="1350" spc="7" baseline="-24691" dirty="0">
                <a:latin typeface="Times New Roman"/>
                <a:cs typeface="Times New Roman"/>
              </a:rPr>
              <a:t>sh </a:t>
            </a:r>
            <a:r>
              <a:rPr sz="1600" dirty="0">
                <a:latin typeface="Times New Roman"/>
                <a:cs typeface="Times New Roman"/>
              </a:rPr>
              <a:t>+ </a:t>
            </a:r>
            <a:r>
              <a:rPr sz="1600" spc="5" dirty="0">
                <a:latin typeface="Times New Roman"/>
                <a:cs typeface="Times New Roman"/>
              </a:rPr>
              <a:t>I</a:t>
            </a:r>
            <a:r>
              <a:rPr sz="1350" spc="7" baseline="-24691" dirty="0">
                <a:latin typeface="Times New Roman"/>
                <a:cs typeface="Times New Roman"/>
              </a:rPr>
              <a:t>L </a:t>
            </a:r>
            <a:r>
              <a:rPr sz="1600" spc="-10" dirty="0">
                <a:latin typeface="Times New Roman"/>
                <a:cs typeface="Times New Roman"/>
              </a:rPr>
              <a:t>The </a:t>
            </a:r>
            <a:r>
              <a:rPr sz="1600" spc="-5" dirty="0">
                <a:latin typeface="Times New Roman"/>
                <a:cs typeface="Times New Roman"/>
              </a:rPr>
              <a:t>effective power across the load will </a:t>
            </a:r>
            <a:r>
              <a:rPr sz="1600" dirty="0">
                <a:latin typeface="Times New Roman"/>
                <a:cs typeface="Times New Roman"/>
              </a:rPr>
              <a:t>be </a:t>
            </a:r>
            <a:r>
              <a:rPr sz="1600" spc="-15" dirty="0">
                <a:latin typeface="Times New Roman"/>
                <a:cs typeface="Times New Roman"/>
              </a:rPr>
              <a:t>maximum </a:t>
            </a:r>
            <a:r>
              <a:rPr sz="1600" spc="-5" dirty="0">
                <a:latin typeface="Times New Roman"/>
                <a:cs typeface="Times New Roman"/>
              </a:rPr>
              <a:t>when </a:t>
            </a:r>
            <a:r>
              <a:rPr sz="1600" spc="35" dirty="0">
                <a:latin typeface="Times New Roman"/>
                <a:cs typeface="Times New Roman"/>
              </a:rPr>
              <a:t>I</a:t>
            </a:r>
            <a:r>
              <a:rPr sz="1350" spc="52" baseline="-24691" dirty="0">
                <a:latin typeface="Times New Roman"/>
                <a:cs typeface="Times New Roman"/>
              </a:rPr>
              <a:t>L  </a:t>
            </a:r>
            <a:r>
              <a:rPr sz="1600" spc="-5" dirty="0">
                <a:latin typeface="Times New Roman"/>
                <a:cs typeface="Times New Roman"/>
              </a:rPr>
              <a:t>will </a:t>
            </a:r>
            <a:r>
              <a:rPr sz="1600" dirty="0">
                <a:latin typeface="Times New Roman"/>
                <a:cs typeface="Times New Roman"/>
              </a:rPr>
              <a:t>be</a:t>
            </a:r>
            <a:r>
              <a:rPr sz="1600" spc="-15" dirty="0">
                <a:latin typeface="Times New Roman"/>
                <a:cs typeface="Times New Roman"/>
              </a:rPr>
              <a:t> maximum.</a:t>
            </a:r>
            <a:endParaRPr sz="1600">
              <a:latin typeface="Times New Roman"/>
              <a:cs typeface="Times New Roman"/>
            </a:endParaRPr>
          </a:p>
          <a:p>
            <a:pPr marL="168275" marR="29845" indent="-143510" algn="just">
              <a:lnSpc>
                <a:spcPct val="142400"/>
              </a:lnSpc>
              <a:spcBef>
                <a:spcPts val="95"/>
              </a:spcBef>
            </a:pPr>
            <a:r>
              <a:rPr sz="2050" spc="45" dirty="0">
                <a:latin typeface="Symbol"/>
                <a:cs typeface="Symbol"/>
              </a:rPr>
              <a:t></a:t>
            </a:r>
            <a:r>
              <a:rPr sz="1600" spc="45" dirty="0">
                <a:latin typeface="Times New Roman"/>
                <a:cs typeface="Times New Roman"/>
              </a:rPr>
              <a:t>So, </a:t>
            </a:r>
            <a:r>
              <a:rPr sz="1600" spc="-5" dirty="0">
                <a:latin typeface="Times New Roman"/>
                <a:cs typeface="Times New Roman"/>
              </a:rPr>
              <a:t>it </a:t>
            </a:r>
            <a:r>
              <a:rPr sz="1600" dirty="0">
                <a:latin typeface="Times New Roman"/>
                <a:cs typeface="Times New Roman"/>
              </a:rPr>
              <a:t>is </a:t>
            </a:r>
            <a:r>
              <a:rPr sz="1600" spc="-5" dirty="0">
                <a:latin typeface="Times New Roman"/>
                <a:cs typeface="Times New Roman"/>
              </a:rPr>
              <a:t>required </a:t>
            </a:r>
            <a:r>
              <a:rPr sz="1600" dirty="0">
                <a:latin typeface="Times New Roman"/>
                <a:cs typeface="Times New Roman"/>
              </a:rPr>
              <a:t>to keep shunt </a:t>
            </a:r>
            <a:r>
              <a:rPr sz="1600" spc="-5" dirty="0">
                <a:latin typeface="Times New Roman"/>
                <a:cs typeface="Times New Roman"/>
              </a:rPr>
              <a:t>field current as </a:t>
            </a:r>
            <a:r>
              <a:rPr sz="1600" spc="-10" dirty="0">
                <a:latin typeface="Times New Roman"/>
                <a:cs typeface="Times New Roman"/>
              </a:rPr>
              <a:t>small </a:t>
            </a:r>
            <a:r>
              <a:rPr sz="1600" spc="-5" dirty="0">
                <a:latin typeface="Times New Roman"/>
                <a:cs typeface="Times New Roman"/>
              </a:rPr>
              <a:t>as possible. For this  purpose </a:t>
            </a:r>
            <a:r>
              <a:rPr sz="1600" dirty="0">
                <a:latin typeface="Times New Roman"/>
                <a:cs typeface="Times New Roman"/>
              </a:rPr>
              <a:t>the </a:t>
            </a:r>
            <a:r>
              <a:rPr sz="1600" spc="-5" dirty="0">
                <a:latin typeface="Times New Roman"/>
                <a:cs typeface="Times New Roman"/>
              </a:rPr>
              <a:t>resistance </a:t>
            </a:r>
            <a:r>
              <a:rPr sz="1600" dirty="0">
                <a:latin typeface="Times New Roman"/>
                <a:cs typeface="Times New Roman"/>
              </a:rPr>
              <a:t>of the shunt </a:t>
            </a:r>
            <a:r>
              <a:rPr sz="1600" spc="-15" dirty="0">
                <a:latin typeface="Times New Roman"/>
                <a:cs typeface="Times New Roman"/>
              </a:rPr>
              <a:t>field</a:t>
            </a:r>
            <a:r>
              <a:rPr sz="1500" b="1" spc="-22" baseline="-33333" dirty="0">
                <a:solidFill>
                  <a:srgbClr val="7E7E7E"/>
                </a:solidFill>
                <a:latin typeface="Trebuchet MS"/>
                <a:cs typeface="Trebuchet MS"/>
              </a:rPr>
              <a:t>9</a:t>
            </a:r>
            <a:r>
              <a:rPr sz="1600" spc="-15" dirty="0">
                <a:latin typeface="Times New Roman"/>
                <a:cs typeface="Times New Roman"/>
              </a:rPr>
              <a:t>winding </a:t>
            </a:r>
            <a:r>
              <a:rPr sz="1600" spc="-5" dirty="0">
                <a:latin typeface="Times New Roman"/>
                <a:cs typeface="Times New Roman"/>
              </a:rPr>
              <a:t>generally kept </a:t>
            </a:r>
            <a:r>
              <a:rPr sz="1600" dirty="0">
                <a:latin typeface="Times New Roman"/>
                <a:cs typeface="Times New Roman"/>
              </a:rPr>
              <a:t>high (100 </a:t>
            </a:r>
            <a:r>
              <a:rPr sz="1600" spc="-5" dirty="0">
                <a:latin typeface="Times New Roman"/>
                <a:cs typeface="Times New Roman"/>
              </a:rPr>
              <a:t>Ω)  and large </a:t>
            </a:r>
            <a:r>
              <a:rPr sz="1600" dirty="0">
                <a:latin typeface="Times New Roman"/>
                <a:cs typeface="Times New Roman"/>
              </a:rPr>
              <a:t>no of </a:t>
            </a:r>
            <a:r>
              <a:rPr sz="1600" spc="-5" dirty="0">
                <a:latin typeface="Times New Roman"/>
                <a:cs typeface="Times New Roman"/>
              </a:rPr>
              <a:t>turns </a:t>
            </a:r>
            <a:r>
              <a:rPr sz="1600" spc="-10" dirty="0">
                <a:latin typeface="Times New Roman"/>
                <a:cs typeface="Times New Roman"/>
              </a:rPr>
              <a:t>are </a:t>
            </a:r>
            <a:r>
              <a:rPr sz="1600" spc="-5" dirty="0">
                <a:latin typeface="Times New Roman"/>
                <a:cs typeface="Times New Roman"/>
              </a:rPr>
              <a:t>used </a:t>
            </a:r>
            <a:r>
              <a:rPr sz="1600" dirty="0">
                <a:latin typeface="Times New Roman"/>
                <a:cs typeface="Times New Roman"/>
              </a:rPr>
              <a:t>for the </a:t>
            </a:r>
            <a:r>
              <a:rPr sz="1600" spc="-5" dirty="0">
                <a:latin typeface="Times New Roman"/>
                <a:cs typeface="Times New Roman"/>
              </a:rPr>
              <a:t>desired</a:t>
            </a:r>
            <a:r>
              <a:rPr sz="1600" dirty="0">
                <a:latin typeface="Times New Roman"/>
                <a:cs typeface="Times New Roman"/>
              </a:rPr>
              <a:t> </a:t>
            </a:r>
            <a:r>
              <a:rPr sz="1600" spc="-10" dirty="0">
                <a:latin typeface="Times New Roman"/>
                <a:cs typeface="Times New Roman"/>
              </a:rPr>
              <a:t>emf.</a:t>
            </a:r>
            <a:endParaRPr sz="16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844</Words>
  <Application>Microsoft Office PowerPoint</Application>
  <PresentationFormat>Custom</PresentationFormat>
  <Paragraphs>89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Lucida Sans Unicode</vt:lpstr>
      <vt:lpstr>Symbol</vt:lpstr>
      <vt:lpstr>Times New Roman</vt:lpstr>
      <vt:lpstr>Trebuchet MS</vt:lpstr>
      <vt:lpstr>Office Theme</vt:lpstr>
      <vt:lpstr>PowerPoint Presentation</vt:lpstr>
      <vt:lpstr>PowerPoint Presentation</vt:lpstr>
      <vt:lpstr>Separately Excited DC Generator</vt:lpstr>
      <vt:lpstr>Self Exited DC Generator</vt:lpstr>
      <vt:lpstr>As the pole flux strengthened, it will produce more armature emf,  which cause further increase of current through the field. This  increased field current further raises armature emf and this cumulative  phenomenon continues until the excitation reaches to the rated value.</vt:lpstr>
      <vt:lpstr>According To The Position Of The Field Coil DC  Generator Has A Three Type 1)Series Generator  2)Shunt Generator  3)Compound Generator</vt:lpstr>
      <vt:lpstr>Series Generator</vt:lpstr>
      <vt:lpstr>Let,</vt:lpstr>
      <vt:lpstr>Shunt Generator</vt:lpstr>
      <vt:lpstr>Let,</vt:lpstr>
      <vt:lpstr>Compound DC Generator</vt:lpstr>
      <vt:lpstr>Compound Generator Has A two Type 1)Short Shunt</vt:lpstr>
      <vt:lpstr>Short Shunt DC compound Generator</vt:lpstr>
      <vt:lpstr>Long Shunt Compound DC Generator</vt:lpstr>
      <vt:lpstr>In a compound generator, the shunt field is stronger than the  series field. When the series field assists the shunt field,  generator is said to be commutatively compound generator. On the other hand if series field opposes the shunt field, the  generator is said to be differentially compound generator.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Dell</cp:lastModifiedBy>
  <cp:revision>1</cp:revision>
  <dcterms:created xsi:type="dcterms:W3CDTF">2020-06-14T10:05:23Z</dcterms:created>
  <dcterms:modified xsi:type="dcterms:W3CDTF">2020-06-14T10:09:05Z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2017-04-02T00:00:00Z</vt:filetime>
  </property>
  <property fmtid="{D5CDD505-2E9C-101B-9397-08002B2CF9AE}" pid="3" name="Creator">
    <vt:lpwstr>pdftk 1.44 - www.pdftk.com</vt:lpwstr>
  </property>
  <property fmtid="{D5CDD505-2E9C-101B-9397-08002B2CF9AE}" pid="4" name="LastSaved">
    <vt:filetime>2020-06-14T00:00:00Z</vt:filetime>
  </property>
</Properties>
</file>