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7"/>
  </p:notesMasterIdLst>
  <p:sldIdLst>
    <p:sldId id="257" r:id="rId2"/>
    <p:sldId id="258" r:id="rId3"/>
    <p:sldId id="259" r:id="rId4"/>
    <p:sldId id="263" r:id="rId5"/>
    <p:sldId id="264" r:id="rId6"/>
    <p:sldId id="266" r:id="rId7"/>
    <p:sldId id="267" r:id="rId8"/>
    <p:sldId id="270" r:id="rId9"/>
    <p:sldId id="271" r:id="rId10"/>
    <p:sldId id="273" r:id="rId11"/>
    <p:sldId id="274" r:id="rId12"/>
    <p:sldId id="275" r:id="rId13"/>
    <p:sldId id="276" r:id="rId14"/>
    <p:sldId id="277" r:id="rId15"/>
    <p:sldId id="278" r:id="rId16"/>
    <p:sldId id="279" r:id="rId17"/>
    <p:sldId id="280" r:id="rId18"/>
    <p:sldId id="282" r:id="rId19"/>
    <p:sldId id="283" r:id="rId20"/>
    <p:sldId id="285" r:id="rId21"/>
    <p:sldId id="287" r:id="rId22"/>
    <p:sldId id="288" r:id="rId23"/>
    <p:sldId id="290" r:id="rId24"/>
    <p:sldId id="291" r:id="rId25"/>
    <p:sldId id="292"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DB390D-937A-48A4-AD56-3E536AE38458}" type="datetimeFigureOut">
              <a:rPr lang="en-US" smtClean="0"/>
              <a:t>4/11/2020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6A3F19-EE32-4C3A-ACAE-422E4CDC02DF}" type="slidenum">
              <a:rPr lang="en-US" smtClean="0"/>
              <a:t>‹#›</a:t>
            </a:fld>
            <a:endParaRPr lang="en-US"/>
          </a:p>
        </p:txBody>
      </p:sp>
    </p:spTree>
    <p:extLst>
      <p:ext uri="{BB962C8B-B14F-4D97-AF65-F5344CB8AC3E}">
        <p14:creationId xmlns:p14="http://schemas.microsoft.com/office/powerpoint/2010/main" val="3805362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6F757AB2-45CC-46F7-8F8C-5DB81D96C88A}" type="slidenum">
              <a:rPr lang="en-US" altLang="en-US"/>
              <a:pPr/>
              <a:t>17</a:t>
            </a:fld>
            <a:endParaRPr lang="en-US" altLang="en-US" dirty="0"/>
          </a:p>
        </p:txBody>
      </p:sp>
      <p:sp>
        <p:nvSpPr>
          <p:cNvPr id="79874" name="Slide Image Placeholder 1"/>
          <p:cNvSpPr>
            <a:spLocks noGrp="1" noRot="1" noChangeAspect="1" noTextEdit="1"/>
          </p:cNvSpPr>
          <p:nvPr>
            <p:ph type="sldImg"/>
          </p:nvPr>
        </p:nvSpPr>
        <p:spPr>
          <a:ln/>
          <a:extLst>
            <a:ext uri="{909E8E84-426E-40DD-AFC4-6F175D3DCCD1}">
              <a14:hiddenFill xmlns:a14="http://schemas.microsoft.com/office/drawing/2010/main">
                <a:noFill/>
              </a14:hiddenFill>
            </a:ext>
          </a:extLst>
        </p:spPr>
      </p:sp>
      <p:sp>
        <p:nvSpPr>
          <p:cNvPr id="3" name="Notes Placeholder 2"/>
          <p:cNvSpPr>
            <a:spLocks noGrp="1"/>
          </p:cNvSpPr>
          <p:nvPr>
            <p:ph type="body" idx="1"/>
          </p:nvPr>
        </p:nvSpPr>
        <p:spPr/>
        <p:txBody>
          <a:bodyPr/>
          <a:lstStyle/>
          <a:p>
            <a:pPr>
              <a:lnSpc>
                <a:spcPct val="80000"/>
              </a:lnSpc>
            </a:pPr>
            <a:r>
              <a:rPr lang="en-US" altLang="en-US" sz="600" dirty="0"/>
              <a:t>The Resource Conservation and Recovery Act (RCRA, pronounced “rickra”) of 1976 is a comprehensive</a:t>
            </a:r>
          </a:p>
          <a:p>
            <a:pPr>
              <a:lnSpc>
                <a:spcPct val="80000"/>
              </a:lnSpc>
            </a:pPr>
            <a:r>
              <a:rPr lang="en-US" altLang="en-US" sz="600" dirty="0"/>
              <a:t>program that requires rigorous testing and management of toxic and hazardous substances. A complex set of rules requires generators, shippers, users, and disposers of these materials to keep meticulous account of everything they handle and what happens to it from generation (cradle) to ultimate disposal (grave) (fig. 13.18).</a:t>
            </a:r>
          </a:p>
          <a:p>
            <a:pPr>
              <a:lnSpc>
                <a:spcPct val="80000"/>
              </a:lnSpc>
            </a:pPr>
            <a:endParaRPr lang="en-US" altLang="en-US" sz="600" dirty="0"/>
          </a:p>
          <a:p>
            <a:pPr>
              <a:lnSpc>
                <a:spcPct val="80000"/>
              </a:lnSpc>
            </a:pPr>
            <a:r>
              <a:rPr lang="en-US" altLang="en-US" sz="600" dirty="0"/>
              <a:t>The Comprehensive Environmental Response, Compensation, and Liability Act (CERCLA or Superfund Act), passed in 1980 and modified in 1984 by the Superfund Amendments and Reauthorization Act (SARA), is aimed at rapid containment, cleanup, or remediation of abandoned toxic waste sites. This statute authorizes the EPA to undertake emergency actions when a threat exists that toxic material will leak into the environment. The EPA is empowered to</a:t>
            </a:r>
          </a:p>
          <a:p>
            <a:pPr>
              <a:lnSpc>
                <a:spcPct val="80000"/>
              </a:lnSpc>
            </a:pPr>
            <a:r>
              <a:rPr lang="en-US" altLang="en-US" sz="600" dirty="0"/>
              <a:t>bring suit for the recovery of its costs from potentially responsible parties, such as site owners, operators, waste generators, or transporters.</a:t>
            </a:r>
          </a:p>
          <a:p>
            <a:pPr>
              <a:lnSpc>
                <a:spcPct val="80000"/>
              </a:lnSpc>
            </a:pPr>
            <a:endParaRPr lang="en-US" altLang="en-US" sz="600" dirty="0"/>
          </a:p>
          <a:p>
            <a:pPr>
              <a:lnSpc>
                <a:spcPct val="80000"/>
              </a:lnSpc>
            </a:pPr>
            <a:r>
              <a:rPr lang="en-US" altLang="en-US" sz="600" dirty="0"/>
              <a:t>SARA also established (under title III) a community right to know and state emergency response plans that give citizens access to information about what is present in their communities.  One of the most useful tools in this respect is the </a:t>
            </a:r>
            <a:r>
              <a:rPr lang="en-US" altLang="en-US" sz="600" b="1" dirty="0"/>
              <a:t>Toxic Release Inventory, </a:t>
            </a:r>
            <a:r>
              <a:rPr lang="en-US" altLang="en-US" sz="600" dirty="0"/>
              <a:t>which requires 20,000 manufacturing facilities to report annually on releases of more than 300 toxic materials. You can find specific information in the inventory about what is in your</a:t>
            </a:r>
          </a:p>
          <a:p>
            <a:pPr>
              <a:lnSpc>
                <a:spcPct val="80000"/>
              </a:lnSpc>
            </a:pPr>
            <a:r>
              <a:rPr lang="en-US" altLang="en-US" sz="600" dirty="0"/>
              <a:t>neighborhood.  The government does not have to prove that anyone violated a law or what role he or she played in a Superfund site. Rather, liability under CERCLA is “strict, joint, and several,” meaning that anyone associated with a site can be held responsible for the entire cost of cleaning it up, no matter how much of the mess they</a:t>
            </a:r>
          </a:p>
          <a:p>
            <a:pPr>
              <a:lnSpc>
                <a:spcPct val="80000"/>
              </a:lnSpc>
            </a:pPr>
            <a:r>
              <a:rPr lang="en-US" altLang="en-US" sz="600" dirty="0"/>
              <a:t>made. In some cases property owners have been assessed millions of dollars for removal of wastes left there years earlier by previous owners. This strict liability has been a headache for the real estate and insurance businesses.</a:t>
            </a:r>
          </a:p>
          <a:p>
            <a:pPr>
              <a:lnSpc>
                <a:spcPct val="80000"/>
              </a:lnSpc>
            </a:pPr>
            <a:endParaRPr lang="en-US" altLang="en-US" sz="600" dirty="0"/>
          </a:p>
        </p:txBody>
      </p:sp>
      <p:sp>
        <p:nvSpPr>
          <p:cNvPr id="4" name="Slide Number Placeholder 3"/>
          <p:cNvSpPr txBox="1">
            <a:spLocks noGrp="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a:defRPr>
                <a:solidFill>
                  <a:schemeClr val="tx1"/>
                </a:solidFill>
                <a:latin typeface="Arial" panose="020B0604020202020204" pitchFamily="34" charset="0"/>
                <a:cs typeface="Arial" panose="020B0604020202020204" pitchFamily="34" charset="0"/>
              </a:defRPr>
            </a:lvl1pPr>
            <a:lvl2pPr marL="757238" indent="-292100" defTabSz="931863">
              <a:defRPr>
                <a:solidFill>
                  <a:schemeClr val="tx1"/>
                </a:solidFill>
                <a:latin typeface="Arial" panose="020B0604020202020204" pitchFamily="34" charset="0"/>
                <a:cs typeface="Arial" panose="020B0604020202020204" pitchFamily="34" charset="0"/>
              </a:defRPr>
            </a:lvl2pPr>
            <a:lvl3pPr marL="1165225" indent="-233363" defTabSz="931863">
              <a:defRPr>
                <a:solidFill>
                  <a:schemeClr val="tx1"/>
                </a:solidFill>
                <a:latin typeface="Arial" panose="020B0604020202020204" pitchFamily="34" charset="0"/>
                <a:cs typeface="Arial" panose="020B0604020202020204" pitchFamily="34" charset="0"/>
              </a:defRPr>
            </a:lvl3pPr>
            <a:lvl4pPr marL="1630363" indent="-233363" defTabSz="931863">
              <a:defRPr>
                <a:solidFill>
                  <a:schemeClr val="tx1"/>
                </a:solidFill>
                <a:latin typeface="Arial" panose="020B0604020202020204" pitchFamily="34" charset="0"/>
                <a:cs typeface="Arial" panose="020B0604020202020204" pitchFamily="34" charset="0"/>
              </a:defRPr>
            </a:lvl4pPr>
            <a:lvl5pPr marL="2097088" indent="-233363" defTabSz="931863">
              <a:defRPr>
                <a:solidFill>
                  <a:schemeClr val="tx1"/>
                </a:solidFill>
                <a:latin typeface="Arial" panose="020B0604020202020204" pitchFamily="34" charset="0"/>
                <a:cs typeface="Arial" panose="020B0604020202020204" pitchFamily="34" charset="0"/>
              </a:defRPr>
            </a:lvl5pPr>
            <a:lvl6pPr marL="2554288" indent="-233363" defTabSz="931863"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011488" indent="-233363" defTabSz="931863"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68688" indent="-233363" defTabSz="931863"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925888" indent="-233363" defTabSz="931863"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36FD91EF-1540-407A-B5AE-598C12738827}" type="slidenum">
              <a:rPr lang="en-US" altLang="en-US" sz="1200">
                <a:latin typeface="Calibri" panose="020F0502020204030204" pitchFamily="34" charset="0"/>
              </a:rPr>
              <a:pPr algn="r" eaLnBrk="1" hangingPunct="1"/>
              <a:t>17</a:t>
            </a:fld>
            <a:endParaRPr lang="en-US" altLang="en-US" sz="1200" dirty="0">
              <a:latin typeface="Calibri" panose="020F0502020204030204" pitchFamily="34" charset="0"/>
            </a:endParaRPr>
          </a:p>
        </p:txBody>
      </p:sp>
    </p:spTree>
    <p:extLst>
      <p:ext uri="{BB962C8B-B14F-4D97-AF65-F5344CB8AC3E}">
        <p14:creationId xmlns:p14="http://schemas.microsoft.com/office/powerpoint/2010/main" val="726093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91524E4-7B0E-4768-9F96-704DEB016FC3}"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5C8CBD-4E6E-434C-A18E-82FC39B0957B}" type="slidenum">
              <a:rPr lang="en-US" smtClean="0"/>
              <a:t>‹#›</a:t>
            </a:fld>
            <a:endParaRPr lang="en-US"/>
          </a:p>
        </p:txBody>
      </p:sp>
    </p:spTree>
    <p:extLst>
      <p:ext uri="{BB962C8B-B14F-4D97-AF65-F5344CB8AC3E}">
        <p14:creationId xmlns:p14="http://schemas.microsoft.com/office/powerpoint/2010/main" val="2941515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91524E4-7B0E-4768-9F96-704DEB016FC3}" type="datetimeFigureOut">
              <a:rPr lang="en-US" smtClean="0"/>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5C8CBD-4E6E-434C-A18E-82FC39B0957B}" type="slidenum">
              <a:rPr lang="en-US" smtClean="0"/>
              <a:t>‹#›</a:t>
            </a:fld>
            <a:endParaRPr lang="en-US"/>
          </a:p>
        </p:txBody>
      </p:sp>
    </p:spTree>
    <p:extLst>
      <p:ext uri="{BB962C8B-B14F-4D97-AF65-F5344CB8AC3E}">
        <p14:creationId xmlns:p14="http://schemas.microsoft.com/office/powerpoint/2010/main" val="423589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891524E4-7B0E-4768-9F96-704DEB016FC3}"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5C8CBD-4E6E-434C-A18E-82FC39B0957B}" type="slidenum">
              <a:rPr lang="en-US" smtClean="0"/>
              <a:t>‹#›</a:t>
            </a:fld>
            <a:endParaRPr lang="en-US"/>
          </a:p>
        </p:txBody>
      </p:sp>
    </p:spTree>
    <p:extLst>
      <p:ext uri="{BB962C8B-B14F-4D97-AF65-F5344CB8AC3E}">
        <p14:creationId xmlns:p14="http://schemas.microsoft.com/office/powerpoint/2010/main" val="35703560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891524E4-7B0E-4768-9F96-704DEB016FC3}"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5C8CBD-4E6E-434C-A18E-82FC39B0957B}"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691269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91524E4-7B0E-4768-9F96-704DEB016FC3}"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5C8CBD-4E6E-434C-A18E-82FC39B0957B}" type="slidenum">
              <a:rPr lang="en-US" smtClean="0"/>
              <a:t>‹#›</a:t>
            </a:fld>
            <a:endParaRPr lang="en-US"/>
          </a:p>
        </p:txBody>
      </p:sp>
    </p:spTree>
    <p:extLst>
      <p:ext uri="{BB962C8B-B14F-4D97-AF65-F5344CB8AC3E}">
        <p14:creationId xmlns:p14="http://schemas.microsoft.com/office/powerpoint/2010/main" val="23361227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91524E4-7B0E-4768-9F96-704DEB016FC3}" type="datetimeFigureOut">
              <a:rPr lang="en-US" smtClean="0"/>
              <a:t>4/11/2020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5C8CBD-4E6E-434C-A18E-82FC39B0957B}" type="slidenum">
              <a:rPr lang="en-US" smtClean="0"/>
              <a:t>‹#›</a:t>
            </a:fld>
            <a:endParaRPr lang="en-US"/>
          </a:p>
        </p:txBody>
      </p:sp>
    </p:spTree>
    <p:extLst>
      <p:ext uri="{BB962C8B-B14F-4D97-AF65-F5344CB8AC3E}">
        <p14:creationId xmlns:p14="http://schemas.microsoft.com/office/powerpoint/2010/main" val="21546695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91524E4-7B0E-4768-9F96-704DEB016FC3}" type="datetimeFigureOut">
              <a:rPr lang="en-US" smtClean="0"/>
              <a:t>4/11/2020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5C8CBD-4E6E-434C-A18E-82FC39B0957B}" type="slidenum">
              <a:rPr lang="en-US" smtClean="0"/>
              <a:t>‹#›</a:t>
            </a:fld>
            <a:endParaRPr lang="en-US"/>
          </a:p>
        </p:txBody>
      </p:sp>
    </p:spTree>
    <p:extLst>
      <p:ext uri="{BB962C8B-B14F-4D97-AF65-F5344CB8AC3E}">
        <p14:creationId xmlns:p14="http://schemas.microsoft.com/office/powerpoint/2010/main" val="16559696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1524E4-7B0E-4768-9F96-704DEB016FC3}"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5C8CBD-4E6E-434C-A18E-82FC39B0957B}" type="slidenum">
              <a:rPr lang="en-US" smtClean="0"/>
              <a:t>‹#›</a:t>
            </a:fld>
            <a:endParaRPr lang="en-US"/>
          </a:p>
        </p:txBody>
      </p:sp>
    </p:spTree>
    <p:extLst>
      <p:ext uri="{BB962C8B-B14F-4D97-AF65-F5344CB8AC3E}">
        <p14:creationId xmlns:p14="http://schemas.microsoft.com/office/powerpoint/2010/main" val="10367165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1524E4-7B0E-4768-9F96-704DEB016FC3}"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5C8CBD-4E6E-434C-A18E-82FC39B0957B}" type="slidenum">
              <a:rPr lang="en-US" smtClean="0"/>
              <a:t>‹#›</a:t>
            </a:fld>
            <a:endParaRPr lang="en-US"/>
          </a:p>
        </p:txBody>
      </p:sp>
    </p:spTree>
    <p:extLst>
      <p:ext uri="{BB962C8B-B14F-4D97-AF65-F5344CB8AC3E}">
        <p14:creationId xmlns:p14="http://schemas.microsoft.com/office/powerpoint/2010/main" val="1667556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891524E4-7B0E-4768-9F96-704DEB016FC3}"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5C8CBD-4E6E-434C-A18E-82FC39B0957B}" type="slidenum">
              <a:rPr lang="en-US" smtClean="0"/>
              <a:t>‹#›</a:t>
            </a:fld>
            <a:endParaRPr lang="en-US"/>
          </a:p>
        </p:txBody>
      </p:sp>
    </p:spTree>
    <p:extLst>
      <p:ext uri="{BB962C8B-B14F-4D97-AF65-F5344CB8AC3E}">
        <p14:creationId xmlns:p14="http://schemas.microsoft.com/office/powerpoint/2010/main" val="1322039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91524E4-7B0E-4768-9F96-704DEB016FC3}"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5C8CBD-4E6E-434C-A18E-82FC39B0957B}" type="slidenum">
              <a:rPr lang="en-US" smtClean="0"/>
              <a:t>‹#›</a:t>
            </a:fld>
            <a:endParaRPr lang="en-US"/>
          </a:p>
        </p:txBody>
      </p:sp>
    </p:spTree>
    <p:extLst>
      <p:ext uri="{BB962C8B-B14F-4D97-AF65-F5344CB8AC3E}">
        <p14:creationId xmlns:p14="http://schemas.microsoft.com/office/powerpoint/2010/main" val="3945033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91524E4-7B0E-4768-9F96-704DEB016FC3}" type="datetimeFigureOut">
              <a:rPr lang="en-US" smtClean="0"/>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5C8CBD-4E6E-434C-A18E-82FC39B0957B}" type="slidenum">
              <a:rPr lang="en-US" smtClean="0"/>
              <a:t>‹#›</a:t>
            </a:fld>
            <a:endParaRPr lang="en-US"/>
          </a:p>
        </p:txBody>
      </p:sp>
    </p:spTree>
    <p:extLst>
      <p:ext uri="{BB962C8B-B14F-4D97-AF65-F5344CB8AC3E}">
        <p14:creationId xmlns:p14="http://schemas.microsoft.com/office/powerpoint/2010/main" val="2857228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1524E4-7B0E-4768-9F96-704DEB016FC3}" type="datetimeFigureOut">
              <a:rPr lang="en-US" smtClean="0"/>
              <a:t>4/11/2020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5C8CBD-4E6E-434C-A18E-82FC39B0957B}" type="slidenum">
              <a:rPr lang="en-US" smtClean="0"/>
              <a:t>‹#›</a:t>
            </a:fld>
            <a:endParaRPr lang="en-US"/>
          </a:p>
        </p:txBody>
      </p:sp>
    </p:spTree>
    <p:extLst>
      <p:ext uri="{BB962C8B-B14F-4D97-AF65-F5344CB8AC3E}">
        <p14:creationId xmlns:p14="http://schemas.microsoft.com/office/powerpoint/2010/main" val="868113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891524E4-7B0E-4768-9F96-704DEB016FC3}" type="datetimeFigureOut">
              <a:rPr lang="en-US" smtClean="0"/>
              <a:t>4/11/2020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E55C8CBD-4E6E-434C-A18E-82FC39B0957B}" type="slidenum">
              <a:rPr lang="en-US" smtClean="0"/>
              <a:t>‹#›</a:t>
            </a:fld>
            <a:endParaRPr lang="en-US"/>
          </a:p>
        </p:txBody>
      </p:sp>
    </p:spTree>
    <p:extLst>
      <p:ext uri="{BB962C8B-B14F-4D97-AF65-F5344CB8AC3E}">
        <p14:creationId xmlns:p14="http://schemas.microsoft.com/office/powerpoint/2010/main" val="1810907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91524E4-7B0E-4768-9F96-704DEB016FC3}" type="datetimeFigureOut">
              <a:rPr lang="en-US" smtClean="0"/>
              <a:t>4/11/2020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E55C8CBD-4E6E-434C-A18E-82FC39B0957B}" type="slidenum">
              <a:rPr lang="en-US" smtClean="0"/>
              <a:t>‹#›</a:t>
            </a:fld>
            <a:endParaRPr lang="en-US"/>
          </a:p>
        </p:txBody>
      </p:sp>
    </p:spTree>
    <p:extLst>
      <p:ext uri="{BB962C8B-B14F-4D97-AF65-F5344CB8AC3E}">
        <p14:creationId xmlns:p14="http://schemas.microsoft.com/office/powerpoint/2010/main" val="3524884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891524E4-7B0E-4768-9F96-704DEB016FC3}" type="datetimeFigureOut">
              <a:rPr lang="en-US" smtClean="0"/>
              <a:t>4/11/2020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E55C8CBD-4E6E-434C-A18E-82FC39B0957B}" type="slidenum">
              <a:rPr lang="en-US" smtClean="0"/>
              <a:t>‹#›</a:t>
            </a:fld>
            <a:endParaRPr lang="en-US"/>
          </a:p>
        </p:txBody>
      </p:sp>
    </p:spTree>
    <p:extLst>
      <p:ext uri="{BB962C8B-B14F-4D97-AF65-F5344CB8AC3E}">
        <p14:creationId xmlns:p14="http://schemas.microsoft.com/office/powerpoint/2010/main" val="1535320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91524E4-7B0E-4768-9F96-704DEB016FC3}" type="datetimeFigureOut">
              <a:rPr lang="en-US" smtClean="0"/>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5C8CBD-4E6E-434C-A18E-82FC39B0957B}" type="slidenum">
              <a:rPr lang="en-US" smtClean="0"/>
              <a:t>‹#›</a:t>
            </a:fld>
            <a:endParaRPr lang="en-US"/>
          </a:p>
        </p:txBody>
      </p:sp>
    </p:spTree>
    <p:extLst>
      <p:ext uri="{BB962C8B-B14F-4D97-AF65-F5344CB8AC3E}">
        <p14:creationId xmlns:p14="http://schemas.microsoft.com/office/powerpoint/2010/main" val="2548039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91524E4-7B0E-4768-9F96-704DEB016FC3}" type="datetimeFigureOut">
              <a:rPr lang="en-US" smtClean="0"/>
              <a:t>4/11/2020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55C8CBD-4E6E-434C-A18E-82FC39B0957B}" type="slidenum">
              <a:rPr lang="en-US" smtClean="0"/>
              <a:t>‹#›</a:t>
            </a:fld>
            <a:endParaRPr lang="en-US"/>
          </a:p>
        </p:txBody>
      </p:sp>
    </p:spTree>
    <p:extLst>
      <p:ext uri="{BB962C8B-B14F-4D97-AF65-F5344CB8AC3E}">
        <p14:creationId xmlns:p14="http://schemas.microsoft.com/office/powerpoint/2010/main" val="3485327884"/>
      </p:ext>
    </p:extLst>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sz="3600" dirty="0">
                <a:latin typeface="Verdana" panose="020B0604030504040204" pitchFamily="34" charset="0"/>
              </a:rPr>
              <a:t>What should be done….</a:t>
            </a:r>
          </a:p>
        </p:txBody>
      </p:sp>
      <p:sp>
        <p:nvSpPr>
          <p:cNvPr id="37891" name="Rectangle 3"/>
          <p:cNvSpPr>
            <a:spLocks noGrp="1" noChangeArrowheads="1"/>
          </p:cNvSpPr>
          <p:nvPr>
            <p:ph idx="1"/>
          </p:nvPr>
        </p:nvSpPr>
        <p:spPr>
          <a:xfrm>
            <a:off x="1981200" y="1241426"/>
            <a:ext cx="8153400" cy="4854575"/>
          </a:xfrm>
        </p:spPr>
        <p:txBody>
          <a:bodyPr/>
          <a:lstStyle/>
          <a:p>
            <a:pPr>
              <a:lnSpc>
                <a:spcPct val="90000"/>
              </a:lnSpc>
              <a:buFont typeface="Wingdings" panose="05000000000000000000" pitchFamily="2" charset="2"/>
              <a:buNone/>
            </a:pPr>
            <a:r>
              <a:rPr lang="en-US" altLang="en-US" dirty="0"/>
              <a:t>	</a:t>
            </a:r>
            <a:r>
              <a:rPr lang="en-US" altLang="en-US" sz="2400" b="1" u="sng" dirty="0"/>
              <a:t>Employee Education</a:t>
            </a:r>
          </a:p>
          <a:p>
            <a:pPr>
              <a:lnSpc>
                <a:spcPct val="90000"/>
              </a:lnSpc>
              <a:buFont typeface="Wingdings" panose="05000000000000000000" pitchFamily="2" charset="2"/>
              <a:buNone/>
            </a:pPr>
            <a:endParaRPr lang="en-US" altLang="en-US" sz="2400" b="1" dirty="0"/>
          </a:p>
          <a:p>
            <a:pPr>
              <a:lnSpc>
                <a:spcPct val="90000"/>
              </a:lnSpc>
              <a:buFont typeface="Wingdings" panose="05000000000000000000" pitchFamily="2" charset="2"/>
              <a:buNone/>
            </a:pPr>
            <a:r>
              <a:rPr lang="en-US" altLang="en-US" sz="2400" b="1" dirty="0"/>
              <a:t>	</a:t>
            </a:r>
            <a:r>
              <a:rPr lang="en-US" altLang="en-US" sz="2000" b="1" dirty="0"/>
              <a:t>-  Develop an “office recycling procedures” packet.</a:t>
            </a:r>
          </a:p>
          <a:p>
            <a:pPr>
              <a:lnSpc>
                <a:spcPct val="90000"/>
              </a:lnSpc>
              <a:buFont typeface="Wingdings" panose="05000000000000000000" pitchFamily="2" charset="2"/>
              <a:buNone/>
            </a:pPr>
            <a:endParaRPr lang="en-US" altLang="en-US" sz="2000" b="1" dirty="0"/>
          </a:p>
          <a:p>
            <a:pPr>
              <a:lnSpc>
                <a:spcPct val="90000"/>
              </a:lnSpc>
              <a:buFont typeface="Wingdings" panose="05000000000000000000" pitchFamily="2" charset="2"/>
              <a:buNone/>
            </a:pPr>
            <a:r>
              <a:rPr lang="en-US" altLang="en-US" sz="2000" b="1" dirty="0"/>
              <a:t>	-  Send out recycling reminders to all employees including environmental articles.</a:t>
            </a:r>
          </a:p>
          <a:p>
            <a:pPr>
              <a:lnSpc>
                <a:spcPct val="90000"/>
              </a:lnSpc>
              <a:buFont typeface="Wingdings" panose="05000000000000000000" pitchFamily="2" charset="2"/>
              <a:buNone/>
            </a:pPr>
            <a:endParaRPr lang="en-US" altLang="en-US" sz="2000" b="1" dirty="0"/>
          </a:p>
          <a:p>
            <a:pPr>
              <a:lnSpc>
                <a:spcPct val="90000"/>
              </a:lnSpc>
              <a:buFont typeface="Wingdings" panose="05000000000000000000" pitchFamily="2" charset="2"/>
              <a:buNone/>
            </a:pPr>
            <a:r>
              <a:rPr lang="en-US" altLang="en-US" sz="2000" b="1" dirty="0"/>
              <a:t>	-  Train employees on recycling practices prior to implementing recycling programs.</a:t>
            </a:r>
          </a:p>
          <a:p>
            <a:pPr>
              <a:lnSpc>
                <a:spcPct val="90000"/>
              </a:lnSpc>
              <a:buFont typeface="Wingdings" panose="05000000000000000000" pitchFamily="2" charset="2"/>
              <a:buNone/>
            </a:pPr>
            <a:endParaRPr lang="en-US" altLang="en-US" sz="2000" b="1" dirty="0"/>
          </a:p>
          <a:p>
            <a:pPr>
              <a:lnSpc>
                <a:spcPct val="90000"/>
              </a:lnSpc>
              <a:buFont typeface="Wingdings" panose="05000000000000000000" pitchFamily="2" charset="2"/>
              <a:buNone/>
            </a:pPr>
            <a:r>
              <a:rPr lang="en-US" altLang="en-US" sz="2000" b="1" dirty="0"/>
              <a:t>	-  Conduct an ongoing training process as new technologies are introduced and new employees join the institution.</a:t>
            </a:r>
          </a:p>
          <a:p>
            <a:pPr>
              <a:lnSpc>
                <a:spcPct val="90000"/>
              </a:lnSpc>
              <a:buFont typeface="Wingdings" panose="05000000000000000000" pitchFamily="2" charset="2"/>
              <a:buNone/>
            </a:pPr>
            <a:endParaRPr lang="en-US" altLang="en-US" sz="2000" b="1" dirty="0"/>
          </a:p>
          <a:p>
            <a:pPr>
              <a:lnSpc>
                <a:spcPct val="90000"/>
              </a:lnSpc>
              <a:buFont typeface="Wingdings" panose="05000000000000000000" pitchFamily="2" charset="2"/>
              <a:buNone/>
            </a:pPr>
            <a:endParaRPr lang="en-US" altLang="en-US" sz="2000" b="1" dirty="0"/>
          </a:p>
        </p:txBody>
      </p:sp>
    </p:spTree>
    <p:extLst>
      <p:ext uri="{BB962C8B-B14F-4D97-AF65-F5344CB8AC3E}">
        <p14:creationId xmlns:p14="http://schemas.microsoft.com/office/powerpoint/2010/main" val="1298421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dirty="0"/>
              <a:t>Thermal Process</a:t>
            </a:r>
          </a:p>
        </p:txBody>
      </p:sp>
      <p:sp>
        <p:nvSpPr>
          <p:cNvPr id="14339" name="Rectangle 3"/>
          <p:cNvSpPr>
            <a:spLocks noGrp="1" noChangeArrowheads="1"/>
          </p:cNvSpPr>
          <p:nvPr>
            <p:ph idx="1"/>
          </p:nvPr>
        </p:nvSpPr>
        <p:spPr/>
        <p:txBody>
          <a:bodyPr/>
          <a:lstStyle/>
          <a:p>
            <a:r>
              <a:rPr lang="en-US" altLang="en-US" dirty="0"/>
              <a:t>Controlled combustion or  conversion  by application of heat</a:t>
            </a:r>
          </a:p>
          <a:p>
            <a:r>
              <a:rPr lang="en-US" altLang="en-US" dirty="0"/>
              <a:t>Incineration </a:t>
            </a:r>
          </a:p>
          <a:p>
            <a:r>
              <a:rPr lang="en-US" altLang="en-US" dirty="0"/>
              <a:t>Organic matter in the solid waste is burnt in excess oxygen to produce gaseous products and a stable incombustible residue</a:t>
            </a:r>
          </a:p>
          <a:p>
            <a:r>
              <a:rPr lang="en-US" altLang="en-US" dirty="0"/>
              <a:t>Considerable reduction in the volume of the waste</a:t>
            </a:r>
          </a:p>
          <a:p>
            <a:r>
              <a:rPr lang="en-US" altLang="en-US" dirty="0"/>
              <a:t>Land required for the landfill vastly reduced</a:t>
            </a:r>
          </a:p>
          <a:p>
            <a:endParaRPr lang="en-US" altLang="en-US" dirty="0"/>
          </a:p>
          <a:p>
            <a:endParaRPr lang="en-US" altLang="en-US" dirty="0"/>
          </a:p>
        </p:txBody>
      </p:sp>
    </p:spTree>
    <p:extLst>
      <p:ext uri="{BB962C8B-B14F-4D97-AF65-F5344CB8AC3E}">
        <p14:creationId xmlns:p14="http://schemas.microsoft.com/office/powerpoint/2010/main" val="3287562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dirty="0"/>
              <a:t>Thermal Process…</a:t>
            </a:r>
          </a:p>
        </p:txBody>
      </p:sp>
      <p:sp>
        <p:nvSpPr>
          <p:cNvPr id="15363" name="Rectangle 3"/>
          <p:cNvSpPr>
            <a:spLocks noGrp="1" noChangeArrowheads="1"/>
          </p:cNvSpPr>
          <p:nvPr>
            <p:ph idx="1"/>
          </p:nvPr>
        </p:nvSpPr>
        <p:spPr/>
        <p:txBody>
          <a:bodyPr/>
          <a:lstStyle/>
          <a:p>
            <a:r>
              <a:rPr lang="en-US" altLang="en-US" dirty="0"/>
              <a:t>Residue can be easily and safely disposed</a:t>
            </a:r>
          </a:p>
          <a:p>
            <a:r>
              <a:rPr lang="en-US" altLang="en-US" dirty="0"/>
              <a:t>High capital and operation costs, emission of air pollutants</a:t>
            </a:r>
          </a:p>
          <a:p>
            <a:r>
              <a:rPr lang="en-US" altLang="en-US" dirty="0"/>
              <a:t>Air pollutants can be removed by scrubbers and electrostatic precipitators</a:t>
            </a:r>
          </a:p>
          <a:p>
            <a:r>
              <a:rPr lang="en-US" altLang="en-US" dirty="0"/>
              <a:t>Care should be taken to remove polymeric materials since toxic dioxin is generated during incineration </a:t>
            </a:r>
          </a:p>
        </p:txBody>
      </p:sp>
    </p:spTree>
    <p:extLst>
      <p:ext uri="{BB962C8B-B14F-4D97-AF65-F5344CB8AC3E}">
        <p14:creationId xmlns:p14="http://schemas.microsoft.com/office/powerpoint/2010/main" val="46323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dirty="0"/>
              <a:t>Thermal Process…….</a:t>
            </a:r>
          </a:p>
        </p:txBody>
      </p:sp>
      <p:sp>
        <p:nvSpPr>
          <p:cNvPr id="16387" name="Rectangle 3"/>
          <p:cNvSpPr>
            <a:spLocks noGrp="1" noChangeArrowheads="1"/>
          </p:cNvSpPr>
          <p:nvPr>
            <p:ph idx="1"/>
          </p:nvPr>
        </p:nvSpPr>
        <p:spPr/>
        <p:txBody>
          <a:bodyPr>
            <a:normAutofit fontScale="92500" lnSpcReduction="10000"/>
          </a:bodyPr>
          <a:lstStyle/>
          <a:p>
            <a:pPr>
              <a:lnSpc>
                <a:spcPct val="90000"/>
              </a:lnSpc>
            </a:pPr>
            <a:r>
              <a:rPr lang="en-US" altLang="en-US" sz="2400" dirty="0"/>
              <a:t>Pyrolysis</a:t>
            </a:r>
          </a:p>
          <a:p>
            <a:pPr>
              <a:lnSpc>
                <a:spcPct val="90000"/>
              </a:lnSpc>
            </a:pPr>
            <a:r>
              <a:rPr lang="en-US" altLang="en-US" sz="2400" dirty="0"/>
              <a:t>The combustible organic matter in the solid waste decompose thermally in a pyrolysis reactor kept at a temp of 600- 10000C in an oxygen free environment</a:t>
            </a:r>
          </a:p>
          <a:p>
            <a:pPr>
              <a:lnSpc>
                <a:spcPct val="90000"/>
              </a:lnSpc>
            </a:pPr>
            <a:r>
              <a:rPr lang="en-US" altLang="en-US" sz="2400" dirty="0"/>
              <a:t>The pyrolysis process yields compounds like tar ,oils gaseous phases containing fuel gases like hydrogen ,methane, CO  etc.</a:t>
            </a:r>
          </a:p>
          <a:p>
            <a:pPr>
              <a:lnSpc>
                <a:spcPct val="90000"/>
              </a:lnSpc>
            </a:pPr>
            <a:r>
              <a:rPr lang="en-US" altLang="en-US" sz="2400" dirty="0"/>
              <a:t>Solid residue will be carbon and inert materials like glass , metals </a:t>
            </a:r>
            <a:r>
              <a:rPr lang="en-US" altLang="en-US" sz="2400" dirty="0"/>
              <a:t>,silica </a:t>
            </a:r>
            <a:r>
              <a:rPr lang="en-US" altLang="en-US" sz="2400" dirty="0"/>
              <a:t>etc.</a:t>
            </a:r>
          </a:p>
          <a:p>
            <a:pPr>
              <a:lnSpc>
                <a:spcPct val="90000"/>
              </a:lnSpc>
            </a:pPr>
            <a:r>
              <a:rPr lang="en-US" altLang="en-US" sz="2400" dirty="0"/>
              <a:t>Pyrolysis produces less emissions and produces fuel gas as a byproduct</a:t>
            </a:r>
          </a:p>
          <a:p>
            <a:pPr>
              <a:lnSpc>
                <a:spcPct val="90000"/>
              </a:lnSpc>
            </a:pPr>
            <a:r>
              <a:rPr lang="en-US" altLang="en-US" sz="2400" dirty="0"/>
              <a:t>Chlorine contained polymers also can be handled </a:t>
            </a:r>
          </a:p>
        </p:txBody>
      </p:sp>
    </p:spTree>
    <p:extLst>
      <p:ext uri="{BB962C8B-B14F-4D97-AF65-F5344CB8AC3E}">
        <p14:creationId xmlns:p14="http://schemas.microsoft.com/office/powerpoint/2010/main" val="583191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dirty="0"/>
              <a:t>Advantages of thermal process</a:t>
            </a:r>
          </a:p>
        </p:txBody>
      </p:sp>
      <p:sp>
        <p:nvSpPr>
          <p:cNvPr id="18435" name="Rectangle 3"/>
          <p:cNvSpPr>
            <a:spLocks noGrp="1" noChangeArrowheads="1"/>
          </p:cNvSpPr>
          <p:nvPr>
            <p:ph idx="1"/>
          </p:nvPr>
        </p:nvSpPr>
        <p:spPr/>
        <p:txBody>
          <a:bodyPr/>
          <a:lstStyle/>
          <a:p>
            <a:pPr lvl="1"/>
            <a:r>
              <a:rPr lang="en-US" altLang="en-US" dirty="0"/>
              <a:t>Complete destruction of pathogenic bacteria.</a:t>
            </a:r>
          </a:p>
          <a:p>
            <a:pPr lvl="1"/>
            <a:r>
              <a:rPr lang="en-US" altLang="en-US" dirty="0"/>
              <a:t>No </a:t>
            </a:r>
            <a:r>
              <a:rPr lang="en-US" altLang="en-US" dirty="0" smtClean="0"/>
              <a:t>odor </a:t>
            </a:r>
            <a:r>
              <a:rPr lang="en-US" altLang="en-US" dirty="0"/>
              <a:t>and dust nuisance.</a:t>
            </a:r>
          </a:p>
          <a:p>
            <a:pPr lvl="1"/>
            <a:r>
              <a:rPr lang="en-US" altLang="en-US" dirty="0"/>
              <a:t>Cost recovery by selling steam power.</a:t>
            </a:r>
          </a:p>
          <a:p>
            <a:pPr lvl="1"/>
            <a:r>
              <a:rPr lang="en-US" altLang="en-US" dirty="0"/>
              <a:t>Can be located near the city so less transportation required.</a:t>
            </a:r>
          </a:p>
          <a:p>
            <a:pPr lvl="1"/>
            <a:r>
              <a:rPr lang="en-US" altLang="en-US" dirty="0"/>
              <a:t>Less space for disposal.</a:t>
            </a:r>
          </a:p>
        </p:txBody>
      </p:sp>
    </p:spTree>
    <p:extLst>
      <p:ext uri="{BB962C8B-B14F-4D97-AF65-F5344CB8AC3E}">
        <p14:creationId xmlns:p14="http://schemas.microsoft.com/office/powerpoint/2010/main" val="462498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ltLang="en-US" sz="4000" dirty="0"/>
              <a:t>Disadvantages of thermal process</a:t>
            </a:r>
          </a:p>
        </p:txBody>
      </p:sp>
      <p:sp>
        <p:nvSpPr>
          <p:cNvPr id="73731" name="Rectangle 3"/>
          <p:cNvSpPr>
            <a:spLocks noGrp="1" noChangeArrowheads="1"/>
          </p:cNvSpPr>
          <p:nvPr>
            <p:ph idx="1"/>
          </p:nvPr>
        </p:nvSpPr>
        <p:spPr/>
        <p:txBody>
          <a:bodyPr/>
          <a:lstStyle/>
          <a:p>
            <a:pPr>
              <a:lnSpc>
                <a:spcPct val="90000"/>
              </a:lnSpc>
            </a:pPr>
            <a:r>
              <a:rPr lang="en-US" altLang="en-US" dirty="0"/>
              <a:t> Costly required lot of technical knowledge.</a:t>
            </a:r>
          </a:p>
          <a:p>
            <a:pPr>
              <a:lnSpc>
                <a:spcPct val="90000"/>
              </a:lnSpc>
            </a:pPr>
            <a:r>
              <a:rPr lang="en-US" altLang="en-US" dirty="0"/>
              <a:t>Waste should have high calorific value.</a:t>
            </a:r>
          </a:p>
          <a:p>
            <a:pPr>
              <a:lnSpc>
                <a:spcPct val="90000"/>
              </a:lnSpc>
            </a:pPr>
            <a:r>
              <a:rPr lang="en-US" altLang="en-US" dirty="0"/>
              <a:t>Disposal by dumping in sea.</a:t>
            </a:r>
          </a:p>
          <a:p>
            <a:pPr>
              <a:lnSpc>
                <a:spcPct val="90000"/>
              </a:lnSpc>
            </a:pPr>
            <a:r>
              <a:rPr lang="en-US" altLang="en-US" dirty="0"/>
              <a:t>The bulky and lighter parts don’t settle down.</a:t>
            </a:r>
          </a:p>
          <a:p>
            <a:pPr>
              <a:lnSpc>
                <a:spcPct val="90000"/>
              </a:lnSpc>
            </a:pPr>
            <a:r>
              <a:rPr lang="en-US" altLang="en-US" dirty="0"/>
              <a:t>Emission of gases from incinerator plant creates air pollution problems </a:t>
            </a:r>
          </a:p>
        </p:txBody>
      </p:sp>
    </p:spTree>
    <p:extLst>
      <p:ext uri="{BB962C8B-B14F-4D97-AF65-F5344CB8AC3E}">
        <p14:creationId xmlns:p14="http://schemas.microsoft.com/office/powerpoint/2010/main" val="1491877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altLang="en-US" sz="4000" dirty="0"/>
              <a:t>HAZARDOUS WASTE MANAGEMENT</a:t>
            </a:r>
          </a:p>
        </p:txBody>
      </p:sp>
      <p:sp>
        <p:nvSpPr>
          <p:cNvPr id="76803" name="Rectangle 3"/>
          <p:cNvSpPr>
            <a:spLocks noGrp="1" noChangeArrowheads="1"/>
          </p:cNvSpPr>
          <p:nvPr>
            <p:ph idx="1"/>
          </p:nvPr>
        </p:nvSpPr>
        <p:spPr/>
        <p:txBody>
          <a:bodyPr/>
          <a:lstStyle/>
          <a:p>
            <a:r>
              <a:rPr lang="en-US" altLang="en-US" dirty="0"/>
              <a:t>In common hazardous waste treatment facilities, incineration, pyrolysis, detoxification, neutralization can be carried out and the waste is further concentrated stabilized and solidified and ultimately disposed in a secure landfill </a:t>
            </a:r>
          </a:p>
        </p:txBody>
      </p:sp>
    </p:spTree>
    <p:extLst>
      <p:ext uri="{BB962C8B-B14F-4D97-AF65-F5344CB8AC3E}">
        <p14:creationId xmlns:p14="http://schemas.microsoft.com/office/powerpoint/2010/main" val="34582058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idx="4294967295"/>
          </p:nvPr>
        </p:nvSpPr>
        <p:spPr>
          <a:xfrm>
            <a:off x="0" y="365125"/>
            <a:ext cx="10515600" cy="1325563"/>
          </a:xfrm>
        </p:spPr>
        <p:txBody>
          <a:bodyPr anchorCtr="0"/>
          <a:lstStyle/>
          <a:p>
            <a:r>
              <a:rPr lang="en-US" altLang="en-US" sz="3600" b="1" dirty="0"/>
              <a:t>Hazardous waste includes many dangerous substances</a:t>
            </a:r>
            <a:endParaRPr lang="en-US" altLang="en-US" sz="3600" dirty="0"/>
          </a:p>
        </p:txBody>
      </p:sp>
      <p:sp>
        <p:nvSpPr>
          <p:cNvPr id="77827" name="Content Placeholder 2"/>
          <p:cNvSpPr>
            <a:spLocks noGrp="1"/>
          </p:cNvSpPr>
          <p:nvPr>
            <p:ph idx="4294967295"/>
          </p:nvPr>
        </p:nvSpPr>
        <p:spPr>
          <a:xfrm>
            <a:off x="0" y="1825625"/>
            <a:ext cx="10515600" cy="4351338"/>
          </a:xfrm>
        </p:spPr>
        <p:txBody>
          <a:bodyPr/>
          <a:lstStyle/>
          <a:p>
            <a:r>
              <a:rPr lang="en-US" altLang="en-US" dirty="0"/>
              <a:t>Legally, a </a:t>
            </a:r>
            <a:r>
              <a:rPr lang="en-US" altLang="en-US" b="1" dirty="0"/>
              <a:t>hazardous waste </a:t>
            </a:r>
            <a:r>
              <a:rPr lang="en-US" altLang="en-US" dirty="0"/>
              <a:t>is any discarded material, liquid or solid, that contains substances known to be:</a:t>
            </a:r>
          </a:p>
          <a:p>
            <a:pPr lvl="1"/>
            <a:r>
              <a:rPr lang="en-US" altLang="en-US" dirty="0"/>
              <a:t>fatal to humans or laboratory animals in low doses;</a:t>
            </a:r>
          </a:p>
          <a:p>
            <a:pPr lvl="1"/>
            <a:r>
              <a:rPr lang="en-US" altLang="en-US" dirty="0"/>
              <a:t>toxic, carcinogenic, mutagenic, or teratogenic to humans or other life-forms;</a:t>
            </a:r>
          </a:p>
          <a:p>
            <a:pPr lvl="1"/>
            <a:r>
              <a:rPr lang="en-US" altLang="en-US" dirty="0"/>
              <a:t>ignitable with a flash point less than 60°C;</a:t>
            </a:r>
          </a:p>
          <a:p>
            <a:pPr lvl="1"/>
            <a:r>
              <a:rPr lang="en-US" altLang="en-US" dirty="0"/>
              <a:t>corrosive; or </a:t>
            </a:r>
          </a:p>
          <a:p>
            <a:pPr lvl="1"/>
            <a:r>
              <a:rPr lang="en-US" altLang="en-US" dirty="0"/>
              <a:t>explosive or highly reactive (undergoes violent chemical reactions either by itself or when mixed with other materials).</a:t>
            </a:r>
          </a:p>
          <a:p>
            <a:endParaRPr lang="en-US" altLang="en-US" dirty="0"/>
          </a:p>
        </p:txBody>
      </p:sp>
    </p:spTree>
    <p:extLst>
      <p:ext uri="{BB962C8B-B14F-4D97-AF65-F5344CB8AC3E}">
        <p14:creationId xmlns:p14="http://schemas.microsoft.com/office/powerpoint/2010/main" val="1768989788"/>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idx="4294967295"/>
          </p:nvPr>
        </p:nvSpPr>
        <p:spPr>
          <a:xfrm>
            <a:off x="0" y="365125"/>
            <a:ext cx="10515600" cy="1325563"/>
          </a:xfrm>
        </p:spPr>
        <p:txBody>
          <a:bodyPr anchorCtr="0"/>
          <a:lstStyle/>
          <a:p>
            <a:r>
              <a:rPr lang="en-US" altLang="en-US" sz="3600" b="1" dirty="0"/>
              <a:t>Federal legislation regulates hazardous waste</a:t>
            </a:r>
            <a:endParaRPr lang="en-US" altLang="en-US" sz="3600" dirty="0"/>
          </a:p>
        </p:txBody>
      </p:sp>
      <p:sp>
        <p:nvSpPr>
          <p:cNvPr id="78851" name="Content Placeholder 2"/>
          <p:cNvSpPr>
            <a:spLocks noGrp="1"/>
          </p:cNvSpPr>
          <p:nvPr>
            <p:ph idx="4294967295"/>
          </p:nvPr>
        </p:nvSpPr>
        <p:spPr>
          <a:xfrm>
            <a:off x="0" y="1825625"/>
            <a:ext cx="10515600" cy="4351338"/>
          </a:xfrm>
        </p:spPr>
        <p:txBody>
          <a:bodyPr/>
          <a:lstStyle/>
          <a:p>
            <a:r>
              <a:rPr lang="en-US" altLang="en-US" dirty="0"/>
              <a:t>Two important federal laws regulate hazardous waste management and disposal in the United States. </a:t>
            </a:r>
          </a:p>
          <a:p>
            <a:pPr lvl="1"/>
            <a:r>
              <a:rPr lang="en-US" altLang="en-US" dirty="0"/>
              <a:t>The Resource Conservation and Recovery Act (RCRA, pronounced “rickra”) of 1976.</a:t>
            </a:r>
          </a:p>
          <a:p>
            <a:pPr lvl="1"/>
            <a:r>
              <a:rPr lang="en-US" altLang="en-US" dirty="0"/>
              <a:t>The Comprehensive Environmental Response, Compensation, and Liability Act (CERCLA or Superfund Act), passed in 1980 and modified in 1984 by the Superfund Amendments and Reauthorization Act (SARA), is aimed at rapid containment, cleanup, or remediation of abandoned toxic waste sites.</a:t>
            </a:r>
            <a:endParaRPr lang="en-US" altLang="en-US" dirty="0"/>
          </a:p>
        </p:txBody>
      </p:sp>
    </p:spTree>
    <p:extLst>
      <p:ext uri="{BB962C8B-B14F-4D97-AF65-F5344CB8AC3E}">
        <p14:creationId xmlns:p14="http://schemas.microsoft.com/office/powerpoint/2010/main" val="619058897"/>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sz="4000" dirty="0"/>
              <a:t>Biomedical Waste Management</a:t>
            </a:r>
          </a:p>
        </p:txBody>
      </p:sp>
      <p:sp>
        <p:nvSpPr>
          <p:cNvPr id="19459" name="Rectangle 3"/>
          <p:cNvSpPr>
            <a:spLocks noGrp="1" noChangeArrowheads="1"/>
          </p:cNvSpPr>
          <p:nvPr>
            <p:ph idx="1"/>
          </p:nvPr>
        </p:nvSpPr>
        <p:spPr/>
        <p:txBody>
          <a:bodyPr>
            <a:normAutofit/>
          </a:bodyPr>
          <a:lstStyle/>
          <a:p>
            <a:pPr>
              <a:lnSpc>
                <a:spcPct val="80000"/>
              </a:lnSpc>
              <a:buFont typeface="Wingdings" panose="05000000000000000000" pitchFamily="2" charset="2"/>
              <a:buNone/>
            </a:pPr>
            <a:r>
              <a:rPr lang="en-US" altLang="en-US" b="1" dirty="0"/>
              <a:t>Biomedical </a:t>
            </a:r>
            <a:r>
              <a:rPr lang="en-US" altLang="en-US" b="1" dirty="0"/>
              <a:t>Waste</a:t>
            </a:r>
            <a:endParaRPr lang="en-US" altLang="en-US" b="1" dirty="0"/>
          </a:p>
          <a:p>
            <a:pPr>
              <a:lnSpc>
                <a:spcPct val="80000"/>
              </a:lnSpc>
            </a:pPr>
            <a:r>
              <a:rPr lang="en-US" altLang="en-US" dirty="0"/>
              <a:t>Waste from hospital, clinics, research laboratories, animal husbandry facilities </a:t>
            </a:r>
            <a:r>
              <a:rPr lang="en-US" altLang="en-US" dirty="0"/>
              <a:t>etc.</a:t>
            </a:r>
            <a:endParaRPr lang="en-US" altLang="en-US" dirty="0"/>
          </a:p>
          <a:p>
            <a:pPr>
              <a:lnSpc>
                <a:spcPct val="80000"/>
              </a:lnSpc>
            </a:pPr>
            <a:r>
              <a:rPr lang="en-US" altLang="en-US" dirty="0"/>
              <a:t>Types of wastes</a:t>
            </a:r>
          </a:p>
          <a:p>
            <a:pPr>
              <a:lnSpc>
                <a:spcPct val="80000"/>
              </a:lnSpc>
            </a:pPr>
            <a:r>
              <a:rPr lang="en-US" altLang="en-US" dirty="0"/>
              <a:t>Human anatomical wastes </a:t>
            </a:r>
          </a:p>
          <a:p>
            <a:pPr>
              <a:lnSpc>
                <a:spcPct val="80000"/>
              </a:lnSpc>
            </a:pPr>
            <a:r>
              <a:rPr lang="en-US" altLang="en-US" dirty="0"/>
              <a:t>Animal wastes</a:t>
            </a:r>
          </a:p>
          <a:p>
            <a:pPr>
              <a:lnSpc>
                <a:spcPct val="80000"/>
              </a:lnSpc>
            </a:pPr>
            <a:r>
              <a:rPr lang="en-US" altLang="en-US" dirty="0"/>
              <a:t>Microbiology and biotechnological wastes (cell cultures, toxins, vaccines)</a:t>
            </a:r>
          </a:p>
          <a:p>
            <a:pPr>
              <a:lnSpc>
                <a:spcPct val="80000"/>
              </a:lnSpc>
            </a:pPr>
            <a:r>
              <a:rPr lang="en-US" altLang="en-US" dirty="0"/>
              <a:t>Waste sharps (needles, syringes)</a:t>
            </a:r>
          </a:p>
          <a:p>
            <a:pPr>
              <a:lnSpc>
                <a:spcPct val="80000"/>
              </a:lnSpc>
            </a:pPr>
            <a:r>
              <a:rPr lang="en-US" altLang="en-US" dirty="0"/>
              <a:t>Discarded medicines and drugs</a:t>
            </a:r>
          </a:p>
          <a:p>
            <a:pPr>
              <a:lnSpc>
                <a:spcPct val="80000"/>
              </a:lnSpc>
            </a:pPr>
            <a:r>
              <a:rPr lang="en-US" altLang="en-US" dirty="0"/>
              <a:t>Soiled waste (contaminated with blood and body fluids including cotton dressings)</a:t>
            </a:r>
          </a:p>
          <a:p>
            <a:pPr>
              <a:lnSpc>
                <a:spcPct val="80000"/>
              </a:lnSpc>
            </a:pPr>
            <a:endParaRPr lang="en-US" altLang="en-US" dirty="0"/>
          </a:p>
        </p:txBody>
      </p:sp>
    </p:spTree>
    <p:extLst>
      <p:ext uri="{BB962C8B-B14F-4D97-AF65-F5344CB8AC3E}">
        <p14:creationId xmlns:p14="http://schemas.microsoft.com/office/powerpoint/2010/main" val="2359273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dirty="0"/>
              <a:t>Treatment /Disposal methods</a:t>
            </a:r>
          </a:p>
        </p:txBody>
      </p:sp>
      <p:sp>
        <p:nvSpPr>
          <p:cNvPr id="20483" name="Rectangle 3"/>
          <p:cNvSpPr>
            <a:spLocks noGrp="1" noChangeArrowheads="1"/>
          </p:cNvSpPr>
          <p:nvPr>
            <p:ph idx="1"/>
          </p:nvPr>
        </p:nvSpPr>
        <p:spPr/>
        <p:txBody>
          <a:bodyPr/>
          <a:lstStyle/>
          <a:p>
            <a:r>
              <a:rPr lang="en-US" altLang="en-US" dirty="0"/>
              <a:t>Incineration</a:t>
            </a:r>
          </a:p>
          <a:p>
            <a:r>
              <a:rPr lang="en-US" altLang="en-US" dirty="0"/>
              <a:t>Deep burial</a:t>
            </a:r>
          </a:p>
          <a:p>
            <a:r>
              <a:rPr lang="en-US" altLang="en-US" dirty="0"/>
              <a:t>Secured landfilling</a:t>
            </a:r>
          </a:p>
          <a:p>
            <a:r>
              <a:rPr lang="en-US" altLang="en-US" dirty="0"/>
              <a:t>Chemical disinfection</a:t>
            </a:r>
          </a:p>
          <a:p>
            <a:r>
              <a:rPr lang="en-US" altLang="en-US" dirty="0"/>
              <a:t>Steam sterilization (Auto </a:t>
            </a:r>
            <a:r>
              <a:rPr lang="en-US" altLang="en-US" dirty="0" smtClean="0"/>
              <a:t>calving)</a:t>
            </a:r>
            <a:endParaRPr lang="en-US" altLang="en-US" dirty="0"/>
          </a:p>
          <a:p>
            <a:r>
              <a:rPr lang="en-US" altLang="en-US" dirty="0"/>
              <a:t>Thermal deactivation</a:t>
            </a:r>
          </a:p>
          <a:p>
            <a:r>
              <a:rPr lang="en-US" altLang="en-US" dirty="0"/>
              <a:t>Irradiation and microwave treatment</a:t>
            </a:r>
          </a:p>
        </p:txBody>
      </p:sp>
    </p:spTree>
    <p:extLst>
      <p:ext uri="{BB962C8B-B14F-4D97-AF65-F5344CB8AC3E}">
        <p14:creationId xmlns:p14="http://schemas.microsoft.com/office/powerpoint/2010/main" val="16461336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dirty="0"/>
              <a:t>Municipal solid waste disposal methods</a:t>
            </a:r>
          </a:p>
        </p:txBody>
      </p:sp>
      <p:sp>
        <p:nvSpPr>
          <p:cNvPr id="7171" name="Rectangle 3"/>
          <p:cNvSpPr>
            <a:spLocks noGrp="1" noChangeArrowheads="1"/>
          </p:cNvSpPr>
          <p:nvPr>
            <p:ph idx="1"/>
          </p:nvPr>
        </p:nvSpPr>
        <p:spPr/>
        <p:txBody>
          <a:bodyPr/>
          <a:lstStyle/>
          <a:p>
            <a:r>
              <a:rPr lang="en-US" altLang="en-US" dirty="0"/>
              <a:t>Composting</a:t>
            </a:r>
          </a:p>
          <a:p>
            <a:r>
              <a:rPr lang="en-US" altLang="en-US" dirty="0"/>
              <a:t>Sanitary landfill</a:t>
            </a:r>
          </a:p>
          <a:p>
            <a:r>
              <a:rPr lang="en-US" altLang="en-US" dirty="0"/>
              <a:t>Incineration and pyrolysis</a:t>
            </a:r>
          </a:p>
          <a:p>
            <a:r>
              <a:rPr lang="en-US" altLang="en-US" dirty="0"/>
              <a:t>Reuse, recovery and recycle</a:t>
            </a:r>
          </a:p>
        </p:txBody>
      </p:sp>
    </p:spTree>
    <p:extLst>
      <p:ext uri="{BB962C8B-B14F-4D97-AF65-F5344CB8AC3E}">
        <p14:creationId xmlns:p14="http://schemas.microsoft.com/office/powerpoint/2010/main" val="33688752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dirty="0"/>
              <a:t>Autoclaving</a:t>
            </a:r>
          </a:p>
        </p:txBody>
      </p:sp>
      <p:sp>
        <p:nvSpPr>
          <p:cNvPr id="21507" name="Rectangle 3"/>
          <p:cNvSpPr>
            <a:spLocks noGrp="1" noChangeArrowheads="1"/>
          </p:cNvSpPr>
          <p:nvPr>
            <p:ph idx="1"/>
          </p:nvPr>
        </p:nvSpPr>
        <p:spPr/>
        <p:txBody>
          <a:bodyPr/>
          <a:lstStyle/>
          <a:p>
            <a:pPr>
              <a:lnSpc>
                <a:spcPct val="80000"/>
              </a:lnSpc>
            </a:pPr>
            <a:r>
              <a:rPr lang="en-US" altLang="en-US" dirty="0"/>
              <a:t>Steam sterilization is also known as autoclaving</a:t>
            </a:r>
          </a:p>
          <a:p>
            <a:pPr>
              <a:lnSpc>
                <a:spcPct val="80000"/>
              </a:lnSpc>
            </a:pPr>
            <a:r>
              <a:rPr lang="en-US" altLang="en-US" dirty="0"/>
              <a:t>The waste is placed in a sealed chamber and exposed to steam at a preset temperature and pressure for a specified time</a:t>
            </a:r>
          </a:p>
          <a:p>
            <a:pPr>
              <a:lnSpc>
                <a:spcPct val="80000"/>
              </a:lnSpc>
            </a:pPr>
            <a:r>
              <a:rPr lang="en-US" altLang="en-US" dirty="0"/>
              <a:t>Processing temp is about 1210C with processing time of around 12 minutes</a:t>
            </a:r>
          </a:p>
          <a:p>
            <a:pPr>
              <a:lnSpc>
                <a:spcPct val="80000"/>
              </a:lnSpc>
            </a:pPr>
            <a:r>
              <a:rPr lang="en-US" altLang="en-US" dirty="0"/>
              <a:t>There is no volume reduction of waste</a:t>
            </a:r>
          </a:p>
          <a:p>
            <a:pPr>
              <a:lnSpc>
                <a:spcPct val="80000"/>
              </a:lnSpc>
            </a:pPr>
            <a:r>
              <a:rPr lang="en-US" altLang="en-US" dirty="0"/>
              <a:t>Generation of offensive odor and toxic emissions are also possible</a:t>
            </a:r>
          </a:p>
          <a:p>
            <a:pPr>
              <a:lnSpc>
                <a:spcPct val="80000"/>
              </a:lnSpc>
            </a:pPr>
            <a:r>
              <a:rPr lang="en-US" altLang="en-US" dirty="0"/>
              <a:t>For large volumes of wastes continuous sterilization units have been developed</a:t>
            </a:r>
          </a:p>
          <a:p>
            <a:pPr>
              <a:lnSpc>
                <a:spcPct val="80000"/>
              </a:lnSpc>
            </a:pPr>
            <a:endParaRPr lang="en-US" altLang="en-US" dirty="0"/>
          </a:p>
        </p:txBody>
      </p:sp>
    </p:spTree>
    <p:extLst>
      <p:ext uri="{BB962C8B-B14F-4D97-AF65-F5344CB8AC3E}">
        <p14:creationId xmlns:p14="http://schemas.microsoft.com/office/powerpoint/2010/main" val="18090113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dirty="0"/>
              <a:t>Chemical disinfection</a:t>
            </a:r>
          </a:p>
        </p:txBody>
      </p:sp>
      <p:sp>
        <p:nvSpPr>
          <p:cNvPr id="22531" name="Rectangle 3"/>
          <p:cNvSpPr>
            <a:spLocks noGrp="1" noChangeArrowheads="1"/>
          </p:cNvSpPr>
          <p:nvPr>
            <p:ph idx="1"/>
          </p:nvPr>
        </p:nvSpPr>
        <p:spPr>
          <a:xfrm>
            <a:off x="1981200" y="1163639"/>
            <a:ext cx="8229600" cy="4530725"/>
          </a:xfrm>
        </p:spPr>
        <p:txBody>
          <a:bodyPr/>
          <a:lstStyle/>
          <a:p>
            <a:r>
              <a:rPr lang="en-US" altLang="en-US" sz="2400" dirty="0"/>
              <a:t>Involves treating the medical wastes with liquid chemical disinfectant</a:t>
            </a:r>
          </a:p>
          <a:p>
            <a:endParaRPr lang="en-US" altLang="en-US" sz="2400" dirty="0"/>
          </a:p>
          <a:p>
            <a:r>
              <a:rPr lang="en-US" altLang="en-US" sz="2400" dirty="0"/>
              <a:t>The wastes have to be prepared  by grinding them therefore the chemical disinfectant can penetrate and disinfect the entire mass</a:t>
            </a:r>
          </a:p>
          <a:p>
            <a:endParaRPr lang="en-US" altLang="en-US" sz="2400" dirty="0"/>
          </a:p>
          <a:p>
            <a:r>
              <a:rPr lang="en-US" altLang="en-US" sz="2400" dirty="0"/>
              <a:t>The particle size, porosity and permeability</a:t>
            </a:r>
          </a:p>
          <a:p>
            <a:endParaRPr lang="en-US" altLang="en-US" sz="2400" dirty="0"/>
          </a:p>
          <a:p>
            <a:r>
              <a:rPr lang="en-US" altLang="en-US" sz="2400" dirty="0"/>
              <a:t>Will  affect the process of disinfection</a:t>
            </a:r>
          </a:p>
        </p:txBody>
      </p:sp>
    </p:spTree>
    <p:extLst>
      <p:ext uri="{BB962C8B-B14F-4D97-AF65-F5344CB8AC3E}">
        <p14:creationId xmlns:p14="http://schemas.microsoft.com/office/powerpoint/2010/main" val="20874038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dirty="0"/>
              <a:t>Thermal deactivation</a:t>
            </a:r>
          </a:p>
        </p:txBody>
      </p:sp>
      <p:sp>
        <p:nvSpPr>
          <p:cNvPr id="23555" name="Rectangle 3"/>
          <p:cNvSpPr>
            <a:spLocks noGrp="1" noChangeArrowheads="1"/>
          </p:cNvSpPr>
          <p:nvPr>
            <p:ph idx="1"/>
          </p:nvPr>
        </p:nvSpPr>
        <p:spPr>
          <a:xfrm>
            <a:off x="1981200" y="1600200"/>
            <a:ext cx="8229600" cy="5029200"/>
          </a:xfrm>
        </p:spPr>
        <p:txBody>
          <a:bodyPr/>
          <a:lstStyle/>
          <a:p>
            <a:pPr>
              <a:lnSpc>
                <a:spcPct val="80000"/>
              </a:lnSpc>
            </a:pPr>
            <a:r>
              <a:rPr lang="en-US" altLang="en-US" sz="2400" dirty="0"/>
              <a:t>Involves raising the temp to such a level that all infectious agents are destroyed</a:t>
            </a:r>
          </a:p>
          <a:p>
            <a:pPr>
              <a:lnSpc>
                <a:spcPct val="80000"/>
              </a:lnSpc>
            </a:pPr>
            <a:endParaRPr lang="en-US" altLang="en-US" sz="2400" dirty="0"/>
          </a:p>
          <a:p>
            <a:pPr>
              <a:lnSpc>
                <a:spcPct val="80000"/>
              </a:lnSpc>
            </a:pPr>
            <a:r>
              <a:rPr lang="en-US" altLang="en-US" sz="2400" dirty="0"/>
              <a:t>This process is used mainly in treating liquid wastes which is heated to a preset temperature for a specified period and then is destroyed</a:t>
            </a:r>
          </a:p>
          <a:p>
            <a:pPr>
              <a:lnSpc>
                <a:spcPct val="80000"/>
              </a:lnSpc>
            </a:pPr>
            <a:endParaRPr lang="en-US" altLang="en-US" sz="2400" dirty="0"/>
          </a:p>
          <a:p>
            <a:pPr>
              <a:lnSpc>
                <a:spcPct val="80000"/>
              </a:lnSpc>
            </a:pPr>
            <a:r>
              <a:rPr lang="en-US" altLang="en-US" sz="2400" dirty="0"/>
              <a:t>Irradiation is a process by which ultraviolet or ionizing radiation is used for destroying infectious diseases. The waste is  first shredded and sprayed with water</a:t>
            </a:r>
          </a:p>
          <a:p>
            <a:pPr>
              <a:lnSpc>
                <a:spcPct val="80000"/>
              </a:lnSpc>
            </a:pPr>
            <a:endParaRPr lang="en-US" altLang="en-US" sz="2400" dirty="0"/>
          </a:p>
          <a:p>
            <a:pPr>
              <a:lnSpc>
                <a:spcPct val="80000"/>
              </a:lnSpc>
            </a:pPr>
            <a:r>
              <a:rPr lang="en-US" altLang="en-US" sz="2400" dirty="0"/>
              <a:t>The mass is then heated with microwave radiation under high temperature</a:t>
            </a:r>
          </a:p>
        </p:txBody>
      </p:sp>
    </p:spTree>
    <p:extLst>
      <p:ext uri="{BB962C8B-B14F-4D97-AF65-F5344CB8AC3E}">
        <p14:creationId xmlns:p14="http://schemas.microsoft.com/office/powerpoint/2010/main" val="25218369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latin typeface="Verdana" panose="020B0604030504040204" pitchFamily="34" charset="0"/>
              </a:rPr>
              <a:t>Disposal Bin System</a:t>
            </a:r>
          </a:p>
        </p:txBody>
      </p:sp>
      <p:sp>
        <p:nvSpPr>
          <p:cNvPr id="47107" name="Rectangle 3"/>
          <p:cNvSpPr>
            <a:spLocks noGrp="1" noChangeArrowheads="1"/>
          </p:cNvSpPr>
          <p:nvPr>
            <p:ph idx="1"/>
          </p:nvPr>
        </p:nvSpPr>
        <p:spPr/>
        <p:txBody>
          <a:bodyPr>
            <a:normAutofit fontScale="92500" lnSpcReduction="10000"/>
          </a:bodyPr>
          <a:lstStyle/>
          <a:p>
            <a:pPr>
              <a:lnSpc>
                <a:spcPct val="80000"/>
              </a:lnSpc>
            </a:pPr>
            <a:r>
              <a:rPr lang="en-US" altLang="en-US" sz="2000" dirty="0"/>
              <a:t>Have Bio Hazard Label on red, yellow, blue and white bins, Cytotoxic Label on black bin.</a:t>
            </a:r>
          </a:p>
          <a:p>
            <a:pPr>
              <a:lnSpc>
                <a:spcPct val="80000"/>
              </a:lnSpc>
            </a:pPr>
            <a:endParaRPr lang="en-US" altLang="en-US" sz="2000" dirty="0"/>
          </a:p>
          <a:p>
            <a:pPr>
              <a:lnSpc>
                <a:spcPct val="80000"/>
              </a:lnSpc>
            </a:pPr>
            <a:r>
              <a:rPr lang="en-US" altLang="en-US" sz="2000" dirty="0"/>
              <a:t>Collect the domestic waste (eatables, wrappers, fruit peels, papers etc.) in green bin</a:t>
            </a:r>
          </a:p>
          <a:p>
            <a:pPr>
              <a:lnSpc>
                <a:spcPct val="80000"/>
              </a:lnSpc>
            </a:pPr>
            <a:endParaRPr lang="en-US" altLang="en-US" sz="2000" dirty="0"/>
          </a:p>
          <a:p>
            <a:pPr>
              <a:lnSpc>
                <a:spcPct val="80000"/>
              </a:lnSpc>
            </a:pPr>
            <a:r>
              <a:rPr lang="en-US" altLang="en-US" sz="2000" dirty="0"/>
              <a:t>Yellow bins needles syringes</a:t>
            </a:r>
          </a:p>
          <a:p>
            <a:pPr>
              <a:lnSpc>
                <a:spcPct val="80000"/>
              </a:lnSpc>
            </a:pPr>
            <a:r>
              <a:rPr lang="en-US" altLang="en-US" sz="2000" dirty="0"/>
              <a:t>Dispose body parts which has been segregated in yellow bin / bag by handing over to Common Biomedical Waste Treatment Facility if available or otherwise Incinerate it.</a:t>
            </a:r>
          </a:p>
          <a:p>
            <a:pPr>
              <a:lnSpc>
                <a:spcPct val="80000"/>
              </a:lnSpc>
            </a:pPr>
            <a:endParaRPr lang="en-US" altLang="en-US" sz="2000" dirty="0"/>
          </a:p>
          <a:p>
            <a:pPr>
              <a:lnSpc>
                <a:spcPct val="80000"/>
              </a:lnSpc>
            </a:pPr>
            <a:r>
              <a:rPr lang="en-US" altLang="en-US" sz="2000" dirty="0"/>
              <a:t>Don’t dispose infectious waste into black and green bin.</a:t>
            </a:r>
          </a:p>
          <a:p>
            <a:pPr>
              <a:lnSpc>
                <a:spcPct val="80000"/>
              </a:lnSpc>
            </a:pPr>
            <a:endParaRPr lang="en-US" altLang="en-US" sz="2000" dirty="0"/>
          </a:p>
          <a:p>
            <a:pPr>
              <a:lnSpc>
                <a:spcPct val="80000"/>
              </a:lnSpc>
            </a:pPr>
            <a:r>
              <a:rPr lang="en-US" altLang="en-US" sz="2000" dirty="0"/>
              <a:t>Waste sharps– white container</a:t>
            </a:r>
          </a:p>
          <a:p>
            <a:pPr>
              <a:lnSpc>
                <a:spcPct val="80000"/>
              </a:lnSpc>
              <a:buFont typeface="Wingdings" panose="05000000000000000000" pitchFamily="2" charset="2"/>
              <a:buNone/>
            </a:pPr>
            <a:endParaRPr lang="en-US" altLang="en-US" sz="2000" dirty="0"/>
          </a:p>
          <a:p>
            <a:pPr>
              <a:lnSpc>
                <a:spcPct val="80000"/>
              </a:lnSpc>
              <a:buFont typeface="Wingdings" panose="05000000000000000000" pitchFamily="2" charset="2"/>
              <a:buNone/>
            </a:pPr>
            <a:endParaRPr lang="en-US" altLang="en-US" sz="2000" dirty="0"/>
          </a:p>
          <a:p>
            <a:pPr>
              <a:lnSpc>
                <a:spcPct val="80000"/>
              </a:lnSpc>
              <a:buFont typeface="Wingdings" panose="05000000000000000000" pitchFamily="2" charset="2"/>
              <a:buNone/>
            </a:pPr>
            <a:endParaRPr lang="en-US" altLang="en-US" sz="2000" dirty="0"/>
          </a:p>
        </p:txBody>
      </p:sp>
      <p:sp>
        <p:nvSpPr>
          <p:cNvPr id="47109" name="Rectangle 5"/>
          <p:cNvSpPr>
            <a:spLocks noChangeArrowheads="1"/>
          </p:cNvSpPr>
          <p:nvPr/>
        </p:nvSpPr>
        <p:spPr bwMode="auto">
          <a:xfrm>
            <a:off x="6003635"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just" eaLnBrk="1" hangingPunct="1"/>
            <a:endParaRPr lang="en-US" altLang="en-US" dirty="0">
              <a:latin typeface="Arial" panose="020B0604020202020204" pitchFamily="34" charset="0"/>
            </a:endParaRPr>
          </a:p>
        </p:txBody>
      </p:sp>
      <p:sp>
        <p:nvSpPr>
          <p:cNvPr id="47108" name="AutoShape 4"/>
          <p:cNvSpPr>
            <a:spLocks noChangeAspect="1" noChangeArrowheads="1"/>
          </p:cNvSpPr>
          <p:nvPr/>
        </p:nvSpPr>
        <p:spPr bwMode="auto">
          <a:xfrm>
            <a:off x="6324600" y="34925"/>
            <a:ext cx="1333500" cy="83185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47111" name="Rectangle 7"/>
          <p:cNvSpPr>
            <a:spLocks noChangeArrowheads="1"/>
          </p:cNvSpPr>
          <p:nvPr/>
        </p:nvSpPr>
        <p:spPr bwMode="auto">
          <a:xfrm>
            <a:off x="6003635"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just" eaLnBrk="1" hangingPunct="1"/>
            <a:endParaRPr lang="en-US" altLang="en-US" dirty="0">
              <a:latin typeface="Arial" panose="020B0604020202020204" pitchFamily="34" charset="0"/>
            </a:endParaRPr>
          </a:p>
        </p:txBody>
      </p:sp>
      <p:sp>
        <p:nvSpPr>
          <p:cNvPr id="47110" name="AutoShape 6"/>
          <p:cNvSpPr>
            <a:spLocks noChangeAspect="1" noChangeArrowheads="1"/>
          </p:cNvSpPr>
          <p:nvPr/>
        </p:nvSpPr>
        <p:spPr bwMode="auto">
          <a:xfrm>
            <a:off x="6324600" y="34925"/>
            <a:ext cx="1333500" cy="83185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dirty="0"/>
          </a:p>
        </p:txBody>
      </p:sp>
    </p:spTree>
    <p:extLst>
      <p:ext uri="{BB962C8B-B14F-4D97-AF65-F5344CB8AC3E}">
        <p14:creationId xmlns:p14="http://schemas.microsoft.com/office/powerpoint/2010/main" val="994999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ltLang="en-US" dirty="0"/>
              <a:t>E-waste</a:t>
            </a:r>
          </a:p>
        </p:txBody>
      </p:sp>
      <p:sp>
        <p:nvSpPr>
          <p:cNvPr id="83971" name="Rectangle 3"/>
          <p:cNvSpPr>
            <a:spLocks noGrp="1" noChangeArrowheads="1"/>
          </p:cNvSpPr>
          <p:nvPr>
            <p:ph idx="1"/>
          </p:nvPr>
        </p:nvSpPr>
        <p:spPr/>
        <p:txBody>
          <a:bodyPr/>
          <a:lstStyle/>
          <a:p>
            <a:pPr>
              <a:lnSpc>
                <a:spcPct val="90000"/>
              </a:lnSpc>
            </a:pPr>
            <a:r>
              <a:rPr lang="en-US" altLang="en-US" sz="2400" dirty="0"/>
              <a:t>E-waste management</a:t>
            </a:r>
          </a:p>
          <a:p>
            <a:pPr>
              <a:lnSpc>
                <a:spcPct val="90000"/>
              </a:lnSpc>
            </a:pPr>
            <a:r>
              <a:rPr lang="en-US" altLang="en-US" sz="2400" dirty="0"/>
              <a:t>Reuse--- repairing or upgrading the used electronic equipment</a:t>
            </a:r>
          </a:p>
          <a:p>
            <a:pPr>
              <a:lnSpc>
                <a:spcPct val="90000"/>
              </a:lnSpc>
            </a:pPr>
            <a:r>
              <a:rPr lang="en-US" altLang="en-US" sz="2400" dirty="0"/>
              <a:t>Donate ---- donating reusable electronic </a:t>
            </a:r>
            <a:r>
              <a:rPr lang="en-US" altLang="en-US" sz="2400" dirty="0"/>
              <a:t>equipment's </a:t>
            </a:r>
            <a:r>
              <a:rPr lang="en-US" altLang="en-US" sz="2400" dirty="0"/>
              <a:t>to schools or other non profit organizations</a:t>
            </a:r>
          </a:p>
          <a:p>
            <a:pPr>
              <a:lnSpc>
                <a:spcPct val="90000"/>
              </a:lnSpc>
            </a:pPr>
            <a:r>
              <a:rPr lang="en-US" altLang="en-US" sz="2400" dirty="0"/>
              <a:t>Recycle---- take back programs of electronic goods, heavy metals, plastics, glass </a:t>
            </a:r>
            <a:r>
              <a:rPr lang="en-US" altLang="en-US" sz="2400" dirty="0"/>
              <a:t>etc. </a:t>
            </a:r>
            <a:r>
              <a:rPr lang="en-US" altLang="en-US" sz="2400" dirty="0"/>
              <a:t>can be recycled</a:t>
            </a:r>
          </a:p>
          <a:p>
            <a:pPr>
              <a:lnSpc>
                <a:spcPct val="90000"/>
              </a:lnSpc>
            </a:pPr>
            <a:r>
              <a:rPr lang="en-US" altLang="en-US" sz="2400" dirty="0"/>
              <a:t> Dispose --- disposed in secure landfills ---pretreatment is necessary --- size reduction techniques, like crushing ,grinding or mechanical compaction is used</a:t>
            </a:r>
          </a:p>
        </p:txBody>
      </p:sp>
    </p:spTree>
    <p:extLst>
      <p:ext uri="{BB962C8B-B14F-4D97-AF65-F5344CB8AC3E}">
        <p14:creationId xmlns:p14="http://schemas.microsoft.com/office/powerpoint/2010/main" val="3745751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4"/>
            <a:r>
              <a:rPr lang="en-US" sz="9600" dirty="0"/>
              <a:t>END</a:t>
            </a:r>
            <a:endParaRPr lang="en-US" sz="9600" dirty="0"/>
          </a:p>
        </p:txBody>
      </p:sp>
    </p:spTree>
    <p:extLst>
      <p:ext uri="{BB962C8B-B14F-4D97-AF65-F5344CB8AC3E}">
        <p14:creationId xmlns:p14="http://schemas.microsoft.com/office/powerpoint/2010/main" val="2260762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dirty="0"/>
              <a:t>COMPOSTING</a:t>
            </a:r>
          </a:p>
        </p:txBody>
      </p:sp>
      <p:sp>
        <p:nvSpPr>
          <p:cNvPr id="8195" name="Rectangle 3"/>
          <p:cNvSpPr>
            <a:spLocks noGrp="1" noChangeArrowheads="1"/>
          </p:cNvSpPr>
          <p:nvPr>
            <p:ph idx="1"/>
          </p:nvPr>
        </p:nvSpPr>
        <p:spPr/>
        <p:txBody>
          <a:bodyPr/>
          <a:lstStyle/>
          <a:p>
            <a:pPr>
              <a:lnSpc>
                <a:spcPct val="90000"/>
              </a:lnSpc>
            </a:pPr>
            <a:r>
              <a:rPr lang="en-US" altLang="en-US" dirty="0"/>
              <a:t>Aerobic decomposition of organic matter by bacteria and fungi</a:t>
            </a:r>
          </a:p>
          <a:p>
            <a:pPr>
              <a:lnSpc>
                <a:spcPct val="90000"/>
              </a:lnSpc>
            </a:pPr>
            <a:r>
              <a:rPr lang="en-US" altLang="en-US" dirty="0"/>
              <a:t>To ensure a reasonable composting rate following parameters are to be maintained</a:t>
            </a:r>
          </a:p>
          <a:p>
            <a:pPr>
              <a:lnSpc>
                <a:spcPct val="90000"/>
              </a:lnSpc>
            </a:pPr>
            <a:r>
              <a:rPr lang="en-US" altLang="en-US" dirty="0"/>
              <a:t>Temp-25- 50</a:t>
            </a:r>
            <a:r>
              <a:rPr lang="en-US" altLang="en-US" baseline="30000" dirty="0"/>
              <a:t> 0</a:t>
            </a:r>
            <a:r>
              <a:rPr lang="en-US" altLang="en-US" dirty="0"/>
              <a:t> C</a:t>
            </a:r>
          </a:p>
          <a:p>
            <a:pPr>
              <a:lnSpc>
                <a:spcPct val="90000"/>
              </a:lnSpc>
            </a:pPr>
            <a:r>
              <a:rPr lang="en-US" altLang="en-US" dirty="0"/>
              <a:t>pH – 5- 8</a:t>
            </a:r>
          </a:p>
          <a:p>
            <a:pPr>
              <a:lnSpc>
                <a:spcPct val="90000"/>
              </a:lnSpc>
            </a:pPr>
            <a:r>
              <a:rPr lang="en-US" altLang="en-US" dirty="0"/>
              <a:t>Moisture -50 -70%</a:t>
            </a:r>
          </a:p>
          <a:p>
            <a:pPr>
              <a:lnSpc>
                <a:spcPct val="90000"/>
              </a:lnSpc>
            </a:pPr>
            <a:r>
              <a:rPr lang="en-US" altLang="en-US" dirty="0"/>
              <a:t>The material to be composted has to be segregated to remove non bio-degradable materials like glass , plastics ,metals and alloys</a:t>
            </a:r>
          </a:p>
        </p:txBody>
      </p:sp>
    </p:spTree>
    <p:extLst>
      <p:ext uri="{BB962C8B-B14F-4D97-AF65-F5344CB8AC3E}">
        <p14:creationId xmlns:p14="http://schemas.microsoft.com/office/powerpoint/2010/main" val="2176292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Composting</a:t>
            </a:r>
          </a:p>
        </p:txBody>
      </p:sp>
      <p:sp>
        <p:nvSpPr>
          <p:cNvPr id="9219" name="Rectangle 3"/>
          <p:cNvSpPr>
            <a:spLocks noGrp="1" noChangeArrowheads="1"/>
          </p:cNvSpPr>
          <p:nvPr>
            <p:ph idx="1"/>
          </p:nvPr>
        </p:nvSpPr>
        <p:spPr/>
        <p:txBody>
          <a:bodyPr/>
          <a:lstStyle/>
          <a:p>
            <a:pPr>
              <a:lnSpc>
                <a:spcPct val="90000"/>
              </a:lnSpc>
            </a:pPr>
            <a:r>
              <a:rPr lang="en-US" altLang="en-US" dirty="0"/>
              <a:t>A proper mix of nutrients like animal waste, sewage sludge is necessary to ensure proper growth of bacteria and fungi</a:t>
            </a:r>
          </a:p>
          <a:p>
            <a:pPr>
              <a:lnSpc>
                <a:spcPct val="90000"/>
              </a:lnSpc>
            </a:pPr>
            <a:r>
              <a:rPr lang="en-US" altLang="en-US" dirty="0"/>
              <a:t>Excess compaction may be avoided</a:t>
            </a:r>
          </a:p>
          <a:p>
            <a:pPr>
              <a:lnSpc>
                <a:spcPct val="90000"/>
              </a:lnSpc>
            </a:pPr>
            <a:r>
              <a:rPr lang="en-US" altLang="en-US" dirty="0"/>
              <a:t>Porous structure should be maintained to ensure free circulation of air</a:t>
            </a:r>
          </a:p>
          <a:p>
            <a:pPr>
              <a:lnSpc>
                <a:spcPct val="90000"/>
              </a:lnSpc>
            </a:pPr>
            <a:r>
              <a:rPr lang="en-US" altLang="en-US" dirty="0"/>
              <a:t>This mixture is arranged in windrows of about 2.5 m width</a:t>
            </a:r>
          </a:p>
          <a:p>
            <a:pPr>
              <a:lnSpc>
                <a:spcPct val="90000"/>
              </a:lnSpc>
            </a:pPr>
            <a:r>
              <a:rPr lang="en-US" altLang="en-US" dirty="0"/>
              <a:t>Turned twice a week</a:t>
            </a:r>
          </a:p>
          <a:p>
            <a:pPr>
              <a:lnSpc>
                <a:spcPct val="90000"/>
              </a:lnSpc>
            </a:pPr>
            <a:endParaRPr lang="en-US" altLang="en-US" dirty="0"/>
          </a:p>
          <a:p>
            <a:pPr>
              <a:lnSpc>
                <a:spcPct val="90000"/>
              </a:lnSpc>
            </a:pPr>
            <a:endParaRPr lang="en-US" altLang="en-US" dirty="0"/>
          </a:p>
        </p:txBody>
      </p:sp>
    </p:spTree>
    <p:extLst>
      <p:ext uri="{BB962C8B-B14F-4D97-AF65-F5344CB8AC3E}">
        <p14:creationId xmlns:p14="http://schemas.microsoft.com/office/powerpoint/2010/main" val="1659566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dirty="0"/>
              <a:t>Composting……</a:t>
            </a:r>
          </a:p>
        </p:txBody>
      </p:sp>
      <p:sp>
        <p:nvSpPr>
          <p:cNvPr id="10243" name="Rectangle 3"/>
          <p:cNvSpPr>
            <a:spLocks noGrp="1" noChangeArrowheads="1"/>
          </p:cNvSpPr>
          <p:nvPr>
            <p:ph idx="1"/>
          </p:nvPr>
        </p:nvSpPr>
        <p:spPr/>
        <p:txBody>
          <a:bodyPr/>
          <a:lstStyle/>
          <a:p>
            <a:pPr>
              <a:lnSpc>
                <a:spcPct val="90000"/>
              </a:lnSpc>
            </a:pPr>
            <a:r>
              <a:rPr lang="en-US" altLang="en-US" dirty="0"/>
              <a:t>Composting process takes about 4 to 6 weeks</a:t>
            </a:r>
          </a:p>
          <a:p>
            <a:pPr>
              <a:lnSpc>
                <a:spcPct val="90000"/>
              </a:lnSpc>
            </a:pPr>
            <a:r>
              <a:rPr lang="en-US" altLang="en-US" dirty="0"/>
              <a:t>Color of mass becomes dark and organic matter in the solid waste transforms to a stable humus</a:t>
            </a:r>
          </a:p>
          <a:p>
            <a:pPr>
              <a:lnSpc>
                <a:spcPct val="90000"/>
              </a:lnSpc>
            </a:pPr>
            <a:r>
              <a:rPr lang="en-US" altLang="en-US" dirty="0"/>
              <a:t>Continuous aeration and mixing</a:t>
            </a:r>
          </a:p>
          <a:p>
            <a:pPr>
              <a:lnSpc>
                <a:spcPct val="90000"/>
              </a:lnSpc>
            </a:pPr>
            <a:r>
              <a:rPr lang="en-US" altLang="en-US" dirty="0"/>
              <a:t>Composted solid waste is a good nutrient and can be used as a manure after addition of certain conditioners </a:t>
            </a:r>
          </a:p>
        </p:txBody>
      </p:sp>
    </p:spTree>
    <p:extLst>
      <p:ext uri="{BB962C8B-B14F-4D97-AF65-F5344CB8AC3E}">
        <p14:creationId xmlns:p14="http://schemas.microsoft.com/office/powerpoint/2010/main" val="2414686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altLang="en-US" dirty="0">
                <a:latin typeface="Verdana" panose="020B0604030504040204" pitchFamily="34" charset="0"/>
              </a:rPr>
              <a:t>Benefits of Composting-</a:t>
            </a:r>
          </a:p>
        </p:txBody>
      </p:sp>
      <p:sp>
        <p:nvSpPr>
          <p:cNvPr id="70659" name="Rectangle 3"/>
          <p:cNvSpPr>
            <a:spLocks noGrp="1" noChangeArrowheads="1"/>
          </p:cNvSpPr>
          <p:nvPr>
            <p:ph idx="1"/>
          </p:nvPr>
        </p:nvSpPr>
        <p:spPr/>
        <p:txBody>
          <a:bodyPr/>
          <a:lstStyle/>
          <a:p>
            <a:r>
              <a:rPr lang="en-US" altLang="en-US" dirty="0"/>
              <a:t>Keeps organic wastes out of landfills. </a:t>
            </a:r>
          </a:p>
          <a:p>
            <a:r>
              <a:rPr lang="en-US" altLang="en-US" dirty="0"/>
              <a:t> Provides nutrients to the soil. </a:t>
            </a:r>
          </a:p>
          <a:p>
            <a:r>
              <a:rPr lang="en-US" altLang="en-US" dirty="0"/>
              <a:t> Increases beneficial soil organisms (e.g., worms and centipedes). </a:t>
            </a:r>
          </a:p>
          <a:p>
            <a:r>
              <a:rPr lang="en-US" altLang="en-US" dirty="0"/>
              <a:t> Suppresses certain plant diseases. </a:t>
            </a:r>
          </a:p>
          <a:p>
            <a:r>
              <a:rPr lang="en-US" altLang="en-US" dirty="0"/>
              <a:t> Reduces the need for fertilizers and pesticides. </a:t>
            </a:r>
          </a:p>
          <a:p>
            <a:r>
              <a:rPr lang="en-US" altLang="en-US" dirty="0"/>
              <a:t> Protects soils from erosion. </a:t>
            </a:r>
          </a:p>
          <a:p>
            <a:r>
              <a:rPr lang="en-US" altLang="en-US" dirty="0"/>
              <a:t> Assists pollution remediation</a:t>
            </a:r>
          </a:p>
        </p:txBody>
      </p:sp>
    </p:spTree>
    <p:extLst>
      <p:ext uri="{BB962C8B-B14F-4D97-AF65-F5344CB8AC3E}">
        <p14:creationId xmlns:p14="http://schemas.microsoft.com/office/powerpoint/2010/main" val="3053939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dirty="0"/>
              <a:t>Land filling</a:t>
            </a:r>
          </a:p>
        </p:txBody>
      </p:sp>
      <p:sp>
        <p:nvSpPr>
          <p:cNvPr id="11267" name="Rectangle 3"/>
          <p:cNvSpPr>
            <a:spLocks noGrp="1" noChangeArrowheads="1"/>
          </p:cNvSpPr>
          <p:nvPr>
            <p:ph idx="1"/>
          </p:nvPr>
        </p:nvSpPr>
        <p:spPr/>
        <p:txBody>
          <a:bodyPr/>
          <a:lstStyle/>
          <a:p>
            <a:r>
              <a:rPr lang="en-US" altLang="en-US" dirty="0"/>
              <a:t>Features</a:t>
            </a:r>
          </a:p>
          <a:p>
            <a:r>
              <a:rPr lang="en-US" altLang="en-US" dirty="0"/>
              <a:t>Careful and scientific site selection</a:t>
            </a:r>
          </a:p>
          <a:p>
            <a:r>
              <a:rPr lang="en-US" altLang="en-US" dirty="0"/>
              <a:t>Controlled dumping</a:t>
            </a:r>
          </a:p>
          <a:p>
            <a:r>
              <a:rPr lang="en-US" altLang="en-US" dirty="0"/>
              <a:t>Compaction of waste </a:t>
            </a:r>
          </a:p>
          <a:p>
            <a:r>
              <a:rPr lang="en-US" altLang="en-US" dirty="0"/>
              <a:t>Provision for collecting leachates</a:t>
            </a:r>
          </a:p>
        </p:txBody>
      </p:sp>
    </p:spTree>
    <p:extLst>
      <p:ext uri="{BB962C8B-B14F-4D97-AF65-F5344CB8AC3E}">
        <p14:creationId xmlns:p14="http://schemas.microsoft.com/office/powerpoint/2010/main" val="2619387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dirty="0"/>
              <a:t>Land filling…..</a:t>
            </a:r>
          </a:p>
        </p:txBody>
      </p:sp>
      <p:sp>
        <p:nvSpPr>
          <p:cNvPr id="12291" name="Rectangle 3"/>
          <p:cNvSpPr>
            <a:spLocks noGrp="1" noChangeArrowheads="1"/>
          </p:cNvSpPr>
          <p:nvPr>
            <p:ph idx="1"/>
          </p:nvPr>
        </p:nvSpPr>
        <p:spPr/>
        <p:txBody>
          <a:bodyPr/>
          <a:lstStyle/>
          <a:p>
            <a:r>
              <a:rPr lang="en-US" altLang="en-US" dirty="0"/>
              <a:t>Organic wastes are degraded by soil microorganisms</a:t>
            </a:r>
          </a:p>
          <a:p>
            <a:r>
              <a:rPr lang="en-US" altLang="en-US" dirty="0"/>
              <a:t>Microbes utilize the oxygen present inside the landfill</a:t>
            </a:r>
          </a:p>
          <a:p>
            <a:r>
              <a:rPr lang="en-US" altLang="en-US" dirty="0"/>
              <a:t>Followed by anaerobic decomposition</a:t>
            </a:r>
          </a:p>
          <a:p>
            <a:r>
              <a:rPr lang="en-US" altLang="en-US" dirty="0"/>
              <a:t>Water soluble organic compounds generated in this process percolates through the landfill soils</a:t>
            </a:r>
          </a:p>
          <a:p>
            <a:endParaRPr lang="en-US" altLang="en-US" dirty="0"/>
          </a:p>
        </p:txBody>
      </p:sp>
    </p:spTree>
    <p:extLst>
      <p:ext uri="{BB962C8B-B14F-4D97-AF65-F5344CB8AC3E}">
        <p14:creationId xmlns:p14="http://schemas.microsoft.com/office/powerpoint/2010/main" val="481853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dirty="0"/>
              <a:t>Land filling….</a:t>
            </a:r>
          </a:p>
        </p:txBody>
      </p:sp>
      <p:sp>
        <p:nvSpPr>
          <p:cNvPr id="13315" name="Rectangle 3"/>
          <p:cNvSpPr>
            <a:spLocks noGrp="1" noChangeArrowheads="1"/>
          </p:cNvSpPr>
          <p:nvPr>
            <p:ph idx="1"/>
          </p:nvPr>
        </p:nvSpPr>
        <p:spPr/>
        <p:txBody>
          <a:bodyPr/>
          <a:lstStyle/>
          <a:p>
            <a:pPr>
              <a:lnSpc>
                <a:spcPct val="90000"/>
              </a:lnSpc>
            </a:pPr>
            <a:r>
              <a:rPr lang="en-US" altLang="en-US" dirty="0"/>
              <a:t>Land occupied by the land fill becomes unproductive</a:t>
            </a:r>
          </a:p>
          <a:p>
            <a:pPr>
              <a:lnSpc>
                <a:spcPct val="90000"/>
              </a:lnSpc>
            </a:pPr>
            <a:r>
              <a:rPr lang="en-US" altLang="en-US" dirty="0"/>
              <a:t>Insects, rodents, scavenger birds, bad odor are some of the aesthetic problems associated with  sanitary landfill</a:t>
            </a:r>
          </a:p>
          <a:p>
            <a:pPr>
              <a:lnSpc>
                <a:spcPct val="90000"/>
              </a:lnSpc>
            </a:pPr>
            <a:r>
              <a:rPr lang="en-US" altLang="en-US" dirty="0"/>
              <a:t>Emission of methane and CO</a:t>
            </a:r>
            <a:r>
              <a:rPr lang="en-US" altLang="en-US" sz="2000" dirty="0"/>
              <a:t>2</a:t>
            </a:r>
            <a:r>
              <a:rPr lang="en-US" altLang="en-US" dirty="0"/>
              <a:t>  and leachate contamination of ground water and soil are the environmental issues connected with sanitary landfill</a:t>
            </a:r>
          </a:p>
        </p:txBody>
      </p:sp>
    </p:spTree>
    <p:extLst>
      <p:ext uri="{BB962C8B-B14F-4D97-AF65-F5344CB8AC3E}">
        <p14:creationId xmlns:p14="http://schemas.microsoft.com/office/powerpoint/2010/main" val="21676927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18</TotalTime>
  <Words>1605</Words>
  <Application>Microsoft Office PowerPoint</Application>
  <PresentationFormat>Widescreen</PresentationFormat>
  <Paragraphs>170</Paragraphs>
  <Slides>25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Century Gothic</vt:lpstr>
      <vt:lpstr>Verdana</vt:lpstr>
      <vt:lpstr>Wingdings</vt:lpstr>
      <vt:lpstr>Wingdings 3</vt:lpstr>
      <vt:lpstr>Ion</vt:lpstr>
      <vt:lpstr>What should be done….</vt:lpstr>
      <vt:lpstr>Municipal solid waste disposal methods</vt:lpstr>
      <vt:lpstr>COMPOSTING</vt:lpstr>
      <vt:lpstr>Composting</vt:lpstr>
      <vt:lpstr>Composting……</vt:lpstr>
      <vt:lpstr>Benefits of Composting-</vt:lpstr>
      <vt:lpstr>Land filling</vt:lpstr>
      <vt:lpstr>Land filling…..</vt:lpstr>
      <vt:lpstr>Land filling….</vt:lpstr>
      <vt:lpstr>Thermal Process</vt:lpstr>
      <vt:lpstr>Thermal Process…</vt:lpstr>
      <vt:lpstr>Thermal Process…….</vt:lpstr>
      <vt:lpstr>Advantages of thermal process</vt:lpstr>
      <vt:lpstr>Disadvantages of thermal process</vt:lpstr>
      <vt:lpstr>HAZARDOUS WASTE MANAGEMENT</vt:lpstr>
      <vt:lpstr>Hazardous waste includes many dangerous substances</vt:lpstr>
      <vt:lpstr>Federal legislation regulates hazardous waste</vt:lpstr>
      <vt:lpstr>Biomedical Waste Management</vt:lpstr>
      <vt:lpstr>Treatment /Disposal methods</vt:lpstr>
      <vt:lpstr>Autoclaving</vt:lpstr>
      <vt:lpstr>Chemical disinfection</vt:lpstr>
      <vt:lpstr>Thermal deactivation</vt:lpstr>
      <vt:lpstr>Disposal Bin System</vt:lpstr>
      <vt:lpstr>E-waste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should be done….</dc:title>
  <dc:creator>Muhammad Hasnain</dc:creator>
  <cp:lastModifiedBy>Muhammad Hasnain</cp:lastModifiedBy>
  <cp:revision>2</cp:revision>
  <dcterms:created xsi:type="dcterms:W3CDTF">2020-04-11T13:03:46Z</dcterms:created>
  <dcterms:modified xsi:type="dcterms:W3CDTF">2020-04-11T13:22:29Z</dcterms:modified>
</cp:coreProperties>
</file>