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9"/>
  </p:notesMasterIdLst>
  <p:handoutMasterIdLst>
    <p:handoutMasterId r:id="rId20"/>
  </p:handoutMasterIdLst>
  <p:sldIdLst>
    <p:sldId id="279" r:id="rId2"/>
    <p:sldId id="261" r:id="rId3"/>
    <p:sldId id="263" r:id="rId4"/>
    <p:sldId id="264" r:id="rId5"/>
    <p:sldId id="265" r:id="rId6"/>
    <p:sldId id="266" r:id="rId7"/>
    <p:sldId id="267" r:id="rId8"/>
    <p:sldId id="268" r:id="rId9"/>
    <p:sldId id="269" r:id="rId10"/>
    <p:sldId id="270" r:id="rId11"/>
    <p:sldId id="274" r:id="rId12"/>
    <p:sldId id="275" r:id="rId13"/>
    <p:sldId id="272" r:id="rId14"/>
    <p:sldId id="276" r:id="rId15"/>
    <p:sldId id="277" r:id="rId16"/>
    <p:sldId id="278" r:id="rId17"/>
    <p:sldId id="273" r:id="rId1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86"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2772" y="-114"/>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C9A239-22F3-45A0-B316-694069008614}" type="doc">
      <dgm:prSet loTypeId="urn:microsoft.com/office/officeart/2005/8/layout/hierarchy6" loCatId="hierarchy" qsTypeId="urn:microsoft.com/office/officeart/2005/8/quickstyle/3d9" qsCatId="3D" csTypeId="urn:microsoft.com/office/officeart/2005/8/colors/colorful1" csCatId="colorful" phldr="1"/>
      <dgm:spPr/>
      <dgm:t>
        <a:bodyPr/>
        <a:lstStyle/>
        <a:p>
          <a:endParaRPr lang="en-US"/>
        </a:p>
      </dgm:t>
    </dgm:pt>
    <dgm:pt modelId="{4E154CEC-49DD-43A1-AAA5-10B5B1EFF0A4}">
      <dgm:prSet phldrT="[Text]"/>
      <dgm:spPr/>
      <dgm:t>
        <a:bodyPr/>
        <a:lstStyle/>
        <a:p>
          <a:r>
            <a:rPr lang="en-US" dirty="0" smtClean="0"/>
            <a:t>Types of Society</a:t>
          </a:r>
          <a:endParaRPr lang="en-US" dirty="0"/>
        </a:p>
      </dgm:t>
    </dgm:pt>
    <dgm:pt modelId="{B94992BB-A5AE-4065-877A-2870FE9476A6}" type="parTrans" cxnId="{E3B52F35-9218-4BA2-B1C5-EE2A11E78334}">
      <dgm:prSet/>
      <dgm:spPr/>
      <dgm:t>
        <a:bodyPr/>
        <a:lstStyle/>
        <a:p>
          <a:endParaRPr lang="en-US"/>
        </a:p>
      </dgm:t>
    </dgm:pt>
    <dgm:pt modelId="{24773614-21AA-47B6-BF14-74BCD7921A8B}" type="sibTrans" cxnId="{E3B52F35-9218-4BA2-B1C5-EE2A11E78334}">
      <dgm:prSet/>
      <dgm:spPr/>
      <dgm:t>
        <a:bodyPr/>
        <a:lstStyle/>
        <a:p>
          <a:endParaRPr lang="en-US"/>
        </a:p>
      </dgm:t>
    </dgm:pt>
    <dgm:pt modelId="{1D7B931F-6839-417D-967E-1E90F29C0D82}">
      <dgm:prSet phldrT="[Text]"/>
      <dgm:spPr/>
      <dgm:t>
        <a:bodyPr/>
        <a:lstStyle/>
        <a:p>
          <a:r>
            <a:rPr lang="en-US" dirty="0" smtClean="0"/>
            <a:t>Pre-industrial society</a:t>
          </a:r>
          <a:endParaRPr lang="en-US" dirty="0"/>
        </a:p>
      </dgm:t>
    </dgm:pt>
    <dgm:pt modelId="{6B6363E0-FC37-4010-9EA2-053090B8B1AB}" type="parTrans" cxnId="{DC697CD0-AB14-4B33-B471-5418E372865C}">
      <dgm:prSet/>
      <dgm:spPr/>
      <dgm:t>
        <a:bodyPr/>
        <a:lstStyle/>
        <a:p>
          <a:endParaRPr lang="en-US"/>
        </a:p>
      </dgm:t>
    </dgm:pt>
    <dgm:pt modelId="{2B5B92CB-ACC9-4FBA-AA81-9E4174DC010E}" type="sibTrans" cxnId="{DC697CD0-AB14-4B33-B471-5418E372865C}">
      <dgm:prSet/>
      <dgm:spPr/>
      <dgm:t>
        <a:bodyPr/>
        <a:lstStyle/>
        <a:p>
          <a:endParaRPr lang="en-US"/>
        </a:p>
      </dgm:t>
    </dgm:pt>
    <dgm:pt modelId="{AFD875D2-9FBE-4809-ADDC-21DDF56204E9}">
      <dgm:prSet phldrT="[Text]"/>
      <dgm:spPr/>
      <dgm:t>
        <a:bodyPr/>
        <a:lstStyle/>
        <a:p>
          <a:r>
            <a:rPr lang="en-US" dirty="0" smtClean="0"/>
            <a:t>Industrial society</a:t>
          </a:r>
          <a:endParaRPr lang="en-US" dirty="0"/>
        </a:p>
      </dgm:t>
    </dgm:pt>
    <dgm:pt modelId="{0047BA15-C965-484B-978C-8B19378DC571}" type="parTrans" cxnId="{C7D6EC62-68AF-4BA7-BF72-A9224BFFD975}">
      <dgm:prSet/>
      <dgm:spPr/>
      <dgm:t>
        <a:bodyPr/>
        <a:lstStyle/>
        <a:p>
          <a:endParaRPr lang="en-US"/>
        </a:p>
      </dgm:t>
    </dgm:pt>
    <dgm:pt modelId="{08D567BE-FA29-4C00-8EDD-B0E92AA9D315}" type="sibTrans" cxnId="{C7D6EC62-68AF-4BA7-BF72-A9224BFFD975}">
      <dgm:prSet/>
      <dgm:spPr/>
      <dgm:t>
        <a:bodyPr/>
        <a:lstStyle/>
        <a:p>
          <a:endParaRPr lang="en-US"/>
        </a:p>
      </dgm:t>
    </dgm:pt>
    <dgm:pt modelId="{44338C04-6247-4153-8E7B-EA5348A73B84}" type="pres">
      <dgm:prSet presAssocID="{BCC9A239-22F3-45A0-B316-694069008614}" presName="mainComposite" presStyleCnt="0">
        <dgm:presLayoutVars>
          <dgm:chPref val="1"/>
          <dgm:dir/>
          <dgm:animOne val="branch"/>
          <dgm:animLvl val="lvl"/>
          <dgm:resizeHandles val="exact"/>
        </dgm:presLayoutVars>
      </dgm:prSet>
      <dgm:spPr/>
      <dgm:t>
        <a:bodyPr/>
        <a:lstStyle/>
        <a:p>
          <a:endParaRPr lang="en-US"/>
        </a:p>
      </dgm:t>
    </dgm:pt>
    <dgm:pt modelId="{025C0293-8CC9-426C-8D9D-80391082165F}" type="pres">
      <dgm:prSet presAssocID="{BCC9A239-22F3-45A0-B316-694069008614}" presName="hierFlow" presStyleCnt="0"/>
      <dgm:spPr/>
    </dgm:pt>
    <dgm:pt modelId="{6B992E91-294D-4FE2-B2F5-46ED770E90AC}" type="pres">
      <dgm:prSet presAssocID="{BCC9A239-22F3-45A0-B316-694069008614}" presName="hierChild1" presStyleCnt="0">
        <dgm:presLayoutVars>
          <dgm:chPref val="1"/>
          <dgm:animOne val="branch"/>
          <dgm:animLvl val="lvl"/>
        </dgm:presLayoutVars>
      </dgm:prSet>
      <dgm:spPr/>
    </dgm:pt>
    <dgm:pt modelId="{835BFF00-63E9-4627-9B5F-53389084B11B}" type="pres">
      <dgm:prSet presAssocID="{4E154CEC-49DD-43A1-AAA5-10B5B1EFF0A4}" presName="Name14" presStyleCnt="0"/>
      <dgm:spPr/>
    </dgm:pt>
    <dgm:pt modelId="{02BF5EB0-851F-4CF5-946B-770788F492DC}" type="pres">
      <dgm:prSet presAssocID="{4E154CEC-49DD-43A1-AAA5-10B5B1EFF0A4}" presName="level1Shape" presStyleLbl="node0" presStyleIdx="0" presStyleCnt="1" custScaleX="121657" custScaleY="49128">
        <dgm:presLayoutVars>
          <dgm:chPref val="3"/>
        </dgm:presLayoutVars>
      </dgm:prSet>
      <dgm:spPr/>
      <dgm:t>
        <a:bodyPr/>
        <a:lstStyle/>
        <a:p>
          <a:endParaRPr lang="en-US"/>
        </a:p>
      </dgm:t>
    </dgm:pt>
    <dgm:pt modelId="{352D855D-C070-42F0-95A9-515D697FFAD6}" type="pres">
      <dgm:prSet presAssocID="{4E154CEC-49DD-43A1-AAA5-10B5B1EFF0A4}" presName="hierChild2" presStyleCnt="0"/>
      <dgm:spPr/>
    </dgm:pt>
    <dgm:pt modelId="{F9713F2A-9E34-4E2D-822A-F5E3811D3B8F}" type="pres">
      <dgm:prSet presAssocID="{6B6363E0-FC37-4010-9EA2-053090B8B1AB}" presName="Name19" presStyleLbl="parChTrans1D2" presStyleIdx="0" presStyleCnt="2"/>
      <dgm:spPr/>
      <dgm:t>
        <a:bodyPr/>
        <a:lstStyle/>
        <a:p>
          <a:endParaRPr lang="en-US"/>
        </a:p>
      </dgm:t>
    </dgm:pt>
    <dgm:pt modelId="{57B4C23C-4B4D-4178-B932-CF0358961056}" type="pres">
      <dgm:prSet presAssocID="{1D7B931F-6839-417D-967E-1E90F29C0D82}" presName="Name21" presStyleCnt="0"/>
      <dgm:spPr/>
    </dgm:pt>
    <dgm:pt modelId="{09AC6873-75D7-402E-8BDB-15CD2C7FC1F1}" type="pres">
      <dgm:prSet presAssocID="{1D7B931F-6839-417D-967E-1E90F29C0D82}" presName="level2Shape" presStyleLbl="node2" presStyleIdx="0" presStyleCnt="2" custScaleX="121547" custScaleY="57012"/>
      <dgm:spPr/>
      <dgm:t>
        <a:bodyPr/>
        <a:lstStyle/>
        <a:p>
          <a:endParaRPr lang="en-US"/>
        </a:p>
      </dgm:t>
    </dgm:pt>
    <dgm:pt modelId="{8750C1B5-9601-482E-9230-CA1B63178D4E}" type="pres">
      <dgm:prSet presAssocID="{1D7B931F-6839-417D-967E-1E90F29C0D82}" presName="hierChild3" presStyleCnt="0"/>
      <dgm:spPr/>
    </dgm:pt>
    <dgm:pt modelId="{0A83520F-D483-4010-93ED-1CF5C9227D4D}" type="pres">
      <dgm:prSet presAssocID="{0047BA15-C965-484B-978C-8B19378DC571}" presName="Name19" presStyleLbl="parChTrans1D2" presStyleIdx="1" presStyleCnt="2"/>
      <dgm:spPr/>
      <dgm:t>
        <a:bodyPr/>
        <a:lstStyle/>
        <a:p>
          <a:endParaRPr lang="en-US"/>
        </a:p>
      </dgm:t>
    </dgm:pt>
    <dgm:pt modelId="{FEF05CA9-6CE8-4B6C-BB39-9A0AFA4942FB}" type="pres">
      <dgm:prSet presAssocID="{AFD875D2-9FBE-4809-ADDC-21DDF56204E9}" presName="Name21" presStyleCnt="0"/>
      <dgm:spPr/>
    </dgm:pt>
    <dgm:pt modelId="{E651A00D-5EDE-4120-9CBF-24022F919E42}" type="pres">
      <dgm:prSet presAssocID="{AFD875D2-9FBE-4809-ADDC-21DDF56204E9}" presName="level2Shape" presStyleLbl="node2" presStyleIdx="1" presStyleCnt="2" custScaleX="140535" custScaleY="54992"/>
      <dgm:spPr/>
      <dgm:t>
        <a:bodyPr/>
        <a:lstStyle/>
        <a:p>
          <a:endParaRPr lang="en-US"/>
        </a:p>
      </dgm:t>
    </dgm:pt>
    <dgm:pt modelId="{6708A05C-D1EF-4CD8-8D5A-C1E121552688}" type="pres">
      <dgm:prSet presAssocID="{AFD875D2-9FBE-4809-ADDC-21DDF56204E9}" presName="hierChild3" presStyleCnt="0"/>
      <dgm:spPr/>
    </dgm:pt>
    <dgm:pt modelId="{E43E6704-B657-49BB-8C7B-A49A3F402D4A}" type="pres">
      <dgm:prSet presAssocID="{BCC9A239-22F3-45A0-B316-694069008614}" presName="bgShapesFlow" presStyleCnt="0"/>
      <dgm:spPr/>
    </dgm:pt>
  </dgm:ptLst>
  <dgm:cxnLst>
    <dgm:cxn modelId="{0B35921F-508B-4FE6-804F-AC3F309A4BD9}" type="presOf" srcId="{4E154CEC-49DD-43A1-AAA5-10B5B1EFF0A4}" destId="{02BF5EB0-851F-4CF5-946B-770788F492DC}" srcOrd="0" destOrd="0" presId="urn:microsoft.com/office/officeart/2005/8/layout/hierarchy6"/>
    <dgm:cxn modelId="{365073D9-1CC1-4A17-BFCB-75C613223029}" type="presOf" srcId="{1D7B931F-6839-417D-967E-1E90F29C0D82}" destId="{09AC6873-75D7-402E-8BDB-15CD2C7FC1F1}" srcOrd="0" destOrd="0" presId="urn:microsoft.com/office/officeart/2005/8/layout/hierarchy6"/>
    <dgm:cxn modelId="{C7D6EC62-68AF-4BA7-BF72-A9224BFFD975}" srcId="{4E154CEC-49DD-43A1-AAA5-10B5B1EFF0A4}" destId="{AFD875D2-9FBE-4809-ADDC-21DDF56204E9}" srcOrd="1" destOrd="0" parTransId="{0047BA15-C965-484B-978C-8B19378DC571}" sibTransId="{08D567BE-FA29-4C00-8EDD-B0E92AA9D315}"/>
    <dgm:cxn modelId="{EA06980C-3E74-4B1D-8AF3-95CFA3482C53}" type="presOf" srcId="{AFD875D2-9FBE-4809-ADDC-21DDF56204E9}" destId="{E651A00D-5EDE-4120-9CBF-24022F919E42}" srcOrd="0" destOrd="0" presId="urn:microsoft.com/office/officeart/2005/8/layout/hierarchy6"/>
    <dgm:cxn modelId="{EA5C25FD-1C6E-48DD-BCB9-FCC41DD35B79}" type="presOf" srcId="{0047BA15-C965-484B-978C-8B19378DC571}" destId="{0A83520F-D483-4010-93ED-1CF5C9227D4D}" srcOrd="0" destOrd="0" presId="urn:microsoft.com/office/officeart/2005/8/layout/hierarchy6"/>
    <dgm:cxn modelId="{DC697CD0-AB14-4B33-B471-5418E372865C}" srcId="{4E154CEC-49DD-43A1-AAA5-10B5B1EFF0A4}" destId="{1D7B931F-6839-417D-967E-1E90F29C0D82}" srcOrd="0" destOrd="0" parTransId="{6B6363E0-FC37-4010-9EA2-053090B8B1AB}" sibTransId="{2B5B92CB-ACC9-4FBA-AA81-9E4174DC010E}"/>
    <dgm:cxn modelId="{FF38F85E-476A-4177-8981-7C6FC19A52A5}" type="presOf" srcId="{6B6363E0-FC37-4010-9EA2-053090B8B1AB}" destId="{F9713F2A-9E34-4E2D-822A-F5E3811D3B8F}" srcOrd="0" destOrd="0" presId="urn:microsoft.com/office/officeart/2005/8/layout/hierarchy6"/>
    <dgm:cxn modelId="{E3B52F35-9218-4BA2-B1C5-EE2A11E78334}" srcId="{BCC9A239-22F3-45A0-B316-694069008614}" destId="{4E154CEC-49DD-43A1-AAA5-10B5B1EFF0A4}" srcOrd="0" destOrd="0" parTransId="{B94992BB-A5AE-4065-877A-2870FE9476A6}" sibTransId="{24773614-21AA-47B6-BF14-74BCD7921A8B}"/>
    <dgm:cxn modelId="{2172FEED-AEAA-4464-B333-5E47E568A5C8}" type="presOf" srcId="{BCC9A239-22F3-45A0-B316-694069008614}" destId="{44338C04-6247-4153-8E7B-EA5348A73B84}" srcOrd="0" destOrd="0" presId="urn:microsoft.com/office/officeart/2005/8/layout/hierarchy6"/>
    <dgm:cxn modelId="{10C20C22-0D4B-46B4-8BF9-5AF6D5944C3C}" type="presParOf" srcId="{44338C04-6247-4153-8E7B-EA5348A73B84}" destId="{025C0293-8CC9-426C-8D9D-80391082165F}" srcOrd="0" destOrd="0" presId="urn:microsoft.com/office/officeart/2005/8/layout/hierarchy6"/>
    <dgm:cxn modelId="{4E9E7000-EF4D-4BD2-8E95-53C18BEC44B3}" type="presParOf" srcId="{025C0293-8CC9-426C-8D9D-80391082165F}" destId="{6B992E91-294D-4FE2-B2F5-46ED770E90AC}" srcOrd="0" destOrd="0" presId="urn:microsoft.com/office/officeart/2005/8/layout/hierarchy6"/>
    <dgm:cxn modelId="{C44BF841-97BF-44D3-8184-3F843B8433E1}" type="presParOf" srcId="{6B992E91-294D-4FE2-B2F5-46ED770E90AC}" destId="{835BFF00-63E9-4627-9B5F-53389084B11B}" srcOrd="0" destOrd="0" presId="urn:microsoft.com/office/officeart/2005/8/layout/hierarchy6"/>
    <dgm:cxn modelId="{70BA37EA-991C-4553-BBB2-291CBCC08A66}" type="presParOf" srcId="{835BFF00-63E9-4627-9B5F-53389084B11B}" destId="{02BF5EB0-851F-4CF5-946B-770788F492DC}" srcOrd="0" destOrd="0" presId="urn:microsoft.com/office/officeart/2005/8/layout/hierarchy6"/>
    <dgm:cxn modelId="{A5793259-4B65-435A-88C0-8D97A9529E86}" type="presParOf" srcId="{835BFF00-63E9-4627-9B5F-53389084B11B}" destId="{352D855D-C070-42F0-95A9-515D697FFAD6}" srcOrd="1" destOrd="0" presId="urn:microsoft.com/office/officeart/2005/8/layout/hierarchy6"/>
    <dgm:cxn modelId="{D6B04743-A6EF-4B88-BF6F-61ED8AF18BFF}" type="presParOf" srcId="{352D855D-C070-42F0-95A9-515D697FFAD6}" destId="{F9713F2A-9E34-4E2D-822A-F5E3811D3B8F}" srcOrd="0" destOrd="0" presId="urn:microsoft.com/office/officeart/2005/8/layout/hierarchy6"/>
    <dgm:cxn modelId="{5C2E17EA-1E8B-467A-A35C-ECF72C42CCD0}" type="presParOf" srcId="{352D855D-C070-42F0-95A9-515D697FFAD6}" destId="{57B4C23C-4B4D-4178-B932-CF0358961056}" srcOrd="1" destOrd="0" presId="urn:microsoft.com/office/officeart/2005/8/layout/hierarchy6"/>
    <dgm:cxn modelId="{BD938265-5E15-4799-8EFF-2C87A9D6736E}" type="presParOf" srcId="{57B4C23C-4B4D-4178-B932-CF0358961056}" destId="{09AC6873-75D7-402E-8BDB-15CD2C7FC1F1}" srcOrd="0" destOrd="0" presId="urn:microsoft.com/office/officeart/2005/8/layout/hierarchy6"/>
    <dgm:cxn modelId="{F6AE8B2E-8FDE-4A93-B113-CB6D674050DE}" type="presParOf" srcId="{57B4C23C-4B4D-4178-B932-CF0358961056}" destId="{8750C1B5-9601-482E-9230-CA1B63178D4E}" srcOrd="1" destOrd="0" presId="urn:microsoft.com/office/officeart/2005/8/layout/hierarchy6"/>
    <dgm:cxn modelId="{C434B564-FA16-4A03-9396-51E55F778B2A}" type="presParOf" srcId="{352D855D-C070-42F0-95A9-515D697FFAD6}" destId="{0A83520F-D483-4010-93ED-1CF5C9227D4D}" srcOrd="2" destOrd="0" presId="urn:microsoft.com/office/officeart/2005/8/layout/hierarchy6"/>
    <dgm:cxn modelId="{B6F99FBD-3EAF-4320-9A14-9D1D764E4C9C}" type="presParOf" srcId="{352D855D-C070-42F0-95A9-515D697FFAD6}" destId="{FEF05CA9-6CE8-4B6C-BB39-9A0AFA4942FB}" srcOrd="3" destOrd="0" presId="urn:microsoft.com/office/officeart/2005/8/layout/hierarchy6"/>
    <dgm:cxn modelId="{17A44DBF-DA34-4F7C-A518-AAE11E1FDEAF}" type="presParOf" srcId="{FEF05CA9-6CE8-4B6C-BB39-9A0AFA4942FB}" destId="{E651A00D-5EDE-4120-9CBF-24022F919E42}" srcOrd="0" destOrd="0" presId="urn:microsoft.com/office/officeart/2005/8/layout/hierarchy6"/>
    <dgm:cxn modelId="{7234C6F7-52DF-4D2A-9BDC-DEA4CBAA3E06}" type="presParOf" srcId="{FEF05CA9-6CE8-4B6C-BB39-9A0AFA4942FB}" destId="{6708A05C-D1EF-4CD8-8D5A-C1E121552688}" srcOrd="1" destOrd="0" presId="urn:microsoft.com/office/officeart/2005/8/layout/hierarchy6"/>
    <dgm:cxn modelId="{5C8AC5D6-BF16-448F-940F-F919BC14510F}" type="presParOf" srcId="{44338C04-6247-4153-8E7B-EA5348A73B84}" destId="{E43E6704-B657-49BB-8C7B-A49A3F402D4A}" srcOrd="1" destOrd="0" presId="urn:microsoft.com/office/officeart/2005/8/layout/hierarchy6"/>
  </dgm:cxnLst>
  <dgm:bg>
    <a:noFill/>
  </dgm:bg>
  <dgm:whole/>
</dgm:dataModel>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933F0F65-701B-46FF-91A1-668166747622}" type="datetimeFigureOut">
              <a:rPr lang="en-US" smtClean="0"/>
              <a:pPr/>
              <a:t>10/22/2019</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FA5262EB-676B-4AF4-B24C-0325DA68C42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C3DADCAA-6BD8-46C2-9EBB-464E15B349C8}" type="datetimeFigureOut">
              <a:rPr lang="en-US" smtClean="0"/>
              <a:pPr/>
              <a:t>10/22/2019</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1389094C-E459-4EB7-9175-E5EB199714E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2487F2C-E910-451C-B8ED-34AF7135ABF8}" type="datetimeFigureOut">
              <a:rPr lang="en-US" smtClean="0"/>
              <a:pPr/>
              <a:t>10/22/2019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4438664-759B-444E-891F-51BD23129E21}" type="slidenum">
              <a:rPr lang="en-US" smtClean="0"/>
              <a:pPr/>
              <a:t>‹#›</a:t>
            </a:fld>
            <a:endParaRPr lang="en-US"/>
          </a:p>
        </p:txBody>
      </p:sp>
    </p:spTree>
  </p:cSld>
  <p:clrMapOvr>
    <a:masterClrMapping/>
  </p:clrMapOvr>
  <p:transition spd="med">
    <p:pu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487F2C-E910-451C-B8ED-34AF7135ABF8}" type="datetimeFigureOut">
              <a:rPr lang="en-US" smtClean="0"/>
              <a:pPr/>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38664-759B-444E-891F-51BD23129E21}" type="slidenum">
              <a:rPr lang="en-US" smtClean="0"/>
              <a:pPr/>
              <a:t>‹#›</a:t>
            </a:fld>
            <a:endParaRPr lang="en-US"/>
          </a:p>
        </p:txBody>
      </p:sp>
    </p:spTree>
  </p:cSld>
  <p:clrMapOvr>
    <a:masterClrMapping/>
  </p:clrMapOvr>
  <p:transition spd="med">
    <p:pu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487F2C-E910-451C-B8ED-34AF7135ABF8}" type="datetimeFigureOut">
              <a:rPr lang="en-US" smtClean="0"/>
              <a:pPr/>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38664-759B-444E-891F-51BD23129E21}" type="slidenum">
              <a:rPr lang="en-US" smtClean="0"/>
              <a:pPr/>
              <a:t>‹#›</a:t>
            </a:fld>
            <a:endParaRPr lang="en-US"/>
          </a:p>
        </p:txBody>
      </p:sp>
    </p:spTree>
  </p:cSld>
  <p:clrMapOvr>
    <a:masterClrMapping/>
  </p:clrMapOvr>
  <p:transition spd="med">
    <p:pu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2487F2C-E910-451C-B8ED-34AF7135ABF8}" type="datetimeFigureOut">
              <a:rPr lang="en-US" smtClean="0"/>
              <a:pPr/>
              <a:t>10/22/2019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E4438664-759B-444E-891F-51BD23129E21}" type="slidenum">
              <a:rPr lang="en-US" smtClean="0"/>
              <a:pPr/>
              <a:t>‹#›</a:t>
            </a:fld>
            <a:endParaRPr lang="en-US"/>
          </a:p>
        </p:txBody>
      </p:sp>
    </p:spTree>
  </p:cSld>
  <p:clrMapOvr>
    <a:masterClrMapping/>
  </p:clrMapOvr>
  <p:transition spd="med">
    <p:pu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2487F2C-E910-451C-B8ED-34AF7135ABF8}" type="datetimeFigureOut">
              <a:rPr lang="en-US" smtClean="0"/>
              <a:pPr/>
              <a:t>10/22/2019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4438664-759B-444E-891F-51BD23129E21}"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pu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2487F2C-E910-451C-B8ED-34AF7135ABF8}" type="datetimeFigureOut">
              <a:rPr lang="en-US" smtClean="0"/>
              <a:pPr/>
              <a:t>10/22/2019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4438664-759B-444E-891F-51BD23129E21}" type="slidenum">
              <a:rPr lang="en-US" smtClean="0"/>
              <a:pPr/>
              <a:t>‹#›</a:t>
            </a:fld>
            <a:endParaRPr lang="en-US"/>
          </a:p>
        </p:txBody>
      </p:sp>
    </p:spTree>
  </p:cSld>
  <p:clrMapOvr>
    <a:masterClrMapping/>
  </p:clrMapOvr>
  <p:transition spd="med">
    <p:pu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2487F2C-E910-451C-B8ED-34AF7135ABF8}" type="datetimeFigureOut">
              <a:rPr lang="en-US" smtClean="0"/>
              <a:pPr/>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E4438664-759B-444E-891F-51BD23129E21}"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pu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2487F2C-E910-451C-B8ED-34AF7135ABF8}" type="datetimeFigureOut">
              <a:rPr lang="en-US" smtClean="0"/>
              <a:pPr/>
              <a:t>10/22/2019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38664-759B-444E-891F-51BD23129E21}" type="slidenum">
              <a:rPr lang="en-US" smtClean="0"/>
              <a:pPr/>
              <a:t>‹#›</a:t>
            </a:fld>
            <a:endParaRPr lang="en-US"/>
          </a:p>
        </p:txBody>
      </p:sp>
    </p:spTree>
  </p:cSld>
  <p:clrMapOvr>
    <a:masterClrMapping/>
  </p:clrMapOvr>
  <p:transition spd="med">
    <p:pu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2487F2C-E910-451C-B8ED-34AF7135ABF8}" type="datetimeFigureOut">
              <a:rPr lang="en-US" smtClean="0"/>
              <a:pPr/>
              <a:t>10/22/2019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38664-759B-444E-891F-51BD23129E21}" type="slidenum">
              <a:rPr lang="en-US" smtClean="0"/>
              <a:pPr/>
              <a:t>‹#›</a:t>
            </a:fld>
            <a:endParaRPr lang="en-US"/>
          </a:p>
        </p:txBody>
      </p:sp>
    </p:spTree>
  </p:cSld>
  <p:clrMapOvr>
    <a:masterClrMapping/>
  </p:clrMapOvr>
  <p:transition spd="med">
    <p:pu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2487F2C-E910-451C-B8ED-34AF7135ABF8}" type="datetimeFigureOut">
              <a:rPr lang="en-US" smtClean="0"/>
              <a:pPr/>
              <a:t>10/22/2019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38664-759B-444E-891F-51BD23129E21}" type="slidenum">
              <a:rPr lang="en-US" smtClean="0"/>
              <a:pPr/>
              <a:t>‹#›</a:t>
            </a:fld>
            <a:endParaRPr lang="en-US"/>
          </a:p>
        </p:txBody>
      </p:sp>
    </p:spTree>
  </p:cSld>
  <p:clrMapOvr>
    <a:masterClrMapping/>
  </p:clrMapOvr>
  <p:transition spd="med">
    <p:pu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2487F2C-E910-451C-B8ED-34AF7135ABF8}" type="datetimeFigureOut">
              <a:rPr lang="en-US" smtClean="0"/>
              <a:pPr/>
              <a:t>10/22/2019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4438664-759B-444E-891F-51BD23129E21}"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med">
    <p:pu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2487F2C-E910-451C-B8ED-34AF7135ABF8}" type="datetimeFigureOut">
              <a:rPr lang="en-US" smtClean="0"/>
              <a:pPr/>
              <a:t>10/22/2019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4438664-759B-444E-891F-51BD23129E21}"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spd="med">
    <p:push/>
  </p:transition>
  <p:timing>
    <p:tnLst>
      <p:par>
        <p:cT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013325"/>
          </a:xfrm>
        </p:spPr>
        <p:txBody>
          <a:bodyPr>
            <a:normAutofit/>
          </a:bodyPr>
          <a:lstStyle/>
          <a:p>
            <a:pPr algn="ctr">
              <a:buNone/>
            </a:pPr>
            <a:endParaRPr lang="en-US" sz="4000" b="1" dirty="0" smtClean="0"/>
          </a:p>
          <a:p>
            <a:pPr algn="ctr">
              <a:buNone/>
            </a:pPr>
            <a:r>
              <a:rPr lang="en-US" sz="4000" b="1" dirty="0" smtClean="0"/>
              <a:t>Society and its characteristics</a:t>
            </a:r>
          </a:p>
          <a:p>
            <a:pPr algn="ctr">
              <a:buNone/>
            </a:pPr>
            <a:r>
              <a:rPr lang="en-US" sz="4400" b="1" dirty="0" smtClean="0">
                <a:latin typeface="Arabic Typesetting" pitchFamily="66" charset="-78"/>
                <a:cs typeface="Arabic Typesetting" pitchFamily="66" charset="-78"/>
              </a:rPr>
              <a:t>     </a:t>
            </a:r>
            <a:endParaRPr lang="en-US" sz="4400" b="1" dirty="0" smtClean="0">
              <a:latin typeface="Arabic Typesetting" pitchFamily="66" charset="-78"/>
              <a:cs typeface="Arabic Typesetting" pitchFamily="66" charset="-78"/>
            </a:endParaRPr>
          </a:p>
          <a:p>
            <a:pPr algn="ctr">
              <a:buNone/>
            </a:pPr>
            <a:r>
              <a:rPr lang="en-US" sz="4400" b="1" dirty="0" smtClean="0">
                <a:latin typeface="Arabic Typesetting" pitchFamily="66" charset="-78"/>
                <a:cs typeface="Arabic Typesetting" pitchFamily="66" charset="-78"/>
              </a:rPr>
              <a:t>Zafar </a:t>
            </a:r>
            <a:r>
              <a:rPr lang="en-US" sz="4400" b="1" dirty="0" smtClean="0">
                <a:latin typeface="Arabic Typesetting" pitchFamily="66" charset="-78"/>
                <a:cs typeface="Arabic Typesetting" pitchFamily="66" charset="-78"/>
              </a:rPr>
              <a:t>ul haq</a:t>
            </a:r>
            <a:endParaRPr lang="en-US" sz="4400" b="1" dirty="0">
              <a:latin typeface="Arabic Typesetting" pitchFamily="66" charset="-78"/>
              <a:cs typeface="Arabic Typesetting" pitchFamily="66" charset="-78"/>
            </a:endParaRPr>
          </a:p>
        </p:txBody>
      </p:sp>
    </p:spTree>
  </p:cSld>
  <p:clrMapOvr>
    <a:masterClrMapping/>
  </p:clrMapOvr>
  <p:transition spd="med">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153400" cy="990600"/>
          </a:xfrm>
        </p:spPr>
        <p:txBody>
          <a:bodyPr/>
          <a:lstStyle/>
          <a:p>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1. Pre-industrial society</a:t>
            </a:r>
            <a:endParaRPr lang="en-US" dirty="0"/>
          </a:p>
        </p:txBody>
      </p:sp>
      <p:sp>
        <p:nvSpPr>
          <p:cNvPr id="3" name="Content Placeholder 2"/>
          <p:cNvSpPr>
            <a:spLocks noGrp="1"/>
          </p:cNvSpPr>
          <p:nvPr>
            <p:ph idx="1"/>
          </p:nvPr>
        </p:nvSpPr>
        <p:spPr>
          <a:xfrm>
            <a:off x="612648" y="1600200"/>
            <a:ext cx="7312152" cy="5029200"/>
          </a:xfrm>
        </p:spPr>
        <p:txBody>
          <a:bodyPr>
            <a:normAutofit fontScale="77500" lnSpcReduction="20000"/>
          </a:bodyPr>
          <a:lstStyle/>
          <a:p>
            <a:r>
              <a:rPr lang="en-US" dirty="0" smtClean="0"/>
              <a:t>It refers</a:t>
            </a:r>
            <a:r>
              <a:rPr lang="en-US" b="1" dirty="0" smtClean="0"/>
              <a:t> </a:t>
            </a:r>
            <a:r>
              <a:rPr lang="en-US" dirty="0" smtClean="0"/>
              <a:t>to specific social attributes and forms of political and cultural organization that were prevalent before the advent of the Industrial Revolution. Which occurred from </a:t>
            </a:r>
            <a:r>
              <a:rPr lang="en-US" dirty="0" smtClean="0">
                <a:solidFill>
                  <a:schemeClr val="accent1"/>
                </a:solidFill>
              </a:rPr>
              <a:t>1750 to 1850</a:t>
            </a:r>
            <a:r>
              <a:rPr lang="en-US" dirty="0" smtClean="0"/>
              <a:t>. It is followed by the industrial society.</a:t>
            </a:r>
          </a:p>
          <a:p>
            <a:r>
              <a:rPr lang="en-US" b="1" dirty="0" smtClean="0"/>
              <a:t>Some of the features are:</a:t>
            </a:r>
          </a:p>
          <a:p>
            <a:pPr lvl="1"/>
            <a:r>
              <a:rPr lang="en-US" dirty="0" smtClean="0"/>
              <a:t>Use of simplest technology developed locally with the help of indigenous knowledge.</a:t>
            </a:r>
          </a:p>
          <a:p>
            <a:pPr lvl="1"/>
            <a:r>
              <a:rPr lang="en-US" dirty="0" smtClean="0"/>
              <a:t>They are pro-literate knowledge.</a:t>
            </a:r>
          </a:p>
          <a:p>
            <a:pPr lvl="1"/>
            <a:r>
              <a:rPr lang="en-US" dirty="0" smtClean="0"/>
              <a:t>Low division of labor. In pre-industrial societies production was relatively simply and the number of specialized crafts was limited.</a:t>
            </a:r>
          </a:p>
          <a:p>
            <a:pPr lvl="1"/>
            <a:r>
              <a:rPr lang="en-US" dirty="0" smtClean="0"/>
              <a:t>Joint family structure is prevalent.</a:t>
            </a:r>
          </a:p>
          <a:p>
            <a:pPr lvl="1"/>
            <a:r>
              <a:rPr lang="en-US" dirty="0" smtClean="0"/>
              <a:t>Dominance of religious and superstitions beliefs over peoples day to day life activities</a:t>
            </a:r>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childTnLst>
                                </p:cTn>
                              </p:par>
                              <p:par>
                                <p:cTn id="24" presetID="23" presetClass="entr" presetSubtype="16"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childTnLst>
                                </p:cTn>
                              </p:par>
                              <p:par>
                                <p:cTn id="28" presetID="23" presetClass="entr" presetSubtype="16"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3" end="3"/>
                                            </p:txEl>
                                          </p:spTgt>
                                        </p:tgtEl>
                                        <p:attrNameLst>
                                          <p:attrName>ppt_h</p:attrName>
                                        </p:attrNameLst>
                                      </p:cBhvr>
                                      <p:tavLst>
                                        <p:tav tm="0">
                                          <p:val>
                                            <p:fltVal val="0"/>
                                          </p:val>
                                        </p:tav>
                                        <p:tav tm="100000">
                                          <p:val>
                                            <p:strVal val="#ppt_h"/>
                                          </p:val>
                                        </p:tav>
                                      </p:tavLst>
                                    </p:anim>
                                  </p:childTnLst>
                                </p:cTn>
                              </p:par>
                              <p:par>
                                <p:cTn id="32" presetID="23" presetClass="entr" presetSubtype="16"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childTnLst>
                                </p:cTn>
                              </p:par>
                              <p:par>
                                <p:cTn id="36" presetID="23" presetClass="entr" presetSubtype="16"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childTnLst>
                                </p:cTn>
                              </p:par>
                              <p:par>
                                <p:cTn id="40" presetID="23" presetClass="entr" presetSubtype="16" fill="hold" grpId="0"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7312152" cy="9906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Cont’d</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612648" y="1600200"/>
            <a:ext cx="7312152" cy="4495800"/>
          </a:xfrm>
        </p:spPr>
        <p:txBody>
          <a:bodyPr>
            <a:normAutofit fontScale="92500" lnSpcReduction="10000"/>
          </a:bodyPr>
          <a:lstStyle/>
          <a:p>
            <a:pPr marL="0" indent="0">
              <a:buNone/>
            </a:pPr>
            <a:r>
              <a:rPr lang="en-US" dirty="0" smtClean="0"/>
              <a:t>Pre-industrial society can be sub divided into following sub-types:</a:t>
            </a:r>
          </a:p>
          <a:p>
            <a:pPr>
              <a:buNone/>
            </a:pPr>
            <a:r>
              <a:rPr lang="en-US" b="1" dirty="0" smtClean="0">
                <a:solidFill>
                  <a:schemeClr val="accent1"/>
                </a:solidFill>
              </a:rPr>
              <a:t>1. Hunting and gathering societies</a:t>
            </a:r>
          </a:p>
          <a:p>
            <a:r>
              <a:rPr lang="en-US" dirty="0" smtClean="0"/>
              <a:t>It is the simplest kind of society among all kinds of society. The use of simple tools to hunt animals and gather vegetation is the feature of this society. Today just a few remain, include the Aka and pygmies of central Africa, the Bushmen of southwestern Africa, Raute of Nepal.  </a:t>
            </a:r>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7312152" cy="990600"/>
          </a:xfrm>
        </p:spPr>
        <p:txBody>
          <a:bodyPr/>
          <a:lstStyle/>
          <a:p>
            <a:pPr algn="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Cont’d</a:t>
            </a:r>
            <a:endParaRPr lang="en-US" dirty="0"/>
          </a:p>
        </p:txBody>
      </p:sp>
      <p:sp>
        <p:nvSpPr>
          <p:cNvPr id="3" name="Content Placeholder 2"/>
          <p:cNvSpPr>
            <a:spLocks noGrp="1"/>
          </p:cNvSpPr>
          <p:nvPr>
            <p:ph idx="1"/>
          </p:nvPr>
        </p:nvSpPr>
        <p:spPr>
          <a:xfrm>
            <a:off x="612648" y="1600200"/>
            <a:ext cx="7312152" cy="4953000"/>
          </a:xfrm>
        </p:spPr>
        <p:txBody>
          <a:bodyPr>
            <a:normAutofit fontScale="70000" lnSpcReduction="20000"/>
          </a:bodyPr>
          <a:lstStyle/>
          <a:p>
            <a:pPr>
              <a:buNone/>
            </a:pPr>
            <a:r>
              <a:rPr lang="en-US" b="1" dirty="0" smtClean="0">
                <a:solidFill>
                  <a:schemeClr val="accent1"/>
                </a:solidFill>
              </a:rPr>
              <a:t>2. Horticulture and pastoral Societies</a:t>
            </a:r>
          </a:p>
          <a:p>
            <a:r>
              <a:rPr lang="en-US" dirty="0" smtClean="0"/>
              <a:t>Ten to twelve thousand years ago, a new technology began to change the lives of people. They discovered horticulture, the use of hand tools to cultivate crops. Human first planted gardens in the fertile regions of middle east and then in Latin America and Asia. With the spread of knowledge of horticulture throughout the world, people inhabiting and regions, such as Sahara in western Africa found horticulture a little value. Those people turned to domestication of animals.</a:t>
            </a:r>
          </a:p>
          <a:p>
            <a:pPr>
              <a:buNone/>
            </a:pPr>
            <a:r>
              <a:rPr lang="en-US" b="1" dirty="0" smtClean="0">
                <a:solidFill>
                  <a:schemeClr val="accent1"/>
                </a:solidFill>
              </a:rPr>
              <a:t>3. Agrarian Societies</a:t>
            </a:r>
          </a:p>
          <a:p>
            <a:r>
              <a:rPr lang="en-US" dirty="0" smtClean="0"/>
              <a:t>About five thousand years ago, another technological revolution  was underway in the middle East and eventually transformed most of the world. This was the discovery of agriculture in which large scale cultivation using plows harnessed to animals or more powerful energy sources.</a:t>
            </a:r>
            <a:endParaRPr lang="en-US" dirty="0"/>
          </a:p>
        </p:txBody>
      </p:sp>
      <p:sp>
        <p:nvSpPr>
          <p:cNvPr id="4" name="TextBox 3"/>
          <p:cNvSpPr txBox="1"/>
          <p:nvPr/>
        </p:nvSpPr>
        <p:spPr>
          <a:xfrm>
            <a:off x="3657600" y="87868"/>
            <a:ext cx="2362200" cy="369332"/>
          </a:xfrm>
          <a:prstGeom prst="rect">
            <a:avLst/>
          </a:prstGeom>
          <a:noFill/>
        </p:spPr>
        <p:txBody>
          <a:bodyPr wrap="square" rtlCol="0">
            <a:spAutoFit/>
          </a:bodyPr>
          <a:lstStyle/>
          <a:p>
            <a:r>
              <a:rPr lang="en-US" dirty="0" smtClean="0"/>
              <a:t>Rajina Rai</a:t>
            </a:r>
            <a:endParaRPr lang="en-US" dirty="0"/>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4"/>
                                        </p:tgtEl>
                                        <p:attrNameLst>
                                          <p:attrName>style.visibility</p:attrName>
                                        </p:attrNameLst>
                                      </p:cBhvr>
                                      <p:to>
                                        <p:strVal val="visible"/>
                                      </p:to>
                                    </p:set>
                                    <p:anim calcmode="discrete" valueType="clr">
                                      <p:cBhvr override="childStyle">
                                        <p:cTn id="40"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4"/>
                                        </p:tgtEl>
                                        <p:attrNameLst>
                                          <p:attrName>fillcolor</p:attrName>
                                        </p:attrNameLst>
                                      </p:cBhvr>
                                      <p:tavLst>
                                        <p:tav tm="0">
                                          <p:val>
                                            <p:clrVal>
                                              <a:schemeClr val="accent2"/>
                                            </p:clrVal>
                                          </p:val>
                                        </p:tav>
                                        <p:tav tm="50000">
                                          <p:val>
                                            <p:clrVal>
                                              <a:schemeClr val="hlink"/>
                                            </p:clrVal>
                                          </p:val>
                                        </p:tav>
                                      </p:tavLst>
                                    </p:anim>
                                    <p:set>
                                      <p:cBhvr>
                                        <p:cTn id="42"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2. Industrial society</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612648" y="1600200"/>
            <a:ext cx="7312152" cy="4495800"/>
          </a:xfrm>
        </p:spPr>
        <p:txBody>
          <a:bodyPr>
            <a:normAutofit fontScale="85000" lnSpcReduction="10000"/>
          </a:bodyPr>
          <a:lstStyle/>
          <a:p>
            <a:r>
              <a:rPr lang="en-US" dirty="0" smtClean="0"/>
              <a:t>The industrial mode of prediction began some 250 years ago in Britain and from there it spread to the entire world. In the simplest sense an industrial society is a social system whose mode of production focuses primarily on finished goods manufactured with the aid of machinery.</a:t>
            </a:r>
          </a:p>
          <a:p>
            <a:r>
              <a:rPr lang="en-US" dirty="0" smtClean="0"/>
              <a:t>In society, industrial society refers to a society driven by the use of technology to enable mass production, supporting a large population with a high capacity for division of labor.</a:t>
            </a:r>
            <a:endParaRPr lang="en-US" dirty="0"/>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7312152" cy="990600"/>
          </a:xfrm>
        </p:spPr>
        <p:txBody>
          <a:bodyPr/>
          <a:lstStyle/>
          <a:p>
            <a:pPr algn="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Cont’d</a:t>
            </a:r>
            <a:endParaRPr lang="en-US" dirty="0"/>
          </a:p>
        </p:txBody>
      </p:sp>
      <p:sp>
        <p:nvSpPr>
          <p:cNvPr id="3" name="Content Placeholder 2"/>
          <p:cNvSpPr>
            <a:spLocks noGrp="1"/>
          </p:cNvSpPr>
          <p:nvPr>
            <p:ph idx="1"/>
          </p:nvPr>
        </p:nvSpPr>
        <p:spPr>
          <a:xfrm>
            <a:off x="612648" y="1600200"/>
            <a:ext cx="7312152" cy="4495800"/>
          </a:xfrm>
        </p:spPr>
        <p:txBody>
          <a:bodyPr>
            <a:normAutofit fontScale="92500" lnSpcReduction="20000"/>
          </a:bodyPr>
          <a:lstStyle/>
          <a:p>
            <a:pPr>
              <a:buNone/>
            </a:pPr>
            <a:r>
              <a:rPr lang="en-US" b="1" dirty="0" smtClean="0"/>
              <a:t>Features of industrial societies</a:t>
            </a:r>
          </a:p>
          <a:p>
            <a:r>
              <a:rPr lang="en-US" dirty="0" smtClean="0"/>
              <a:t>With the industrial technology, societies began to change faster and industrial societies transformed themselves more in one century than they had during the past thousand years.</a:t>
            </a:r>
          </a:p>
          <a:p>
            <a:r>
              <a:rPr lang="en-US" dirty="0" smtClean="0"/>
              <a:t>Industrialization draws people away from home to factories situated near energy sources.</a:t>
            </a:r>
          </a:p>
          <a:p>
            <a:r>
              <a:rPr lang="en-US" dirty="0" smtClean="0"/>
              <a:t>Occupation specialization has become more pronounced </a:t>
            </a:r>
            <a:endParaRPr lang="en-US" dirty="0"/>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7312152" cy="990600"/>
          </a:xfrm>
        </p:spPr>
        <p:txBody>
          <a:bodyPr/>
          <a:lstStyle/>
          <a:p>
            <a:pPr algn="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Cont’d</a:t>
            </a:r>
            <a:endParaRPr lang="en-US" dirty="0"/>
          </a:p>
        </p:txBody>
      </p:sp>
      <p:sp>
        <p:nvSpPr>
          <p:cNvPr id="3" name="Content Placeholder 2"/>
          <p:cNvSpPr>
            <a:spLocks noGrp="1"/>
          </p:cNvSpPr>
          <p:nvPr>
            <p:ph idx="1"/>
          </p:nvPr>
        </p:nvSpPr>
        <p:spPr>
          <a:xfrm>
            <a:off x="612648" y="1600200"/>
            <a:ext cx="7312152" cy="4495800"/>
          </a:xfrm>
        </p:spPr>
        <p:txBody>
          <a:bodyPr>
            <a:normAutofit fontScale="92500"/>
          </a:bodyPr>
          <a:lstStyle/>
          <a:p>
            <a:endParaRPr lang="en-US" dirty="0" smtClean="0"/>
          </a:p>
          <a:p>
            <a:r>
              <a:rPr lang="en-US" dirty="0" smtClean="0"/>
              <a:t>Leads to the rise of very large cities and surrounding suburban areas with a high rate of economic activity.</a:t>
            </a:r>
          </a:p>
          <a:p>
            <a:r>
              <a:rPr lang="en-US" dirty="0" smtClean="0"/>
              <a:t>Division of labor becomes over exhibited.</a:t>
            </a:r>
          </a:p>
          <a:p>
            <a:r>
              <a:rPr lang="en-US" dirty="0" smtClean="0"/>
              <a:t>Rapid change and movement from place to place also generate anonymity, cultural diversity and numerous subculture and counter cultures.</a:t>
            </a:r>
            <a:endParaRPr lang="en-US" dirty="0"/>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Conclusion</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612648" y="1600200"/>
            <a:ext cx="7312152" cy="4495800"/>
          </a:xfrm>
        </p:spPr>
        <p:txBody>
          <a:bodyPr>
            <a:normAutofit fontScale="85000" lnSpcReduction="10000"/>
          </a:bodyPr>
          <a:lstStyle/>
          <a:p>
            <a:endParaRPr lang="en-US" dirty="0" smtClean="0"/>
          </a:p>
          <a:p>
            <a:r>
              <a:rPr lang="en-US" dirty="0" smtClean="0"/>
              <a:t>Society usually refers to group of people who lives and work together or who share social norms and values. It is simply a web of social relationship. People interact in a defined territory and share a culture. Today the structure of social has been changed from hunting and gathering societies and agrarian societies to industrial society. But still we need society from birth to till death for the performance of social values norms etc.</a:t>
            </a:r>
            <a:endParaRPr lang="en-US" dirty="0"/>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2971800"/>
            <a:ext cx="7239000" cy="1569660"/>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9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endParaRPr lang="en-US" sz="9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57200"/>
            <a:ext cx="7312152" cy="83820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Meaning of Society</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612648" y="1600200"/>
            <a:ext cx="7235952" cy="4876800"/>
          </a:xfrm>
        </p:spPr>
        <p:txBody>
          <a:bodyPr>
            <a:normAutofit fontScale="92500" lnSpcReduction="20000"/>
          </a:bodyPr>
          <a:lstStyle/>
          <a:p>
            <a:pPr>
              <a:buNone/>
            </a:pPr>
            <a:r>
              <a:rPr lang="en-US" sz="3000" dirty="0" smtClean="0"/>
              <a:t>The term society is derived from the Latin word ‘socius’, which means companionship or friendship.</a:t>
            </a:r>
          </a:p>
          <a:p>
            <a:pPr>
              <a:buNone/>
            </a:pPr>
            <a:endParaRPr lang="en-US" sz="3000" dirty="0" smtClean="0"/>
          </a:p>
          <a:p>
            <a:pPr>
              <a:buNone/>
            </a:pPr>
            <a:r>
              <a:rPr lang="en-US" sz="3000" dirty="0" smtClean="0"/>
              <a:t>Two primary components of a society are its culture and its social structure.</a:t>
            </a:r>
          </a:p>
          <a:p>
            <a:pPr>
              <a:buNone/>
            </a:pPr>
            <a:endParaRPr lang="en-US" sz="3000" dirty="0" smtClean="0"/>
          </a:p>
          <a:p>
            <a:pPr>
              <a:buNone/>
            </a:pPr>
            <a:r>
              <a:rPr lang="en-US" sz="3000" dirty="0" smtClean="0"/>
              <a:t>Society is one of the basic sociological terms. In simple sense, society is a large grouping that shares the same geographical territory, shares a common culture and social structure, and expected to abide by the some laws.</a:t>
            </a:r>
          </a:p>
          <a:p>
            <a:pPr>
              <a:buNone/>
            </a:pPr>
            <a:endParaRPr lang="en-US" dirty="0" smtClean="0"/>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7312152" cy="9906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Cont’d</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612648" y="1600200"/>
            <a:ext cx="7312152" cy="4495800"/>
          </a:xfrm>
        </p:spPr>
        <p:txBody>
          <a:bodyPr>
            <a:normAutofit fontScale="77500" lnSpcReduction="20000"/>
          </a:bodyPr>
          <a:lstStyle/>
          <a:p>
            <a:r>
              <a:rPr lang="en-US" i="1" dirty="0" smtClean="0"/>
              <a:t>Some scholars are of the opinion that society exists only when the members know each other and possess common interests or objects.</a:t>
            </a:r>
          </a:p>
          <a:p>
            <a:pPr>
              <a:buNone/>
            </a:pPr>
            <a:endParaRPr lang="en-US" i="1" dirty="0" smtClean="0"/>
          </a:p>
          <a:p>
            <a:r>
              <a:rPr lang="en-US" i="1" dirty="0" smtClean="0"/>
              <a:t>‘Man is social animal’,</a:t>
            </a:r>
            <a:r>
              <a:rPr lang="en-US" dirty="0" smtClean="0"/>
              <a:t> said </a:t>
            </a:r>
            <a:r>
              <a:rPr lang="en-US" b="1" dirty="0" smtClean="0">
                <a:solidFill>
                  <a:schemeClr val="accent1"/>
                </a:solidFill>
              </a:rPr>
              <a:t>Aristotle</a:t>
            </a:r>
            <a:r>
              <a:rPr lang="en-US" dirty="0" smtClean="0"/>
              <a:t> centuries ago. Man needs society for the attainment of his optimum happiness and where he can work and enjoy his life.</a:t>
            </a:r>
          </a:p>
          <a:p>
            <a:pPr>
              <a:buNone/>
            </a:pPr>
            <a:endParaRPr lang="en-US" dirty="0" smtClean="0"/>
          </a:p>
          <a:p>
            <a:r>
              <a:rPr lang="en-US" dirty="0" smtClean="0"/>
              <a:t>More broadly society may be illustrated as an economic, social of industrial infrastructure, made up of a varied collection of individuals. Members of a society may be from different ethnic groups.</a:t>
            </a:r>
          </a:p>
          <a:p>
            <a:endParaRPr lang="en-US" dirty="0"/>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7312152" cy="99060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Definition of Society</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612648" y="1600200"/>
            <a:ext cx="7235952" cy="4572000"/>
          </a:xfrm>
        </p:spPr>
        <p:txBody>
          <a:bodyPr>
            <a:normAutofit fontScale="77500" lnSpcReduction="20000"/>
          </a:bodyPr>
          <a:lstStyle/>
          <a:p>
            <a:pPr>
              <a:buNone/>
            </a:pPr>
            <a:r>
              <a:rPr lang="en-US" sz="2600" dirty="0" smtClean="0"/>
              <a:t>Some definitions of the term “society” are given below:</a:t>
            </a:r>
          </a:p>
          <a:p>
            <a:pPr>
              <a:buNone/>
            </a:pPr>
            <a:endParaRPr lang="en-US" sz="2600" dirty="0" smtClean="0"/>
          </a:p>
          <a:p>
            <a:r>
              <a:rPr lang="en-US" b="1" dirty="0" smtClean="0">
                <a:solidFill>
                  <a:schemeClr val="accent1"/>
                </a:solidFill>
              </a:rPr>
              <a:t>Horton and Hunt</a:t>
            </a:r>
            <a:r>
              <a:rPr lang="en-US" dirty="0" smtClean="0"/>
              <a:t>, “A Society is a relatively independent, self perpetuating human group which occupies a territory, shares a culture and has most of its associations within group”.</a:t>
            </a:r>
          </a:p>
          <a:p>
            <a:r>
              <a:rPr lang="en-US" b="1" dirty="0" smtClean="0">
                <a:solidFill>
                  <a:schemeClr val="accent1"/>
                </a:solidFill>
              </a:rPr>
              <a:t>Maclver and page</a:t>
            </a:r>
            <a:r>
              <a:rPr lang="en-US" dirty="0" smtClean="0"/>
              <a:t>, “society is a system of usages and procedures, authority and mutual aid, of many groupings and divisions, of human behavior and of liberties”</a:t>
            </a:r>
          </a:p>
          <a:p>
            <a:r>
              <a:rPr lang="en-US" b="1" dirty="0" smtClean="0">
                <a:solidFill>
                  <a:schemeClr val="accent1"/>
                </a:solidFill>
              </a:rPr>
              <a:t>Prof. Giddings</a:t>
            </a:r>
            <a:r>
              <a:rPr lang="en-US" dirty="0" smtClean="0"/>
              <a:t>, “society is the union itself, the organization, the sum of formal relations in which associating individuals are bound together.”</a:t>
            </a:r>
          </a:p>
          <a:p>
            <a:endParaRPr lang="en-US" dirty="0"/>
          </a:p>
        </p:txBody>
      </p:sp>
      <p:sp>
        <p:nvSpPr>
          <p:cNvPr id="4" name="TextBox 3"/>
          <p:cNvSpPr txBox="1"/>
          <p:nvPr/>
        </p:nvSpPr>
        <p:spPr>
          <a:xfrm>
            <a:off x="3657600" y="76200"/>
            <a:ext cx="2133600" cy="381000"/>
          </a:xfrm>
          <a:prstGeom prst="rect">
            <a:avLst/>
          </a:prstGeom>
          <a:noFill/>
        </p:spPr>
        <p:txBody>
          <a:bodyPr wrap="square" rtlCol="0">
            <a:spAutoFit/>
          </a:bodyPr>
          <a:lstStyle/>
          <a:p>
            <a:r>
              <a:rPr lang="en-US" dirty="0" smtClean="0"/>
              <a:t>Pujan Shakya</a:t>
            </a:r>
            <a:endParaRPr lang="en-US" dirty="0"/>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grpId="1" nodeType="clickEffect">
                                  <p:stCondLst>
                                    <p:cond delay="0"/>
                                  </p:stCondLst>
                                  <p:iterate type="lt">
                                    <p:tmPct val="50000"/>
                                  </p:iterate>
                                  <p:childTnLst>
                                    <p:set>
                                      <p:cBhvr>
                                        <p:cTn id="39" dur="1" fill="hold">
                                          <p:stCondLst>
                                            <p:cond delay="0"/>
                                          </p:stCondLst>
                                        </p:cTn>
                                        <p:tgtEl>
                                          <p:spTgt spid="4"/>
                                        </p:tgtEl>
                                        <p:attrNameLst>
                                          <p:attrName>style.visibility</p:attrName>
                                        </p:attrNameLst>
                                      </p:cBhvr>
                                      <p:to>
                                        <p:strVal val="visible"/>
                                      </p:to>
                                    </p:set>
                                    <p:anim calcmode="discrete" valueType="clr">
                                      <p:cBhvr override="childStyle">
                                        <p:cTn id="40"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4"/>
                                        </p:tgtEl>
                                        <p:attrNameLst>
                                          <p:attrName>fillcolor</p:attrName>
                                        </p:attrNameLst>
                                      </p:cBhvr>
                                      <p:tavLst>
                                        <p:tav tm="0">
                                          <p:val>
                                            <p:clrVal>
                                              <a:schemeClr val="accent2"/>
                                            </p:clrVal>
                                          </p:val>
                                        </p:tav>
                                        <p:tav tm="50000">
                                          <p:val>
                                            <p:clrVal>
                                              <a:schemeClr val="hlink"/>
                                            </p:clrVal>
                                          </p:val>
                                        </p:tav>
                                      </p:tavLst>
                                    </p:anim>
                                    <p:set>
                                      <p:cBhvr>
                                        <p:cTn id="42"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Nature of Society</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612648" y="1600200"/>
            <a:ext cx="7388352" cy="4724400"/>
          </a:xfrm>
        </p:spPr>
        <p:txBody>
          <a:bodyPr>
            <a:normAutofit fontScale="85000" lnSpcReduction="20000"/>
          </a:bodyPr>
          <a:lstStyle/>
          <a:p>
            <a:pPr lvl="0">
              <a:buNone/>
            </a:pPr>
            <a:r>
              <a:rPr lang="en-US" b="1" dirty="0" smtClean="0">
                <a:solidFill>
                  <a:schemeClr val="accent1"/>
                </a:solidFill>
              </a:rPr>
              <a:t>1. Society consists of people</a:t>
            </a:r>
          </a:p>
          <a:p>
            <a:pPr>
              <a:buNone/>
            </a:pPr>
            <a:r>
              <a:rPr lang="en-US" dirty="0" smtClean="0"/>
              <a:t>    Society is composed of people. Without people there can be no society, no social relationship and no social life at all. </a:t>
            </a:r>
          </a:p>
          <a:p>
            <a:pPr>
              <a:buNone/>
            </a:pPr>
            <a:endParaRPr lang="en-US" dirty="0" smtClean="0"/>
          </a:p>
          <a:p>
            <a:pPr lvl="0">
              <a:buNone/>
            </a:pPr>
            <a:r>
              <a:rPr lang="en-US" b="1" dirty="0" smtClean="0">
                <a:solidFill>
                  <a:schemeClr val="accent1"/>
                </a:solidFill>
              </a:rPr>
              <a:t>2. Mutual awareness and mutual interaction</a:t>
            </a:r>
          </a:p>
          <a:p>
            <a:pPr>
              <a:buNone/>
            </a:pPr>
            <a:r>
              <a:rPr lang="en-US" dirty="0" smtClean="0"/>
              <a:t>    Society is a group of people in continuous interactions with each other. A social interaction is made possible because of mutual awareness. Society is understood as a network of social relations. Thus, social relationship implies mutual awareness.</a:t>
            </a:r>
          </a:p>
          <a:p>
            <a:pPr>
              <a:buNone/>
            </a:pPr>
            <a:endParaRPr lang="en-US" b="1" dirty="0" smtClean="0"/>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7312152" cy="9906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Cont’d</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612648" y="1600200"/>
            <a:ext cx="7312152" cy="4876800"/>
          </a:xfrm>
        </p:spPr>
        <p:txBody>
          <a:bodyPr>
            <a:normAutofit fontScale="70000" lnSpcReduction="20000"/>
          </a:bodyPr>
          <a:lstStyle/>
          <a:p>
            <a:pPr lvl="0">
              <a:buNone/>
            </a:pPr>
            <a:r>
              <a:rPr lang="en-US" b="1" dirty="0" smtClean="0">
                <a:solidFill>
                  <a:schemeClr val="accent1"/>
                </a:solidFill>
              </a:rPr>
              <a:t>3. Society depends on likeness</a:t>
            </a:r>
          </a:p>
          <a:p>
            <a:r>
              <a:rPr lang="en-US" dirty="0" smtClean="0"/>
              <a:t>The principle of likeness is essential for society. It exists among those who resemble one another in body and mind to some extent. Just as the birds of same feather flock together, men have many things in common. It implies consciousness of kind.</a:t>
            </a:r>
          </a:p>
          <a:p>
            <a:pPr>
              <a:buNone/>
            </a:pPr>
            <a:endParaRPr lang="en-US" dirty="0" smtClean="0"/>
          </a:p>
          <a:p>
            <a:pPr lvl="0">
              <a:buNone/>
            </a:pPr>
            <a:r>
              <a:rPr lang="en-US" b="1" dirty="0" smtClean="0">
                <a:solidFill>
                  <a:schemeClr val="accent1"/>
                </a:solidFill>
              </a:rPr>
              <a:t>4. Society rests on differences too</a:t>
            </a:r>
          </a:p>
          <a:p>
            <a:r>
              <a:rPr lang="en-US" dirty="0" smtClean="0"/>
              <a:t>If men are exactly alike, their social relationships would be very limited people differ from one another in their looks, personality, ability, talent, attitude, aptitude, interest, taste, faith and so on. People pursue different activities because of these differences.</a:t>
            </a:r>
          </a:p>
          <a:p>
            <a:endParaRPr lang="en-US" dirty="0" smtClean="0"/>
          </a:p>
          <a:p>
            <a:endParaRPr lang="en-US" dirty="0"/>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7312152" cy="990600"/>
          </a:xfrm>
        </p:spPr>
        <p:txBody>
          <a:bodyPr/>
          <a:lstStyle/>
          <a:p>
            <a:pPr algn="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Cont’d</a:t>
            </a:r>
            <a:endParaRPr lang="en-US" dirty="0"/>
          </a:p>
        </p:txBody>
      </p:sp>
      <p:sp>
        <p:nvSpPr>
          <p:cNvPr id="3" name="Content Placeholder 2"/>
          <p:cNvSpPr>
            <a:spLocks noGrp="1"/>
          </p:cNvSpPr>
          <p:nvPr>
            <p:ph idx="1"/>
          </p:nvPr>
        </p:nvSpPr>
        <p:spPr>
          <a:xfrm>
            <a:off x="612648" y="1600200"/>
            <a:ext cx="7312152" cy="4800600"/>
          </a:xfrm>
        </p:spPr>
        <p:txBody>
          <a:bodyPr>
            <a:normAutofit fontScale="70000" lnSpcReduction="20000"/>
          </a:bodyPr>
          <a:lstStyle/>
          <a:p>
            <a:pPr lvl="0">
              <a:buNone/>
            </a:pPr>
            <a:r>
              <a:rPr lang="en-US" b="1" dirty="0" smtClean="0">
                <a:solidFill>
                  <a:schemeClr val="accent1"/>
                </a:solidFill>
              </a:rPr>
              <a:t>5. Co-operation and division of labor</a:t>
            </a:r>
          </a:p>
          <a:p>
            <a:r>
              <a:rPr lang="en-US" dirty="0" smtClean="0"/>
              <a:t>Division of labor involves the assignment to each unit or group a specific share of a common task. For example: Common task of providing the banking service involves counter services, accountancy, loan lending etc. division of labor is possible because of co-operation. Thus, divisions of labor and co-operation have made social solidarity of social cohesion.</a:t>
            </a:r>
          </a:p>
          <a:p>
            <a:pPr>
              <a:buNone/>
            </a:pPr>
            <a:endParaRPr lang="en-US" dirty="0" smtClean="0"/>
          </a:p>
          <a:p>
            <a:pPr lvl="0">
              <a:buNone/>
            </a:pPr>
            <a:r>
              <a:rPr lang="en-US" b="1" dirty="0" smtClean="0">
                <a:solidFill>
                  <a:schemeClr val="accent1"/>
                </a:solidFill>
              </a:rPr>
              <a:t>6. Society functions interdependently too</a:t>
            </a:r>
          </a:p>
          <a:p>
            <a:r>
              <a:rPr lang="en-US" dirty="0" smtClean="0"/>
              <a:t>Social relationships are characterized by interdependence of elements of society. Family is an example of interdependence of member for its smooth functioning. Today, not only individuals are interdependent upon one another, but communities, social groups and nations are also interdependent.</a:t>
            </a:r>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7312152" cy="990600"/>
          </a:xfrm>
        </p:spPr>
        <p:txBody>
          <a:bodyPr/>
          <a:lstStyle/>
          <a:p>
            <a:pPr algn="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Cont’d</a:t>
            </a:r>
            <a:endParaRPr lang="en-US" dirty="0"/>
          </a:p>
        </p:txBody>
      </p:sp>
      <p:sp>
        <p:nvSpPr>
          <p:cNvPr id="3" name="Content Placeholder 2"/>
          <p:cNvSpPr>
            <a:spLocks noGrp="1"/>
          </p:cNvSpPr>
          <p:nvPr>
            <p:ph idx="1"/>
          </p:nvPr>
        </p:nvSpPr>
        <p:spPr>
          <a:xfrm>
            <a:off x="612648" y="1600200"/>
            <a:ext cx="7312152" cy="4876800"/>
          </a:xfrm>
        </p:spPr>
        <p:txBody>
          <a:bodyPr>
            <a:normAutofit fontScale="70000" lnSpcReduction="20000"/>
          </a:bodyPr>
          <a:lstStyle/>
          <a:p>
            <a:pPr lvl="0">
              <a:buNone/>
            </a:pPr>
            <a:r>
              <a:rPr lang="en-US" sz="3100" dirty="0" smtClean="0">
                <a:solidFill>
                  <a:schemeClr val="accent1"/>
                </a:solidFill>
              </a:rPr>
              <a:t>7. Society is dynamic</a:t>
            </a:r>
          </a:p>
          <a:p>
            <a:r>
              <a:rPr lang="en-US" sz="3100" dirty="0" smtClean="0"/>
              <a:t>Society is not static, but it is dynamic. Changeability is an inherent quality of human beings. No society can even remain constant for any length of time. Changes may take place slowly and gradually of suddenly and abruptly.</a:t>
            </a:r>
          </a:p>
          <a:p>
            <a:pPr>
              <a:buNone/>
            </a:pPr>
            <a:endParaRPr lang="en-US" sz="3100" dirty="0" smtClean="0"/>
          </a:p>
          <a:p>
            <a:pPr lvl="0">
              <a:buNone/>
            </a:pPr>
            <a:r>
              <a:rPr lang="en-US" sz="3100" dirty="0" smtClean="0">
                <a:solidFill>
                  <a:schemeClr val="accent1"/>
                </a:solidFill>
              </a:rPr>
              <a:t>8. Social control</a:t>
            </a:r>
          </a:p>
          <a:p>
            <a:r>
              <a:rPr lang="en-US" sz="3100" dirty="0" smtClean="0"/>
              <a:t>Absolute freedom makes man’s life like other animal beings. So society has its own ways of controlling the behavior of its members. For this, society has formal and informal means of social control. Customs, traditions, mores folkways, manners are the informal means of social control, whereas law, police, constitution, police are formal means of social control.</a:t>
            </a:r>
          </a:p>
          <a:p>
            <a:pPr>
              <a:buNone/>
            </a:pPr>
            <a:endParaRPr lang="en-US" dirty="0"/>
          </a:p>
        </p:txBody>
      </p:sp>
      <p:sp>
        <p:nvSpPr>
          <p:cNvPr id="4" name="TextBox 3"/>
          <p:cNvSpPr txBox="1"/>
          <p:nvPr/>
        </p:nvSpPr>
        <p:spPr>
          <a:xfrm>
            <a:off x="3657600" y="76200"/>
            <a:ext cx="2286000" cy="369332"/>
          </a:xfrm>
          <a:prstGeom prst="rect">
            <a:avLst/>
          </a:prstGeom>
          <a:noFill/>
        </p:spPr>
        <p:txBody>
          <a:bodyPr wrap="square" rtlCol="0">
            <a:spAutoFit/>
          </a:bodyPr>
          <a:lstStyle/>
          <a:p>
            <a:r>
              <a:rPr lang="en-US" dirty="0" smtClean="0"/>
              <a:t>Rahul Bajracharya</a:t>
            </a:r>
            <a:endParaRPr lang="en-US" dirty="0"/>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4"/>
                                        </p:tgtEl>
                                        <p:attrNameLst>
                                          <p:attrName>style.visibility</p:attrName>
                                        </p:attrNameLst>
                                      </p:cBhvr>
                                      <p:to>
                                        <p:strVal val="visible"/>
                                      </p:to>
                                    </p:set>
                                    <p:anim calcmode="discrete" valueType="clr">
                                      <p:cBhvr override="childStyle">
                                        <p:cTn id="40"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4"/>
                                        </p:tgtEl>
                                        <p:attrNameLst>
                                          <p:attrName>fillcolor</p:attrName>
                                        </p:attrNameLst>
                                      </p:cBhvr>
                                      <p:tavLst>
                                        <p:tav tm="0">
                                          <p:val>
                                            <p:clrVal>
                                              <a:schemeClr val="accent2"/>
                                            </p:clrVal>
                                          </p:val>
                                        </p:tav>
                                        <p:tav tm="50000">
                                          <p:val>
                                            <p:clrVal>
                                              <a:schemeClr val="hlink"/>
                                            </p:clrVal>
                                          </p:val>
                                        </p:tav>
                                      </p:tavLst>
                                    </p:anim>
                                    <p:set>
                                      <p:cBhvr>
                                        <p:cTn id="42"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5450"/>
            <a:ext cx="8077200" cy="86995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Types of Society</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4" name="Content Placeholder 3"/>
          <p:cNvGraphicFramePr>
            <a:graphicFrameLocks noGrp="1"/>
          </p:cNvGraphicFramePr>
          <p:nvPr>
            <p:ph sz="half" idx="1"/>
          </p:nvPr>
        </p:nvGraphicFramePr>
        <p:xfrm>
          <a:off x="457200" y="1295400"/>
          <a:ext cx="72390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80">
                                          <p:stCondLst>
                                            <p:cond delay="0"/>
                                          </p:stCondLst>
                                        </p:cTn>
                                        <p:tgtEl>
                                          <p:spTgt spid="4"/>
                                        </p:tgtEl>
                                      </p:cBhvr>
                                    </p:animEffect>
                                    <p:anim calcmode="lin" valueType="num">
                                      <p:cBhvr>
                                        <p:cTn id="17"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2" dur="26">
                                          <p:stCondLst>
                                            <p:cond delay="650"/>
                                          </p:stCondLst>
                                        </p:cTn>
                                        <p:tgtEl>
                                          <p:spTgt spid="4"/>
                                        </p:tgtEl>
                                      </p:cBhvr>
                                      <p:to x="100000" y="60000"/>
                                    </p:animScale>
                                    <p:animScale>
                                      <p:cBhvr>
                                        <p:cTn id="23" dur="166" decel="50000">
                                          <p:stCondLst>
                                            <p:cond delay="676"/>
                                          </p:stCondLst>
                                        </p:cTn>
                                        <p:tgtEl>
                                          <p:spTgt spid="4"/>
                                        </p:tgtEl>
                                      </p:cBhvr>
                                      <p:to x="100000" y="100000"/>
                                    </p:animScale>
                                    <p:animScale>
                                      <p:cBhvr>
                                        <p:cTn id="24" dur="26">
                                          <p:stCondLst>
                                            <p:cond delay="1312"/>
                                          </p:stCondLst>
                                        </p:cTn>
                                        <p:tgtEl>
                                          <p:spTgt spid="4"/>
                                        </p:tgtEl>
                                      </p:cBhvr>
                                      <p:to x="100000" y="80000"/>
                                    </p:animScale>
                                    <p:animScale>
                                      <p:cBhvr>
                                        <p:cTn id="25" dur="166" decel="50000">
                                          <p:stCondLst>
                                            <p:cond delay="1338"/>
                                          </p:stCondLst>
                                        </p:cTn>
                                        <p:tgtEl>
                                          <p:spTgt spid="4"/>
                                        </p:tgtEl>
                                      </p:cBhvr>
                                      <p:to x="100000" y="100000"/>
                                    </p:animScale>
                                    <p:animScale>
                                      <p:cBhvr>
                                        <p:cTn id="26" dur="26">
                                          <p:stCondLst>
                                            <p:cond delay="1642"/>
                                          </p:stCondLst>
                                        </p:cTn>
                                        <p:tgtEl>
                                          <p:spTgt spid="4"/>
                                        </p:tgtEl>
                                      </p:cBhvr>
                                      <p:to x="100000" y="90000"/>
                                    </p:animScale>
                                    <p:animScale>
                                      <p:cBhvr>
                                        <p:cTn id="27" dur="166" decel="50000">
                                          <p:stCondLst>
                                            <p:cond delay="1668"/>
                                          </p:stCondLst>
                                        </p:cTn>
                                        <p:tgtEl>
                                          <p:spTgt spid="4"/>
                                        </p:tgtEl>
                                      </p:cBhvr>
                                      <p:to x="100000" y="100000"/>
                                    </p:animScale>
                                    <p:animScale>
                                      <p:cBhvr>
                                        <p:cTn id="28" dur="26">
                                          <p:stCondLst>
                                            <p:cond delay="1808"/>
                                          </p:stCondLst>
                                        </p:cTn>
                                        <p:tgtEl>
                                          <p:spTgt spid="4"/>
                                        </p:tgtEl>
                                      </p:cBhvr>
                                      <p:to x="100000" y="95000"/>
                                    </p:animScale>
                                    <p:animScale>
                                      <p:cBhvr>
                                        <p:cTn id="29"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529</TotalTime>
  <Words>1329</Words>
  <Application>Microsoft Office PowerPoint</Application>
  <PresentationFormat>On-screen Show (4:3)</PresentationFormat>
  <Paragraphs>87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Slide 1</vt:lpstr>
      <vt:lpstr>Meaning of Society</vt:lpstr>
      <vt:lpstr>Cont’d</vt:lpstr>
      <vt:lpstr>Definition of Society</vt:lpstr>
      <vt:lpstr>Nature of Society</vt:lpstr>
      <vt:lpstr>Cont’d</vt:lpstr>
      <vt:lpstr>Cont’d</vt:lpstr>
      <vt:lpstr>Cont’d</vt:lpstr>
      <vt:lpstr>Types of Society</vt:lpstr>
      <vt:lpstr>1. Pre-industrial society</vt:lpstr>
      <vt:lpstr>Cont’d</vt:lpstr>
      <vt:lpstr>Cont’d</vt:lpstr>
      <vt:lpstr>2. Industrial society</vt:lpstr>
      <vt:lpstr>Cont’d</vt:lpstr>
      <vt:lpstr>Cont’d</vt:lpstr>
      <vt:lpstr>Conclusion</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 Concept in Sociology</dc:title>
  <dc:creator>Zan Ran 298</dc:creator>
  <cp:lastModifiedBy>ZAFAR UL HAQ</cp:lastModifiedBy>
  <cp:revision>103</cp:revision>
  <dcterms:created xsi:type="dcterms:W3CDTF">2013-03-02T09:28:09Z</dcterms:created>
  <dcterms:modified xsi:type="dcterms:W3CDTF">2019-10-22T03:44:50Z</dcterms:modified>
</cp:coreProperties>
</file>