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97" r:id="rId9"/>
    <p:sldId id="283" r:id="rId10"/>
    <p:sldId id="279" r:id="rId11"/>
    <p:sldId id="28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4DB25-E17E-40D3-A004-446EB316EB5E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3096-6CB2-4A35-8B69-79C3949F7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066800"/>
          </a:xfrm>
        </p:spPr>
        <p:txBody>
          <a:bodyPr/>
          <a:lstStyle/>
          <a:p>
            <a:r>
              <a:rPr lang="en-US" dirty="0" smtClean="0"/>
              <a:t>Society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467600" cy="4495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Comprises of people who interact in a defined territory and share common culture.</a:t>
            </a:r>
          </a:p>
          <a:p>
            <a:r>
              <a:rPr lang="en-US" dirty="0" smtClean="0"/>
              <a:t>or</a:t>
            </a:r>
          </a:p>
          <a:p>
            <a:pPr algn="just"/>
            <a:r>
              <a:rPr lang="en-US" dirty="0" smtClean="0"/>
              <a:t>large social grouping sharing the same geographical or virtual territory, subject to the same political authority and dominant cultural expectations.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Society &amp;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Function: society as a system</a:t>
            </a:r>
          </a:p>
          <a:p>
            <a:pPr lvl="1"/>
            <a:r>
              <a:rPr lang="en-US" dirty="0" smtClean="0"/>
              <a:t>Social facts help society to function as a complex system</a:t>
            </a:r>
          </a:p>
          <a:p>
            <a:r>
              <a:rPr lang="en-US" dirty="0" smtClean="0"/>
              <a:t>Individuals feel pain and loss due to criminal act of its member(s) but crime is vital to the ongoing life of society itself.</a:t>
            </a:r>
          </a:p>
          <a:p>
            <a:r>
              <a:rPr lang="en-US" dirty="0" smtClean="0"/>
              <a:t>When society defines certain acts as criminal only then people construct ideas of morality and collectively defend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 &amp;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Personality: society in ourselves </a:t>
            </a:r>
          </a:p>
          <a:p>
            <a:pPr lvl="1"/>
            <a:r>
              <a:rPr lang="en-US" dirty="0" smtClean="0"/>
              <a:t>Every person builds a personality by internalizing social facts</a:t>
            </a:r>
          </a:p>
          <a:p>
            <a:pPr lvl="1"/>
            <a:r>
              <a:rPr lang="en-US" dirty="0" smtClean="0"/>
              <a:t>Society regulates our behavior through moral discipline</a:t>
            </a:r>
          </a:p>
          <a:p>
            <a:pPr lvl="1"/>
            <a:r>
              <a:rPr lang="en-US" dirty="0" smtClean="0"/>
              <a:t>The least regulated as well as over regulated people tend to be more deviant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Evolving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Modernity and anomie</a:t>
            </a:r>
          </a:p>
          <a:p>
            <a:pPr lvl="1"/>
            <a:r>
              <a:rPr lang="en-US" dirty="0" smtClean="0"/>
              <a:t>Modern societies impose fewer restrictions on its members which results in;</a:t>
            </a:r>
          </a:p>
          <a:p>
            <a:pPr lvl="1"/>
            <a:r>
              <a:rPr lang="en-US" dirty="0" smtClean="0"/>
              <a:t>anomie: a condition in which society provides little moral guidance to its individuals</a:t>
            </a:r>
          </a:p>
          <a:p>
            <a:r>
              <a:rPr lang="en-US" dirty="0" smtClean="0"/>
              <a:t>Evolving societies: the division of labor</a:t>
            </a:r>
          </a:p>
          <a:p>
            <a:pPr lvl="1"/>
            <a:r>
              <a:rPr lang="en-US" dirty="0" smtClean="0"/>
              <a:t>Traditional societies have collective conscience so strong that bind people together</a:t>
            </a:r>
          </a:p>
          <a:p>
            <a:pPr lvl="1"/>
            <a:r>
              <a:rPr lang="en-US" dirty="0" smtClean="0"/>
              <a:t>This system is called Mechanical Solidarity</a:t>
            </a:r>
          </a:p>
          <a:p>
            <a:pPr lvl="1"/>
            <a:r>
              <a:rPr lang="en-US" dirty="0" smtClean="0"/>
              <a:t>In Modern Societies solidarity is organic and is based on specialization </a:t>
            </a:r>
            <a:r>
              <a:rPr lang="en-US" dirty="0" err="1" smtClean="0"/>
              <a:t>i.e</a:t>
            </a:r>
            <a:r>
              <a:rPr lang="en-US" dirty="0" smtClean="0"/>
              <a:t> division of labour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a group of interacting people, possibly living in close proximity, and often refers to a group that shares some common values.</a:t>
            </a:r>
          </a:p>
          <a:p>
            <a:endParaRPr lang="en-US" dirty="0" smtClean="0"/>
          </a:p>
          <a:p>
            <a:r>
              <a:rPr lang="en-US" dirty="0" smtClean="0"/>
              <a:t>It  is attributed with social cohesion generally in social units larger than a household. </a:t>
            </a:r>
          </a:p>
          <a:p>
            <a:endParaRPr lang="en-US" dirty="0" smtClean="0"/>
          </a:p>
          <a:p>
            <a:r>
              <a:rPr lang="en-US" dirty="0" smtClean="0"/>
              <a:t>The word can also refer to the national community or international community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Hunting &amp; Gathering Societies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technology for hunting animals and gathering vegetation</a:t>
            </a:r>
          </a:p>
          <a:p>
            <a:r>
              <a:rPr lang="en-US" dirty="0" smtClean="0"/>
              <a:t>Little control over environment</a:t>
            </a:r>
          </a:p>
          <a:p>
            <a:r>
              <a:rPr lang="en-US" dirty="0" smtClean="0"/>
              <a:t>Living in small bands of a few dozen people</a:t>
            </a:r>
          </a:p>
          <a:p>
            <a:r>
              <a:rPr lang="en-US" dirty="0" smtClean="0"/>
              <a:t>Kinship is the key organizing principle of these societies- Family the only institution</a:t>
            </a:r>
          </a:p>
          <a:p>
            <a:r>
              <a:rPr lang="en-US" dirty="0" smtClean="0"/>
              <a:t>Some specialization related to age and sex but men and women having about same social importance</a:t>
            </a:r>
          </a:p>
          <a:p>
            <a:r>
              <a:rPr lang="en-US" dirty="0" smtClean="0"/>
              <a:t>They use simple weapons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Horticultural &amp; Pastoral Societies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10000 to 12000 years ago new technology of horticulture and pastorals </a:t>
            </a:r>
          </a:p>
          <a:p>
            <a:r>
              <a:rPr lang="en-US" dirty="0" smtClean="0"/>
              <a:t>It increased food production </a:t>
            </a:r>
            <a:r>
              <a:rPr lang="en-US" dirty="0" err="1" smtClean="0"/>
              <a:t>i.e</a:t>
            </a:r>
            <a:r>
              <a:rPr lang="en-US" dirty="0" smtClean="0"/>
              <a:t> material surplus</a:t>
            </a:r>
          </a:p>
          <a:p>
            <a:r>
              <a:rPr lang="en-US" dirty="0" smtClean="0"/>
              <a:t>Not everyone had to secure food so new professions emerged and barter system developed</a:t>
            </a:r>
          </a:p>
          <a:p>
            <a:r>
              <a:rPr lang="en-US" dirty="0" smtClean="0"/>
              <a:t>The concept of ‘God as Creator’, ‘</a:t>
            </a:r>
            <a:r>
              <a:rPr lang="en-US" dirty="0" err="1" smtClean="0"/>
              <a:t>Khudawand</a:t>
            </a:r>
            <a:r>
              <a:rPr lang="en-US" dirty="0" smtClean="0"/>
              <a:t>’, ‘</a:t>
            </a:r>
            <a:r>
              <a:rPr lang="en-US" dirty="0" err="1" smtClean="0"/>
              <a:t>Parwerdegar</a:t>
            </a:r>
            <a:r>
              <a:rPr lang="en-US" dirty="0" smtClean="0"/>
              <a:t>’ and ‘</a:t>
            </a:r>
            <a:r>
              <a:rPr lang="en-US" dirty="0" err="1" smtClean="0"/>
              <a:t>Rab</a:t>
            </a:r>
            <a:r>
              <a:rPr lang="en-US" dirty="0" smtClean="0"/>
              <a:t>’ emerged</a:t>
            </a:r>
          </a:p>
          <a:p>
            <a:r>
              <a:rPr lang="en-US" dirty="0" smtClean="0"/>
              <a:t>‘My God is my Shepherd.’</a:t>
            </a:r>
          </a:p>
          <a:p>
            <a:r>
              <a:rPr lang="en-US" dirty="0" smtClean="0"/>
              <a:t>A formal system of social inequality emerged</a:t>
            </a:r>
          </a:p>
          <a:p>
            <a:r>
              <a:rPr lang="en-US" dirty="0" smtClean="0"/>
              <a:t>A simple </a:t>
            </a:r>
            <a:r>
              <a:rPr lang="en-US" dirty="0" err="1" smtClean="0"/>
              <a:t>govt</a:t>
            </a:r>
            <a:r>
              <a:rPr lang="en-US" dirty="0" smtClean="0"/>
              <a:t> with military backing emerged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Agrarian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About 5000 years ago the technology of large scale farming using plows and then tractors</a:t>
            </a:r>
          </a:p>
          <a:p>
            <a:r>
              <a:rPr lang="en-US" sz="2200" dirty="0" smtClean="0"/>
              <a:t>Innovations– irrigation, wheel, writing, numbers, and use of metals</a:t>
            </a:r>
          </a:p>
          <a:p>
            <a:r>
              <a:rPr lang="en-US" sz="2200" dirty="0" smtClean="0"/>
              <a:t>Permanent settlements</a:t>
            </a:r>
          </a:p>
          <a:p>
            <a:r>
              <a:rPr lang="en-US" sz="2200" dirty="0" smtClean="0"/>
              <a:t>Increasing production means greater specialization</a:t>
            </a:r>
          </a:p>
          <a:p>
            <a:r>
              <a:rPr lang="en-US" sz="2200" dirty="0" smtClean="0"/>
              <a:t>Money replaced barter system</a:t>
            </a:r>
          </a:p>
          <a:p>
            <a:r>
              <a:rPr lang="en-US" sz="2200" dirty="0" smtClean="0"/>
              <a:t>Greater social inequality</a:t>
            </a:r>
          </a:p>
          <a:p>
            <a:r>
              <a:rPr lang="en-US" sz="2200" dirty="0" smtClean="0"/>
              <a:t>Peasants and slaves made up a larger portion of population</a:t>
            </a:r>
          </a:p>
          <a:p>
            <a:r>
              <a:rPr lang="en-US" sz="2200" dirty="0" smtClean="0"/>
              <a:t>Elites, free from manual work, study philosophy, art, literature and discover leisure time activities- the high culture</a:t>
            </a:r>
          </a:p>
          <a:p>
            <a:r>
              <a:rPr lang="en-US" sz="2200" dirty="0" smtClean="0"/>
              <a:t>Patriarchal social organization</a:t>
            </a:r>
          </a:p>
          <a:p>
            <a:r>
              <a:rPr lang="en-US" sz="2200" dirty="0" smtClean="0"/>
              <a:t>Religion reinforced influence and status of agricultural elites</a:t>
            </a:r>
          </a:p>
          <a:p>
            <a:r>
              <a:rPr lang="en-US" sz="2200" dirty="0" smtClean="0"/>
              <a:t>Elites gain social, economic, and military power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Industrial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Use of sophisticated machinery with advanced sources of power- the machine age</a:t>
            </a:r>
          </a:p>
          <a:p>
            <a:r>
              <a:rPr lang="en-US" dirty="0" smtClean="0"/>
              <a:t>Human and animal power was replaced with natural energy resources</a:t>
            </a:r>
          </a:p>
          <a:p>
            <a:r>
              <a:rPr lang="en-US" dirty="0" smtClean="0"/>
              <a:t>More complex social organization and greater occupational specialization</a:t>
            </a:r>
          </a:p>
          <a:p>
            <a:r>
              <a:rPr lang="en-US" dirty="0" smtClean="0"/>
              <a:t>Women at work places- family disturbances</a:t>
            </a:r>
          </a:p>
          <a:p>
            <a:r>
              <a:rPr lang="en-US" dirty="0" smtClean="0"/>
              <a:t>Rural-Urban divide</a:t>
            </a:r>
          </a:p>
          <a:p>
            <a:r>
              <a:rPr lang="en-US" dirty="0" smtClean="0"/>
              <a:t>Urban anonymity and cultural diversity </a:t>
            </a:r>
          </a:p>
          <a:p>
            <a:r>
              <a:rPr lang="en-US" dirty="0" smtClean="0"/>
              <a:t>Social unrest and revolutions</a:t>
            </a:r>
          </a:p>
          <a:p>
            <a:r>
              <a:rPr lang="en-US" dirty="0" smtClean="0"/>
              <a:t>Emergence of subcultures and countercultures</a:t>
            </a:r>
          </a:p>
          <a:p>
            <a:r>
              <a:rPr lang="en-US" dirty="0" smtClean="0"/>
              <a:t>Religion lost its importance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Postindustrial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Technology that supports an information-based economy- the Information Revolution</a:t>
            </a:r>
          </a:p>
          <a:p>
            <a:r>
              <a:rPr lang="en-US" dirty="0" smtClean="0"/>
              <a:t>New skill sets and work patterns emerged</a:t>
            </a:r>
          </a:p>
          <a:p>
            <a:r>
              <a:rPr lang="en-US" dirty="0" smtClean="0"/>
              <a:t>Cyber societies </a:t>
            </a:r>
          </a:p>
          <a:p>
            <a:r>
              <a:rPr lang="en-US" dirty="0" smtClean="0"/>
              <a:t>Virtual society, a society based on online identity, which is evolving in the information age.</a:t>
            </a:r>
          </a:p>
          <a:p>
            <a:r>
              <a:rPr lang="en-US" dirty="0" smtClean="0"/>
              <a:t>Online offices</a:t>
            </a:r>
          </a:p>
          <a:p>
            <a:r>
              <a:rPr lang="en-US" dirty="0" smtClean="0"/>
              <a:t>Dot Com culture</a:t>
            </a:r>
          </a:p>
          <a:p>
            <a:r>
              <a:rPr lang="en-US" dirty="0" smtClean="0"/>
              <a:t>Service industries include government, research, education, health, sales, law, banking, and so 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Karl Marx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“the mental attitude of the people is the product of material conditions”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 &amp;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Structure: society beyond ourselves</a:t>
            </a:r>
          </a:p>
          <a:p>
            <a:pPr lvl="1"/>
            <a:r>
              <a:rPr lang="en-US" sz="3100" dirty="0" smtClean="0"/>
              <a:t>Patterns of human behavior exist as established structures- the social facts</a:t>
            </a:r>
          </a:p>
          <a:p>
            <a:pPr lvl="1"/>
            <a:r>
              <a:rPr lang="en-US" sz="3100" dirty="0" smtClean="0"/>
              <a:t>Society has power to guide its members</a:t>
            </a:r>
          </a:p>
          <a:p>
            <a:pPr lvl="1"/>
            <a:r>
              <a:rPr lang="en-US" sz="3100" dirty="0" smtClean="0"/>
              <a:t>There are social situations that exist apart from any particular individual</a:t>
            </a:r>
          </a:p>
          <a:p>
            <a:pPr lvl="1"/>
            <a:r>
              <a:rPr lang="en-US" sz="3100" dirty="0" smtClean="0"/>
              <a:t>Once created by individuals society takes on a life of its own &amp; demands obedience.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658</Words>
  <Application>Microsoft Office PowerPoint</Application>
  <PresentationFormat>On-screen Show (4:3)</PresentationFormat>
  <Paragraphs>81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Society </vt:lpstr>
      <vt:lpstr>Community </vt:lpstr>
      <vt:lpstr> Hunting &amp; Gathering Societies </vt:lpstr>
      <vt:lpstr> Horticultural &amp; Pastoral Societies </vt:lpstr>
      <vt:lpstr>Agrarian societies</vt:lpstr>
      <vt:lpstr>Industrial Societies</vt:lpstr>
      <vt:lpstr>Postindustrial Societies</vt:lpstr>
      <vt:lpstr>Karl Marx  “the mental attitude of the people is the product of material conditions”</vt:lpstr>
      <vt:lpstr>Society &amp; Function</vt:lpstr>
      <vt:lpstr>Society &amp; Function</vt:lpstr>
      <vt:lpstr>Society &amp; Function</vt:lpstr>
      <vt:lpstr>Evolving societies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</dc:title>
  <dc:creator>DAGF&amp;P</dc:creator>
  <cp:lastModifiedBy>ZAFAR UL HAQ</cp:lastModifiedBy>
  <cp:revision>127</cp:revision>
  <dcterms:created xsi:type="dcterms:W3CDTF">2011-11-24T11:05:28Z</dcterms:created>
  <dcterms:modified xsi:type="dcterms:W3CDTF">2020-03-21T14:49:52Z</dcterms:modified>
</cp:coreProperties>
</file>