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5" r:id="rId6"/>
    <p:sldId id="266" r:id="rId7"/>
    <p:sldId id="270" r:id="rId8"/>
    <p:sldId id="262" r:id="rId9"/>
    <p:sldId id="267" r:id="rId10"/>
    <p:sldId id="268" r:id="rId11"/>
    <p:sldId id="269" r:id="rId12"/>
    <p:sldId id="271" r:id="rId13"/>
    <p:sldId id="272" r:id="rId14"/>
    <p:sldId id="273" r:id="rId15"/>
    <p:sldId id="274" r:id="rId16"/>
    <p:sldId id="275" r:id="rId17"/>
    <p:sldId id="276" r:id="rId18"/>
    <p:sldId id="282" r:id="rId19"/>
    <p:sldId id="283" r:id="rId20"/>
    <p:sldId id="284" r:id="rId21"/>
    <p:sldId id="277" r:id="rId22"/>
    <p:sldId id="280" r:id="rId23"/>
    <p:sldId id="279" r:id="rId24"/>
    <p:sldId id="285" r:id="rId25"/>
    <p:sldId id="286" r:id="rId26"/>
    <p:sldId id="287" r:id="rId2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53" autoAdjust="0"/>
    <p:restoredTop sz="94660"/>
  </p:normalViewPr>
  <p:slideViewPr>
    <p:cSldViewPr>
      <p:cViewPr>
        <p:scale>
          <a:sx n="66" d="100"/>
          <a:sy n="66" d="100"/>
        </p:scale>
        <p:origin x="-148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A66BB42-524E-453A-AF03-7BBDCCD9B3DF}" type="datetimeFigureOut">
              <a:rPr lang="en-US" smtClean="0"/>
              <a:t>2/21/2017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E38B45C-90D3-4993-BC85-164AE1B4285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PH"/>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96A13B7-C224-4020-9211-EB0D94A4F3B1}" type="datetimeFigureOut">
              <a:rPr lang="en-US" smtClean="0"/>
              <a:pPr/>
              <a:t>2/21/2017</a:t>
            </a:fld>
            <a:endParaRPr lang="en-PH"/>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PH"/>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PH"/>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833D68D-881A-4E82-BED8-2EB1E67720FB}" type="slidenum">
              <a:rPr lang="en-PH" smtClean="0"/>
              <a:pPr/>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PH" dirty="0"/>
          </a:p>
        </p:txBody>
      </p:sp>
      <p:sp>
        <p:nvSpPr>
          <p:cNvPr id="4" name="Slide Number Placeholder 3"/>
          <p:cNvSpPr>
            <a:spLocks noGrp="1"/>
          </p:cNvSpPr>
          <p:nvPr>
            <p:ph type="sldNum" sz="quarter" idx="10"/>
          </p:nvPr>
        </p:nvSpPr>
        <p:spPr/>
        <p:txBody>
          <a:bodyPr/>
          <a:lstStyle/>
          <a:p>
            <a:fld id="{3833D68D-881A-4E82-BED8-2EB1E67720FB}" type="slidenum">
              <a:rPr lang="en-PH" smtClean="0"/>
              <a:pPr/>
              <a:t>1</a:t>
            </a:fld>
            <a:endParaRPr lang="en-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PH" dirty="0"/>
          </a:p>
        </p:txBody>
      </p:sp>
      <p:sp>
        <p:nvSpPr>
          <p:cNvPr id="4" name="Slide Number Placeholder 3"/>
          <p:cNvSpPr>
            <a:spLocks noGrp="1"/>
          </p:cNvSpPr>
          <p:nvPr>
            <p:ph type="sldNum" sz="quarter" idx="10"/>
          </p:nvPr>
        </p:nvSpPr>
        <p:spPr/>
        <p:txBody>
          <a:bodyPr/>
          <a:lstStyle/>
          <a:p>
            <a:fld id="{3833D68D-881A-4E82-BED8-2EB1E67720FB}" type="slidenum">
              <a:rPr lang="en-PH" smtClean="0"/>
              <a:pPr/>
              <a:t>5</a:t>
            </a:fld>
            <a:endParaRPr lang="en-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PH" dirty="0"/>
          </a:p>
        </p:txBody>
      </p:sp>
      <p:sp>
        <p:nvSpPr>
          <p:cNvPr id="4" name="Slide Number Placeholder 3"/>
          <p:cNvSpPr>
            <a:spLocks noGrp="1"/>
          </p:cNvSpPr>
          <p:nvPr>
            <p:ph type="sldNum" sz="quarter" idx="10"/>
          </p:nvPr>
        </p:nvSpPr>
        <p:spPr/>
        <p:txBody>
          <a:bodyPr/>
          <a:lstStyle/>
          <a:p>
            <a:fld id="{3833D68D-881A-4E82-BED8-2EB1E67720FB}" type="slidenum">
              <a:rPr lang="en-PH" smtClean="0"/>
              <a:pPr/>
              <a:t>20</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C0B7DDC-70A6-48A2-83EA-88C6A9603199}" type="datetimeFigureOut">
              <a:rPr lang="en-US" smtClean="0"/>
              <a:pPr/>
              <a:t>2/21/2017</a:t>
            </a:fld>
            <a:endParaRPr lang="en-PH"/>
          </a:p>
        </p:txBody>
      </p:sp>
      <p:sp>
        <p:nvSpPr>
          <p:cNvPr id="17" name="Footer Placeholder 16"/>
          <p:cNvSpPr>
            <a:spLocks noGrp="1"/>
          </p:cNvSpPr>
          <p:nvPr>
            <p:ph type="ftr" sz="quarter" idx="11"/>
          </p:nvPr>
        </p:nvSpPr>
        <p:spPr/>
        <p:txBody>
          <a:bodyPr/>
          <a:lstStyle/>
          <a:p>
            <a:endParaRPr lang="en-PH"/>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7907050-07FA-4D81-9CBB-2846AF4CD73E}" type="slidenum">
              <a:rPr lang="en-PH" smtClean="0"/>
              <a:pPr/>
              <a:t>‹#›</a:t>
            </a:fld>
            <a:endParaRPr lang="en-PH"/>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B7DDC-70A6-48A2-83EA-88C6A9603199}" type="datetimeFigureOut">
              <a:rPr lang="en-US" smtClean="0"/>
              <a:pPr/>
              <a:t>2/21/2017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7907050-07FA-4D81-9CBB-2846AF4CD73E}"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B7DDC-70A6-48A2-83EA-88C6A9603199}" type="datetimeFigureOut">
              <a:rPr lang="en-US" smtClean="0"/>
              <a:pPr/>
              <a:t>2/21/2017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7907050-07FA-4D81-9CBB-2846AF4CD73E}"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C0B7DDC-70A6-48A2-83EA-88C6A9603199}" type="datetimeFigureOut">
              <a:rPr lang="en-US" smtClean="0"/>
              <a:pPr/>
              <a:t>2/21/2017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7907050-07FA-4D81-9CBB-2846AF4CD73E}" type="slidenum">
              <a:rPr lang="en-PH" smtClean="0"/>
              <a:pPr/>
              <a:t>‹#›</a:t>
            </a:fld>
            <a:endParaRPr lang="en-PH"/>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0B7DDC-70A6-48A2-83EA-88C6A9603199}" type="datetimeFigureOut">
              <a:rPr lang="en-US" smtClean="0"/>
              <a:pPr/>
              <a:t>2/21/2017</a:t>
            </a:fld>
            <a:endParaRPr lang="en-PH"/>
          </a:p>
        </p:txBody>
      </p:sp>
      <p:sp>
        <p:nvSpPr>
          <p:cNvPr id="5" name="Footer Placeholder 4"/>
          <p:cNvSpPr>
            <a:spLocks noGrp="1"/>
          </p:cNvSpPr>
          <p:nvPr>
            <p:ph type="ftr" sz="quarter" idx="11"/>
          </p:nvPr>
        </p:nvSpPr>
        <p:spPr>
          <a:xfrm>
            <a:off x="800100" y="6172200"/>
            <a:ext cx="4000500" cy="457200"/>
          </a:xfrm>
        </p:spPr>
        <p:txBody>
          <a:bodyPr/>
          <a:lstStyle/>
          <a:p>
            <a:endParaRPr lang="en-PH"/>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7907050-07FA-4D81-9CBB-2846AF4CD73E}" type="slidenum">
              <a:rPr lang="en-PH" smtClean="0"/>
              <a:pPr/>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C0B7DDC-70A6-48A2-83EA-88C6A9603199}" type="datetimeFigureOut">
              <a:rPr lang="en-US" smtClean="0"/>
              <a:pPr/>
              <a:t>2/21/2017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7907050-07FA-4D81-9CBB-2846AF4CD73E}" type="slidenum">
              <a:rPr lang="en-PH" smtClean="0"/>
              <a:pPr/>
              <a:t>‹#›</a:t>
            </a:fld>
            <a:endParaRPr lang="en-PH"/>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0B7DDC-70A6-48A2-83EA-88C6A9603199}" type="datetimeFigureOut">
              <a:rPr lang="en-US" smtClean="0"/>
              <a:pPr/>
              <a:t>2/21/2017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7907050-07FA-4D81-9CBB-2846AF4CD73E}" type="slidenum">
              <a:rPr lang="en-PH" smtClean="0"/>
              <a:pPr/>
              <a:t>‹#›</a:t>
            </a:fld>
            <a:endParaRPr lang="en-PH"/>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0B7DDC-70A6-48A2-83EA-88C6A9603199}" type="datetimeFigureOut">
              <a:rPr lang="en-US" smtClean="0"/>
              <a:pPr/>
              <a:t>2/21/2017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7907050-07FA-4D81-9CBB-2846AF4CD73E}"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B7DDC-70A6-48A2-83EA-88C6A9603199}" type="datetimeFigureOut">
              <a:rPr lang="en-US" smtClean="0"/>
              <a:pPr/>
              <a:t>2/21/2017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7907050-07FA-4D81-9CBB-2846AF4CD73E}"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0B7DDC-70A6-48A2-83EA-88C6A9603199}" type="datetimeFigureOut">
              <a:rPr lang="en-US" smtClean="0"/>
              <a:pPr/>
              <a:t>2/21/2017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7907050-07FA-4D81-9CBB-2846AF4CD73E}" type="slidenum">
              <a:rPr lang="en-PH" smtClean="0"/>
              <a:pPr/>
              <a:t>‹#›</a:t>
            </a:fld>
            <a:endParaRPr lang="en-PH"/>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0B7DDC-70A6-48A2-83EA-88C6A9603199}" type="datetimeFigureOut">
              <a:rPr lang="en-US" smtClean="0"/>
              <a:pPr/>
              <a:t>2/21/2017</a:t>
            </a:fld>
            <a:endParaRPr lang="en-PH"/>
          </a:p>
        </p:txBody>
      </p:sp>
      <p:sp>
        <p:nvSpPr>
          <p:cNvPr id="6" name="Footer Placeholder 5"/>
          <p:cNvSpPr>
            <a:spLocks noGrp="1"/>
          </p:cNvSpPr>
          <p:nvPr>
            <p:ph type="ftr" sz="quarter" idx="11"/>
          </p:nvPr>
        </p:nvSpPr>
        <p:spPr>
          <a:xfrm>
            <a:off x="914400" y="6172200"/>
            <a:ext cx="3886200" cy="457200"/>
          </a:xfrm>
        </p:spPr>
        <p:txBody>
          <a:bodyPr/>
          <a:lstStyle/>
          <a:p>
            <a:endParaRPr lang="en-PH"/>
          </a:p>
        </p:txBody>
      </p:sp>
      <p:sp>
        <p:nvSpPr>
          <p:cNvPr id="7" name="Slide Number Placeholder 6"/>
          <p:cNvSpPr>
            <a:spLocks noGrp="1"/>
          </p:cNvSpPr>
          <p:nvPr>
            <p:ph type="sldNum" sz="quarter" idx="12"/>
          </p:nvPr>
        </p:nvSpPr>
        <p:spPr>
          <a:xfrm>
            <a:off x="146304" y="6208776"/>
            <a:ext cx="457200" cy="457200"/>
          </a:xfrm>
        </p:spPr>
        <p:txBody>
          <a:bodyPr/>
          <a:lstStyle/>
          <a:p>
            <a:fld id="{27907050-07FA-4D81-9CBB-2846AF4CD73E}" type="slidenum">
              <a:rPr lang="en-PH" smtClean="0"/>
              <a:pPr/>
              <a:t>‹#›</a:t>
            </a:fld>
            <a:endParaRPr lang="en-PH"/>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C0B7DDC-70A6-48A2-83EA-88C6A9603199}" type="datetimeFigureOut">
              <a:rPr lang="en-US" smtClean="0"/>
              <a:pPr/>
              <a:t>2/21/2017</a:t>
            </a:fld>
            <a:endParaRPr lang="en-PH"/>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PH"/>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907050-07FA-4D81-9CBB-2846AF4CD73E}" type="slidenum">
              <a:rPr lang="en-PH" smtClean="0"/>
              <a:pPr/>
              <a:t>‹#›</a:t>
            </a:fld>
            <a:endParaRPr lang="en-P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828800"/>
            <a:ext cx="6400800" cy="2362200"/>
          </a:xfrm>
        </p:spPr>
        <p:txBody>
          <a:bodyPr>
            <a:noAutofit/>
          </a:bodyPr>
          <a:lstStyle/>
          <a:p>
            <a:r>
              <a:rPr lang="en-PH" sz="6000" dirty="0" smtClean="0">
                <a:solidFill>
                  <a:schemeClr val="tx1"/>
                </a:solidFill>
              </a:rPr>
              <a:t>The Nature</a:t>
            </a:r>
          </a:p>
          <a:p>
            <a:r>
              <a:rPr lang="en-PH" sz="6000" dirty="0" smtClean="0">
                <a:solidFill>
                  <a:schemeClr val="tx1"/>
                </a:solidFill>
              </a:rPr>
              <a:t> and </a:t>
            </a:r>
          </a:p>
          <a:p>
            <a:r>
              <a:rPr lang="en-PH" sz="6000" dirty="0" smtClean="0">
                <a:solidFill>
                  <a:schemeClr val="tx1"/>
                </a:solidFill>
              </a:rPr>
              <a:t>Scope of Sociology</a:t>
            </a:r>
            <a:endParaRPr lang="en-PH" sz="6000" dirty="0">
              <a:solidFill>
                <a:schemeClr val="tx1"/>
              </a:solidFill>
            </a:endParaRPr>
          </a:p>
        </p:txBody>
      </p:sp>
      <p:sp>
        <p:nvSpPr>
          <p:cNvPr id="2" name="Title 1"/>
          <p:cNvSpPr>
            <a:spLocks noGrp="1"/>
          </p:cNvSpPr>
          <p:nvPr>
            <p:ph type="ctrTitle"/>
          </p:nvPr>
        </p:nvSpPr>
        <p:spPr>
          <a:xfrm>
            <a:off x="457200" y="381000"/>
            <a:ext cx="8229600" cy="1470025"/>
          </a:xfrm>
        </p:spPr>
        <p:txBody>
          <a:bodyPr>
            <a:normAutofit/>
          </a:bodyPr>
          <a:lstStyle/>
          <a:p>
            <a:r>
              <a:rPr lang="en-PH" sz="8000" dirty="0" smtClean="0">
                <a:solidFill>
                  <a:srgbClr val="FF0000"/>
                </a:solidFill>
              </a:rPr>
              <a:t>Chapter I</a:t>
            </a:r>
            <a:endParaRPr lang="en-PH" sz="8000" dirty="0">
              <a:solidFill>
                <a:srgbClr val="FF0000"/>
              </a:solidFill>
            </a:endParaRPr>
          </a:p>
        </p:txBody>
      </p:sp>
      <p:sp>
        <p:nvSpPr>
          <p:cNvPr id="4" name="TextBox 3"/>
          <p:cNvSpPr txBox="1"/>
          <p:nvPr/>
        </p:nvSpPr>
        <p:spPr>
          <a:xfrm>
            <a:off x="1219200" y="5486400"/>
            <a:ext cx="6553200" cy="646331"/>
          </a:xfrm>
          <a:prstGeom prst="rect">
            <a:avLst/>
          </a:prstGeom>
          <a:noFill/>
        </p:spPr>
        <p:txBody>
          <a:bodyPr wrap="square" rtlCol="0">
            <a:spAutoFit/>
          </a:bodyPr>
          <a:lstStyle/>
          <a:p>
            <a:r>
              <a:rPr lang="en-PH" sz="3600" i="1" dirty="0" smtClean="0"/>
              <a:t>(A Big Step Towards the Study of Society)</a:t>
            </a:r>
            <a:endParaRPr lang="en-PH" sz="3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8200" y="304800"/>
            <a:ext cx="7620000" cy="1143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PH" sz="2800" b="1" dirty="0" smtClean="0">
                <a:solidFill>
                  <a:schemeClr val="tx1"/>
                </a:solidFill>
              </a:rPr>
              <a:t>SOCIOLOGY</a:t>
            </a:r>
            <a:r>
              <a:rPr lang="en-PH" sz="2800" dirty="0" smtClean="0">
                <a:solidFill>
                  <a:schemeClr val="tx1"/>
                </a:solidFill>
              </a:rPr>
              <a:t> has many similarities to </a:t>
            </a:r>
            <a:r>
              <a:rPr lang="en-PH" sz="2800" b="1" dirty="0" smtClean="0">
                <a:solidFill>
                  <a:schemeClr val="tx1"/>
                </a:solidFill>
              </a:rPr>
              <a:t>OTHER SOCIAL SCIENCES:</a:t>
            </a:r>
            <a:endParaRPr lang="en-PH" sz="2800" b="1" dirty="0">
              <a:solidFill>
                <a:schemeClr val="tx1"/>
              </a:solidFill>
            </a:endParaRPr>
          </a:p>
        </p:txBody>
      </p:sp>
      <p:sp>
        <p:nvSpPr>
          <p:cNvPr id="3" name="Rounded Rectangle 2"/>
          <p:cNvSpPr/>
          <p:nvPr/>
        </p:nvSpPr>
        <p:spPr>
          <a:xfrm>
            <a:off x="1524000" y="1676400"/>
            <a:ext cx="6096000" cy="1143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400" dirty="0" smtClean="0"/>
              <a:t>A. Like political scientists, sociologists study how people govern one another, specially the impact of various form of government on people’s lives .</a:t>
            </a:r>
            <a:endParaRPr lang="en-PH" sz="2400" dirty="0"/>
          </a:p>
        </p:txBody>
      </p:sp>
      <p:sp>
        <p:nvSpPr>
          <p:cNvPr id="4" name="Rounded Rectangle 3"/>
          <p:cNvSpPr/>
          <p:nvPr/>
        </p:nvSpPr>
        <p:spPr>
          <a:xfrm>
            <a:off x="685800" y="2895600"/>
            <a:ext cx="7696200" cy="1143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400" dirty="0" smtClean="0"/>
              <a:t>b. Like economists, sociologists are concerned with what happens with the goods and services of society, but sociologists place their focus on the social consequences of production and distribution</a:t>
            </a:r>
            <a:endParaRPr lang="en-PH" sz="2400" dirty="0"/>
          </a:p>
        </p:txBody>
      </p:sp>
      <p:sp>
        <p:nvSpPr>
          <p:cNvPr id="5" name="Rounded Rectangle 4"/>
          <p:cNvSpPr/>
          <p:nvPr/>
        </p:nvSpPr>
        <p:spPr>
          <a:xfrm>
            <a:off x="1600200" y="4114800"/>
            <a:ext cx="6019800" cy="1295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200" dirty="0" smtClean="0"/>
              <a:t>c. Like anthropologists, sociologists study culture, and have a particular interest in the social consequences of material goods, group structure, and belief system, as well as in how people communicate with one another</a:t>
            </a:r>
            <a:endParaRPr lang="en-PH" sz="2200" dirty="0"/>
          </a:p>
        </p:txBody>
      </p:sp>
      <p:sp>
        <p:nvSpPr>
          <p:cNvPr id="6" name="Rounded Rectangle 5"/>
          <p:cNvSpPr/>
          <p:nvPr/>
        </p:nvSpPr>
        <p:spPr>
          <a:xfrm>
            <a:off x="1143000" y="5486400"/>
            <a:ext cx="7086600" cy="1143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400" dirty="0" smtClean="0"/>
              <a:t>d. Like psychologists, sociologists are also concern with how people adjust to the difficulties of life.</a:t>
            </a:r>
            <a:endParaRPr lang="en-P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80">
                                          <p:stCondLst>
                                            <p:cond delay="0"/>
                                          </p:stCondLst>
                                        </p:cTn>
                                        <p:tgtEl>
                                          <p:spTgt spid="6"/>
                                        </p:tgtEl>
                                      </p:cBhvr>
                                    </p:animEffect>
                                    <p:anim calcmode="lin" valueType="num">
                                      <p:cBhvr>
                                        <p:cTn id="8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gtEl>
                                      </p:cBhvr>
                                      <p:to x="100000" y="60000"/>
                                    </p:animScale>
                                    <p:animScale>
                                      <p:cBhvr>
                                        <p:cTn id="86" dur="166" decel="50000">
                                          <p:stCondLst>
                                            <p:cond delay="676"/>
                                          </p:stCondLst>
                                        </p:cTn>
                                        <p:tgtEl>
                                          <p:spTgt spid="6"/>
                                        </p:tgtEl>
                                      </p:cBhvr>
                                      <p:to x="100000" y="100000"/>
                                    </p:animScale>
                                    <p:animScale>
                                      <p:cBhvr>
                                        <p:cTn id="87" dur="26">
                                          <p:stCondLst>
                                            <p:cond delay="1312"/>
                                          </p:stCondLst>
                                        </p:cTn>
                                        <p:tgtEl>
                                          <p:spTgt spid="6"/>
                                        </p:tgtEl>
                                      </p:cBhvr>
                                      <p:to x="100000" y="80000"/>
                                    </p:animScale>
                                    <p:animScale>
                                      <p:cBhvr>
                                        <p:cTn id="88" dur="166" decel="50000">
                                          <p:stCondLst>
                                            <p:cond delay="1338"/>
                                          </p:stCondLst>
                                        </p:cTn>
                                        <p:tgtEl>
                                          <p:spTgt spid="6"/>
                                        </p:tgtEl>
                                      </p:cBhvr>
                                      <p:to x="100000" y="100000"/>
                                    </p:animScale>
                                    <p:animScale>
                                      <p:cBhvr>
                                        <p:cTn id="89" dur="26">
                                          <p:stCondLst>
                                            <p:cond delay="1642"/>
                                          </p:stCondLst>
                                        </p:cTn>
                                        <p:tgtEl>
                                          <p:spTgt spid="6"/>
                                        </p:tgtEl>
                                      </p:cBhvr>
                                      <p:to x="100000" y="90000"/>
                                    </p:animScale>
                                    <p:animScale>
                                      <p:cBhvr>
                                        <p:cTn id="90" dur="166" decel="50000">
                                          <p:stCondLst>
                                            <p:cond delay="1668"/>
                                          </p:stCondLst>
                                        </p:cTn>
                                        <p:tgtEl>
                                          <p:spTgt spid="6"/>
                                        </p:tgtEl>
                                      </p:cBhvr>
                                      <p:to x="100000" y="100000"/>
                                    </p:animScale>
                                    <p:animScale>
                                      <p:cBhvr>
                                        <p:cTn id="91" dur="26">
                                          <p:stCondLst>
                                            <p:cond delay="1808"/>
                                          </p:stCondLst>
                                        </p:cTn>
                                        <p:tgtEl>
                                          <p:spTgt spid="6"/>
                                        </p:tgtEl>
                                      </p:cBhvr>
                                      <p:to x="100000" y="95000"/>
                                    </p:animScale>
                                    <p:animScale>
                                      <p:cBhvr>
                                        <p:cTn id="9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0" y="304800"/>
            <a:ext cx="7391400" cy="1447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2800" dirty="0" smtClean="0"/>
              <a:t>SOCIOLOGIST DIFFERENT from other SOCIAL SCIENCES</a:t>
            </a:r>
            <a:endParaRPr lang="en-PH" sz="2800" dirty="0"/>
          </a:p>
        </p:txBody>
      </p:sp>
      <p:sp>
        <p:nvSpPr>
          <p:cNvPr id="4" name="Rounded Rectangle 3"/>
          <p:cNvSpPr/>
          <p:nvPr/>
        </p:nvSpPr>
        <p:spPr>
          <a:xfrm>
            <a:off x="1219200" y="1981200"/>
            <a:ext cx="65532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2400" dirty="0" smtClean="0"/>
              <a:t>a. Unlike political scientists and economists, sociologists do not concentrate on a single institution.</a:t>
            </a:r>
            <a:endParaRPr lang="en-PH" sz="2400" dirty="0"/>
          </a:p>
        </p:txBody>
      </p:sp>
      <p:sp>
        <p:nvSpPr>
          <p:cNvPr id="5" name="Rounded Rectangle 4"/>
          <p:cNvSpPr/>
          <p:nvPr/>
        </p:nvSpPr>
        <p:spPr>
          <a:xfrm>
            <a:off x="1219200" y="2971800"/>
            <a:ext cx="6553200" cy="129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2400" dirty="0" smtClean="0"/>
              <a:t>b. Unlike anthropologists, sociologists focus primarily on industrialized societies while many anthropologists remained focused on </a:t>
            </a:r>
            <a:r>
              <a:rPr lang="en-PH" sz="2400" dirty="0" err="1" smtClean="0"/>
              <a:t>trival</a:t>
            </a:r>
            <a:r>
              <a:rPr lang="en-PH" sz="2400" dirty="0" smtClean="0"/>
              <a:t> societies.</a:t>
            </a:r>
            <a:endParaRPr lang="en-PH" sz="2400" dirty="0"/>
          </a:p>
        </p:txBody>
      </p:sp>
      <p:sp>
        <p:nvSpPr>
          <p:cNvPr id="8" name="Rounded Rectangle 7"/>
          <p:cNvSpPr/>
          <p:nvPr/>
        </p:nvSpPr>
        <p:spPr>
          <a:xfrm>
            <a:off x="1219200" y="4343400"/>
            <a:ext cx="6553200" cy="1447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2400" dirty="0" smtClean="0"/>
              <a:t>c. Unlike psychologists, sociologists stress factors external to the individual to determine what influences people.</a:t>
            </a:r>
            <a:endParaRPr lang="en-P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slide(fromBottom)">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slide(fromBottom)">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lide(fromBottom)">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04800" y="381000"/>
            <a:ext cx="8382000" cy="2209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4800" dirty="0" smtClean="0"/>
              <a:t>Pioneer’s in the Study of Sociology</a:t>
            </a:r>
            <a:endParaRPr lang="en-PH" sz="4800" dirty="0"/>
          </a:p>
        </p:txBody>
      </p:sp>
      <p:sp>
        <p:nvSpPr>
          <p:cNvPr id="3" name="TextBox 2"/>
          <p:cNvSpPr txBox="1"/>
          <p:nvPr/>
        </p:nvSpPr>
        <p:spPr>
          <a:xfrm>
            <a:off x="1828800" y="2819400"/>
            <a:ext cx="5715000" cy="2554545"/>
          </a:xfrm>
          <a:prstGeom prst="rect">
            <a:avLst/>
          </a:prstGeom>
          <a:solidFill>
            <a:srgbClr val="FFFF00"/>
          </a:soli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en-PH" sz="4000" dirty="0" smtClean="0">
                <a:solidFill>
                  <a:schemeClr val="tx1"/>
                </a:solidFill>
              </a:rPr>
              <a:t>The early scholars who contributed significantly for the development of this young science are as follows:</a:t>
            </a:r>
            <a:endParaRPr lang="en-PH"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905000" y="381000"/>
            <a:ext cx="5334000" cy="7620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3200" dirty="0" smtClean="0"/>
              <a:t>A. </a:t>
            </a:r>
            <a:r>
              <a:rPr lang="en-PH" sz="3200" i="1" dirty="0" smtClean="0"/>
              <a:t>AUGUSTE COMTE (</a:t>
            </a:r>
            <a:r>
              <a:rPr lang="en-PH" sz="3200" dirty="0" smtClean="0"/>
              <a:t>1798-1857)</a:t>
            </a:r>
          </a:p>
        </p:txBody>
      </p:sp>
      <p:sp>
        <p:nvSpPr>
          <p:cNvPr id="5" name="Rounded Rectangle 4"/>
          <p:cNvSpPr/>
          <p:nvPr/>
        </p:nvSpPr>
        <p:spPr>
          <a:xfrm>
            <a:off x="304800" y="1447800"/>
            <a:ext cx="34290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2800" dirty="0" smtClean="0"/>
              <a:t>Born after the French revolution of 1789</a:t>
            </a:r>
          </a:p>
        </p:txBody>
      </p:sp>
      <p:sp>
        <p:nvSpPr>
          <p:cNvPr id="6" name="Rounded Rectangle 5"/>
          <p:cNvSpPr/>
          <p:nvPr/>
        </p:nvSpPr>
        <p:spPr>
          <a:xfrm>
            <a:off x="5638800" y="1371600"/>
            <a:ext cx="3276600" cy="1143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2800" dirty="0" smtClean="0"/>
              <a:t>He proposed the Philosophical position of Positivism</a:t>
            </a:r>
          </a:p>
        </p:txBody>
      </p:sp>
      <p:sp>
        <p:nvSpPr>
          <p:cNvPr id="7" name="Rounded Rectangle 6"/>
          <p:cNvSpPr/>
          <p:nvPr/>
        </p:nvSpPr>
        <p:spPr>
          <a:xfrm>
            <a:off x="2667000" y="2667000"/>
            <a:ext cx="3581400" cy="2438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2400" smtClean="0"/>
              <a:t>He theorized </a:t>
            </a:r>
            <a:r>
              <a:rPr lang="en-PH" sz="2400" dirty="0" smtClean="0"/>
              <a:t>that the methods of</a:t>
            </a:r>
            <a:r>
              <a:rPr lang="en-PH" dirty="0" smtClean="0"/>
              <a:t> </a:t>
            </a:r>
            <a:r>
              <a:rPr lang="en-PH" sz="2400" dirty="0" smtClean="0"/>
              <a:t>physical science are regarded as the accurate means of obtaining knowledge and therefore social science should adhere to the same.</a:t>
            </a:r>
          </a:p>
        </p:txBody>
      </p:sp>
      <p:sp>
        <p:nvSpPr>
          <p:cNvPr id="10" name="Rounded Rectangle 9"/>
          <p:cNvSpPr/>
          <p:nvPr/>
        </p:nvSpPr>
        <p:spPr>
          <a:xfrm>
            <a:off x="457200" y="5410200"/>
            <a:ext cx="3276600" cy="1143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2400" dirty="0" smtClean="0"/>
              <a:t>He developed the idea and coined the term “Sociology” </a:t>
            </a:r>
          </a:p>
        </p:txBody>
      </p:sp>
      <p:sp>
        <p:nvSpPr>
          <p:cNvPr id="11" name="Rounded Rectangle 10"/>
          <p:cNvSpPr/>
          <p:nvPr/>
        </p:nvSpPr>
        <p:spPr>
          <a:xfrm>
            <a:off x="5486400" y="5562600"/>
            <a:ext cx="32766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2800" dirty="0" smtClean="0"/>
              <a:t>He was the founder of Sociology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heckerboard(across)">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1371600" y="304800"/>
            <a:ext cx="6324600" cy="1066800"/>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marL="342900" indent="-342900"/>
            <a:r>
              <a:rPr lang="en-PH" sz="3200" b="1" i="1" dirty="0" smtClean="0"/>
              <a:t>HARRIET MARTINEAU (1802-1876)</a:t>
            </a:r>
          </a:p>
        </p:txBody>
      </p:sp>
      <p:sp>
        <p:nvSpPr>
          <p:cNvPr id="4" name="Round Diagonal Corner Rectangle 3"/>
          <p:cNvSpPr/>
          <p:nvPr/>
        </p:nvSpPr>
        <p:spPr>
          <a:xfrm>
            <a:off x="304800" y="1524000"/>
            <a:ext cx="4343400" cy="1066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PH" sz="2800" dirty="0" smtClean="0"/>
              <a:t>She translate the book of Comte’s work by English</a:t>
            </a:r>
          </a:p>
        </p:txBody>
      </p:sp>
      <p:sp>
        <p:nvSpPr>
          <p:cNvPr id="5" name="Round Diagonal Corner Rectangle 4"/>
          <p:cNvSpPr/>
          <p:nvPr/>
        </p:nvSpPr>
        <p:spPr>
          <a:xfrm>
            <a:off x="609600" y="2743200"/>
            <a:ext cx="4343400" cy="1447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PH" sz="2400" dirty="0" smtClean="0"/>
              <a:t>Her book ‘Society in America’ examines religion, politics, child rearing, and immigration in the young nation</a:t>
            </a:r>
          </a:p>
        </p:txBody>
      </p:sp>
      <p:sp>
        <p:nvSpPr>
          <p:cNvPr id="6" name="Round Diagonal Corner Rectangle 5"/>
          <p:cNvSpPr/>
          <p:nvPr/>
        </p:nvSpPr>
        <p:spPr>
          <a:xfrm>
            <a:off x="228600" y="4343400"/>
            <a:ext cx="3810000" cy="2209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PH" sz="2400" dirty="0" smtClean="0"/>
              <a:t>She emphasized the impact that the economy, law, trade, and population could have own the social problems of contemporary society.</a:t>
            </a:r>
          </a:p>
        </p:txBody>
      </p:sp>
      <p:sp>
        <p:nvSpPr>
          <p:cNvPr id="7" name="Round Diagonal Corner Rectangle 6"/>
          <p:cNvSpPr/>
          <p:nvPr/>
        </p:nvSpPr>
        <p:spPr>
          <a:xfrm>
            <a:off x="5029200" y="1524000"/>
            <a:ext cx="3810000" cy="1371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PH" sz="2400" dirty="0" smtClean="0"/>
              <a:t>She spokes out in favour of the rights of women’s, the emancipation of the slaves, and religious tolerance </a:t>
            </a:r>
          </a:p>
        </p:txBody>
      </p:sp>
      <p:sp>
        <p:nvSpPr>
          <p:cNvPr id="8" name="Round Diagonal Corner Rectangle 7"/>
          <p:cNvSpPr/>
          <p:nvPr/>
        </p:nvSpPr>
        <p:spPr>
          <a:xfrm>
            <a:off x="4114800" y="4343400"/>
            <a:ext cx="4648200" cy="2286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PH" sz="2400" dirty="0" smtClean="0"/>
              <a:t>Her’ views, intellectuals and scholars should not simply offer observations of social conditions; they should act upon their convictions in a manner that will benefit society </a:t>
            </a:r>
            <a:endParaRPr lang="en-P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down)">
                                      <p:cBhvr>
                                        <p:cTn id="79" dur="580">
                                          <p:stCondLst>
                                            <p:cond delay="0"/>
                                          </p:stCondLst>
                                        </p:cTn>
                                        <p:tgtEl>
                                          <p:spTgt spid="7"/>
                                        </p:tgtEl>
                                      </p:cBhvr>
                                    </p:animEffect>
                                    <p:anim calcmode="lin" valueType="num">
                                      <p:cBhvr>
                                        <p:cTn id="8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5" dur="26">
                                          <p:stCondLst>
                                            <p:cond delay="650"/>
                                          </p:stCondLst>
                                        </p:cTn>
                                        <p:tgtEl>
                                          <p:spTgt spid="7"/>
                                        </p:tgtEl>
                                      </p:cBhvr>
                                      <p:to x="100000" y="60000"/>
                                    </p:animScale>
                                    <p:animScale>
                                      <p:cBhvr>
                                        <p:cTn id="86" dur="166" decel="50000">
                                          <p:stCondLst>
                                            <p:cond delay="676"/>
                                          </p:stCondLst>
                                        </p:cTn>
                                        <p:tgtEl>
                                          <p:spTgt spid="7"/>
                                        </p:tgtEl>
                                      </p:cBhvr>
                                      <p:to x="100000" y="100000"/>
                                    </p:animScale>
                                    <p:animScale>
                                      <p:cBhvr>
                                        <p:cTn id="87" dur="26">
                                          <p:stCondLst>
                                            <p:cond delay="1312"/>
                                          </p:stCondLst>
                                        </p:cTn>
                                        <p:tgtEl>
                                          <p:spTgt spid="7"/>
                                        </p:tgtEl>
                                      </p:cBhvr>
                                      <p:to x="100000" y="80000"/>
                                    </p:animScale>
                                    <p:animScale>
                                      <p:cBhvr>
                                        <p:cTn id="88" dur="166" decel="50000">
                                          <p:stCondLst>
                                            <p:cond delay="1338"/>
                                          </p:stCondLst>
                                        </p:cTn>
                                        <p:tgtEl>
                                          <p:spTgt spid="7"/>
                                        </p:tgtEl>
                                      </p:cBhvr>
                                      <p:to x="100000" y="100000"/>
                                    </p:animScale>
                                    <p:animScale>
                                      <p:cBhvr>
                                        <p:cTn id="89" dur="26">
                                          <p:stCondLst>
                                            <p:cond delay="1642"/>
                                          </p:stCondLst>
                                        </p:cTn>
                                        <p:tgtEl>
                                          <p:spTgt spid="7"/>
                                        </p:tgtEl>
                                      </p:cBhvr>
                                      <p:to x="100000" y="90000"/>
                                    </p:animScale>
                                    <p:animScale>
                                      <p:cBhvr>
                                        <p:cTn id="90" dur="166" decel="50000">
                                          <p:stCondLst>
                                            <p:cond delay="1668"/>
                                          </p:stCondLst>
                                        </p:cTn>
                                        <p:tgtEl>
                                          <p:spTgt spid="7"/>
                                        </p:tgtEl>
                                      </p:cBhvr>
                                      <p:to x="100000" y="100000"/>
                                    </p:animScale>
                                    <p:animScale>
                                      <p:cBhvr>
                                        <p:cTn id="91" dur="26">
                                          <p:stCondLst>
                                            <p:cond delay="1808"/>
                                          </p:stCondLst>
                                        </p:cTn>
                                        <p:tgtEl>
                                          <p:spTgt spid="7"/>
                                        </p:tgtEl>
                                      </p:cBhvr>
                                      <p:to x="100000" y="95000"/>
                                    </p:animScale>
                                    <p:animScale>
                                      <p:cBhvr>
                                        <p:cTn id="92" dur="166" decel="50000">
                                          <p:stCondLst>
                                            <p:cond delay="1834"/>
                                          </p:stCondLst>
                                        </p:cTn>
                                        <p:tgtEl>
                                          <p:spTgt spid="7"/>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wipe(down)">
                                      <p:cBhvr>
                                        <p:cTn id="97" dur="580">
                                          <p:stCondLst>
                                            <p:cond delay="0"/>
                                          </p:stCondLst>
                                        </p:cTn>
                                        <p:tgtEl>
                                          <p:spTgt spid="8"/>
                                        </p:tgtEl>
                                      </p:cBhvr>
                                    </p:animEffect>
                                    <p:anim calcmode="lin" valueType="num">
                                      <p:cBhvr>
                                        <p:cTn id="9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3" dur="26">
                                          <p:stCondLst>
                                            <p:cond delay="650"/>
                                          </p:stCondLst>
                                        </p:cTn>
                                        <p:tgtEl>
                                          <p:spTgt spid="8"/>
                                        </p:tgtEl>
                                      </p:cBhvr>
                                      <p:to x="100000" y="60000"/>
                                    </p:animScale>
                                    <p:animScale>
                                      <p:cBhvr>
                                        <p:cTn id="104" dur="166" decel="50000">
                                          <p:stCondLst>
                                            <p:cond delay="676"/>
                                          </p:stCondLst>
                                        </p:cTn>
                                        <p:tgtEl>
                                          <p:spTgt spid="8"/>
                                        </p:tgtEl>
                                      </p:cBhvr>
                                      <p:to x="100000" y="100000"/>
                                    </p:animScale>
                                    <p:animScale>
                                      <p:cBhvr>
                                        <p:cTn id="105" dur="26">
                                          <p:stCondLst>
                                            <p:cond delay="1312"/>
                                          </p:stCondLst>
                                        </p:cTn>
                                        <p:tgtEl>
                                          <p:spTgt spid="8"/>
                                        </p:tgtEl>
                                      </p:cBhvr>
                                      <p:to x="100000" y="80000"/>
                                    </p:animScale>
                                    <p:animScale>
                                      <p:cBhvr>
                                        <p:cTn id="106" dur="166" decel="50000">
                                          <p:stCondLst>
                                            <p:cond delay="1338"/>
                                          </p:stCondLst>
                                        </p:cTn>
                                        <p:tgtEl>
                                          <p:spTgt spid="8"/>
                                        </p:tgtEl>
                                      </p:cBhvr>
                                      <p:to x="100000" y="100000"/>
                                    </p:animScale>
                                    <p:animScale>
                                      <p:cBhvr>
                                        <p:cTn id="107" dur="26">
                                          <p:stCondLst>
                                            <p:cond delay="1642"/>
                                          </p:stCondLst>
                                        </p:cTn>
                                        <p:tgtEl>
                                          <p:spTgt spid="8"/>
                                        </p:tgtEl>
                                      </p:cBhvr>
                                      <p:to x="100000" y="90000"/>
                                    </p:animScale>
                                    <p:animScale>
                                      <p:cBhvr>
                                        <p:cTn id="108" dur="166" decel="50000">
                                          <p:stCondLst>
                                            <p:cond delay="1668"/>
                                          </p:stCondLst>
                                        </p:cTn>
                                        <p:tgtEl>
                                          <p:spTgt spid="8"/>
                                        </p:tgtEl>
                                      </p:cBhvr>
                                      <p:to x="100000" y="100000"/>
                                    </p:animScale>
                                    <p:animScale>
                                      <p:cBhvr>
                                        <p:cTn id="109" dur="26">
                                          <p:stCondLst>
                                            <p:cond delay="1808"/>
                                          </p:stCondLst>
                                        </p:cTn>
                                        <p:tgtEl>
                                          <p:spTgt spid="8"/>
                                        </p:tgtEl>
                                      </p:cBhvr>
                                      <p:to x="100000" y="95000"/>
                                    </p:animScale>
                                    <p:animScale>
                                      <p:cBhvr>
                                        <p:cTn id="11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228600"/>
            <a:ext cx="7010400" cy="1447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PH" sz="4000" i="1" dirty="0" smtClean="0"/>
              <a:t>KARL MARX (</a:t>
            </a:r>
            <a:r>
              <a:rPr lang="en-PH" sz="4000" dirty="0" smtClean="0"/>
              <a:t>1818-1883)</a:t>
            </a:r>
            <a:endParaRPr lang="en-PH" sz="4000" dirty="0"/>
          </a:p>
        </p:txBody>
      </p:sp>
      <p:sp>
        <p:nvSpPr>
          <p:cNvPr id="5" name="Rounded Rectangle 4"/>
          <p:cNvSpPr/>
          <p:nvPr/>
        </p:nvSpPr>
        <p:spPr>
          <a:xfrm>
            <a:off x="5029200" y="1905000"/>
            <a:ext cx="3505200" cy="1524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PH" sz="2800" dirty="0" smtClean="0"/>
              <a:t>Considered as one of the thinkers of the modern times.</a:t>
            </a:r>
            <a:endParaRPr lang="en-PH" sz="2800" dirty="0"/>
          </a:p>
        </p:txBody>
      </p:sp>
      <p:sp>
        <p:nvSpPr>
          <p:cNvPr id="6" name="Rounded Rectangle 5"/>
          <p:cNvSpPr/>
          <p:nvPr/>
        </p:nvSpPr>
        <p:spPr>
          <a:xfrm>
            <a:off x="5105400" y="3505200"/>
            <a:ext cx="3505200" cy="1524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PH" sz="2800" dirty="0" smtClean="0"/>
              <a:t>Marx was a native German and later exiled in England.</a:t>
            </a:r>
            <a:endParaRPr lang="en-PH" sz="2800" dirty="0"/>
          </a:p>
        </p:txBody>
      </p:sp>
      <p:sp>
        <p:nvSpPr>
          <p:cNvPr id="8" name="Rounded Rectangle 7"/>
          <p:cNvSpPr/>
          <p:nvPr/>
        </p:nvSpPr>
        <p:spPr>
          <a:xfrm>
            <a:off x="5105400" y="5105400"/>
            <a:ext cx="3581400" cy="1524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PH" sz="2400" dirty="0" smtClean="0"/>
              <a:t>He even proposed the Theory of Evolution or “class conflict theory” to achieve its end.</a:t>
            </a:r>
            <a:endParaRPr lang="en-PH" sz="2400" dirty="0"/>
          </a:p>
        </p:txBody>
      </p:sp>
      <p:sp>
        <p:nvSpPr>
          <p:cNvPr id="11" name="Rounded Rectangle 10"/>
          <p:cNvSpPr/>
          <p:nvPr/>
        </p:nvSpPr>
        <p:spPr>
          <a:xfrm>
            <a:off x="228600" y="1905000"/>
            <a:ext cx="4495800" cy="4724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PH" sz="3200" dirty="0" smtClean="0"/>
              <a:t>His sociological application of change, which was later adopted in politics known as communism, made him disgusted over many debates about his thesis applied in politics.</a:t>
            </a:r>
            <a:endParaRPr lang="en-PH"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 calcmode="lin" valueType="num">
                                      <p:cBhvr>
                                        <p:cTn id="30"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fltVal val="0"/>
                                          </p:val>
                                        </p:tav>
                                        <p:tav tm="100000">
                                          <p:val>
                                            <p:strVal val="#ppt_w"/>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 calcmode="lin" valueType="num">
                                      <p:cBhvr>
                                        <p:cTn id="38"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2286000" y="228600"/>
            <a:ext cx="5181600" cy="990600"/>
          </a:xfrm>
          <a:prstGeom prst="flowChartAlternateProcess">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en-PH" sz="3200" i="1" dirty="0" smtClean="0">
                <a:solidFill>
                  <a:schemeClr val="tx1"/>
                </a:solidFill>
              </a:rPr>
              <a:t>HERBERT SPENCER </a:t>
            </a:r>
            <a:r>
              <a:rPr lang="en-PH" sz="3200" dirty="0" smtClean="0">
                <a:solidFill>
                  <a:schemeClr val="tx1"/>
                </a:solidFill>
              </a:rPr>
              <a:t>(1820-1903</a:t>
            </a:r>
            <a:r>
              <a:rPr lang="en-PH" sz="3200" dirty="0">
                <a:solidFill>
                  <a:schemeClr val="tx1"/>
                </a:solidFill>
              </a:rPr>
              <a:t>)</a:t>
            </a:r>
            <a:endParaRPr lang="en-PH" dirty="0">
              <a:solidFill>
                <a:schemeClr val="tx1"/>
              </a:solidFill>
            </a:endParaRPr>
          </a:p>
        </p:txBody>
      </p:sp>
      <p:sp>
        <p:nvSpPr>
          <p:cNvPr id="4" name="Flowchart: Alternate Process 3"/>
          <p:cNvSpPr/>
          <p:nvPr/>
        </p:nvSpPr>
        <p:spPr>
          <a:xfrm>
            <a:off x="304800" y="2286000"/>
            <a:ext cx="4191000" cy="1066800"/>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PH" sz="3200" dirty="0" smtClean="0"/>
              <a:t>Spencer grew up in England.</a:t>
            </a:r>
            <a:endParaRPr lang="en-PH" sz="3200" dirty="0"/>
          </a:p>
        </p:txBody>
      </p:sp>
      <p:sp>
        <p:nvSpPr>
          <p:cNvPr id="5" name="Flowchart: Alternate Process 4"/>
          <p:cNvSpPr/>
          <p:nvPr/>
        </p:nvSpPr>
        <p:spPr>
          <a:xfrm>
            <a:off x="4648200" y="1371600"/>
            <a:ext cx="4191000" cy="2514600"/>
          </a:xfrm>
          <a:prstGeom prst="flowChartAlternateProcess">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PH" sz="3200" dirty="0" smtClean="0"/>
              <a:t>He proposed that there is the parallelism between how society evolves in the same manner as animal species do</a:t>
            </a:r>
            <a:endParaRPr lang="en-PH" dirty="0"/>
          </a:p>
        </p:txBody>
      </p:sp>
      <p:sp>
        <p:nvSpPr>
          <p:cNvPr id="6" name="Flowchart: Alternate Process 5"/>
          <p:cNvSpPr/>
          <p:nvPr/>
        </p:nvSpPr>
        <p:spPr>
          <a:xfrm>
            <a:off x="304800" y="4114800"/>
            <a:ext cx="4191000" cy="1066800"/>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buFont typeface="Arial" pitchFamily="34" charset="0"/>
              <a:buChar char="•"/>
            </a:pPr>
            <a:r>
              <a:rPr lang="en-PH" sz="2400" dirty="0" smtClean="0"/>
              <a:t> This principle is attributed to “Darwin’s Theory of Evolution”</a:t>
            </a:r>
          </a:p>
        </p:txBody>
      </p:sp>
      <p:sp>
        <p:nvSpPr>
          <p:cNvPr id="7" name="Flowchart: Alternate Process 6"/>
          <p:cNvSpPr/>
          <p:nvPr/>
        </p:nvSpPr>
        <p:spPr>
          <a:xfrm>
            <a:off x="4648200" y="4114800"/>
            <a:ext cx="4191000" cy="2514600"/>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buFont typeface="Arial" pitchFamily="34" charset="0"/>
              <a:buChar char="•"/>
            </a:pPr>
            <a:r>
              <a:rPr lang="en-PH" sz="2800" dirty="0" smtClean="0"/>
              <a:t>Through Spencer’s Theory, it could be further deduced that, man as member of the society is in a never ending competition and the name of the game is to win.</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2.5"/>
                                          </p:val>
                                        </p:tav>
                                        <p:tav tm="100000">
                                          <p:val>
                                            <p:strVal val="#ppt_w"/>
                                          </p:val>
                                        </p:tav>
                                      </p:tavLst>
                                    </p:anim>
                                    <p:anim calcmode="lin" valueType="num">
                                      <p:cBhvr>
                                        <p:cTn id="8" dur="500" fill="hold"/>
                                        <p:tgtEl>
                                          <p:spTgt spid="3"/>
                                        </p:tgtEl>
                                        <p:attrNameLst>
                                          <p:attrName>ppt_h</p:attrName>
                                        </p:attrNameLst>
                                      </p:cBhvr>
                                      <p:tavLst>
                                        <p:tav tm="0">
                                          <p:val>
                                            <p:strVal val="#ppt_h*0.01"/>
                                          </p:val>
                                        </p:tav>
                                        <p:tav tm="100000">
                                          <p:val>
                                            <p:strVal val="#ppt_h"/>
                                          </p:val>
                                        </p:tav>
                                      </p:tavLst>
                                    </p:anim>
                                    <p:anim calcmode="lin" valueType="num">
                                      <p:cBhvr>
                                        <p:cTn id="9" dur="500" fill="hold"/>
                                        <p:tgtEl>
                                          <p:spTgt spid="3"/>
                                        </p:tgtEl>
                                        <p:attrNameLst>
                                          <p:attrName>ppt_x</p:attrName>
                                        </p:attrNameLst>
                                      </p:cBhvr>
                                      <p:tavLst>
                                        <p:tav tm="0">
                                          <p:val>
                                            <p:strVal val="#ppt_x"/>
                                          </p:val>
                                        </p:tav>
                                        <p:tav tm="100000">
                                          <p:val>
                                            <p:strVal val="#ppt_x"/>
                                          </p:val>
                                        </p:tav>
                                      </p:tavLst>
                                    </p:anim>
                                    <p:anim calcmode="lin" valueType="num">
                                      <p:cBhvr>
                                        <p:cTn id="10" dur="500" fill="hold"/>
                                        <p:tgtEl>
                                          <p:spTgt spid="3"/>
                                        </p:tgtEl>
                                        <p:attrNameLst>
                                          <p:attrName>ppt_y</p:attrName>
                                        </p:attrNameLst>
                                      </p:cBhvr>
                                      <p:tavLst>
                                        <p:tav tm="0">
                                          <p:val>
                                            <p:strVal val="#ppt_h+1"/>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from="(-#ppt_w/2)" to="(#ppt_x)" calcmode="lin" valueType="num">
                                      <p:cBhvr>
                                        <p:cTn id="16" dur="600" fill="hold">
                                          <p:stCondLst>
                                            <p:cond delay="0"/>
                                          </p:stCondLst>
                                        </p:cTn>
                                        <p:tgtEl>
                                          <p:spTgt spid="4"/>
                                        </p:tgtEl>
                                        <p:attrNameLst>
                                          <p:attrName>ppt_x</p:attrName>
                                        </p:attrNameLst>
                                      </p:cBhvr>
                                    </p:anim>
                                    <p:anim from="0" to="-1.0" calcmode="lin" valueType="num">
                                      <p:cBhvr>
                                        <p:cTn id="17" dur="200" decel="50000" autoRev="1" fill="hold">
                                          <p:stCondLst>
                                            <p:cond delay="600"/>
                                          </p:stCondLst>
                                        </p:cTn>
                                        <p:tgtEl>
                                          <p:spTgt spid="4"/>
                                        </p:tgtEl>
                                        <p:attrNameLst>
                                          <p:attrName>xshear</p:attrName>
                                        </p:attrNameLst>
                                      </p:cBhvr>
                                    </p:anim>
                                    <p:animScale>
                                      <p:cBhvr>
                                        <p:cTn id="18" dur="200" decel="100000" autoRev="1" fill="hold">
                                          <p:stCondLst>
                                            <p:cond delay="600"/>
                                          </p:stCondLst>
                                        </p:cTn>
                                        <p:tgtEl>
                                          <p:spTgt spid="4"/>
                                        </p:tgtEl>
                                      </p:cBhvr>
                                      <p:from x="100000" y="100000"/>
                                      <p:to x="80000" y="100000"/>
                                    </p:animScale>
                                    <p:anim by="(#ppt_h/3+#ppt_w*0.1)" calcmode="lin" valueType="num">
                                      <p:cBhvr additive="sum">
                                        <p:cTn id="19" dur="200" decel="100000" autoRev="1" fill="hold">
                                          <p:stCondLst>
                                            <p:cond delay="600"/>
                                          </p:stCondLst>
                                        </p:cTn>
                                        <p:tgtEl>
                                          <p:spTgt spid="4"/>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from="(-#ppt_w/2)" to="(#ppt_x)" calcmode="lin" valueType="num">
                                      <p:cBhvr>
                                        <p:cTn id="24" dur="600" fill="hold">
                                          <p:stCondLst>
                                            <p:cond delay="0"/>
                                          </p:stCondLst>
                                        </p:cTn>
                                        <p:tgtEl>
                                          <p:spTgt spid="5"/>
                                        </p:tgtEl>
                                        <p:attrNameLst>
                                          <p:attrName>ppt_x</p:attrName>
                                        </p:attrNameLst>
                                      </p:cBhvr>
                                    </p:anim>
                                    <p:anim from="0" to="-1.0" calcmode="lin" valueType="num">
                                      <p:cBhvr>
                                        <p:cTn id="25" dur="200" decel="50000" autoRev="1" fill="hold">
                                          <p:stCondLst>
                                            <p:cond delay="600"/>
                                          </p:stCondLst>
                                        </p:cTn>
                                        <p:tgtEl>
                                          <p:spTgt spid="5"/>
                                        </p:tgtEl>
                                        <p:attrNameLst>
                                          <p:attrName>xshear</p:attrName>
                                        </p:attrNameLst>
                                      </p:cBhvr>
                                    </p:anim>
                                    <p:animScale>
                                      <p:cBhvr>
                                        <p:cTn id="26" dur="200" decel="100000" autoRev="1" fill="hold">
                                          <p:stCondLst>
                                            <p:cond delay="600"/>
                                          </p:stCondLst>
                                        </p:cTn>
                                        <p:tgtEl>
                                          <p:spTgt spid="5"/>
                                        </p:tgtEl>
                                      </p:cBhvr>
                                      <p:from x="100000" y="100000"/>
                                      <p:to x="80000" y="100000"/>
                                    </p:animScale>
                                    <p:anim by="(#ppt_h/3+#ppt_w*0.1)" calcmode="lin" valueType="num">
                                      <p:cBhvr additive="sum">
                                        <p:cTn id="27" dur="200" decel="100000" autoRev="1" fill="hold">
                                          <p:stCondLst>
                                            <p:cond delay="600"/>
                                          </p:stCondLst>
                                        </p:cTn>
                                        <p:tgtEl>
                                          <p:spTgt spid="5"/>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from="(-#ppt_w/2)" to="(#ppt_x)" calcmode="lin" valueType="num">
                                      <p:cBhvr>
                                        <p:cTn id="32" dur="600" fill="hold">
                                          <p:stCondLst>
                                            <p:cond delay="0"/>
                                          </p:stCondLst>
                                        </p:cTn>
                                        <p:tgtEl>
                                          <p:spTgt spid="6"/>
                                        </p:tgtEl>
                                        <p:attrNameLst>
                                          <p:attrName>ppt_x</p:attrName>
                                        </p:attrNameLst>
                                      </p:cBhvr>
                                    </p:anim>
                                    <p:anim from="0" to="-1.0" calcmode="lin" valueType="num">
                                      <p:cBhvr>
                                        <p:cTn id="33" dur="200" decel="50000" autoRev="1" fill="hold">
                                          <p:stCondLst>
                                            <p:cond delay="600"/>
                                          </p:stCondLst>
                                        </p:cTn>
                                        <p:tgtEl>
                                          <p:spTgt spid="6"/>
                                        </p:tgtEl>
                                        <p:attrNameLst>
                                          <p:attrName>xshear</p:attrName>
                                        </p:attrNameLst>
                                      </p:cBhvr>
                                    </p:anim>
                                    <p:animScale>
                                      <p:cBhvr>
                                        <p:cTn id="34" dur="200" decel="100000" autoRev="1" fill="hold">
                                          <p:stCondLst>
                                            <p:cond delay="600"/>
                                          </p:stCondLst>
                                        </p:cTn>
                                        <p:tgtEl>
                                          <p:spTgt spid="6"/>
                                        </p:tgtEl>
                                      </p:cBhvr>
                                      <p:from x="100000" y="100000"/>
                                      <p:to x="80000" y="100000"/>
                                    </p:animScale>
                                    <p:anim by="(#ppt_h/3+#ppt_w*0.1)" calcmode="lin" valueType="num">
                                      <p:cBhvr additive="sum">
                                        <p:cTn id="35" dur="200" decel="100000" autoRev="1" fill="hold">
                                          <p:stCondLst>
                                            <p:cond delay="600"/>
                                          </p:stCondLst>
                                        </p:cTn>
                                        <p:tgtEl>
                                          <p:spTgt spid="6"/>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34"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from="(-#ppt_w/2)" to="(#ppt_x)" calcmode="lin" valueType="num">
                                      <p:cBhvr>
                                        <p:cTn id="40" dur="600" fill="hold">
                                          <p:stCondLst>
                                            <p:cond delay="0"/>
                                          </p:stCondLst>
                                        </p:cTn>
                                        <p:tgtEl>
                                          <p:spTgt spid="7"/>
                                        </p:tgtEl>
                                        <p:attrNameLst>
                                          <p:attrName>ppt_x</p:attrName>
                                        </p:attrNameLst>
                                      </p:cBhvr>
                                    </p:anim>
                                    <p:anim from="0" to="-1.0" calcmode="lin" valueType="num">
                                      <p:cBhvr>
                                        <p:cTn id="41" dur="200" decel="50000" autoRev="1" fill="hold">
                                          <p:stCondLst>
                                            <p:cond delay="600"/>
                                          </p:stCondLst>
                                        </p:cTn>
                                        <p:tgtEl>
                                          <p:spTgt spid="7"/>
                                        </p:tgtEl>
                                        <p:attrNameLst>
                                          <p:attrName>xshear</p:attrName>
                                        </p:attrNameLst>
                                      </p:cBhvr>
                                    </p:anim>
                                    <p:animScale>
                                      <p:cBhvr>
                                        <p:cTn id="42" dur="200" decel="100000" autoRev="1" fill="hold">
                                          <p:stCondLst>
                                            <p:cond delay="600"/>
                                          </p:stCondLst>
                                        </p:cTn>
                                        <p:tgtEl>
                                          <p:spTgt spid="7"/>
                                        </p:tgtEl>
                                      </p:cBhvr>
                                      <p:from x="100000" y="100000"/>
                                      <p:to x="80000" y="100000"/>
                                    </p:animScale>
                                    <p:anim by="(#ppt_h/3+#ppt_w*0.1)" calcmode="lin" valueType="num">
                                      <p:cBhvr additive="sum">
                                        <p:cTn id="43"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2057400" y="228600"/>
            <a:ext cx="5562600" cy="990600"/>
          </a:xfrm>
          <a:prstGeom prst="flowChartAlternate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3200" i="1" dirty="0" smtClean="0"/>
              <a:t>EMILE DURKHEIM </a:t>
            </a:r>
            <a:r>
              <a:rPr lang="en-PH" sz="3200" dirty="0" smtClean="0"/>
              <a:t>(1858-1917)</a:t>
            </a:r>
            <a:endParaRPr lang="en-PH" sz="3200" dirty="0"/>
          </a:p>
        </p:txBody>
      </p:sp>
      <p:sp>
        <p:nvSpPr>
          <p:cNvPr id="4" name="Rounded Rectangle 3"/>
          <p:cNvSpPr/>
          <p:nvPr/>
        </p:nvSpPr>
        <p:spPr>
          <a:xfrm>
            <a:off x="152400" y="2133600"/>
            <a:ext cx="4343400" cy="1524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Arial" pitchFamily="34" charset="0"/>
              <a:buChar char="•"/>
            </a:pPr>
            <a:r>
              <a:rPr lang="en-PH" sz="2400" dirty="0" smtClean="0"/>
              <a:t>He was the only studied thoroughly the discipline in the school of higher learning.</a:t>
            </a:r>
          </a:p>
        </p:txBody>
      </p:sp>
      <p:sp>
        <p:nvSpPr>
          <p:cNvPr id="5" name="Rounded Rectangle 4"/>
          <p:cNvSpPr/>
          <p:nvPr/>
        </p:nvSpPr>
        <p:spPr>
          <a:xfrm>
            <a:off x="4572000" y="2133600"/>
            <a:ext cx="4343400" cy="1524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Arial" pitchFamily="34" charset="0"/>
              <a:buChar char="•"/>
            </a:pPr>
            <a:r>
              <a:rPr lang="en-PH" sz="2400" dirty="0" smtClean="0"/>
              <a:t>He concluded therefore that suicide is not an ordinary phenomenon.</a:t>
            </a:r>
          </a:p>
        </p:txBody>
      </p:sp>
      <p:sp>
        <p:nvSpPr>
          <p:cNvPr id="6" name="Rounded Rectangle 5"/>
          <p:cNvSpPr/>
          <p:nvPr/>
        </p:nvSpPr>
        <p:spPr>
          <a:xfrm>
            <a:off x="2286000" y="3886200"/>
            <a:ext cx="4343400" cy="1981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Arial" pitchFamily="34" charset="0"/>
              <a:buChar char="•"/>
            </a:pPr>
            <a:r>
              <a:rPr lang="en-PH" sz="2400" dirty="0" smtClean="0"/>
              <a:t>He proposed four types of suicide, based on the degrees of imbalance of two social forces: </a:t>
            </a:r>
            <a:r>
              <a:rPr lang="en-PH" sz="2400" b="1" dirty="0" smtClean="0"/>
              <a:t>social integration and moral regulation</a:t>
            </a:r>
            <a:endParaRPr lang="en-PH"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1000" fill="hold"/>
                                        <p:tgtEl>
                                          <p:spTgt spid="6"/>
                                        </p:tgtEl>
                                        <p:attrNameLst>
                                          <p:attrName>ppt_w</p:attrName>
                                        </p:attrNameLst>
                                      </p:cBhvr>
                                      <p:tavLst>
                                        <p:tav tm="0">
                                          <p:val>
                                            <p:fltVal val="0"/>
                                          </p:val>
                                        </p:tav>
                                        <p:tav tm="100000">
                                          <p:val>
                                            <p:strVal val="#ppt_w"/>
                                          </p:val>
                                        </p:tav>
                                      </p:tavLst>
                                    </p:anim>
                                    <p:anim calcmode="lin" valueType="num">
                                      <p:cBhvr>
                                        <p:cTn id="42" dur="1000" fill="hold"/>
                                        <p:tgtEl>
                                          <p:spTgt spid="6"/>
                                        </p:tgtEl>
                                        <p:attrNameLst>
                                          <p:attrName>ppt_h</p:attrName>
                                        </p:attrNameLst>
                                      </p:cBhvr>
                                      <p:tavLst>
                                        <p:tav tm="0">
                                          <p:val>
                                            <p:fltVal val="0"/>
                                          </p:val>
                                        </p:tav>
                                        <p:tav tm="100000">
                                          <p:val>
                                            <p:strVal val="#ppt_h"/>
                                          </p:val>
                                        </p:tav>
                                      </p:tavLst>
                                    </p:anim>
                                    <p:anim calcmode="lin" valueType="num">
                                      <p:cBhvr>
                                        <p:cTn id="4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304800" y="914400"/>
            <a:ext cx="35052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4000" dirty="0" smtClean="0"/>
              <a:t>Egoistic Suicide</a:t>
            </a:r>
            <a:endParaRPr lang="en-PH" sz="4000" dirty="0"/>
          </a:p>
        </p:txBody>
      </p:sp>
      <p:sp>
        <p:nvSpPr>
          <p:cNvPr id="3" name="Flowchart: Process 2"/>
          <p:cNvSpPr/>
          <p:nvPr/>
        </p:nvSpPr>
        <p:spPr>
          <a:xfrm>
            <a:off x="1295400" y="2057400"/>
            <a:ext cx="56388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800" dirty="0" smtClean="0"/>
              <a:t>Resulted from too little social integration.</a:t>
            </a:r>
            <a:endParaRPr lang="en-PH" sz="2800" dirty="0"/>
          </a:p>
        </p:txBody>
      </p:sp>
      <p:sp>
        <p:nvSpPr>
          <p:cNvPr id="4" name="Flowchart: Process 3"/>
          <p:cNvSpPr/>
          <p:nvPr/>
        </p:nvSpPr>
        <p:spPr>
          <a:xfrm>
            <a:off x="1295400" y="3200400"/>
            <a:ext cx="6400800" cy="1752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800" dirty="0" smtClean="0"/>
              <a:t>Those individuals who were not sufficiently bound to social groups were left with little social support or guidance, and therefore tended to commit suicide on an increased  basis.</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457200" y="990600"/>
            <a:ext cx="35052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4000" dirty="0" smtClean="0"/>
              <a:t>Altruistic Suicide</a:t>
            </a:r>
            <a:endParaRPr lang="en-PH" sz="4000" dirty="0"/>
          </a:p>
        </p:txBody>
      </p:sp>
      <p:sp>
        <p:nvSpPr>
          <p:cNvPr id="3" name="Flowchart: Process 2"/>
          <p:cNvSpPr/>
          <p:nvPr/>
        </p:nvSpPr>
        <p:spPr>
          <a:xfrm>
            <a:off x="1371600" y="2209800"/>
            <a:ext cx="56388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200" dirty="0" smtClean="0"/>
              <a:t>Was a result of too much integration</a:t>
            </a:r>
            <a:endParaRPr lang="en-PH" sz="3200" dirty="0"/>
          </a:p>
        </p:txBody>
      </p:sp>
      <p:sp>
        <p:nvSpPr>
          <p:cNvPr id="4" name="Flowchart: Process 3"/>
          <p:cNvSpPr/>
          <p:nvPr/>
        </p:nvSpPr>
        <p:spPr>
          <a:xfrm>
            <a:off x="1371600" y="3352800"/>
            <a:ext cx="5638800" cy="1600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600" dirty="0" smtClean="0"/>
              <a:t>It occurred at the opposite end of the integration scale as egoistic suicide.</a:t>
            </a:r>
            <a:endParaRPr lang="en-PH"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solidFill>
                  <a:srgbClr val="FF0000"/>
                </a:solidFill>
              </a:rPr>
              <a:t>The Sociological Perspective</a:t>
            </a:r>
            <a:endParaRPr lang="en-PH" dirty="0">
              <a:solidFill>
                <a:srgbClr val="FF0000"/>
              </a:solidFill>
            </a:endParaRPr>
          </a:p>
        </p:txBody>
      </p:sp>
      <p:pic>
        <p:nvPicPr>
          <p:cNvPr id="4" name="Content Placeholder 3" descr="soci.jpg"/>
          <p:cNvPicPr>
            <a:picLocks noGrp="1" noChangeAspect="1"/>
          </p:cNvPicPr>
          <p:nvPr>
            <p:ph sz="quarter" idx="1"/>
          </p:nvPr>
        </p:nvPicPr>
        <p:blipFill>
          <a:blip r:embed="rId2"/>
          <a:stretch>
            <a:fillRect/>
          </a:stretch>
        </p:blipFill>
        <p:spPr>
          <a:xfrm>
            <a:off x="4572000" y="1743419"/>
            <a:ext cx="4105275" cy="4352581"/>
          </a:xfrm>
        </p:spPr>
      </p:pic>
      <p:sp>
        <p:nvSpPr>
          <p:cNvPr id="5" name="TextBox 4"/>
          <p:cNvSpPr txBox="1"/>
          <p:nvPr/>
        </p:nvSpPr>
        <p:spPr>
          <a:xfrm>
            <a:off x="838200" y="1981200"/>
            <a:ext cx="3581400" cy="3970318"/>
          </a:xfrm>
          <a:prstGeom prst="rect">
            <a:avLst/>
          </a:prstGeom>
          <a:noFill/>
        </p:spPr>
        <p:txBody>
          <a:bodyPr wrap="square" rtlCol="0">
            <a:spAutoFit/>
          </a:bodyPr>
          <a:lstStyle/>
          <a:p>
            <a:r>
              <a:rPr lang="en-PH" sz="2800" dirty="0" smtClean="0"/>
              <a:t>Sociological Perspective</a:t>
            </a:r>
          </a:p>
          <a:p>
            <a:pPr>
              <a:buFont typeface="Arial" pitchFamily="34" charset="0"/>
              <a:buChar char="•"/>
            </a:pPr>
            <a:r>
              <a:rPr lang="en-PH" sz="2800" dirty="0"/>
              <a:t> </a:t>
            </a:r>
            <a:r>
              <a:rPr lang="en-PH" sz="2800" dirty="0" smtClean="0"/>
              <a:t>casts a light that enables you to gain a new vision of social life. It provides a different way of looking at life, and provides an understanding of why people are the way they are. </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381000" y="381000"/>
            <a:ext cx="3886200" cy="8382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4400" dirty="0" smtClean="0"/>
              <a:t>Anomic Suicide</a:t>
            </a:r>
            <a:endParaRPr lang="en-PH" sz="4400" dirty="0"/>
          </a:p>
        </p:txBody>
      </p:sp>
      <p:sp>
        <p:nvSpPr>
          <p:cNvPr id="3" name="Flowchart: Process 2"/>
          <p:cNvSpPr/>
          <p:nvPr/>
        </p:nvSpPr>
        <p:spPr>
          <a:xfrm>
            <a:off x="1371600" y="1600200"/>
            <a:ext cx="5638800" cy="8382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PH" sz="2800" dirty="0" smtClean="0"/>
              <a:t>Was of particular interest to Durkheim, for he divided it into four categories:</a:t>
            </a:r>
            <a:endParaRPr lang="en-PH" sz="2800" dirty="0"/>
          </a:p>
        </p:txBody>
      </p:sp>
      <p:sp>
        <p:nvSpPr>
          <p:cNvPr id="4" name="Horizontal Scroll 3"/>
          <p:cNvSpPr/>
          <p:nvPr/>
        </p:nvSpPr>
        <p:spPr>
          <a:xfrm>
            <a:off x="304800" y="3048000"/>
            <a:ext cx="3352800" cy="2590800"/>
          </a:xfrm>
          <a:prstGeom prst="horizontalScrol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4000" dirty="0" smtClean="0"/>
              <a:t>Acute Economic Anomie</a:t>
            </a:r>
            <a:endParaRPr lang="en-PH" sz="4000" dirty="0"/>
          </a:p>
        </p:txBody>
      </p:sp>
      <p:sp>
        <p:nvSpPr>
          <p:cNvPr id="5" name="Flowchart: Alternate Process 4"/>
          <p:cNvSpPr/>
          <p:nvPr/>
        </p:nvSpPr>
        <p:spPr>
          <a:xfrm>
            <a:off x="4114800" y="2590800"/>
            <a:ext cx="4800600" cy="3962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3600" dirty="0" smtClean="0"/>
              <a:t>Sporadic decreases in ability of traditional institutions (such as religion, guilds, pre-industrial social systems, etc.) to regulate and fulfil social needs.</a:t>
            </a:r>
            <a:endParaRPr lang="en-PH" sz="3600" dirty="0"/>
          </a:p>
        </p:txBody>
      </p:sp>
      <p:sp>
        <p:nvSpPr>
          <p:cNvPr id="6" name="Horizontal Scroll 5"/>
          <p:cNvSpPr/>
          <p:nvPr/>
        </p:nvSpPr>
        <p:spPr>
          <a:xfrm>
            <a:off x="304800" y="2971800"/>
            <a:ext cx="3352800" cy="2667000"/>
          </a:xfrm>
          <a:prstGeom prst="horizontalScrol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4000" dirty="0" smtClean="0"/>
              <a:t>Chronic Economic Anomie</a:t>
            </a:r>
            <a:endParaRPr lang="en-PH" sz="4000" dirty="0"/>
          </a:p>
        </p:txBody>
      </p:sp>
      <p:sp>
        <p:nvSpPr>
          <p:cNvPr id="7" name="Flowchart: Alternate Process 6"/>
          <p:cNvSpPr/>
          <p:nvPr/>
        </p:nvSpPr>
        <p:spPr>
          <a:xfrm>
            <a:off x="4114800" y="2590800"/>
            <a:ext cx="4800600" cy="3962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3200" dirty="0" smtClean="0"/>
              <a:t>Long term </a:t>
            </a:r>
            <a:r>
              <a:rPr lang="en-PH" sz="3200" dirty="0" err="1" smtClean="0"/>
              <a:t>dimunition</a:t>
            </a:r>
            <a:r>
              <a:rPr lang="en-PH" sz="3200" dirty="0" smtClean="0"/>
              <a:t> of social regulation. </a:t>
            </a:r>
            <a:r>
              <a:rPr lang="en-PH" sz="3200" dirty="0" err="1" smtClean="0"/>
              <a:t>Durkhiem</a:t>
            </a:r>
            <a:r>
              <a:rPr lang="en-PH" sz="3200" dirty="0" smtClean="0"/>
              <a:t> identified this type with the ongoing industrial revolution, which eroded traditional social regulators and often failed to replace them. </a:t>
            </a:r>
            <a:endParaRPr lang="en-PH" sz="3200" dirty="0"/>
          </a:p>
        </p:txBody>
      </p:sp>
      <p:sp>
        <p:nvSpPr>
          <p:cNvPr id="8" name="Horizontal Scroll 7"/>
          <p:cNvSpPr/>
          <p:nvPr/>
        </p:nvSpPr>
        <p:spPr>
          <a:xfrm>
            <a:off x="304800" y="2971800"/>
            <a:ext cx="3352800" cy="2667000"/>
          </a:xfrm>
          <a:prstGeom prst="horizontalScrol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4800" dirty="0" smtClean="0"/>
              <a:t>Acute Domestic Anomie</a:t>
            </a:r>
            <a:endParaRPr lang="en-PH" sz="4800" dirty="0"/>
          </a:p>
        </p:txBody>
      </p:sp>
      <p:sp>
        <p:nvSpPr>
          <p:cNvPr id="9" name="Flowchart: Alternate Process 8"/>
          <p:cNvSpPr/>
          <p:nvPr/>
        </p:nvSpPr>
        <p:spPr>
          <a:xfrm>
            <a:off x="4114800" y="2590800"/>
            <a:ext cx="4800600" cy="3962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4400" dirty="0" smtClean="0"/>
              <a:t>Sudden changes on the </a:t>
            </a:r>
            <a:r>
              <a:rPr lang="en-PH" sz="4400" dirty="0" err="1" smtClean="0"/>
              <a:t>microsocial</a:t>
            </a:r>
            <a:r>
              <a:rPr lang="en-PH" sz="4400" dirty="0" smtClean="0"/>
              <a:t> level resulted in an inability  to adapt and therefore higher suicide rates</a:t>
            </a:r>
            <a:endParaRPr lang="en-PH" sz="4400" dirty="0"/>
          </a:p>
        </p:txBody>
      </p:sp>
      <p:sp>
        <p:nvSpPr>
          <p:cNvPr id="10" name="Horizontal Scroll 9"/>
          <p:cNvSpPr/>
          <p:nvPr/>
        </p:nvSpPr>
        <p:spPr>
          <a:xfrm>
            <a:off x="304800" y="2971800"/>
            <a:ext cx="3352800" cy="2667000"/>
          </a:xfrm>
          <a:prstGeom prst="horizontalScrol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4800" dirty="0" smtClean="0"/>
              <a:t>Chronic Domestic Anomie</a:t>
            </a:r>
            <a:endParaRPr lang="en-PH" sz="4800" dirty="0"/>
          </a:p>
        </p:txBody>
      </p:sp>
      <p:sp>
        <p:nvSpPr>
          <p:cNvPr id="11" name="Flowchart: Alternate Process 10"/>
          <p:cNvSpPr/>
          <p:nvPr/>
        </p:nvSpPr>
        <p:spPr>
          <a:xfrm>
            <a:off x="4114800" y="2590800"/>
            <a:ext cx="4800600" cy="39624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2800" dirty="0" smtClean="0"/>
              <a:t>Referred to the way marriage as an institution regulated the sexual and behavioural means-needs balance among men and women. </a:t>
            </a:r>
          </a:p>
          <a:p>
            <a:pPr algn="ctr"/>
            <a:r>
              <a:rPr lang="en-PH" sz="2800" dirty="0" smtClean="0"/>
              <a:t>Marriage provided different  regulations for each, however.</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xit" presetSubtype="0" fill="hold" grpId="1" nodeType="clickEffect">
                                  <p:stCondLst>
                                    <p:cond delay="0"/>
                                  </p:stCondLst>
                                  <p:childTnLst>
                                    <p:anim calcmode="lin" valueType="num">
                                      <p:cBhvr>
                                        <p:cTn id="30" dur="500"/>
                                        <p:tgtEl>
                                          <p:spTgt spid="5"/>
                                        </p:tgtEl>
                                        <p:attrNameLst>
                                          <p:attrName>ppt_w</p:attrName>
                                        </p:attrNameLst>
                                      </p:cBhvr>
                                      <p:tavLst>
                                        <p:tav tm="0">
                                          <p:val>
                                            <p:strVal val="ppt_w"/>
                                          </p:val>
                                        </p:tav>
                                        <p:tav tm="100000">
                                          <p:val>
                                            <p:fltVal val="0"/>
                                          </p:val>
                                        </p:tav>
                                      </p:tavLst>
                                    </p:anim>
                                    <p:anim calcmode="lin" valueType="num">
                                      <p:cBhvr>
                                        <p:cTn id="31" dur="500"/>
                                        <p:tgtEl>
                                          <p:spTgt spid="5"/>
                                        </p:tgtEl>
                                        <p:attrNameLst>
                                          <p:attrName>ppt_h</p:attrName>
                                        </p:attrNameLst>
                                      </p:cBhvr>
                                      <p:tavLst>
                                        <p:tav tm="0">
                                          <p:val>
                                            <p:strVal val="ppt_h"/>
                                          </p:val>
                                        </p:tav>
                                        <p:tav tm="100000">
                                          <p:val>
                                            <p:fltVal val="0"/>
                                          </p:val>
                                        </p:tav>
                                      </p:tavLst>
                                    </p:anim>
                                    <p:animEffect transition="out" filter="fade">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3" presetClass="exit" presetSubtype="0" fill="hold" grpId="1" nodeType="clickEffect">
                                  <p:stCondLst>
                                    <p:cond delay="0"/>
                                  </p:stCondLst>
                                  <p:childTnLst>
                                    <p:anim calcmode="lin" valueType="num">
                                      <p:cBhvr>
                                        <p:cTn id="37" dur="500"/>
                                        <p:tgtEl>
                                          <p:spTgt spid="4"/>
                                        </p:tgtEl>
                                        <p:attrNameLst>
                                          <p:attrName>ppt_w</p:attrName>
                                        </p:attrNameLst>
                                      </p:cBhvr>
                                      <p:tavLst>
                                        <p:tav tm="0">
                                          <p:val>
                                            <p:strVal val="ppt_w"/>
                                          </p:val>
                                        </p:tav>
                                        <p:tav tm="100000">
                                          <p:val>
                                            <p:fltVal val="0"/>
                                          </p:val>
                                        </p:tav>
                                      </p:tavLst>
                                    </p:anim>
                                    <p:anim calcmode="lin" valueType="num">
                                      <p:cBhvr>
                                        <p:cTn id="38" dur="500"/>
                                        <p:tgtEl>
                                          <p:spTgt spid="4"/>
                                        </p:tgtEl>
                                        <p:attrNameLst>
                                          <p:attrName>ppt_h</p:attrName>
                                        </p:attrNameLst>
                                      </p:cBhvr>
                                      <p:tavLst>
                                        <p:tav tm="0">
                                          <p:val>
                                            <p:strVal val="ppt_h"/>
                                          </p:val>
                                        </p:tav>
                                        <p:tav tm="100000">
                                          <p:val>
                                            <p:fltVal val="0"/>
                                          </p:val>
                                        </p:tav>
                                      </p:tavLst>
                                    </p:anim>
                                    <p:animEffect transition="out" filter="fade">
                                      <p:cBhvr>
                                        <p:cTn id="39" dur="500"/>
                                        <p:tgtEl>
                                          <p:spTgt spid="4"/>
                                        </p:tgtEl>
                                      </p:cBhvr>
                                    </p:animEffect>
                                    <p:set>
                                      <p:cBhvr>
                                        <p:cTn id="40" dur="1" fill="hold">
                                          <p:stCondLst>
                                            <p:cond delay="499"/>
                                          </p:stCondLst>
                                        </p:cTn>
                                        <p:tgtEl>
                                          <p:spTgt spid="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1"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ppt_w</p:attrName>
                                        </p:attrNameLst>
                                      </p:cBhvr>
                                      <p:tavLst>
                                        <p:tav tm="0">
                                          <p:val>
                                            <p:fltVal val="0"/>
                                          </p:val>
                                        </p:tav>
                                        <p:tav tm="100000">
                                          <p:val>
                                            <p:strVal val="#ppt_w"/>
                                          </p:val>
                                        </p:tav>
                                      </p:tavLst>
                                    </p:anim>
                                    <p:anim calcmode="lin" valueType="num">
                                      <p:cBhvr>
                                        <p:cTn id="4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ppt_w</p:attrName>
                                        </p:attrNameLst>
                                      </p:cBhvr>
                                      <p:tavLst>
                                        <p:tav tm="0">
                                          <p:val>
                                            <p:fltVal val="0"/>
                                          </p:val>
                                        </p:tav>
                                        <p:tav tm="100000">
                                          <p:val>
                                            <p:strVal val="#ppt_w"/>
                                          </p:val>
                                        </p:tav>
                                      </p:tavLst>
                                    </p:anim>
                                    <p:anim calcmode="lin" valueType="num">
                                      <p:cBhvr>
                                        <p:cTn id="52"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xit" presetSubtype="0" fill="hold" grpId="1" nodeType="clickEffect">
                                  <p:stCondLst>
                                    <p:cond delay="0"/>
                                  </p:stCondLst>
                                  <p:childTnLst>
                                    <p:anim calcmode="lin" valueType="num">
                                      <p:cBhvr>
                                        <p:cTn id="56" dur="500"/>
                                        <p:tgtEl>
                                          <p:spTgt spid="7"/>
                                        </p:tgtEl>
                                        <p:attrNameLst>
                                          <p:attrName>ppt_w</p:attrName>
                                        </p:attrNameLst>
                                      </p:cBhvr>
                                      <p:tavLst>
                                        <p:tav tm="0">
                                          <p:val>
                                            <p:strVal val="ppt_w"/>
                                          </p:val>
                                        </p:tav>
                                        <p:tav tm="100000">
                                          <p:val>
                                            <p:fltVal val="0"/>
                                          </p:val>
                                        </p:tav>
                                      </p:tavLst>
                                    </p:anim>
                                    <p:anim calcmode="lin" valueType="num">
                                      <p:cBhvr>
                                        <p:cTn id="57" dur="500"/>
                                        <p:tgtEl>
                                          <p:spTgt spid="7"/>
                                        </p:tgtEl>
                                        <p:attrNameLst>
                                          <p:attrName>ppt_h</p:attrName>
                                        </p:attrNameLst>
                                      </p:cBhvr>
                                      <p:tavLst>
                                        <p:tav tm="0">
                                          <p:val>
                                            <p:strVal val="ppt_h"/>
                                          </p:val>
                                        </p:tav>
                                        <p:tav tm="100000">
                                          <p:val>
                                            <p:fltVal val="0"/>
                                          </p:val>
                                        </p:tav>
                                      </p:tavLst>
                                    </p:anim>
                                    <p:animEffect transition="out" filter="fade">
                                      <p:cBhvr>
                                        <p:cTn id="58" dur="500"/>
                                        <p:tgtEl>
                                          <p:spTgt spid="7"/>
                                        </p:tgtEl>
                                      </p:cBhvr>
                                    </p:animEffect>
                                    <p:set>
                                      <p:cBhvr>
                                        <p:cTn id="59" dur="1" fill="hold">
                                          <p:stCondLst>
                                            <p:cond delay="499"/>
                                          </p:stCondLst>
                                        </p:cTn>
                                        <p:tgtEl>
                                          <p:spTgt spid="7"/>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53" presetClass="exit" presetSubtype="0" fill="hold" grpId="2" nodeType="clickEffect">
                                  <p:stCondLst>
                                    <p:cond delay="0"/>
                                  </p:stCondLst>
                                  <p:childTnLst>
                                    <p:anim calcmode="lin" valueType="num">
                                      <p:cBhvr>
                                        <p:cTn id="63" dur="500"/>
                                        <p:tgtEl>
                                          <p:spTgt spid="6"/>
                                        </p:tgtEl>
                                        <p:attrNameLst>
                                          <p:attrName>ppt_w</p:attrName>
                                        </p:attrNameLst>
                                      </p:cBhvr>
                                      <p:tavLst>
                                        <p:tav tm="0">
                                          <p:val>
                                            <p:strVal val="ppt_w"/>
                                          </p:val>
                                        </p:tav>
                                        <p:tav tm="100000">
                                          <p:val>
                                            <p:fltVal val="0"/>
                                          </p:val>
                                        </p:tav>
                                      </p:tavLst>
                                    </p:anim>
                                    <p:anim calcmode="lin" valueType="num">
                                      <p:cBhvr>
                                        <p:cTn id="64" dur="500"/>
                                        <p:tgtEl>
                                          <p:spTgt spid="6"/>
                                        </p:tgtEl>
                                        <p:attrNameLst>
                                          <p:attrName>ppt_h</p:attrName>
                                        </p:attrNameLst>
                                      </p:cBhvr>
                                      <p:tavLst>
                                        <p:tav tm="0">
                                          <p:val>
                                            <p:strVal val="ppt_h"/>
                                          </p:val>
                                        </p:tav>
                                        <p:tav tm="100000">
                                          <p:val>
                                            <p:fltVal val="0"/>
                                          </p:val>
                                        </p:tav>
                                      </p:tavLst>
                                    </p:anim>
                                    <p:animEffect transition="out" filter="fade">
                                      <p:cBhvr>
                                        <p:cTn id="65" dur="500"/>
                                        <p:tgtEl>
                                          <p:spTgt spid="6"/>
                                        </p:tgtEl>
                                      </p:cBhvr>
                                    </p:animEffect>
                                    <p:set>
                                      <p:cBhvr>
                                        <p:cTn id="66" dur="1" fill="hold">
                                          <p:stCondLst>
                                            <p:cond delay="499"/>
                                          </p:stCondLst>
                                        </p:cTn>
                                        <p:tgtEl>
                                          <p:spTgt spid="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3" presetClass="entr" presetSubtype="16"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anim calcmode="lin" valueType="num">
                                      <p:cBhvr>
                                        <p:cTn id="71" dur="500" fill="hold"/>
                                        <p:tgtEl>
                                          <p:spTgt spid="8"/>
                                        </p:tgtEl>
                                        <p:attrNameLst>
                                          <p:attrName>ppt_w</p:attrName>
                                        </p:attrNameLst>
                                      </p:cBhvr>
                                      <p:tavLst>
                                        <p:tav tm="0">
                                          <p:val>
                                            <p:fltVal val="0"/>
                                          </p:val>
                                        </p:tav>
                                        <p:tav tm="100000">
                                          <p:val>
                                            <p:strVal val="#ppt_w"/>
                                          </p:val>
                                        </p:tav>
                                      </p:tavLst>
                                    </p:anim>
                                    <p:anim calcmode="lin" valueType="num">
                                      <p:cBhvr>
                                        <p:cTn id="72"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3" presetClass="entr" presetSubtype="16"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xit" presetSubtype="0" fill="hold" grpId="1" nodeType="clickEffect">
                                  <p:stCondLst>
                                    <p:cond delay="0"/>
                                  </p:stCondLst>
                                  <p:childTnLst>
                                    <p:anim calcmode="lin" valueType="num">
                                      <p:cBhvr>
                                        <p:cTn id="82" dur="500"/>
                                        <p:tgtEl>
                                          <p:spTgt spid="9"/>
                                        </p:tgtEl>
                                        <p:attrNameLst>
                                          <p:attrName>ppt_w</p:attrName>
                                        </p:attrNameLst>
                                      </p:cBhvr>
                                      <p:tavLst>
                                        <p:tav tm="0">
                                          <p:val>
                                            <p:strVal val="ppt_w"/>
                                          </p:val>
                                        </p:tav>
                                        <p:tav tm="100000">
                                          <p:val>
                                            <p:fltVal val="0"/>
                                          </p:val>
                                        </p:tav>
                                      </p:tavLst>
                                    </p:anim>
                                    <p:anim calcmode="lin" valueType="num">
                                      <p:cBhvr>
                                        <p:cTn id="83" dur="500"/>
                                        <p:tgtEl>
                                          <p:spTgt spid="9"/>
                                        </p:tgtEl>
                                        <p:attrNameLst>
                                          <p:attrName>ppt_h</p:attrName>
                                        </p:attrNameLst>
                                      </p:cBhvr>
                                      <p:tavLst>
                                        <p:tav tm="0">
                                          <p:val>
                                            <p:strVal val="ppt_h"/>
                                          </p:val>
                                        </p:tav>
                                        <p:tav tm="100000">
                                          <p:val>
                                            <p:fltVal val="0"/>
                                          </p:val>
                                        </p:tav>
                                      </p:tavLst>
                                    </p:anim>
                                    <p:animEffect transition="out" filter="fade">
                                      <p:cBhvr>
                                        <p:cTn id="84" dur="500"/>
                                        <p:tgtEl>
                                          <p:spTgt spid="9"/>
                                        </p:tgtEl>
                                      </p:cBhvr>
                                    </p:animEffect>
                                    <p:set>
                                      <p:cBhvr>
                                        <p:cTn id="85" dur="1" fill="hold">
                                          <p:stCondLst>
                                            <p:cond delay="499"/>
                                          </p:stCondLst>
                                        </p:cTn>
                                        <p:tgtEl>
                                          <p:spTgt spid="9"/>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3" presetClass="exit" presetSubtype="0" fill="hold" grpId="1" nodeType="clickEffect">
                                  <p:stCondLst>
                                    <p:cond delay="0"/>
                                  </p:stCondLst>
                                  <p:childTnLst>
                                    <p:anim calcmode="lin" valueType="num">
                                      <p:cBhvr>
                                        <p:cTn id="89" dur="500"/>
                                        <p:tgtEl>
                                          <p:spTgt spid="8"/>
                                        </p:tgtEl>
                                        <p:attrNameLst>
                                          <p:attrName>ppt_w</p:attrName>
                                        </p:attrNameLst>
                                      </p:cBhvr>
                                      <p:tavLst>
                                        <p:tav tm="0">
                                          <p:val>
                                            <p:strVal val="ppt_w"/>
                                          </p:val>
                                        </p:tav>
                                        <p:tav tm="100000">
                                          <p:val>
                                            <p:fltVal val="0"/>
                                          </p:val>
                                        </p:tav>
                                      </p:tavLst>
                                    </p:anim>
                                    <p:anim calcmode="lin" valueType="num">
                                      <p:cBhvr>
                                        <p:cTn id="90" dur="500"/>
                                        <p:tgtEl>
                                          <p:spTgt spid="8"/>
                                        </p:tgtEl>
                                        <p:attrNameLst>
                                          <p:attrName>ppt_h</p:attrName>
                                        </p:attrNameLst>
                                      </p:cBhvr>
                                      <p:tavLst>
                                        <p:tav tm="0">
                                          <p:val>
                                            <p:strVal val="ppt_h"/>
                                          </p:val>
                                        </p:tav>
                                        <p:tav tm="100000">
                                          <p:val>
                                            <p:fltVal val="0"/>
                                          </p:val>
                                        </p:tav>
                                      </p:tavLst>
                                    </p:anim>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11"/>
                                        </p:tgtEl>
                                        <p:attrNameLst>
                                          <p:attrName>style.visibility</p:attrName>
                                        </p:attrNameLst>
                                      </p:cBhvr>
                                      <p:to>
                                        <p:strVal val="visible"/>
                                      </p:to>
                                    </p:set>
                                    <p:anim calcmode="lin" valueType="num">
                                      <p:cBhvr>
                                        <p:cTn id="103" dur="500" fill="hold"/>
                                        <p:tgtEl>
                                          <p:spTgt spid="11"/>
                                        </p:tgtEl>
                                        <p:attrNameLst>
                                          <p:attrName>ppt_w</p:attrName>
                                        </p:attrNameLst>
                                      </p:cBhvr>
                                      <p:tavLst>
                                        <p:tav tm="0">
                                          <p:val>
                                            <p:fltVal val="0"/>
                                          </p:val>
                                        </p:tav>
                                        <p:tav tm="100000">
                                          <p:val>
                                            <p:strVal val="#ppt_w"/>
                                          </p:val>
                                        </p:tav>
                                      </p:tavLst>
                                    </p:anim>
                                    <p:anim calcmode="lin" valueType="num">
                                      <p:cBhvr>
                                        <p:cTn id="104"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53" presetClass="exit" presetSubtype="0" fill="hold" grpId="1" nodeType="clickEffect">
                                  <p:stCondLst>
                                    <p:cond delay="0"/>
                                  </p:stCondLst>
                                  <p:childTnLst>
                                    <p:anim calcmode="lin" valueType="num">
                                      <p:cBhvr>
                                        <p:cTn id="108" dur="500"/>
                                        <p:tgtEl>
                                          <p:spTgt spid="11"/>
                                        </p:tgtEl>
                                        <p:attrNameLst>
                                          <p:attrName>ppt_w</p:attrName>
                                        </p:attrNameLst>
                                      </p:cBhvr>
                                      <p:tavLst>
                                        <p:tav tm="0">
                                          <p:val>
                                            <p:strVal val="ppt_w"/>
                                          </p:val>
                                        </p:tav>
                                        <p:tav tm="100000">
                                          <p:val>
                                            <p:fltVal val="0"/>
                                          </p:val>
                                        </p:tav>
                                      </p:tavLst>
                                    </p:anim>
                                    <p:anim calcmode="lin" valueType="num">
                                      <p:cBhvr>
                                        <p:cTn id="109" dur="500"/>
                                        <p:tgtEl>
                                          <p:spTgt spid="11"/>
                                        </p:tgtEl>
                                        <p:attrNameLst>
                                          <p:attrName>ppt_h</p:attrName>
                                        </p:attrNameLst>
                                      </p:cBhvr>
                                      <p:tavLst>
                                        <p:tav tm="0">
                                          <p:val>
                                            <p:strVal val="ppt_h"/>
                                          </p:val>
                                        </p:tav>
                                        <p:tav tm="100000">
                                          <p:val>
                                            <p:fltVal val="0"/>
                                          </p:val>
                                        </p:tav>
                                      </p:tavLst>
                                    </p:anim>
                                    <p:animEffect transition="out" filter="fade">
                                      <p:cBhvr>
                                        <p:cTn id="110" dur="500"/>
                                        <p:tgtEl>
                                          <p:spTgt spid="11"/>
                                        </p:tgtEl>
                                      </p:cBhvr>
                                    </p:animEffect>
                                    <p:set>
                                      <p:cBhvr>
                                        <p:cTn id="111" dur="1" fill="hold">
                                          <p:stCondLst>
                                            <p:cond delay="499"/>
                                          </p:stCondLst>
                                        </p:cTn>
                                        <p:tgtEl>
                                          <p:spTgt spid="11"/>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53" presetClass="exit" presetSubtype="0" fill="hold" grpId="1" nodeType="clickEffect">
                                  <p:stCondLst>
                                    <p:cond delay="0"/>
                                  </p:stCondLst>
                                  <p:childTnLst>
                                    <p:anim calcmode="lin" valueType="num">
                                      <p:cBhvr>
                                        <p:cTn id="115" dur="500"/>
                                        <p:tgtEl>
                                          <p:spTgt spid="10"/>
                                        </p:tgtEl>
                                        <p:attrNameLst>
                                          <p:attrName>ppt_w</p:attrName>
                                        </p:attrNameLst>
                                      </p:cBhvr>
                                      <p:tavLst>
                                        <p:tav tm="0">
                                          <p:val>
                                            <p:strVal val="ppt_w"/>
                                          </p:val>
                                        </p:tav>
                                        <p:tav tm="100000">
                                          <p:val>
                                            <p:fltVal val="0"/>
                                          </p:val>
                                        </p:tav>
                                      </p:tavLst>
                                    </p:anim>
                                    <p:anim calcmode="lin" valueType="num">
                                      <p:cBhvr>
                                        <p:cTn id="116" dur="500"/>
                                        <p:tgtEl>
                                          <p:spTgt spid="10"/>
                                        </p:tgtEl>
                                        <p:attrNameLst>
                                          <p:attrName>ppt_h</p:attrName>
                                        </p:attrNameLst>
                                      </p:cBhvr>
                                      <p:tavLst>
                                        <p:tav tm="0">
                                          <p:val>
                                            <p:strVal val="ppt_h"/>
                                          </p:val>
                                        </p:tav>
                                        <p:tav tm="100000">
                                          <p:val>
                                            <p:fltVal val="0"/>
                                          </p:val>
                                        </p:tav>
                                      </p:tavLst>
                                    </p:anim>
                                    <p:animEffect transition="out" filter="fade">
                                      <p:cBhvr>
                                        <p:cTn id="117" dur="500"/>
                                        <p:tgtEl>
                                          <p:spTgt spid="10"/>
                                        </p:tgtEl>
                                      </p:cBhvr>
                                    </p:animEffect>
                                    <p:set>
                                      <p:cBhvr>
                                        <p:cTn id="11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4" grpId="1" animBg="1"/>
      <p:bldP spid="5" grpId="0" animBg="1"/>
      <p:bldP spid="5" grpId="1" animBg="1"/>
      <p:bldP spid="6" grpId="1" animBg="1"/>
      <p:bldP spid="6" grpId="2"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2286000" y="381000"/>
            <a:ext cx="4495800" cy="762000"/>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PH" sz="3200" i="1" dirty="0" smtClean="0"/>
              <a:t>MAX  WEBER </a:t>
            </a:r>
            <a:r>
              <a:rPr lang="en-PH" sz="3200" dirty="0" smtClean="0"/>
              <a:t>(1864-1920)</a:t>
            </a:r>
            <a:endParaRPr lang="en-PH" sz="3200" dirty="0"/>
          </a:p>
        </p:txBody>
      </p:sp>
      <p:sp>
        <p:nvSpPr>
          <p:cNvPr id="4" name="Round Diagonal Corner Rectangle 3"/>
          <p:cNvSpPr/>
          <p:nvPr/>
        </p:nvSpPr>
        <p:spPr>
          <a:xfrm>
            <a:off x="1676400" y="1219200"/>
            <a:ext cx="5486400" cy="2514600"/>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PH" sz="2800" dirty="0" smtClean="0"/>
              <a:t>If Marx proposed class struggle as central force in social change, Weber disagreed, he rather hold that it was religion ( Catholicism vs. Protestantism) that encourage social change.</a:t>
            </a:r>
            <a:endParaRPr lang="en-PH" sz="2800" dirty="0"/>
          </a:p>
        </p:txBody>
      </p:sp>
      <p:sp>
        <p:nvSpPr>
          <p:cNvPr id="5" name="Round Diagonal Corner Rectangle 4"/>
          <p:cNvSpPr/>
          <p:nvPr/>
        </p:nvSpPr>
        <p:spPr>
          <a:xfrm>
            <a:off x="1600200" y="3886200"/>
            <a:ext cx="5562600" cy="2362200"/>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PH" sz="2400" dirty="0" smtClean="0"/>
              <a:t>His conclusions that Protestantism more likely will embrace and open to change and encourage greater economic development- was in fact the core of capitalism-his controversial finding is a subject of debate among sociologists until today.</a:t>
            </a:r>
            <a:endParaRPr lang="en-P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from="(-#ppt_w/2)" to="(#ppt_x)" calcmode="lin" valueType="num">
                                      <p:cBhvr>
                                        <p:cTn id="12" dur="600" fill="hold">
                                          <p:stCondLst>
                                            <p:cond delay="0"/>
                                          </p:stCondLst>
                                        </p:cTn>
                                        <p:tgtEl>
                                          <p:spTgt spid="4"/>
                                        </p:tgtEl>
                                        <p:attrNameLst>
                                          <p:attrName>ppt_x</p:attrName>
                                        </p:attrNameLst>
                                      </p:cBhvr>
                                    </p:anim>
                                    <p:anim from="0" to="-1.0" calcmode="lin" valueType="num">
                                      <p:cBhvr>
                                        <p:cTn id="13" dur="200" decel="50000" autoRev="1" fill="hold">
                                          <p:stCondLst>
                                            <p:cond delay="600"/>
                                          </p:stCondLst>
                                        </p:cTn>
                                        <p:tgtEl>
                                          <p:spTgt spid="4"/>
                                        </p:tgtEl>
                                        <p:attrNameLst>
                                          <p:attrName>xshear</p:attrName>
                                        </p:attrNameLst>
                                      </p:cBhvr>
                                    </p:anim>
                                    <p:animScale>
                                      <p:cBhvr>
                                        <p:cTn id="14" dur="200" decel="100000" autoRev="1" fill="hold">
                                          <p:stCondLst>
                                            <p:cond delay="600"/>
                                          </p:stCondLst>
                                        </p:cTn>
                                        <p:tgtEl>
                                          <p:spTgt spid="4"/>
                                        </p:tgtEl>
                                      </p:cBhvr>
                                      <p:from x="100000" y="100000"/>
                                      <p:to x="80000" y="100000"/>
                                    </p:animScale>
                                    <p:anim by="(#ppt_h/3+#ppt_w*0.1)" calcmode="lin" valueType="num">
                                      <p:cBhvr additive="sum">
                                        <p:cTn id="15" dur="200" decel="100000" autoRev="1" fill="hold">
                                          <p:stCondLst>
                                            <p:cond delay="600"/>
                                          </p:stCondLst>
                                        </p:cTn>
                                        <p:tgtEl>
                                          <p:spTgt spid="4"/>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from="(-#ppt_w/2)" to="(#ppt_x)" calcmode="lin" valueType="num">
                                      <p:cBhvr>
                                        <p:cTn id="20" dur="600" fill="hold">
                                          <p:stCondLst>
                                            <p:cond delay="0"/>
                                          </p:stCondLst>
                                        </p:cTn>
                                        <p:tgtEl>
                                          <p:spTgt spid="5"/>
                                        </p:tgtEl>
                                        <p:attrNameLst>
                                          <p:attrName>ppt_x</p:attrName>
                                        </p:attrNameLst>
                                      </p:cBhvr>
                                    </p:anim>
                                    <p:anim from="0" to="-1.0" calcmode="lin" valueType="num">
                                      <p:cBhvr>
                                        <p:cTn id="21" dur="200" decel="50000" autoRev="1" fill="hold">
                                          <p:stCondLst>
                                            <p:cond delay="600"/>
                                          </p:stCondLst>
                                        </p:cTn>
                                        <p:tgtEl>
                                          <p:spTgt spid="5"/>
                                        </p:tgtEl>
                                        <p:attrNameLst>
                                          <p:attrName>xshear</p:attrName>
                                        </p:attrNameLst>
                                      </p:cBhvr>
                                    </p:anim>
                                    <p:animScale>
                                      <p:cBhvr>
                                        <p:cTn id="22" dur="200" decel="100000" autoRev="1" fill="hold">
                                          <p:stCondLst>
                                            <p:cond delay="600"/>
                                          </p:stCondLst>
                                        </p:cTn>
                                        <p:tgtEl>
                                          <p:spTgt spid="5"/>
                                        </p:tgtEl>
                                      </p:cBhvr>
                                      <p:from x="100000" y="100000"/>
                                      <p:to x="80000" y="100000"/>
                                    </p:animScale>
                                    <p:anim by="(#ppt_h/3+#ppt_w*0.1)" calcmode="lin" valueType="num">
                                      <p:cBhvr additive="sum">
                                        <p:cTn id="23"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52600" y="152400"/>
            <a:ext cx="563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3200" dirty="0" smtClean="0"/>
              <a:t>OTHER SOCIOLOGISTS</a:t>
            </a:r>
          </a:p>
        </p:txBody>
      </p:sp>
      <p:sp>
        <p:nvSpPr>
          <p:cNvPr id="3" name="Rounded Rectangle 2"/>
          <p:cNvSpPr/>
          <p:nvPr/>
        </p:nvSpPr>
        <p:spPr>
          <a:xfrm>
            <a:off x="381000" y="1143000"/>
            <a:ext cx="3886200" cy="1828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400" dirty="0" smtClean="0"/>
              <a:t>Albion Small, founder of the department of sociology at the University of Chicago, established the American Journal of Sociology.</a:t>
            </a:r>
            <a:endParaRPr lang="en-PH" sz="2400" dirty="0"/>
          </a:p>
        </p:txBody>
      </p:sp>
      <p:sp>
        <p:nvSpPr>
          <p:cNvPr id="4" name="Rounded Rectangle 3"/>
          <p:cNvSpPr/>
          <p:nvPr/>
        </p:nvSpPr>
        <p:spPr>
          <a:xfrm>
            <a:off x="4648200" y="1371600"/>
            <a:ext cx="4038600" cy="1752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800" dirty="0" smtClean="0"/>
              <a:t>W.E.B. Du Bois, a black American, conducted research on race relations in the U.S.</a:t>
            </a:r>
            <a:endParaRPr lang="en-PH" sz="2800" dirty="0"/>
          </a:p>
        </p:txBody>
      </p:sp>
      <p:sp>
        <p:nvSpPr>
          <p:cNvPr id="5" name="Rounded Rectangle 4"/>
          <p:cNvSpPr/>
          <p:nvPr/>
        </p:nvSpPr>
        <p:spPr>
          <a:xfrm>
            <a:off x="381000" y="3048000"/>
            <a:ext cx="3810000" cy="1524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dirty="0" smtClean="0"/>
              <a:t>. </a:t>
            </a:r>
            <a:r>
              <a:rPr lang="en-PH" sz="2400" dirty="0" err="1" smtClean="0"/>
              <a:t>Talcott</a:t>
            </a:r>
            <a:r>
              <a:rPr lang="en-PH" sz="2400" dirty="0" smtClean="0"/>
              <a:t> Parsons demonstrated with models how the parts of society harmoniously work together.</a:t>
            </a:r>
            <a:endParaRPr lang="en-PH" sz="2400" dirty="0"/>
          </a:p>
        </p:txBody>
      </p:sp>
      <p:sp>
        <p:nvSpPr>
          <p:cNvPr id="6" name="Rounded Rectangle 5"/>
          <p:cNvSpPr/>
          <p:nvPr/>
        </p:nvSpPr>
        <p:spPr>
          <a:xfrm>
            <a:off x="4648200" y="3276600"/>
            <a:ext cx="3962400" cy="3200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000" dirty="0" smtClean="0"/>
              <a:t>.</a:t>
            </a:r>
            <a:r>
              <a:rPr lang="en-PH" sz="2400" dirty="0" smtClean="0"/>
              <a:t> Robert K. Merton stressed that sociologists need to develop middle-range theories as explanations of human behaviour that go beyond the particular observation or research but avoid sweeping generalizations that attempt to account for everything.</a:t>
            </a:r>
            <a:endParaRPr lang="en-PH" sz="2000" dirty="0"/>
          </a:p>
        </p:txBody>
      </p:sp>
      <p:sp>
        <p:nvSpPr>
          <p:cNvPr id="7" name="Rounded Rectangle 6"/>
          <p:cNvSpPr/>
          <p:nvPr/>
        </p:nvSpPr>
        <p:spPr>
          <a:xfrm>
            <a:off x="381000" y="4648200"/>
            <a:ext cx="3810000" cy="1524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PH" sz="2800" dirty="0" smtClean="0"/>
              <a:t>Wright Mills urged sociologists to get back to social reform. </a:t>
            </a:r>
            <a:endParaRPr lang="en-PH"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from="(-#ppt_w/2)" to="(#ppt_x)" calcmode="lin" valueType="num">
                                      <p:cBhvr>
                                        <p:cTn id="13" dur="600" fill="hold">
                                          <p:stCondLst>
                                            <p:cond delay="0"/>
                                          </p:stCondLst>
                                        </p:cTn>
                                        <p:tgtEl>
                                          <p:spTgt spid="3"/>
                                        </p:tgtEl>
                                        <p:attrNameLst>
                                          <p:attrName>ppt_x</p:attrName>
                                        </p:attrNameLst>
                                      </p:cBhvr>
                                    </p:anim>
                                    <p:anim from="0" to="-1.0" calcmode="lin" valueType="num">
                                      <p:cBhvr>
                                        <p:cTn id="14" dur="200" decel="50000" autoRev="1" fill="hold">
                                          <p:stCondLst>
                                            <p:cond delay="600"/>
                                          </p:stCondLst>
                                        </p:cTn>
                                        <p:tgtEl>
                                          <p:spTgt spid="3"/>
                                        </p:tgtEl>
                                        <p:attrNameLst>
                                          <p:attrName>xshear</p:attrName>
                                        </p:attrNameLst>
                                      </p:cBhvr>
                                    </p:anim>
                                    <p:animScale>
                                      <p:cBhvr>
                                        <p:cTn id="15" dur="200" decel="100000" autoRev="1" fill="hold">
                                          <p:stCondLst>
                                            <p:cond delay="600"/>
                                          </p:stCondLst>
                                        </p:cTn>
                                        <p:tgtEl>
                                          <p:spTgt spid="3"/>
                                        </p:tgtEl>
                                      </p:cBhvr>
                                      <p:from x="100000" y="100000"/>
                                      <p:to x="80000" y="100000"/>
                                    </p:animScale>
                                    <p:anim by="(#ppt_h/3+#ppt_w*0.1)" calcmode="lin" valueType="num">
                                      <p:cBhvr additive="sum">
                                        <p:cTn id="16" dur="200" decel="100000" autoRev="1" fill="hold">
                                          <p:stCondLst>
                                            <p:cond delay="600"/>
                                          </p:stCondLst>
                                        </p:cTn>
                                        <p:tgtEl>
                                          <p:spTgt spid="3"/>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from="(-#ppt_w/2)" to="(#ppt_x)" calcmode="lin" valueType="num">
                                      <p:cBhvr>
                                        <p:cTn id="21" dur="600" fill="hold">
                                          <p:stCondLst>
                                            <p:cond delay="0"/>
                                          </p:stCondLst>
                                        </p:cTn>
                                        <p:tgtEl>
                                          <p:spTgt spid="4"/>
                                        </p:tgtEl>
                                        <p:attrNameLst>
                                          <p:attrName>ppt_x</p:attrName>
                                        </p:attrNameLst>
                                      </p:cBhvr>
                                    </p:anim>
                                    <p:anim from="0" to="-1.0" calcmode="lin" valueType="num">
                                      <p:cBhvr>
                                        <p:cTn id="22" dur="200" decel="50000" autoRev="1" fill="hold">
                                          <p:stCondLst>
                                            <p:cond delay="600"/>
                                          </p:stCondLst>
                                        </p:cTn>
                                        <p:tgtEl>
                                          <p:spTgt spid="4"/>
                                        </p:tgtEl>
                                        <p:attrNameLst>
                                          <p:attrName>xshear</p:attrName>
                                        </p:attrNameLst>
                                      </p:cBhvr>
                                    </p:anim>
                                    <p:animScale>
                                      <p:cBhvr>
                                        <p:cTn id="23" dur="200" decel="100000" autoRev="1" fill="hold">
                                          <p:stCondLst>
                                            <p:cond delay="600"/>
                                          </p:stCondLst>
                                        </p:cTn>
                                        <p:tgtEl>
                                          <p:spTgt spid="4"/>
                                        </p:tgtEl>
                                      </p:cBhvr>
                                      <p:from x="100000" y="100000"/>
                                      <p:to x="80000" y="100000"/>
                                    </p:animScale>
                                    <p:anim by="(#ppt_h/3+#ppt_w*0.1)" calcmode="lin" valueType="num">
                                      <p:cBhvr additive="sum">
                                        <p:cTn id="24" dur="200" decel="100000" autoRev="1" fill="hold">
                                          <p:stCondLst>
                                            <p:cond delay="600"/>
                                          </p:stCondLst>
                                        </p:cTn>
                                        <p:tgtEl>
                                          <p:spTgt spid="4"/>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from="(-#ppt_w/2)" to="(#ppt_x)" calcmode="lin" valueType="num">
                                      <p:cBhvr>
                                        <p:cTn id="29" dur="600" fill="hold">
                                          <p:stCondLst>
                                            <p:cond delay="0"/>
                                          </p:stCondLst>
                                        </p:cTn>
                                        <p:tgtEl>
                                          <p:spTgt spid="5"/>
                                        </p:tgtEl>
                                        <p:attrNameLst>
                                          <p:attrName>ppt_x</p:attrName>
                                        </p:attrNameLst>
                                      </p:cBhvr>
                                    </p:anim>
                                    <p:anim from="0" to="-1.0" calcmode="lin" valueType="num">
                                      <p:cBhvr>
                                        <p:cTn id="30" dur="200" decel="50000" autoRev="1" fill="hold">
                                          <p:stCondLst>
                                            <p:cond delay="600"/>
                                          </p:stCondLst>
                                        </p:cTn>
                                        <p:tgtEl>
                                          <p:spTgt spid="5"/>
                                        </p:tgtEl>
                                        <p:attrNameLst>
                                          <p:attrName>xshear</p:attrName>
                                        </p:attrNameLst>
                                      </p:cBhvr>
                                    </p:anim>
                                    <p:animScale>
                                      <p:cBhvr>
                                        <p:cTn id="31" dur="200" decel="100000" autoRev="1" fill="hold">
                                          <p:stCondLst>
                                            <p:cond delay="600"/>
                                          </p:stCondLst>
                                        </p:cTn>
                                        <p:tgtEl>
                                          <p:spTgt spid="5"/>
                                        </p:tgtEl>
                                      </p:cBhvr>
                                      <p:from x="100000" y="100000"/>
                                      <p:to x="80000" y="100000"/>
                                    </p:animScale>
                                    <p:anim by="(#ppt_h/3+#ppt_w*0.1)" calcmode="lin" valueType="num">
                                      <p:cBhvr additive="sum">
                                        <p:cTn id="32" dur="200" decel="100000" autoRev="1" fill="hold">
                                          <p:stCondLst>
                                            <p:cond delay="600"/>
                                          </p:stCondLst>
                                        </p:cTn>
                                        <p:tgtEl>
                                          <p:spTgt spid="5"/>
                                        </p:tgtEl>
                                        <p:attrNameLst>
                                          <p:attrName>ppt_x</p:attrName>
                                        </p:attrNameLst>
                                      </p:cBhvr>
                                    </p:anim>
                                  </p:childTnLst>
                                </p:cTn>
                              </p:par>
                            </p:childTnLst>
                          </p:cTn>
                        </p:par>
                      </p:childTnLst>
                    </p:cTn>
                  </p:par>
                  <p:par>
                    <p:cTn id="33" fill="hold">
                      <p:stCondLst>
                        <p:cond delay="indefinite"/>
                      </p:stCondLst>
                      <p:childTnLst>
                        <p:par>
                          <p:cTn id="34" fill="hold">
                            <p:stCondLst>
                              <p:cond delay="0"/>
                            </p:stCondLst>
                            <p:childTnLst>
                              <p:par>
                                <p:cTn id="35" presetID="34"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from="(-#ppt_w/2)" to="(#ppt_x)" calcmode="lin" valueType="num">
                                      <p:cBhvr>
                                        <p:cTn id="37" dur="600" fill="hold">
                                          <p:stCondLst>
                                            <p:cond delay="0"/>
                                          </p:stCondLst>
                                        </p:cTn>
                                        <p:tgtEl>
                                          <p:spTgt spid="6"/>
                                        </p:tgtEl>
                                        <p:attrNameLst>
                                          <p:attrName>ppt_x</p:attrName>
                                        </p:attrNameLst>
                                      </p:cBhvr>
                                    </p:anim>
                                    <p:anim from="0" to="-1.0" calcmode="lin" valueType="num">
                                      <p:cBhvr>
                                        <p:cTn id="38" dur="200" decel="50000" autoRev="1" fill="hold">
                                          <p:stCondLst>
                                            <p:cond delay="600"/>
                                          </p:stCondLst>
                                        </p:cTn>
                                        <p:tgtEl>
                                          <p:spTgt spid="6"/>
                                        </p:tgtEl>
                                        <p:attrNameLst>
                                          <p:attrName>xshear</p:attrName>
                                        </p:attrNameLst>
                                      </p:cBhvr>
                                    </p:anim>
                                    <p:animScale>
                                      <p:cBhvr>
                                        <p:cTn id="39" dur="200" decel="100000" autoRev="1" fill="hold">
                                          <p:stCondLst>
                                            <p:cond delay="600"/>
                                          </p:stCondLst>
                                        </p:cTn>
                                        <p:tgtEl>
                                          <p:spTgt spid="6"/>
                                        </p:tgtEl>
                                      </p:cBhvr>
                                      <p:from x="100000" y="100000"/>
                                      <p:to x="80000" y="100000"/>
                                    </p:animScale>
                                    <p:anim by="(#ppt_h/3+#ppt_w*0.1)" calcmode="lin" valueType="num">
                                      <p:cBhvr additive="sum">
                                        <p:cTn id="40" dur="200" decel="100000" autoRev="1" fill="hold">
                                          <p:stCondLst>
                                            <p:cond delay="600"/>
                                          </p:stCondLst>
                                        </p:cTn>
                                        <p:tgtEl>
                                          <p:spTgt spid="6"/>
                                        </p:tgtEl>
                                        <p:attrNameLst>
                                          <p:attrName>ppt_x</p:attrName>
                                        </p:attrNameLst>
                                      </p:cBhvr>
                                    </p:anim>
                                  </p:childTnLst>
                                </p:cTn>
                              </p:par>
                            </p:childTnLst>
                          </p:cTn>
                        </p:par>
                      </p:childTnLst>
                    </p:cTn>
                  </p:par>
                  <p:par>
                    <p:cTn id="41" fill="hold">
                      <p:stCondLst>
                        <p:cond delay="indefinite"/>
                      </p:stCondLst>
                      <p:childTnLst>
                        <p:par>
                          <p:cTn id="42" fill="hold">
                            <p:stCondLst>
                              <p:cond delay="0"/>
                            </p:stCondLst>
                            <p:childTnLst>
                              <p:par>
                                <p:cTn id="43" presetID="34"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from="(-#ppt_w/2)" to="(#ppt_x)" calcmode="lin" valueType="num">
                                      <p:cBhvr>
                                        <p:cTn id="45" dur="600" fill="hold">
                                          <p:stCondLst>
                                            <p:cond delay="0"/>
                                          </p:stCondLst>
                                        </p:cTn>
                                        <p:tgtEl>
                                          <p:spTgt spid="7"/>
                                        </p:tgtEl>
                                        <p:attrNameLst>
                                          <p:attrName>ppt_x</p:attrName>
                                        </p:attrNameLst>
                                      </p:cBhvr>
                                    </p:anim>
                                    <p:anim from="0" to="-1.0" calcmode="lin" valueType="num">
                                      <p:cBhvr>
                                        <p:cTn id="46" dur="200" decel="50000" autoRev="1" fill="hold">
                                          <p:stCondLst>
                                            <p:cond delay="600"/>
                                          </p:stCondLst>
                                        </p:cTn>
                                        <p:tgtEl>
                                          <p:spTgt spid="7"/>
                                        </p:tgtEl>
                                        <p:attrNameLst>
                                          <p:attrName>xshear</p:attrName>
                                        </p:attrNameLst>
                                      </p:cBhvr>
                                    </p:anim>
                                    <p:animScale>
                                      <p:cBhvr>
                                        <p:cTn id="47" dur="200" decel="100000" autoRev="1" fill="hold">
                                          <p:stCondLst>
                                            <p:cond delay="600"/>
                                          </p:stCondLst>
                                        </p:cTn>
                                        <p:tgtEl>
                                          <p:spTgt spid="7"/>
                                        </p:tgtEl>
                                      </p:cBhvr>
                                      <p:from x="100000" y="100000"/>
                                      <p:to x="80000" y="100000"/>
                                    </p:animScale>
                                    <p:anim by="(#ppt_h/3+#ppt_w*0.1)" calcmode="lin" valueType="num">
                                      <p:cBhvr additive="sum">
                                        <p:cTn id="48"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8153400" cy="618630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PH" sz="2200" dirty="0" smtClean="0"/>
              <a:t>The Development of Sociology in the Philippines </a:t>
            </a:r>
          </a:p>
          <a:p>
            <a:pPr>
              <a:buFont typeface="Arial" pitchFamily="34" charset="0"/>
              <a:buChar char="•"/>
            </a:pPr>
            <a:r>
              <a:rPr lang="en-PH" sz="2200" dirty="0"/>
              <a:t> </a:t>
            </a:r>
            <a:r>
              <a:rPr lang="en-PH" sz="2200" dirty="0" smtClean="0"/>
              <a:t>SERAFIN M. MACARAIG, the first Filipino to acquire a doctorate degree in Sociology and Published a book entitled An Introduction to Sociology in 1938.</a:t>
            </a:r>
          </a:p>
          <a:p>
            <a:pPr>
              <a:buFont typeface="Arial" pitchFamily="34" charset="0"/>
              <a:buChar char="•"/>
            </a:pPr>
            <a:r>
              <a:rPr lang="en-PH" sz="2200" dirty="0"/>
              <a:t> </a:t>
            </a:r>
            <a:r>
              <a:rPr lang="en-PH" sz="2200" dirty="0" smtClean="0"/>
              <a:t>FR. VALENTIN MARIN introduced sociology in the Philippines., with the opening of criminology program in the Pontifical University of Santo Tomas in 1950’s.</a:t>
            </a:r>
          </a:p>
          <a:p>
            <a:pPr>
              <a:buFont typeface="Arial" pitchFamily="34" charset="0"/>
              <a:buChar char="•"/>
            </a:pPr>
            <a:r>
              <a:rPr lang="en-PH" sz="2200" dirty="0" smtClean="0"/>
              <a:t>CONRADO BENITEZ and LUIS RIVERA  were among the first teachers of sociology in the Philippines. </a:t>
            </a:r>
          </a:p>
          <a:p>
            <a:pPr>
              <a:buFont typeface="Arial" pitchFamily="34" charset="0"/>
              <a:buChar char="•"/>
            </a:pPr>
            <a:r>
              <a:rPr lang="en-PH" sz="2200" dirty="0"/>
              <a:t> </a:t>
            </a:r>
            <a:r>
              <a:rPr lang="en-PH" sz="2200" dirty="0" smtClean="0"/>
              <a:t>In 1952, Filipino pioneers in sociology organized the Philippine Sociological Society which main trust is to collect , interpret and proposed possible solutions to different Philippine sociological phenomena </a:t>
            </a:r>
          </a:p>
          <a:p>
            <a:pPr>
              <a:buFont typeface="Arial" pitchFamily="34" charset="0"/>
              <a:buChar char="•"/>
            </a:pPr>
            <a:r>
              <a:rPr lang="en-PH" sz="2200" dirty="0" smtClean="0"/>
              <a:t> In 1957, the COMMUNITY DEVELOPMENT RESEARCH COUNCIL (CDRC) was created to conduct and support social science researchers.</a:t>
            </a:r>
          </a:p>
          <a:p>
            <a:pPr>
              <a:buFont typeface="Arial" pitchFamily="34" charset="0"/>
              <a:buChar char="•"/>
            </a:pPr>
            <a:r>
              <a:rPr lang="en-PH" sz="2200" dirty="0"/>
              <a:t> </a:t>
            </a:r>
            <a:r>
              <a:rPr lang="en-PH" sz="2200" dirty="0" smtClean="0"/>
              <a:t>In 1960, Fr. Frank Lynch, SJ, founded the Institute of the Philippine Culture at  the </a:t>
            </a:r>
            <a:r>
              <a:rPr lang="en-PH" sz="2200" dirty="0" err="1" smtClean="0"/>
              <a:t>Ateneo</a:t>
            </a:r>
            <a:r>
              <a:rPr lang="en-PH" sz="2200" dirty="0" smtClean="0"/>
              <a:t> De Manila University. </a:t>
            </a:r>
          </a:p>
          <a:p>
            <a:pPr>
              <a:buFont typeface="Arial" pitchFamily="34" charset="0"/>
              <a:buChar char="•"/>
            </a:pPr>
            <a:r>
              <a:rPr lang="en-PH" sz="2200" dirty="0" smtClean="0"/>
              <a:t>In 1972,Xavier University was given  credit as the first school, which opens a program in Ph.D. in </a:t>
            </a:r>
            <a:r>
              <a:rPr lang="en-PH" sz="2200" dirty="0" err="1" smtClean="0"/>
              <a:t>sociology.Though,U.P</a:t>
            </a:r>
            <a:r>
              <a:rPr lang="en-PH" sz="2200" dirty="0" smtClean="0"/>
              <a:t>. was the first school that offered a bachelor degree  in Sociology. </a:t>
            </a:r>
            <a:endParaRPr lang="en-PH"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90600" y="762000"/>
            <a:ext cx="7467600" cy="5257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PH" sz="23900" dirty="0" smtClean="0"/>
              <a:t>QUIZ</a:t>
            </a:r>
            <a:endParaRPr lang="en-PH" sz="239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381000"/>
            <a:ext cx="82296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4400" dirty="0" smtClean="0"/>
              <a:t>1. It is the study of society and human behaviour?</a:t>
            </a:r>
            <a:endParaRPr lang="en-PH" sz="4400" dirty="0"/>
          </a:p>
        </p:txBody>
      </p:sp>
      <p:sp>
        <p:nvSpPr>
          <p:cNvPr id="3" name="Rounded Rectangle 2"/>
          <p:cNvSpPr/>
          <p:nvPr/>
        </p:nvSpPr>
        <p:spPr>
          <a:xfrm>
            <a:off x="457200" y="1524000"/>
            <a:ext cx="8229600" cy="9906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PH" sz="3200" dirty="0" smtClean="0"/>
              <a:t>2. Who developed the idea and coined the term “Sociology” ?</a:t>
            </a:r>
            <a:endParaRPr lang="en-PH" sz="3200" dirty="0"/>
          </a:p>
        </p:txBody>
      </p:sp>
      <p:sp>
        <p:nvSpPr>
          <p:cNvPr id="4" name="Rounded Rectangle 3"/>
          <p:cNvSpPr/>
          <p:nvPr/>
        </p:nvSpPr>
        <p:spPr>
          <a:xfrm>
            <a:off x="457200" y="2743200"/>
            <a:ext cx="82296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2800" dirty="0" smtClean="0"/>
              <a:t>3. Who was the first Filipino to acquired a doctorate in Sociology?</a:t>
            </a:r>
            <a:endParaRPr lang="en-PH" sz="2800" dirty="0"/>
          </a:p>
        </p:txBody>
      </p:sp>
      <p:sp>
        <p:nvSpPr>
          <p:cNvPr id="5" name="Rounded Rectangle 4"/>
          <p:cNvSpPr/>
          <p:nvPr/>
        </p:nvSpPr>
        <p:spPr>
          <a:xfrm>
            <a:off x="457200" y="3962400"/>
            <a:ext cx="8229600" cy="9906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3600" dirty="0" smtClean="0"/>
              <a:t>4. What book he published and in what year?</a:t>
            </a:r>
            <a:endParaRPr lang="en-PH" sz="3600" dirty="0"/>
          </a:p>
        </p:txBody>
      </p:sp>
      <p:sp>
        <p:nvSpPr>
          <p:cNvPr id="6" name="Rounded Rectangle 5"/>
          <p:cNvSpPr/>
          <p:nvPr/>
        </p:nvSpPr>
        <p:spPr>
          <a:xfrm>
            <a:off x="457200" y="5105400"/>
            <a:ext cx="8229600" cy="990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3200" dirty="0" smtClean="0"/>
              <a:t>5. Who introduced Sociology in the Philippines?</a:t>
            </a:r>
            <a:endParaRPr lang="en-PH"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228600"/>
            <a:ext cx="8229600" cy="2209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4000" dirty="0" smtClean="0"/>
              <a:t>6.-7. Who are the two Filipino Social Scientists were among the first teachers of Sociology in the Philippines?</a:t>
            </a:r>
            <a:endParaRPr lang="en-PH" sz="4000" dirty="0"/>
          </a:p>
        </p:txBody>
      </p:sp>
      <p:sp>
        <p:nvSpPr>
          <p:cNvPr id="4" name="Rounded Rectangle 3"/>
          <p:cNvSpPr/>
          <p:nvPr/>
        </p:nvSpPr>
        <p:spPr>
          <a:xfrm>
            <a:off x="457200" y="2590800"/>
            <a:ext cx="8229600" cy="1752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PH" sz="4000" dirty="0" smtClean="0"/>
              <a:t>8. What was the first school in the Philippines which offered a bachelor degree in Sociology?</a:t>
            </a:r>
            <a:endParaRPr lang="en-PH" sz="4000" dirty="0"/>
          </a:p>
        </p:txBody>
      </p:sp>
      <p:sp>
        <p:nvSpPr>
          <p:cNvPr id="6" name="Rounded Rectangle 5"/>
          <p:cNvSpPr/>
          <p:nvPr/>
        </p:nvSpPr>
        <p:spPr>
          <a:xfrm>
            <a:off x="457200" y="4495800"/>
            <a:ext cx="8229600" cy="1828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2400" dirty="0" smtClean="0"/>
              <a:t>TRUE or FALSE:</a:t>
            </a:r>
          </a:p>
          <a:p>
            <a:pPr algn="ctr"/>
            <a:r>
              <a:rPr lang="en-PH" sz="2400" dirty="0" smtClean="0"/>
              <a:t>9. Sociology came from the two prominent languages of early advanced civilization.</a:t>
            </a:r>
          </a:p>
          <a:p>
            <a:pPr algn="ctr"/>
            <a:r>
              <a:rPr lang="en-PH" sz="2400" dirty="0" smtClean="0"/>
              <a:t>10. Social Science attempt to comprehend, explain, and  predict events in our natural environment.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4876800" cy="1143000"/>
          </a:xfrm>
        </p:spPr>
        <p:txBody>
          <a:bodyPr>
            <a:noAutofit/>
          </a:bodyPr>
          <a:lstStyle/>
          <a:p>
            <a:pPr algn="ctr"/>
            <a:r>
              <a:rPr lang="en-PH" sz="4400" dirty="0" smtClean="0">
                <a:solidFill>
                  <a:srgbClr val="FF0000"/>
                </a:solidFill>
              </a:rPr>
              <a:t>Seeing the Broader</a:t>
            </a:r>
            <a:br>
              <a:rPr lang="en-PH" sz="4400" dirty="0" smtClean="0">
                <a:solidFill>
                  <a:srgbClr val="FF0000"/>
                </a:solidFill>
              </a:rPr>
            </a:br>
            <a:r>
              <a:rPr lang="en-PH" sz="4400" dirty="0" smtClean="0">
                <a:solidFill>
                  <a:srgbClr val="FF0000"/>
                </a:solidFill>
              </a:rPr>
              <a:t> Social Context</a:t>
            </a:r>
            <a:endParaRPr lang="en-PH" sz="4400" dirty="0">
              <a:solidFill>
                <a:srgbClr val="FF0000"/>
              </a:solidFill>
            </a:endParaRPr>
          </a:p>
        </p:txBody>
      </p:sp>
      <p:sp>
        <p:nvSpPr>
          <p:cNvPr id="3" name="Content Placeholder 2"/>
          <p:cNvSpPr>
            <a:spLocks noGrp="1"/>
          </p:cNvSpPr>
          <p:nvPr>
            <p:ph sz="quarter" idx="1"/>
          </p:nvPr>
        </p:nvSpPr>
        <p:spPr>
          <a:xfrm>
            <a:off x="914400" y="1447800"/>
            <a:ext cx="7391400" cy="838200"/>
          </a:xfrm>
        </p:spPr>
        <p:txBody>
          <a:bodyPr>
            <a:noAutofit/>
          </a:bodyPr>
          <a:lstStyle/>
          <a:p>
            <a:r>
              <a:rPr lang="en-PH" sz="3600" dirty="0" smtClean="0"/>
              <a:t>Seeing the broader context of social life involves looking at:</a:t>
            </a:r>
            <a:endParaRPr lang="en-PH" sz="3600" dirty="0"/>
          </a:p>
        </p:txBody>
      </p:sp>
      <p:sp>
        <p:nvSpPr>
          <p:cNvPr id="5" name="TextBox 4"/>
          <p:cNvSpPr txBox="1"/>
          <p:nvPr/>
        </p:nvSpPr>
        <p:spPr>
          <a:xfrm>
            <a:off x="457200" y="2667000"/>
            <a:ext cx="350520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PH" sz="2400" dirty="0" smtClean="0">
                <a:solidFill>
                  <a:schemeClr val="tx1"/>
                </a:solidFill>
              </a:rPr>
              <a:t>a. The social location of people-their culture, social class, gender, religion, age and education</a:t>
            </a:r>
            <a:endParaRPr lang="en-PH" sz="2400" dirty="0">
              <a:solidFill>
                <a:schemeClr val="tx1"/>
              </a:solidFill>
            </a:endParaRPr>
          </a:p>
        </p:txBody>
      </p:sp>
      <p:sp>
        <p:nvSpPr>
          <p:cNvPr id="6" name="TextBox 5"/>
          <p:cNvSpPr txBox="1"/>
          <p:nvPr/>
        </p:nvSpPr>
        <p:spPr>
          <a:xfrm>
            <a:off x="5105400" y="2971800"/>
            <a:ext cx="312420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PH" sz="2800" dirty="0" smtClean="0"/>
              <a:t>b. The relationship of one group to another.</a:t>
            </a:r>
            <a:endParaRPr lang="en-PH" sz="2800" dirty="0"/>
          </a:p>
        </p:txBody>
      </p:sp>
      <p:sp>
        <p:nvSpPr>
          <p:cNvPr id="7" name="TextBox 6"/>
          <p:cNvSpPr txBox="1"/>
          <p:nvPr/>
        </p:nvSpPr>
        <p:spPr>
          <a:xfrm>
            <a:off x="2133600" y="4419600"/>
            <a:ext cx="487680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PH" sz="2400" dirty="0" smtClean="0"/>
              <a:t>c. The external influences (people’s experiences) that are internalized and have become part of ones thinking and motivations. </a:t>
            </a:r>
            <a:endParaRPr lang="en-PH"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p:cTn id="55" dur="500" fill="hold"/>
                                        <p:tgtEl>
                                          <p:spTgt spid="7"/>
                                        </p:tgtEl>
                                        <p:attrNameLst>
                                          <p:attrName>ppt_w</p:attrName>
                                        </p:attrNameLst>
                                      </p:cBhvr>
                                      <p:tavLst>
                                        <p:tav tm="0">
                                          <p:val>
                                            <p:fltVal val="0"/>
                                          </p:val>
                                        </p:tav>
                                        <p:tav tm="100000">
                                          <p:val>
                                            <p:strVal val="#ppt_w"/>
                                          </p:val>
                                        </p:tav>
                                      </p:tavLst>
                                    </p:anim>
                                    <p:anim calcmode="lin" valueType="num">
                                      <p:cBhvr>
                                        <p:cTn id="56"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772400" cy="1143000"/>
          </a:xfrm>
        </p:spPr>
        <p:txBody>
          <a:bodyPr>
            <a:noAutofit/>
          </a:bodyPr>
          <a:lstStyle/>
          <a:p>
            <a:pPr algn="ctr"/>
            <a:r>
              <a:rPr lang="en-PH" sz="4400" dirty="0" smtClean="0">
                <a:solidFill>
                  <a:srgbClr val="FF0000"/>
                </a:solidFill>
              </a:rPr>
              <a:t>Foundation </a:t>
            </a:r>
            <a:br>
              <a:rPr lang="en-PH" sz="4400" dirty="0" smtClean="0">
                <a:solidFill>
                  <a:srgbClr val="FF0000"/>
                </a:solidFill>
              </a:rPr>
            </a:br>
            <a:r>
              <a:rPr lang="en-PH" sz="4400" dirty="0" smtClean="0">
                <a:solidFill>
                  <a:srgbClr val="FF0000"/>
                </a:solidFill>
              </a:rPr>
              <a:t>of Sociology</a:t>
            </a:r>
            <a:endParaRPr lang="en-PH" sz="4400" dirty="0">
              <a:solidFill>
                <a:srgbClr val="FF0000"/>
              </a:solidFill>
            </a:endParaRPr>
          </a:p>
        </p:txBody>
      </p:sp>
      <p:sp>
        <p:nvSpPr>
          <p:cNvPr id="3" name="Content Placeholder 2"/>
          <p:cNvSpPr>
            <a:spLocks noGrp="1"/>
          </p:cNvSpPr>
          <p:nvPr>
            <p:ph sz="quarter" idx="1"/>
          </p:nvPr>
        </p:nvSpPr>
        <p:spPr>
          <a:xfrm>
            <a:off x="762000" y="304800"/>
            <a:ext cx="7772400" cy="533400"/>
          </a:xfrm>
        </p:spPr>
        <p:txBody>
          <a:bodyPr>
            <a:noAutofit/>
          </a:bodyPr>
          <a:lstStyle/>
          <a:p>
            <a:pPr>
              <a:buNone/>
            </a:pPr>
            <a:endParaRPr lang="en-PH" sz="2800" dirty="0" smtClean="0"/>
          </a:p>
        </p:txBody>
      </p:sp>
      <p:sp>
        <p:nvSpPr>
          <p:cNvPr id="6" name="TextBox 5"/>
          <p:cNvSpPr txBox="1"/>
          <p:nvPr/>
        </p:nvSpPr>
        <p:spPr>
          <a:xfrm>
            <a:off x="6096000" y="3352800"/>
            <a:ext cx="2819400" cy="369332"/>
          </a:xfrm>
          <a:prstGeom prst="rect">
            <a:avLst/>
          </a:prstGeom>
          <a:noFill/>
        </p:spPr>
        <p:txBody>
          <a:bodyPr wrap="square" rtlCol="0">
            <a:spAutoFit/>
          </a:bodyPr>
          <a:lstStyle/>
          <a:p>
            <a:r>
              <a:rPr lang="en-PH" dirty="0" smtClean="0"/>
              <a:t>.</a:t>
            </a:r>
          </a:p>
        </p:txBody>
      </p:sp>
      <p:sp>
        <p:nvSpPr>
          <p:cNvPr id="9" name="Horizontal Scroll 8"/>
          <p:cNvSpPr/>
          <p:nvPr/>
        </p:nvSpPr>
        <p:spPr>
          <a:xfrm>
            <a:off x="1219200" y="2362200"/>
            <a:ext cx="7239000" cy="3962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4000" dirty="0" smtClean="0">
                <a:solidFill>
                  <a:srgbClr val="FFFF00"/>
                </a:solidFill>
              </a:rPr>
              <a:t>Sociology emerged about the middle of 19</a:t>
            </a:r>
            <a:r>
              <a:rPr lang="en-PH" sz="4000" baseline="30000" dirty="0" smtClean="0">
                <a:solidFill>
                  <a:srgbClr val="FFFF00"/>
                </a:solidFill>
              </a:rPr>
              <a:t>th</a:t>
            </a:r>
            <a:r>
              <a:rPr lang="en-PH" sz="4000" dirty="0" smtClean="0">
                <a:solidFill>
                  <a:srgbClr val="FFFF00"/>
                </a:solidFill>
              </a:rPr>
              <a:t> century, when social observers began to use scientific methods to  explain social phenomena</a:t>
            </a:r>
            <a:r>
              <a:rPr lang="en-PH" dirty="0" smtClean="0">
                <a:solidFill>
                  <a:srgbClr val="FFFF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80">
                                          <p:stCondLst>
                                            <p:cond delay="0"/>
                                          </p:stCondLst>
                                        </p:cTn>
                                        <p:tgtEl>
                                          <p:spTgt spid="9"/>
                                        </p:tgtEl>
                                      </p:cBhvr>
                                    </p:animEffect>
                                    <p:anim calcmode="lin" valueType="num">
                                      <p:cBhvr>
                                        <p:cTn id="1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1" dur="26">
                                          <p:stCondLst>
                                            <p:cond delay="650"/>
                                          </p:stCondLst>
                                        </p:cTn>
                                        <p:tgtEl>
                                          <p:spTgt spid="9"/>
                                        </p:tgtEl>
                                      </p:cBhvr>
                                      <p:to x="100000" y="60000"/>
                                    </p:animScale>
                                    <p:animScale>
                                      <p:cBhvr>
                                        <p:cTn id="22" dur="166" decel="50000">
                                          <p:stCondLst>
                                            <p:cond delay="676"/>
                                          </p:stCondLst>
                                        </p:cTn>
                                        <p:tgtEl>
                                          <p:spTgt spid="9"/>
                                        </p:tgtEl>
                                      </p:cBhvr>
                                      <p:to x="100000" y="100000"/>
                                    </p:animScale>
                                    <p:animScale>
                                      <p:cBhvr>
                                        <p:cTn id="23" dur="26">
                                          <p:stCondLst>
                                            <p:cond delay="1312"/>
                                          </p:stCondLst>
                                        </p:cTn>
                                        <p:tgtEl>
                                          <p:spTgt spid="9"/>
                                        </p:tgtEl>
                                      </p:cBhvr>
                                      <p:to x="100000" y="80000"/>
                                    </p:animScale>
                                    <p:animScale>
                                      <p:cBhvr>
                                        <p:cTn id="24" dur="166" decel="50000">
                                          <p:stCondLst>
                                            <p:cond delay="1338"/>
                                          </p:stCondLst>
                                        </p:cTn>
                                        <p:tgtEl>
                                          <p:spTgt spid="9"/>
                                        </p:tgtEl>
                                      </p:cBhvr>
                                      <p:to x="100000" y="100000"/>
                                    </p:animScale>
                                    <p:animScale>
                                      <p:cBhvr>
                                        <p:cTn id="25" dur="26">
                                          <p:stCondLst>
                                            <p:cond delay="1642"/>
                                          </p:stCondLst>
                                        </p:cTn>
                                        <p:tgtEl>
                                          <p:spTgt spid="9"/>
                                        </p:tgtEl>
                                      </p:cBhvr>
                                      <p:to x="100000" y="90000"/>
                                    </p:animScale>
                                    <p:animScale>
                                      <p:cBhvr>
                                        <p:cTn id="26" dur="166" decel="50000">
                                          <p:stCondLst>
                                            <p:cond delay="1668"/>
                                          </p:stCondLst>
                                        </p:cTn>
                                        <p:tgtEl>
                                          <p:spTgt spid="9"/>
                                        </p:tgtEl>
                                      </p:cBhvr>
                                      <p:to x="100000" y="100000"/>
                                    </p:animScale>
                                    <p:animScale>
                                      <p:cBhvr>
                                        <p:cTn id="27" dur="26">
                                          <p:stCondLst>
                                            <p:cond delay="1808"/>
                                          </p:stCondLst>
                                        </p:cTn>
                                        <p:tgtEl>
                                          <p:spTgt spid="9"/>
                                        </p:tgtEl>
                                      </p:cBhvr>
                                      <p:to x="100000" y="95000"/>
                                    </p:animScale>
                                    <p:animScale>
                                      <p:cBhvr>
                                        <p:cTn id="2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066800"/>
          </a:xfrm>
        </p:spPr>
        <p:txBody>
          <a:bodyPr>
            <a:normAutofit fontScale="90000"/>
          </a:bodyPr>
          <a:lstStyle/>
          <a:p>
            <a:r>
              <a:rPr lang="en-PH" dirty="0" smtClean="0">
                <a:solidFill>
                  <a:srgbClr val="FF0000"/>
                </a:solidFill>
              </a:rPr>
              <a:t>There are three assumptions that explain the foundation of Sociology:</a:t>
            </a:r>
            <a:endParaRPr lang="en-PH" dirty="0">
              <a:solidFill>
                <a:srgbClr val="FF0000"/>
              </a:solidFill>
            </a:endParaRPr>
          </a:p>
        </p:txBody>
      </p:sp>
      <p:sp>
        <p:nvSpPr>
          <p:cNvPr id="3" name="Content Placeholder 2"/>
          <p:cNvSpPr>
            <a:spLocks noGrp="1"/>
          </p:cNvSpPr>
          <p:nvPr>
            <p:ph sz="quarter" idx="1"/>
          </p:nvPr>
        </p:nvSpPr>
        <p:spPr>
          <a:xfrm>
            <a:off x="1600200" y="1676400"/>
            <a:ext cx="5943600" cy="4267200"/>
          </a:xfrm>
        </p:spPr>
        <p:style>
          <a:lnRef idx="1">
            <a:schemeClr val="accent1"/>
          </a:lnRef>
          <a:fillRef idx="2">
            <a:schemeClr val="accent1"/>
          </a:fillRef>
          <a:effectRef idx="1">
            <a:schemeClr val="accent1"/>
          </a:effectRef>
          <a:fontRef idx="minor">
            <a:schemeClr val="dk1"/>
          </a:fontRef>
        </p:style>
        <p:txBody>
          <a:bodyPr>
            <a:noAutofit/>
          </a:bodyPr>
          <a:lstStyle/>
          <a:p>
            <a:pPr algn="just">
              <a:buNone/>
            </a:pPr>
            <a:r>
              <a:rPr lang="en-PH" sz="2400" dirty="0" smtClean="0"/>
              <a:t>	</a:t>
            </a:r>
            <a:r>
              <a:rPr lang="en-PH" sz="3200" dirty="0" smtClean="0"/>
              <a:t>The first is that, human behaviours follows a pattern or order similar to the patterning of natural phenomena. This assumptions claimed that one has to observed the everyday activities of his fellows to determine that certain acts are performed in a more or less standardized way</a:t>
            </a:r>
            <a:r>
              <a:rPr lang="en-PH" sz="3600" dirty="0" smtClean="0"/>
              <a:t>.</a:t>
            </a:r>
            <a:endParaRPr lang="en-PH" sz="3600" dirty="0"/>
          </a:p>
        </p:txBody>
      </p:sp>
      <p:sp>
        <p:nvSpPr>
          <p:cNvPr id="7" name="TextBox 6"/>
          <p:cNvSpPr txBox="1"/>
          <p:nvPr/>
        </p:nvSpPr>
        <p:spPr>
          <a:xfrm>
            <a:off x="1828800" y="1752600"/>
            <a:ext cx="5410200" cy="267765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r>
              <a:rPr lang="en-PH" sz="2800" dirty="0" smtClean="0"/>
              <a:t>The second factual basis of Sociology is that man is a “social creature”. With  this context, man has a natural tendency to associate himself in groups and because of associations, social phenomena occur as a product of cause and effect thesis</a:t>
            </a:r>
            <a:endParaRPr lang="en-PH" sz="2800" dirty="0"/>
          </a:p>
        </p:txBody>
      </p:sp>
      <p:sp>
        <p:nvSpPr>
          <p:cNvPr id="8" name="TextBox 7"/>
          <p:cNvSpPr txBox="1"/>
          <p:nvPr/>
        </p:nvSpPr>
        <p:spPr>
          <a:xfrm>
            <a:off x="838200" y="1676400"/>
            <a:ext cx="7239000" cy="403187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PH" sz="3200" dirty="0" smtClean="0"/>
              <a:t>Sociology grew out of social upheaval. The industrial revolution had just begun, and people were moving to cities in search of work. Their ties to the land-and to a culture that provided them with “ready-to-hand” answers were broken. Life no longer looked the same, and tradition, which had provided the answers to social life, no longer could be counted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p:cTn id="25" dur="500" fill="hold"/>
                                        <p:tgtEl>
                                          <p:spTgt spid="3">
                                            <p:bg/>
                                          </p:spTgt>
                                        </p:tgtEl>
                                        <p:attrNameLst>
                                          <p:attrName>ppt_w</p:attrName>
                                        </p:attrNameLst>
                                      </p:cBhvr>
                                      <p:tavLst>
                                        <p:tav tm="0">
                                          <p:val>
                                            <p:fltVal val="0"/>
                                          </p:val>
                                        </p:tav>
                                        <p:tav tm="100000">
                                          <p:val>
                                            <p:strVal val="#ppt_w"/>
                                          </p:val>
                                        </p:tav>
                                      </p:tavLst>
                                    </p:anim>
                                    <p:anim calcmode="lin" valueType="num">
                                      <p:cBhvr>
                                        <p:cTn id="26"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p:cTn id="3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1" nodeType="clickEffect">
                                  <p:stCondLst>
                                    <p:cond delay="0"/>
                                  </p:stCondLst>
                                  <p:childTnLst>
                                    <p:animEffect transition="out" filter="box(in)">
                                      <p:cBhvr>
                                        <p:cTn id="36" dur="500"/>
                                        <p:tgtEl>
                                          <p:spTgt spid="3">
                                            <p:txEl>
                                              <p:pRg st="0" end="0"/>
                                            </p:txEl>
                                          </p:spTgt>
                                        </p:tgtEl>
                                      </p:cBhvr>
                                    </p:animEffect>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1" nodeType="clickEffect">
                                  <p:stCondLst>
                                    <p:cond delay="0"/>
                                  </p:stCondLst>
                                  <p:childTnLst>
                                    <p:animEffect transition="out" filter="box(in)">
                                      <p:cBhvr>
                                        <p:cTn id="41" dur="500"/>
                                        <p:tgtEl>
                                          <p:spTgt spid="3">
                                            <p:bg/>
                                          </p:spTgt>
                                        </p:tgtEl>
                                      </p:cBhvr>
                                    </p:animEffect>
                                    <p:set>
                                      <p:cBhvr>
                                        <p:cTn id="42" dur="1" fill="hold">
                                          <p:stCondLst>
                                            <p:cond delay="499"/>
                                          </p:stCondLst>
                                        </p:cTn>
                                        <p:tgtEl>
                                          <p:spTgt spid="3">
                                            <p:bg/>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4" presetClass="exit" presetSubtype="16" fill="hold" grpId="1" nodeType="clickEffect">
                                  <p:stCondLst>
                                    <p:cond delay="0"/>
                                  </p:stCondLst>
                                  <p:childTnLst>
                                    <p:animEffect transition="out" filter="box(in)">
                                      <p:cBhvr>
                                        <p:cTn id="52" dur="500"/>
                                        <p:tgtEl>
                                          <p:spTgt spid="7"/>
                                        </p:tgtEl>
                                      </p:cBhvr>
                                    </p:animEffect>
                                    <p:set>
                                      <p:cBhvr>
                                        <p:cTn id="53" dur="1" fill="hold">
                                          <p:stCondLst>
                                            <p:cond delay="499"/>
                                          </p:stCondLst>
                                        </p:cTn>
                                        <p:tgtEl>
                                          <p:spTgt spid="7"/>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p:cTn id="58" dur="500" fill="hold"/>
                                        <p:tgtEl>
                                          <p:spTgt spid="8"/>
                                        </p:tgtEl>
                                        <p:attrNameLst>
                                          <p:attrName>ppt_w</p:attrName>
                                        </p:attrNameLst>
                                      </p:cBhvr>
                                      <p:tavLst>
                                        <p:tav tm="0">
                                          <p:val>
                                            <p:fltVal val="0"/>
                                          </p:val>
                                        </p:tav>
                                        <p:tav tm="100000">
                                          <p:val>
                                            <p:strVal val="#ppt_w"/>
                                          </p:val>
                                        </p:tav>
                                      </p:tavLst>
                                    </p:anim>
                                    <p:anim calcmode="lin" valueType="num">
                                      <p:cBhvr>
                                        <p:cTn id="59"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 presetClass="exit" presetSubtype="16" fill="hold" grpId="1" nodeType="clickEffect">
                                  <p:stCondLst>
                                    <p:cond delay="0"/>
                                  </p:stCondLst>
                                  <p:childTnLst>
                                    <p:animEffect transition="out" filter="box(in)">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3" grpId="1" build="p" animBg="1"/>
      <p:bldP spid="7" grpId="0" animBg="1"/>
      <p:bldP spid="7" grpId="1"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381000"/>
            <a:ext cx="5105400" cy="707886"/>
          </a:xfrm>
          <a:prstGeom prst="rect">
            <a:avLst/>
          </a:prstGeom>
          <a:noFill/>
        </p:spPr>
        <p:txBody>
          <a:bodyPr wrap="square" rtlCol="0">
            <a:spAutoFit/>
          </a:bodyPr>
          <a:lstStyle/>
          <a:p>
            <a:pPr algn="ctr"/>
            <a:r>
              <a:rPr lang="en-PH" sz="4000" dirty="0" smtClean="0">
                <a:solidFill>
                  <a:srgbClr val="FF0000"/>
                </a:solidFill>
              </a:rPr>
              <a:t>Definition of Sociology</a:t>
            </a:r>
            <a:endParaRPr lang="en-PH" sz="4000" dirty="0"/>
          </a:p>
        </p:txBody>
      </p:sp>
      <p:sp>
        <p:nvSpPr>
          <p:cNvPr id="4" name="Horizontal Scroll 3"/>
          <p:cNvSpPr/>
          <p:nvPr/>
        </p:nvSpPr>
        <p:spPr>
          <a:xfrm>
            <a:off x="381000" y="1676400"/>
            <a:ext cx="8305800" cy="34290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buNone/>
            </a:pPr>
            <a:r>
              <a:rPr lang="en-PH" sz="2800" dirty="0" smtClean="0"/>
              <a:t>The word Sociology came from two prominent languages of early advanced civilization. “</a:t>
            </a:r>
            <a:r>
              <a:rPr lang="en-PH" sz="2800" dirty="0" err="1" smtClean="0"/>
              <a:t>Socious</a:t>
            </a:r>
            <a:r>
              <a:rPr lang="en-PH" sz="2800" dirty="0" smtClean="0"/>
              <a:t>”, a Latin word, meaning, companion, or society and from the Greek word “logos”, meaning to study. From this coined words, </a:t>
            </a:r>
            <a:r>
              <a:rPr lang="en-PH" sz="2800" dirty="0" err="1" smtClean="0"/>
              <a:t>i</a:t>
            </a:r>
            <a:r>
              <a:rPr lang="en-PH" sz="2800" dirty="0" smtClean="0"/>
              <a:t> could be further deduced that, sociology is the study of society and human behaviour.</a:t>
            </a:r>
          </a:p>
        </p:txBody>
      </p:sp>
      <p:sp>
        <p:nvSpPr>
          <p:cNvPr id="5" name="Horizontal Scroll 4"/>
          <p:cNvSpPr/>
          <p:nvPr/>
        </p:nvSpPr>
        <p:spPr>
          <a:xfrm>
            <a:off x="381000" y="1676400"/>
            <a:ext cx="8305800" cy="3429000"/>
          </a:xfrm>
          <a:prstGeom prst="horizontalScroll">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PH" sz="2800" dirty="0" smtClean="0"/>
              <a:t>The concern of Sociology is not only to identify social phenomena but also to identify the cause of occurrence of these phenomena, and the delivery of the long term solution to the same, under positive perspective, it is not ambitious to claim that sufferings could be reduced through sociology.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4"/>
                                        </p:tgtEl>
                                        <p:attrNameLst>
                                          <p:attrName>ppt_x</p:attrName>
                                        </p:attrNameLst>
                                      </p:cBhvr>
                                      <p:tavLst>
                                        <p:tav tm="0">
                                          <p:val>
                                            <p:strVal val="ppt_x"/>
                                          </p:val>
                                        </p:tav>
                                        <p:tav tm="100000">
                                          <p:val>
                                            <p:strVal val="ppt_x"/>
                                          </p:val>
                                        </p:tav>
                                      </p:tavLst>
                                    </p:anim>
                                    <p:anim calcmode="lin" valueType="num">
                                      <p:cBhvr additive="base">
                                        <p:cTn id="12" dur="500"/>
                                        <p:tgtEl>
                                          <p:spTgt spid="4"/>
                                        </p:tgtEl>
                                        <p:attrNameLst>
                                          <p:attrName>ppt_y</p:attrName>
                                        </p:attrNameLst>
                                      </p:cBhvr>
                                      <p:tavLst>
                                        <p:tav tm="0">
                                          <p:val>
                                            <p:strVal val="ppt_y"/>
                                          </p:val>
                                        </p:tav>
                                        <p:tav tm="100000">
                                          <p:val>
                                            <p:strVal val="1+ppt_h/2"/>
                                          </p:val>
                                        </p:tav>
                                      </p:tavLst>
                                    </p:anim>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900" decel="100000" fill="hold"/>
                                        <p:tgtEl>
                                          <p:spTgt spid="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grpId="1" nodeType="clickEffect">
                                  <p:stCondLst>
                                    <p:cond delay="0"/>
                                  </p:stCondLst>
                                  <p:childTnLst>
                                    <p:anim calcmode="lin" valueType="num">
                                      <p:cBhvr additive="base">
                                        <p:cTn id="25" dur="500"/>
                                        <p:tgtEl>
                                          <p:spTgt spid="5"/>
                                        </p:tgtEl>
                                        <p:attrNameLst>
                                          <p:attrName>ppt_x</p:attrName>
                                        </p:attrNameLst>
                                      </p:cBhvr>
                                      <p:tavLst>
                                        <p:tav tm="0">
                                          <p:val>
                                            <p:strVal val="ppt_x"/>
                                          </p:val>
                                        </p:tav>
                                        <p:tav tm="100000">
                                          <p:val>
                                            <p:strVal val="ppt_x"/>
                                          </p:val>
                                        </p:tav>
                                      </p:tavLst>
                                    </p:anim>
                                    <p:anim calcmode="lin" valueType="num">
                                      <p:cBhvr additive="base">
                                        <p:cTn id="26" dur="500"/>
                                        <p:tgtEl>
                                          <p:spTgt spid="5"/>
                                        </p:tgtEl>
                                        <p:attrNameLst>
                                          <p:attrName>ppt_y</p:attrName>
                                        </p:attrNameLst>
                                      </p:cBhvr>
                                      <p:tavLst>
                                        <p:tav tm="0">
                                          <p:val>
                                            <p:strVal val="ppt_y"/>
                                          </p:val>
                                        </p:tav>
                                        <p:tav tm="100000">
                                          <p:val>
                                            <p:strVal val="1+ppt_h/2"/>
                                          </p:val>
                                        </p:tav>
                                      </p:tavLst>
                                    </p:anim>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381000"/>
            <a:ext cx="7696200" cy="1447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5400" dirty="0" smtClean="0"/>
              <a:t>Sociology and Other Sciences</a:t>
            </a:r>
            <a:endParaRPr lang="en-PH" sz="5400" dirty="0"/>
          </a:p>
        </p:txBody>
      </p:sp>
      <p:sp>
        <p:nvSpPr>
          <p:cNvPr id="3" name="Vertical Scroll 2"/>
          <p:cNvSpPr/>
          <p:nvPr/>
        </p:nvSpPr>
        <p:spPr>
          <a:xfrm>
            <a:off x="1524000" y="2057400"/>
            <a:ext cx="5410200" cy="44958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3600" dirty="0" smtClean="0"/>
              <a:t>Hence, sociology is defined as the scientific study of society and human </a:t>
            </a:r>
            <a:r>
              <a:rPr lang="en-PH" sz="3600" dirty="0" err="1" smtClean="0"/>
              <a:t>behavior</a:t>
            </a:r>
            <a:r>
              <a:rPr lang="en-PH" sz="3600" dirty="0" smtClean="0"/>
              <a:t>. As a science, systematic methods are used to obtain knowledge.</a:t>
            </a:r>
            <a:endParaRPr lang="en-PH"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900" decel="100000" fill="hold"/>
                                        <p:tgtEl>
                                          <p:spTgt spid="3"/>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PH" sz="6600" dirty="0" smtClean="0">
                <a:solidFill>
                  <a:srgbClr val="FF0000"/>
                </a:solidFill>
              </a:rPr>
              <a:t>Goals of Science</a:t>
            </a:r>
            <a:endParaRPr lang="en-PH" sz="6600" dirty="0">
              <a:solidFill>
                <a:srgbClr val="FF0000"/>
              </a:solidFill>
            </a:endParaRPr>
          </a:p>
        </p:txBody>
      </p:sp>
      <p:sp>
        <p:nvSpPr>
          <p:cNvPr id="3" name="Content Placeholder 2"/>
          <p:cNvSpPr>
            <a:spLocks noGrp="1"/>
          </p:cNvSpPr>
          <p:nvPr>
            <p:ph sz="quarter" idx="1"/>
          </p:nvPr>
        </p:nvSpPr>
        <p:spPr/>
        <p:txBody>
          <a:bodyPr>
            <a:normAutofit/>
          </a:bodyPr>
          <a:lstStyle/>
          <a:p>
            <a:r>
              <a:rPr lang="en-PH" sz="3600" dirty="0" smtClean="0"/>
              <a:t>The goals of science are: to explain why something happens; to generalize or to go beyond the individual case and making statements that apply to a broader group or situation by looking for patterns, recurring characteristics or events, and to predict-to specify what will happen in the future.</a:t>
            </a:r>
            <a:endParaRPr lang="en-PH"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914400"/>
            <a:ext cx="7696200" cy="1295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PH" sz="3200" dirty="0" smtClean="0">
                <a:solidFill>
                  <a:schemeClr val="bg1"/>
                </a:solidFill>
              </a:rPr>
              <a:t>NATURAL SCIENCE vs. SOCIAL SCIENCE</a:t>
            </a:r>
            <a:endParaRPr lang="en-PH" sz="3200" dirty="0">
              <a:solidFill>
                <a:schemeClr val="bg1"/>
              </a:solidFill>
            </a:endParaRPr>
          </a:p>
        </p:txBody>
      </p:sp>
      <p:sp>
        <p:nvSpPr>
          <p:cNvPr id="3" name="Rounded Rectangle 2"/>
          <p:cNvSpPr/>
          <p:nvPr/>
        </p:nvSpPr>
        <p:spPr>
          <a:xfrm>
            <a:off x="609600" y="2514600"/>
            <a:ext cx="3810000" cy="3124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3200" dirty="0" smtClean="0"/>
              <a:t>The NATURAL SCIENCES attempt to comprehend, explain, and predict events in our natural environment.</a:t>
            </a:r>
            <a:endParaRPr lang="en-PH" sz="3200" dirty="0"/>
          </a:p>
        </p:txBody>
      </p:sp>
      <p:sp>
        <p:nvSpPr>
          <p:cNvPr id="4" name="Rounded Rectangle 3"/>
          <p:cNvSpPr/>
          <p:nvPr/>
        </p:nvSpPr>
        <p:spPr>
          <a:xfrm>
            <a:off x="4724400" y="2590800"/>
            <a:ext cx="3657600" cy="3048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PH" sz="2800" dirty="0" smtClean="0"/>
              <a:t>The SOCIAL SCIENCES </a:t>
            </a:r>
          </a:p>
          <a:p>
            <a:r>
              <a:rPr lang="en-PH" sz="2800" dirty="0"/>
              <a:t>-</a:t>
            </a:r>
            <a:r>
              <a:rPr lang="en-PH" sz="2800" dirty="0" smtClean="0"/>
              <a:t>examine human relationships</a:t>
            </a:r>
          </a:p>
          <a:p>
            <a:pPr>
              <a:buFontTx/>
              <a:buChar char="-"/>
            </a:pPr>
            <a:r>
              <a:rPr lang="en-PH" sz="2800" dirty="0" smtClean="0"/>
              <a:t>Attempt to objectively understand the social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900" decel="100000" fill="hold"/>
                                        <p:tgtEl>
                                          <p:spTgt spid="3"/>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900" decel="100000" fill="hold"/>
                                        <p:tgtEl>
                                          <p:spTgt spid="4"/>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586</TotalTime>
  <Words>1804</Words>
  <Application>Microsoft Office PowerPoint</Application>
  <PresentationFormat>On-screen Show (4:3)</PresentationFormat>
  <Paragraphs>117</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Chapter I</vt:lpstr>
      <vt:lpstr>The Sociological Perspective</vt:lpstr>
      <vt:lpstr>Seeing the Broader  Social Context</vt:lpstr>
      <vt:lpstr>Foundation  of Sociology</vt:lpstr>
      <vt:lpstr>There are three assumptions that explain the foundation of Sociology:</vt:lpstr>
      <vt:lpstr>Slide 6</vt:lpstr>
      <vt:lpstr>Slide 7</vt:lpstr>
      <vt:lpstr>Goals of Science</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dc:title>
  <dc:creator>Marvi</dc:creator>
  <cp:lastModifiedBy>ZAFAR UL HAQ</cp:lastModifiedBy>
  <cp:revision>65</cp:revision>
  <dcterms:created xsi:type="dcterms:W3CDTF">2014-04-12T23:20:53Z</dcterms:created>
  <dcterms:modified xsi:type="dcterms:W3CDTF">2017-02-21T11:52:38Z</dcterms:modified>
</cp:coreProperties>
</file>