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FFFFCC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FFFFCC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FFFFCC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38285" cy="6852284"/>
          </a:xfrm>
          <a:custGeom>
            <a:avLst/>
            <a:gdLst/>
            <a:ahLst/>
            <a:cxnLst/>
            <a:rect l="l" t="t" r="r" b="b"/>
            <a:pathLst>
              <a:path w="9138285" h="6852284">
                <a:moveTo>
                  <a:pt x="9137903" y="0"/>
                </a:moveTo>
                <a:lnTo>
                  <a:pt x="0" y="0"/>
                </a:lnTo>
                <a:lnTo>
                  <a:pt x="0" y="6851903"/>
                </a:lnTo>
                <a:lnTo>
                  <a:pt x="9137903" y="6851903"/>
                </a:lnTo>
                <a:lnTo>
                  <a:pt x="9137903" y="0"/>
                </a:lnTo>
                <a:close/>
              </a:path>
            </a:pathLst>
          </a:custGeom>
          <a:solidFill>
            <a:srgbClr val="72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920496"/>
            <a:ext cx="7123176" cy="10607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7242048" cy="190195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21868" y="523748"/>
            <a:ext cx="7700263" cy="6362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FFFFCC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692" y="933399"/>
            <a:ext cx="8987155" cy="532320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546100" indent="-53340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Wilhelm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Wundt ­</a:t>
            </a:r>
            <a:r>
              <a:rPr sz="28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Introspection</a:t>
            </a:r>
            <a:endParaRPr sz="2800">
              <a:latin typeface="Tahoma"/>
              <a:cs typeface="Tahoma"/>
            </a:endParaRPr>
          </a:p>
          <a:p>
            <a:pPr marL="546100" indent="-53340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STRUCTURALISM</a:t>
            </a:r>
            <a:endParaRPr sz="2800">
              <a:latin typeface="Tahoma"/>
              <a:cs typeface="Tahoma"/>
            </a:endParaRPr>
          </a:p>
          <a:p>
            <a:pPr marL="546100" indent="-533400">
              <a:lnSpc>
                <a:spcPct val="100000"/>
              </a:lnSpc>
              <a:spcBef>
                <a:spcPts val="695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Wilhelm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Wundt and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Edward</a:t>
            </a:r>
            <a:r>
              <a:rPr sz="28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Tichner</a:t>
            </a:r>
            <a:endParaRPr sz="2800">
              <a:latin typeface="Tahoma"/>
              <a:cs typeface="Tahoma"/>
            </a:endParaRPr>
          </a:p>
          <a:p>
            <a:pPr marL="658495" indent="-64643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658495" algn="l"/>
                <a:tab pos="659130" algn="l"/>
              </a:tabLst>
            </a:pP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Structures </a:t>
            </a:r>
            <a:r>
              <a:rPr sz="2800" spc="5" dirty="0">
                <a:solidFill>
                  <a:srgbClr val="FFFFFF"/>
                </a:solidFill>
                <a:latin typeface="Tahoma"/>
                <a:cs typeface="Tahoma"/>
              </a:rPr>
              <a:t>of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the</a:t>
            </a:r>
            <a:r>
              <a:rPr sz="2800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mind</a:t>
            </a:r>
            <a:endParaRPr sz="2800">
              <a:latin typeface="Tahoma"/>
              <a:cs typeface="Tahoma"/>
            </a:endParaRPr>
          </a:p>
          <a:p>
            <a:pPr marL="546100" marR="766445" indent="-53340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Identify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the elements </a:t>
            </a:r>
            <a:r>
              <a:rPr sz="2800" spc="10" dirty="0">
                <a:solidFill>
                  <a:srgbClr val="FFFFFF"/>
                </a:solidFill>
                <a:latin typeface="Tahoma"/>
                <a:cs typeface="Tahoma"/>
              </a:rPr>
              <a:t>of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thought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through 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introspection and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determine how these elements 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create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the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whole</a:t>
            </a:r>
            <a:r>
              <a:rPr sz="2800" spc="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experience</a:t>
            </a:r>
            <a:endParaRPr sz="2800">
              <a:latin typeface="Tahoma"/>
              <a:cs typeface="Tahoma"/>
            </a:endParaRPr>
          </a:p>
          <a:p>
            <a:pPr marL="546100" indent="-533400">
              <a:lnSpc>
                <a:spcPct val="100000"/>
              </a:lnSpc>
              <a:spcBef>
                <a:spcPts val="695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A model </a:t>
            </a:r>
            <a:r>
              <a:rPr sz="2800" spc="5" dirty="0">
                <a:solidFill>
                  <a:srgbClr val="FFFFFF"/>
                </a:solidFill>
                <a:latin typeface="Tahoma"/>
                <a:cs typeface="Tahoma"/>
              </a:rPr>
              <a:t>of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the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scientific study </a:t>
            </a:r>
            <a:r>
              <a:rPr sz="2800" spc="5" dirty="0">
                <a:solidFill>
                  <a:srgbClr val="FFFFFF"/>
                </a:solidFill>
                <a:latin typeface="Tahoma"/>
                <a:cs typeface="Tahoma"/>
              </a:rPr>
              <a:t>of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mental</a:t>
            </a:r>
            <a:r>
              <a:rPr sz="2800" spc="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processes</a:t>
            </a:r>
            <a:endParaRPr sz="2800">
              <a:latin typeface="Tahoma"/>
              <a:cs typeface="Tahoma"/>
            </a:endParaRPr>
          </a:p>
          <a:p>
            <a:pPr marL="546100" marR="5080" indent="-53340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Introspection could not be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used </a:t>
            </a:r>
            <a:r>
              <a:rPr sz="2800" spc="-15" dirty="0">
                <a:solidFill>
                  <a:srgbClr val="FFFFFF"/>
                </a:solidFill>
                <a:latin typeface="Tahoma"/>
                <a:cs typeface="Tahoma"/>
              </a:rPr>
              <a:t>to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study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animals, 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children </a:t>
            </a:r>
            <a:r>
              <a:rPr sz="2800" spc="5" dirty="0">
                <a:solidFill>
                  <a:srgbClr val="FFFFFF"/>
                </a:solidFill>
                <a:latin typeface="Tahoma"/>
                <a:cs typeface="Tahoma"/>
              </a:rPr>
              <a:t>or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complex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problems like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mental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disorders </a:t>
            </a:r>
            <a:r>
              <a:rPr sz="2800" spc="5" dirty="0">
                <a:solidFill>
                  <a:srgbClr val="FFFFFF"/>
                </a:solidFill>
                <a:latin typeface="Tahoma"/>
                <a:cs typeface="Tahoma"/>
              </a:rPr>
              <a:t>or 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personality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692" y="1009599"/>
            <a:ext cx="8785225" cy="481076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426720" indent="-414655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427355" algn="l"/>
              </a:tabLst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FUNCTIONALISM</a:t>
            </a:r>
            <a:endParaRPr sz="2800">
              <a:latin typeface="Tahoma"/>
              <a:cs typeface="Tahoma"/>
            </a:endParaRPr>
          </a:p>
          <a:p>
            <a:pPr marL="546100" indent="-53340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William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James</a:t>
            </a:r>
            <a:endParaRPr sz="2800">
              <a:latin typeface="Tahoma"/>
              <a:cs typeface="Tahoma"/>
            </a:endParaRPr>
          </a:p>
          <a:p>
            <a:pPr marL="426720" indent="-414655">
              <a:lnSpc>
                <a:spcPct val="100000"/>
              </a:lnSpc>
              <a:spcBef>
                <a:spcPts val="695"/>
              </a:spcBef>
              <a:buAutoNum type="arabicPeriod"/>
              <a:tabLst>
                <a:tab pos="427355" algn="l"/>
              </a:tabLst>
            </a:pP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Animal behavior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and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biological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processes</a:t>
            </a:r>
            <a:endParaRPr sz="2800">
              <a:latin typeface="Tahoma"/>
              <a:cs typeface="Tahoma"/>
            </a:endParaRPr>
          </a:p>
          <a:p>
            <a:pPr marL="546100" marR="88900" indent="-53340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2800" spc="5" dirty="0">
                <a:solidFill>
                  <a:srgbClr val="FFFFFF"/>
                </a:solidFill>
                <a:latin typeface="Tahoma"/>
                <a:cs typeface="Tahoma"/>
              </a:rPr>
              <a:t>How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the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mind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functions </a:t>
            </a:r>
            <a:r>
              <a:rPr sz="2800" spc="-15" dirty="0">
                <a:solidFill>
                  <a:srgbClr val="FFFFFF"/>
                </a:solidFill>
                <a:latin typeface="Tahoma"/>
                <a:cs typeface="Tahoma"/>
              </a:rPr>
              <a:t>to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adapt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humans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and other 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animals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to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their</a:t>
            </a:r>
            <a:r>
              <a:rPr sz="2800" spc="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environment</a:t>
            </a:r>
            <a:endParaRPr sz="2800">
              <a:latin typeface="Tahoma"/>
              <a:cs typeface="Tahoma"/>
            </a:endParaRPr>
          </a:p>
          <a:p>
            <a:pPr marL="546100" marR="5080" indent="-533400">
              <a:lnSpc>
                <a:spcPct val="100200"/>
              </a:lnSpc>
              <a:spcBef>
                <a:spcPts val="665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Expanded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the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scope </a:t>
            </a:r>
            <a:r>
              <a:rPr sz="2800" spc="5" dirty="0">
                <a:solidFill>
                  <a:srgbClr val="FFFFFF"/>
                </a:solidFill>
                <a:latin typeface="Tahoma"/>
                <a:cs typeface="Tahoma"/>
              </a:rPr>
              <a:t>of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psychology </a:t>
            </a:r>
            <a:r>
              <a:rPr sz="2800" spc="-15" dirty="0">
                <a:solidFill>
                  <a:srgbClr val="FFFFFF"/>
                </a:solidFill>
                <a:latin typeface="Tahoma"/>
                <a:cs typeface="Tahoma"/>
              </a:rPr>
              <a:t>to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include 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research </a:t>
            </a:r>
            <a:r>
              <a:rPr sz="2800" spc="5" dirty="0">
                <a:solidFill>
                  <a:srgbClr val="FFFFFF"/>
                </a:solidFill>
                <a:latin typeface="Tahoma"/>
                <a:cs typeface="Tahoma"/>
              </a:rPr>
              <a:t>on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emotions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and observable behavior,  psych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testing, modern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education and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diversified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into  industry</a:t>
            </a:r>
            <a:endParaRPr sz="2800">
              <a:latin typeface="Tahoma"/>
              <a:cs typeface="Tahoma"/>
            </a:endParaRPr>
          </a:p>
          <a:p>
            <a:pPr marL="546100" indent="-53340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No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criticisms,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but it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did die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5" dirty="0">
                <a:solidFill>
                  <a:srgbClr val="FFFFFF"/>
                </a:solidFill>
                <a:latin typeface="Tahoma"/>
                <a:cs typeface="Tahoma"/>
              </a:rPr>
              <a:t>out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692" y="1009599"/>
            <a:ext cx="8895715" cy="574992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426720" indent="-414655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427355" algn="l"/>
              </a:tabLst>
            </a:pP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PSYCHOANALYTIC/PSYCHODYAMIC</a:t>
            </a:r>
            <a:endParaRPr sz="2800">
              <a:latin typeface="Tahoma"/>
              <a:cs typeface="Tahoma"/>
            </a:endParaRPr>
          </a:p>
          <a:p>
            <a:pPr marL="546100" indent="-53340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Sigmund Freud,</a:t>
            </a:r>
            <a:r>
              <a:rPr sz="28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M.D.</a:t>
            </a:r>
            <a:endParaRPr sz="2800">
              <a:latin typeface="Tahoma"/>
              <a:cs typeface="Tahoma"/>
            </a:endParaRPr>
          </a:p>
          <a:p>
            <a:pPr marL="427355" marR="184150" indent="-427355">
              <a:lnSpc>
                <a:spcPct val="100000"/>
              </a:lnSpc>
              <a:spcBef>
                <a:spcPts val="695"/>
              </a:spcBef>
              <a:buAutoNum type="arabicPeriod"/>
              <a:tabLst>
                <a:tab pos="427355" algn="l"/>
              </a:tabLst>
            </a:pP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Conflicts between what people believe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to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be 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acceptable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behavior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and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their unacceptable motives  </a:t>
            </a:r>
            <a:r>
              <a:rPr sz="2800" spc="5" dirty="0">
                <a:solidFill>
                  <a:srgbClr val="FFFFFF"/>
                </a:solidFill>
                <a:latin typeface="Tahoma"/>
                <a:cs typeface="Tahoma"/>
              </a:rPr>
              <a:t>(sex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and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aggression)</a:t>
            </a:r>
            <a:endParaRPr sz="2800">
              <a:latin typeface="Tahoma"/>
              <a:cs typeface="Tahoma"/>
            </a:endParaRPr>
          </a:p>
          <a:p>
            <a:pPr marL="546100" marR="81915" indent="-53340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These motives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are what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lead to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behavior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and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are 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hidden in the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unconscious, outside </a:t>
            </a:r>
            <a:r>
              <a:rPr sz="2800" spc="5" dirty="0">
                <a:solidFill>
                  <a:srgbClr val="FFFFFF"/>
                </a:solidFill>
                <a:latin typeface="Tahoma"/>
                <a:cs typeface="Tahoma"/>
              </a:rPr>
              <a:t>of our</a:t>
            </a:r>
            <a:r>
              <a:rPr sz="28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awareness</a:t>
            </a:r>
            <a:endParaRPr sz="2800">
              <a:latin typeface="Tahoma"/>
              <a:cs typeface="Tahoma"/>
            </a:endParaRPr>
          </a:p>
          <a:p>
            <a:pPr marL="546100" marR="2237740" indent="-533400">
              <a:lnSpc>
                <a:spcPct val="100699"/>
              </a:lnSpc>
              <a:spcBef>
                <a:spcPts val="645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Psychotherapy,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psychiatry and modern  psychodynamic</a:t>
            </a:r>
            <a:r>
              <a:rPr sz="28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psychologists</a:t>
            </a:r>
            <a:endParaRPr sz="2800">
              <a:latin typeface="Tahoma"/>
              <a:cs typeface="Tahoma"/>
            </a:endParaRPr>
          </a:p>
          <a:p>
            <a:pPr marL="546100" marR="5080" indent="-53340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Too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much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emphasis </a:t>
            </a:r>
            <a:r>
              <a:rPr sz="2800" spc="10" dirty="0">
                <a:solidFill>
                  <a:srgbClr val="FFFFFF"/>
                </a:solidFill>
                <a:latin typeface="Tahoma"/>
                <a:cs typeface="Tahoma"/>
              </a:rPr>
              <a:t>on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sex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and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aggression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and not  </a:t>
            </a:r>
            <a:r>
              <a:rPr sz="2800" spc="5" dirty="0">
                <a:solidFill>
                  <a:srgbClr val="FFFFFF"/>
                </a:solidFill>
                <a:latin typeface="Tahoma"/>
                <a:cs typeface="Tahoma"/>
              </a:rPr>
              <a:t>enough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emphasis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on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social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motives and</a:t>
            </a:r>
            <a:r>
              <a:rPr sz="28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relationships</a:t>
            </a:r>
            <a:endParaRPr sz="2800">
              <a:latin typeface="Tahoma"/>
              <a:cs typeface="Tahoma"/>
            </a:endParaRPr>
          </a:p>
          <a:p>
            <a:pPr marL="546100" indent="-53340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Neo­Freudians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21791" y="2520696"/>
            <a:ext cx="1191895" cy="30480"/>
            <a:chOff x="621791" y="2520696"/>
            <a:chExt cx="1191895" cy="30480"/>
          </a:xfrm>
        </p:grpSpPr>
        <p:sp>
          <p:nvSpPr>
            <p:cNvPr id="3" name="object 3"/>
            <p:cNvSpPr/>
            <p:nvPr/>
          </p:nvSpPr>
          <p:spPr>
            <a:xfrm>
              <a:off x="633983" y="2532888"/>
              <a:ext cx="1179830" cy="18415"/>
            </a:xfrm>
            <a:custGeom>
              <a:avLst/>
              <a:gdLst/>
              <a:ahLst/>
              <a:cxnLst/>
              <a:rect l="l" t="t" r="r" b="b"/>
              <a:pathLst>
                <a:path w="1179830" h="18414">
                  <a:moveTo>
                    <a:pt x="1179575" y="0"/>
                  </a:moveTo>
                  <a:lnTo>
                    <a:pt x="0" y="0"/>
                  </a:lnTo>
                  <a:lnTo>
                    <a:pt x="0" y="18287"/>
                  </a:lnTo>
                  <a:lnTo>
                    <a:pt x="1179575" y="18287"/>
                  </a:lnTo>
                  <a:lnTo>
                    <a:pt x="117957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21791" y="2520696"/>
              <a:ext cx="1179830" cy="18415"/>
            </a:xfrm>
            <a:custGeom>
              <a:avLst/>
              <a:gdLst/>
              <a:ahLst/>
              <a:cxnLst/>
              <a:rect l="l" t="t" r="r" b="b"/>
              <a:pathLst>
                <a:path w="1179830" h="18414">
                  <a:moveTo>
                    <a:pt x="1179575" y="0"/>
                  </a:moveTo>
                  <a:lnTo>
                    <a:pt x="0" y="0"/>
                  </a:lnTo>
                  <a:lnTo>
                    <a:pt x="0" y="18287"/>
                  </a:lnTo>
                  <a:lnTo>
                    <a:pt x="1179575" y="18287"/>
                  </a:lnTo>
                  <a:lnTo>
                    <a:pt x="11795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646175" y="3032760"/>
            <a:ext cx="1183005" cy="30480"/>
            <a:chOff x="646175" y="3032760"/>
            <a:chExt cx="1183005" cy="30480"/>
          </a:xfrm>
        </p:grpSpPr>
        <p:sp>
          <p:nvSpPr>
            <p:cNvPr id="6" name="object 6"/>
            <p:cNvSpPr/>
            <p:nvPr/>
          </p:nvSpPr>
          <p:spPr>
            <a:xfrm>
              <a:off x="658367" y="3044952"/>
              <a:ext cx="1170940" cy="18415"/>
            </a:xfrm>
            <a:custGeom>
              <a:avLst/>
              <a:gdLst/>
              <a:ahLst/>
              <a:cxnLst/>
              <a:rect l="l" t="t" r="r" b="b"/>
              <a:pathLst>
                <a:path w="1170939" h="18414">
                  <a:moveTo>
                    <a:pt x="1170431" y="0"/>
                  </a:moveTo>
                  <a:lnTo>
                    <a:pt x="0" y="0"/>
                  </a:lnTo>
                  <a:lnTo>
                    <a:pt x="0" y="18287"/>
                  </a:lnTo>
                  <a:lnTo>
                    <a:pt x="1170431" y="18287"/>
                  </a:lnTo>
                  <a:lnTo>
                    <a:pt x="117043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46175" y="3032760"/>
              <a:ext cx="1170940" cy="18415"/>
            </a:xfrm>
            <a:custGeom>
              <a:avLst/>
              <a:gdLst/>
              <a:ahLst/>
              <a:cxnLst/>
              <a:rect l="l" t="t" r="r" b="b"/>
              <a:pathLst>
                <a:path w="1170939" h="18414">
                  <a:moveTo>
                    <a:pt x="1170431" y="0"/>
                  </a:moveTo>
                  <a:lnTo>
                    <a:pt x="0" y="0"/>
                  </a:lnTo>
                  <a:lnTo>
                    <a:pt x="0" y="18287"/>
                  </a:lnTo>
                  <a:lnTo>
                    <a:pt x="1170431" y="18287"/>
                  </a:lnTo>
                  <a:lnTo>
                    <a:pt x="117043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75692" y="1009599"/>
            <a:ext cx="8688705" cy="489648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426720" indent="-414655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427355" algn="l"/>
              </a:tabLst>
            </a:pP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BEHAVIORAL PERSPECTIVE</a:t>
            </a:r>
            <a:endParaRPr sz="2800">
              <a:latin typeface="Tahoma"/>
              <a:cs typeface="Tahoma"/>
            </a:endParaRPr>
          </a:p>
          <a:p>
            <a:pPr marL="546100" indent="-53340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2800" spc="5" dirty="0">
                <a:solidFill>
                  <a:srgbClr val="FFFFFF"/>
                </a:solidFill>
                <a:latin typeface="Tahoma"/>
                <a:cs typeface="Tahoma"/>
              </a:rPr>
              <a:t>John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B. Watson and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B.F.</a:t>
            </a:r>
            <a:r>
              <a:rPr sz="28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Skinner</a:t>
            </a:r>
            <a:endParaRPr sz="2800">
              <a:latin typeface="Tahoma"/>
              <a:cs typeface="Tahoma"/>
            </a:endParaRPr>
          </a:p>
          <a:p>
            <a:pPr marL="546100" indent="-533400">
              <a:lnSpc>
                <a:spcPct val="100000"/>
              </a:lnSpc>
              <a:spcBef>
                <a:spcPts val="695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Watson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studied classical conditioning</a:t>
            </a:r>
            <a:r>
              <a:rPr sz="2800" spc="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(Pavlov)</a:t>
            </a:r>
            <a:endParaRPr sz="2800">
              <a:latin typeface="Tahoma"/>
              <a:cs typeface="Tahoma"/>
            </a:endParaRPr>
          </a:p>
          <a:p>
            <a:pPr marL="546100" marR="5080" indent="24130">
              <a:lnSpc>
                <a:spcPct val="100000"/>
              </a:lnSpc>
              <a:spcBef>
                <a:spcPts val="675"/>
              </a:spcBef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Skinner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studied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how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we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can shape human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behavior  (Operant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 Conditioning)</a:t>
            </a:r>
            <a:endParaRPr sz="2800">
              <a:latin typeface="Tahoma"/>
              <a:cs typeface="Tahoma"/>
            </a:endParaRPr>
          </a:p>
          <a:p>
            <a:pPr marL="427355" marR="1295400" indent="-427355">
              <a:lnSpc>
                <a:spcPct val="100000"/>
              </a:lnSpc>
              <a:spcBef>
                <a:spcPts val="670"/>
              </a:spcBef>
              <a:buAutoNum type="arabicPeriod" startAt="4"/>
              <a:tabLst>
                <a:tab pos="427355" algn="l"/>
              </a:tabLst>
            </a:pP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Studied objective,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observable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environmental 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influences </a:t>
            </a:r>
            <a:r>
              <a:rPr sz="2800" spc="5" dirty="0">
                <a:solidFill>
                  <a:srgbClr val="FFFFFF"/>
                </a:solidFill>
                <a:latin typeface="Tahoma"/>
                <a:cs typeface="Tahoma"/>
              </a:rPr>
              <a:t>on</a:t>
            </a:r>
            <a:r>
              <a:rPr sz="28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behavior</a:t>
            </a:r>
            <a:endParaRPr sz="2800">
              <a:latin typeface="Tahoma"/>
              <a:cs typeface="Tahoma"/>
            </a:endParaRPr>
          </a:p>
          <a:p>
            <a:pPr marL="546100" marR="485140" indent="-533400">
              <a:lnSpc>
                <a:spcPct val="100000"/>
              </a:lnSpc>
              <a:spcBef>
                <a:spcPts val="695"/>
              </a:spcBef>
              <a:buAutoNum type="arabicPeriod" startAt="4"/>
              <a:tabLst>
                <a:tab pos="545465" algn="l"/>
                <a:tab pos="546100" algn="l"/>
              </a:tabLst>
            </a:pP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Treating people with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overt problems (observable  behavioral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problems)</a:t>
            </a:r>
            <a:endParaRPr sz="2800">
              <a:latin typeface="Tahoma"/>
              <a:cs typeface="Tahoma"/>
            </a:endParaRPr>
          </a:p>
          <a:p>
            <a:pPr marL="546100" indent="-533400">
              <a:lnSpc>
                <a:spcPct val="100000"/>
              </a:lnSpc>
              <a:spcBef>
                <a:spcPts val="675"/>
              </a:spcBef>
              <a:buAutoNum type="arabicPeriod" startAt="4"/>
              <a:tabLst>
                <a:tab pos="545465" algn="l"/>
                <a:tab pos="546100" algn="l"/>
              </a:tabLst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Non­human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research,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but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some human</a:t>
            </a:r>
            <a:r>
              <a:rPr sz="28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research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692" y="933399"/>
            <a:ext cx="8068309" cy="395732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426720" indent="-414655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427355" algn="l"/>
              </a:tabLst>
            </a:pP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HUMANISTIC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PERSPECTIVE</a:t>
            </a:r>
            <a:endParaRPr sz="2800">
              <a:latin typeface="Tahoma"/>
              <a:cs typeface="Tahoma"/>
            </a:endParaRPr>
          </a:p>
          <a:p>
            <a:pPr marL="546100" indent="-53340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Carl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Rogers and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Abraham</a:t>
            </a:r>
            <a:r>
              <a:rPr sz="2800" spc="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Maslow</a:t>
            </a:r>
            <a:endParaRPr sz="2800">
              <a:latin typeface="Tahoma"/>
              <a:cs typeface="Tahoma"/>
            </a:endParaRPr>
          </a:p>
          <a:p>
            <a:pPr marL="546100" marR="5080" indent="-533400">
              <a:lnSpc>
                <a:spcPct val="100000"/>
              </a:lnSpc>
              <a:spcBef>
                <a:spcPts val="695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All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individuals strive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to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grow,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develop and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move 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toward</a:t>
            </a:r>
            <a:r>
              <a:rPr sz="2800" spc="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self­actualization</a:t>
            </a:r>
            <a:endParaRPr sz="2800">
              <a:latin typeface="Tahoma"/>
              <a:cs typeface="Tahoma"/>
            </a:endParaRPr>
          </a:p>
          <a:p>
            <a:pPr marL="427355" marR="97155" indent="-427355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427355" algn="l"/>
              </a:tabLst>
            </a:pP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Free­will, self­actualization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and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human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nature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is 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naturally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positive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and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growth</a:t>
            </a:r>
            <a:r>
              <a:rPr sz="2800" spc="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seeking</a:t>
            </a:r>
            <a:endParaRPr sz="2800">
              <a:latin typeface="Tahoma"/>
              <a:cs typeface="Tahoma"/>
            </a:endParaRPr>
          </a:p>
          <a:p>
            <a:pPr marL="546100" indent="-53340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Personality Research and</a:t>
            </a:r>
            <a:r>
              <a:rPr sz="28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Psychotherapy</a:t>
            </a:r>
            <a:endParaRPr sz="2800">
              <a:latin typeface="Tahoma"/>
              <a:cs typeface="Tahoma"/>
            </a:endParaRPr>
          </a:p>
          <a:p>
            <a:pPr marL="546100" indent="-533400">
              <a:lnSpc>
                <a:spcPct val="100000"/>
              </a:lnSpc>
              <a:spcBef>
                <a:spcPts val="695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No</a:t>
            </a:r>
            <a:r>
              <a:rPr sz="2800" spc="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criticisms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692" y="933399"/>
            <a:ext cx="8697595" cy="523748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426720" indent="-414655" algn="just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427355" algn="l"/>
              </a:tabLst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COGNITIVE</a:t>
            </a:r>
            <a:r>
              <a:rPr sz="2800" spc="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PERSPECTIVE</a:t>
            </a:r>
            <a:endParaRPr sz="2800">
              <a:latin typeface="Tahoma"/>
              <a:cs typeface="Tahoma"/>
            </a:endParaRPr>
          </a:p>
          <a:p>
            <a:pPr marL="546100" marR="657225" indent="-533400">
              <a:lnSpc>
                <a:spcPct val="100699"/>
              </a:lnSpc>
              <a:spcBef>
                <a:spcPts val="645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2800" spc="5" dirty="0">
                <a:solidFill>
                  <a:srgbClr val="FFFFFF"/>
                </a:solidFill>
                <a:latin typeface="Tahoma"/>
                <a:cs typeface="Tahoma"/>
              </a:rPr>
              <a:t>Jean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Piaget, Albert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Ellis, Albert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Bandura,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Robert  Sternberg and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Howard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Gardner</a:t>
            </a:r>
            <a:endParaRPr sz="2800">
              <a:latin typeface="Tahoma"/>
              <a:cs typeface="Tahoma"/>
            </a:endParaRPr>
          </a:p>
          <a:p>
            <a:pPr marL="546100" marR="5080" indent="-53340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Research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emphasis </a:t>
            </a:r>
            <a:r>
              <a:rPr sz="2800" spc="5" dirty="0">
                <a:solidFill>
                  <a:srgbClr val="FFFFFF"/>
                </a:solidFill>
                <a:latin typeface="Tahoma"/>
                <a:cs typeface="Tahoma"/>
              </a:rPr>
              <a:t>was on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thought,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perception and  information</a:t>
            </a:r>
            <a:r>
              <a:rPr sz="28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processing</a:t>
            </a:r>
            <a:endParaRPr sz="2800">
              <a:latin typeface="Tahoma"/>
              <a:cs typeface="Tahoma"/>
            </a:endParaRPr>
          </a:p>
          <a:p>
            <a:pPr marL="427355" marR="457200" indent="-427355" algn="just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427355" algn="l"/>
              </a:tabLst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Perception,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memory,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imagery,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concept formation, 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problem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solving, reasoning,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decision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making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and  language</a:t>
            </a:r>
            <a:endParaRPr sz="2800">
              <a:latin typeface="Tahoma"/>
              <a:cs typeface="Tahoma"/>
            </a:endParaRPr>
          </a:p>
          <a:p>
            <a:pPr marL="546100" marR="744220" indent="-533400" algn="just">
              <a:lnSpc>
                <a:spcPct val="100000"/>
              </a:lnSpc>
              <a:spcBef>
                <a:spcPts val="695"/>
              </a:spcBef>
              <a:buAutoNum type="arabicPeriod"/>
              <a:tabLst>
                <a:tab pos="546100" algn="l"/>
              </a:tabLst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Information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Processing Approach,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gather  information,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process </a:t>
            </a:r>
            <a:r>
              <a:rPr sz="2800" spc="5" dirty="0">
                <a:solidFill>
                  <a:srgbClr val="FFFFFF"/>
                </a:solidFill>
                <a:latin typeface="Tahoma"/>
                <a:cs typeface="Tahoma"/>
              </a:rPr>
              <a:t>it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and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produce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a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response</a:t>
            </a:r>
            <a:endParaRPr sz="2800">
              <a:latin typeface="Tahoma"/>
              <a:cs typeface="Tahoma"/>
            </a:endParaRPr>
          </a:p>
          <a:p>
            <a:pPr marL="546100" indent="-533400" algn="just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46100" algn="l"/>
              </a:tabLst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No</a:t>
            </a:r>
            <a:r>
              <a:rPr sz="2800" spc="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criticisms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692" y="933399"/>
            <a:ext cx="8803005" cy="523748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426720" indent="-414655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427355" algn="l"/>
              </a:tabLst>
            </a:pP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EVOLUTIONARY</a:t>
            </a:r>
            <a:r>
              <a:rPr sz="28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PERSPECTIVE</a:t>
            </a:r>
            <a:endParaRPr sz="2800">
              <a:latin typeface="Tahoma"/>
              <a:cs typeface="Tahoma"/>
            </a:endParaRPr>
          </a:p>
          <a:p>
            <a:pPr marL="546100" marR="664845" indent="-533400">
              <a:lnSpc>
                <a:spcPct val="100699"/>
              </a:lnSpc>
              <a:spcBef>
                <a:spcPts val="645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Charles Darwin, Konrad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Lorenz, E.O. Wilson and 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David</a:t>
            </a:r>
            <a:r>
              <a:rPr sz="2800" spc="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Buss</a:t>
            </a:r>
            <a:endParaRPr sz="2800">
              <a:latin typeface="Tahoma"/>
              <a:cs typeface="Tahoma"/>
            </a:endParaRPr>
          </a:p>
          <a:p>
            <a:pPr marL="546100" marR="104139" indent="-53340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Research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focus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is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on natural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selection, adaptation  and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the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evolution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of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behavior and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mental</a:t>
            </a:r>
            <a:r>
              <a:rPr sz="2800" spc="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processes</a:t>
            </a:r>
            <a:endParaRPr sz="2800">
              <a:latin typeface="Tahoma"/>
              <a:cs typeface="Tahoma"/>
            </a:endParaRPr>
          </a:p>
          <a:p>
            <a:pPr marL="427355" marR="5080" indent="-427355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427355" algn="l"/>
              </a:tabLst>
            </a:pP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How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behavior and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mental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processes create a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survival  </a:t>
            </a:r>
            <a:r>
              <a:rPr sz="2800" spc="5" dirty="0">
                <a:solidFill>
                  <a:srgbClr val="FFFFFF"/>
                </a:solidFill>
                <a:latin typeface="Tahoma"/>
                <a:cs typeface="Tahoma"/>
              </a:rPr>
              <a:t>or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reproductive advantage</a:t>
            </a:r>
            <a:endParaRPr sz="2800">
              <a:latin typeface="Tahoma"/>
              <a:cs typeface="Tahoma"/>
            </a:endParaRPr>
          </a:p>
          <a:p>
            <a:pPr marL="546100" marR="157480" indent="-533400">
              <a:lnSpc>
                <a:spcPct val="100400"/>
              </a:lnSpc>
              <a:spcBef>
                <a:spcPts val="660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Understanding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how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behavior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contributes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to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survival 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and reproductive success (passing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your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behavior 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(and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physical)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genes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onto your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offspring</a:t>
            </a:r>
            <a:endParaRPr sz="2800">
              <a:latin typeface="Tahoma"/>
              <a:cs typeface="Tahoma"/>
            </a:endParaRPr>
          </a:p>
          <a:p>
            <a:pPr marL="546100" indent="-53340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No</a:t>
            </a:r>
            <a:r>
              <a:rPr sz="2800" spc="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criticisms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388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Zafar ul haq</dc:creator>
  <cp:lastModifiedBy>Zafar ul haq</cp:lastModifiedBy>
  <cp:revision>1</cp:revision>
  <dcterms:created xsi:type="dcterms:W3CDTF">2020-11-21T09:12:29Z</dcterms:created>
  <dcterms:modified xsi:type="dcterms:W3CDTF">2020-11-21T09:13:42Z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2005-12-06T00:00:00Z</vt:filetime>
  </property>
  <property fmtid="{D5CDD505-2E9C-101B-9397-08002B2CF9AE}" pid="3" name="LastSaved">
    <vt:filetime>2020-11-21T00:00:00Z</vt:filetime>
  </property>
</Properties>
</file>