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2"/>
  </p:notesMasterIdLst>
  <p:sldIdLst>
    <p:sldId id="256" r:id="rId2"/>
    <p:sldId id="257" r:id="rId3"/>
    <p:sldId id="259" r:id="rId4"/>
    <p:sldId id="258"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571337-E899-4501-89F3-8EAEE719FA5E}" type="datetimeFigureOut">
              <a:rPr lang="en-US" smtClean="0"/>
              <a:pPr/>
              <a:t>3/2/2012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B6F652-7FAE-4ED6-B370-C89A7791E93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B6F652-7FAE-4ED6-B370-C89A7791E93E}"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810E0C4-B597-4DBE-B44B-AFA2E8F030C2}" type="datetimeFigureOut">
              <a:rPr lang="en-US" smtClean="0"/>
              <a:pPr/>
              <a:t>3/2/2012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85EF5A5-CC96-4177-96D0-8B22D85D0AC1}"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10E0C4-B597-4DBE-B44B-AFA2E8F030C2}" type="datetimeFigureOut">
              <a:rPr lang="en-US" smtClean="0"/>
              <a:pPr/>
              <a:t>3/2/2012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5EF5A5-CC96-4177-96D0-8B22D85D0A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10E0C4-B597-4DBE-B44B-AFA2E8F030C2}" type="datetimeFigureOut">
              <a:rPr lang="en-US" smtClean="0"/>
              <a:pPr/>
              <a:t>3/2/2012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5EF5A5-CC96-4177-96D0-8B22D85D0AC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810E0C4-B597-4DBE-B44B-AFA2E8F030C2}" type="datetimeFigureOut">
              <a:rPr lang="en-US" smtClean="0"/>
              <a:pPr/>
              <a:t>3/2/2012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5EF5A5-CC96-4177-96D0-8B22D85D0AC1}"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810E0C4-B597-4DBE-B44B-AFA2E8F030C2}" type="datetimeFigureOut">
              <a:rPr lang="en-US" smtClean="0"/>
              <a:pPr/>
              <a:t>3/2/2012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C85EF5A5-CC96-4177-96D0-8B22D85D0AC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810E0C4-B597-4DBE-B44B-AFA2E8F030C2}" type="datetimeFigureOut">
              <a:rPr lang="en-US" smtClean="0"/>
              <a:pPr/>
              <a:t>3/2/2012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5EF5A5-CC96-4177-96D0-8B22D85D0AC1}"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810E0C4-B597-4DBE-B44B-AFA2E8F030C2}" type="datetimeFigureOut">
              <a:rPr lang="en-US" smtClean="0"/>
              <a:pPr/>
              <a:t>3/2/2012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5EF5A5-CC96-4177-96D0-8B22D85D0AC1}"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810E0C4-B597-4DBE-B44B-AFA2E8F030C2}" type="datetimeFigureOut">
              <a:rPr lang="en-US" smtClean="0"/>
              <a:pPr/>
              <a:t>3/2/2012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5EF5A5-CC96-4177-96D0-8B22D85D0AC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10E0C4-B597-4DBE-B44B-AFA2E8F030C2}" type="datetimeFigureOut">
              <a:rPr lang="en-US" smtClean="0"/>
              <a:pPr/>
              <a:t>3/2/2012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5EF5A5-CC96-4177-96D0-8B22D85D0AC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810E0C4-B597-4DBE-B44B-AFA2E8F030C2}" type="datetimeFigureOut">
              <a:rPr lang="en-US" smtClean="0"/>
              <a:pPr/>
              <a:t>3/2/2012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5EF5A5-CC96-4177-96D0-8B22D85D0AC1}"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810E0C4-B597-4DBE-B44B-AFA2E8F030C2}" type="datetimeFigureOut">
              <a:rPr lang="en-US" smtClean="0"/>
              <a:pPr/>
              <a:t>3/2/2012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C85EF5A5-CC96-4177-96D0-8B22D85D0AC1}"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810E0C4-B597-4DBE-B44B-AFA2E8F030C2}" type="datetimeFigureOut">
              <a:rPr lang="en-US" smtClean="0"/>
              <a:pPr/>
              <a:t>3/2/2012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85EF5A5-CC96-4177-96D0-8B22D85D0AC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2971800"/>
          </a:xfrm>
        </p:spPr>
        <p:txBody>
          <a:bodyPr>
            <a:normAutofit fontScale="85000" lnSpcReduction="10000"/>
          </a:bodyPr>
          <a:lstStyle/>
          <a:p>
            <a:r>
              <a:rPr lang="en-US" dirty="0" smtClean="0"/>
              <a:t>Engr. Muhammad Zeeshan Ahad</a:t>
            </a:r>
          </a:p>
          <a:p>
            <a:r>
              <a:rPr lang="en-US" sz="2800" dirty="0" smtClean="0"/>
              <a:t>	M.Sc Construction Project Management (UK)</a:t>
            </a:r>
          </a:p>
          <a:p>
            <a:r>
              <a:rPr lang="en-US" sz="2800" dirty="0" smtClean="0"/>
              <a:t>	B.Sc Civil Engineering (Pakistan)</a:t>
            </a:r>
          </a:p>
          <a:p>
            <a:r>
              <a:rPr lang="en-US" sz="2800" dirty="0" smtClean="0"/>
              <a:t>Affiliation</a:t>
            </a:r>
          </a:p>
          <a:p>
            <a:r>
              <a:rPr lang="en-US" sz="2800" dirty="0" smtClean="0"/>
              <a:t>	Royal Institute of Chartered Surveyors (U.K)</a:t>
            </a:r>
          </a:p>
          <a:p>
            <a:r>
              <a:rPr lang="en-US" sz="2800" dirty="0" smtClean="0"/>
              <a:t>	Pakistan Engineering Council (PAK)</a:t>
            </a:r>
          </a:p>
          <a:p>
            <a:r>
              <a:rPr lang="en-US" sz="2800" dirty="0" smtClean="0"/>
              <a:t>Senior Lecturer Civil Engineering Deptt</a:t>
            </a:r>
          </a:p>
          <a:p>
            <a:endParaRPr lang="en-US" dirty="0"/>
          </a:p>
        </p:txBody>
      </p:sp>
      <p:sp>
        <p:nvSpPr>
          <p:cNvPr id="2" name="Title 1"/>
          <p:cNvSpPr>
            <a:spLocks noGrp="1"/>
          </p:cNvSpPr>
          <p:nvPr>
            <p:ph type="ctrTitle"/>
          </p:nvPr>
        </p:nvSpPr>
        <p:spPr/>
        <p:txBody>
          <a:bodyPr/>
          <a:lstStyle/>
          <a:p>
            <a:r>
              <a:rPr lang="en-US" dirty="0" smtClean="0"/>
              <a:t>Sources of Risk and Calculation of Risk Factor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Risk</a:t>
            </a:r>
            <a:endParaRPr lang="en-US" dirty="0"/>
          </a:p>
        </p:txBody>
      </p:sp>
      <p:sp>
        <p:nvSpPr>
          <p:cNvPr id="3" name="Content Placeholder 2"/>
          <p:cNvSpPr>
            <a:spLocks noGrp="1"/>
          </p:cNvSpPr>
          <p:nvPr>
            <p:ph sz="quarter" idx="1"/>
          </p:nvPr>
        </p:nvSpPr>
        <p:spPr/>
        <p:txBody>
          <a:bodyPr>
            <a:normAutofit/>
          </a:bodyPr>
          <a:lstStyle/>
          <a:p>
            <a:r>
              <a:rPr lang="en-US" sz="2000" b="1" u="sng" dirty="0" smtClean="0"/>
              <a:t>ORGANISATIONAL </a:t>
            </a:r>
          </a:p>
          <a:p>
            <a:endParaRPr lang="en-US" sz="2000" dirty="0" smtClean="0"/>
          </a:p>
          <a:p>
            <a:r>
              <a:rPr lang="en-US" sz="2000" dirty="0" smtClean="0"/>
              <a:t>INDUSTRIAL RELATIONS </a:t>
            </a:r>
          </a:p>
          <a:p>
            <a:r>
              <a:rPr lang="en-US" sz="2000" dirty="0" smtClean="0"/>
              <a:t>RESOURCES SHORTAGE </a:t>
            </a:r>
          </a:p>
          <a:p>
            <a:r>
              <a:rPr lang="en-US" sz="2000" dirty="0" smtClean="0"/>
              <a:t>SCHEDULING </a:t>
            </a:r>
          </a:p>
          <a:p>
            <a:r>
              <a:rPr lang="en-US" sz="2000" dirty="0" smtClean="0"/>
              <a:t>OPERATIONAL POLICIES </a:t>
            </a:r>
          </a:p>
          <a:p>
            <a:r>
              <a:rPr lang="en-US" sz="2000" dirty="0" smtClean="0"/>
              <a:t>MANAGEMENT CAPABILITIES </a:t>
            </a:r>
          </a:p>
          <a:p>
            <a:r>
              <a:rPr lang="en-US" sz="2000" dirty="0" smtClean="0"/>
              <a:t>MANAGEMENT STRUCTURES </a:t>
            </a:r>
          </a:p>
          <a:p>
            <a:r>
              <a:rPr lang="en-US" sz="2000" dirty="0" smtClean="0"/>
              <a:t>PERSONNEL SKILLS </a:t>
            </a:r>
          </a:p>
          <a:p>
            <a:r>
              <a:rPr lang="en-US" sz="2000" dirty="0" smtClean="0"/>
              <a:t>WORK PRACTICES</a:t>
            </a:r>
            <a:endParaRPr lang="en-US" sz="2000" dirty="0"/>
          </a:p>
        </p:txBody>
      </p:sp>
      <p:sp>
        <p:nvSpPr>
          <p:cNvPr id="4" name="Content Placeholder 3"/>
          <p:cNvSpPr>
            <a:spLocks noGrp="1"/>
          </p:cNvSpPr>
          <p:nvPr>
            <p:ph sz="quarter" idx="2"/>
          </p:nvPr>
        </p:nvSpPr>
        <p:spPr/>
        <p:txBody>
          <a:bodyPr>
            <a:normAutofit/>
          </a:bodyPr>
          <a:lstStyle/>
          <a:p>
            <a:r>
              <a:rPr lang="en-US" sz="2000" b="1" u="sng" dirty="0" smtClean="0"/>
              <a:t>SYSTEMS </a:t>
            </a:r>
          </a:p>
          <a:p>
            <a:endParaRPr lang="en-US" sz="2000" dirty="0" smtClean="0"/>
          </a:p>
          <a:p>
            <a:r>
              <a:rPr lang="en-US" sz="2000" dirty="0" smtClean="0"/>
              <a:t>COMMUNICATIONS OR NETWORK FAILURE </a:t>
            </a:r>
          </a:p>
          <a:p>
            <a:r>
              <a:rPr lang="en-US" sz="2000" dirty="0" smtClean="0"/>
              <a:t>HARDWARE FAILURE </a:t>
            </a:r>
          </a:p>
          <a:p>
            <a:r>
              <a:rPr lang="en-US" sz="2000" dirty="0" smtClean="0"/>
              <a:t>LINKAGES BETWEEN SUB-SYSTEMS </a:t>
            </a:r>
          </a:p>
          <a:p>
            <a:r>
              <a:rPr lang="en-US" sz="2000" dirty="0" smtClean="0"/>
              <a:t>SOFTWARE FAILURE </a:t>
            </a:r>
          </a:p>
          <a:p>
            <a:r>
              <a:rPr lang="en-US" sz="2000" dirty="0" smtClean="0"/>
              <a:t>POLICIES AND PROCEDURES </a:t>
            </a: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Calculating Risk Factor</a:t>
            </a:r>
            <a:endParaRPr lang="en-US" dirty="0"/>
          </a:p>
        </p:txBody>
      </p:sp>
      <p:sp>
        <p:nvSpPr>
          <p:cNvPr id="6" name="Content Placeholder 5"/>
          <p:cNvSpPr>
            <a:spLocks noGrp="1"/>
          </p:cNvSpPr>
          <p:nvPr>
            <p:ph sz="quarter" idx="1"/>
          </p:nvPr>
        </p:nvSpPr>
        <p:spPr/>
        <p:txBody>
          <a:bodyPr>
            <a:normAutofit/>
          </a:bodyPr>
          <a:lstStyle/>
          <a:p>
            <a:pPr algn="just"/>
            <a:r>
              <a:rPr lang="en-US" sz="2000" dirty="0" smtClean="0"/>
              <a:t>Two simple techniques are illustrated below for calculating risk factors. Both are essentially based on establishing quantitative criteria in reference to likelihoods and risk consequences. </a:t>
            </a:r>
          </a:p>
          <a:p>
            <a:pPr algn="just"/>
            <a:endParaRPr lang="en-US" sz="2000" dirty="0" smtClean="0"/>
          </a:p>
          <a:p>
            <a:pPr algn="just"/>
            <a:r>
              <a:rPr lang="en-US" sz="2000" dirty="0" smtClean="0"/>
              <a:t>The key objective is to create a means to nominally rank risks and identify the most significant.</a:t>
            </a: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one</a:t>
            </a:r>
            <a:endParaRPr lang="en-US" dirty="0"/>
          </a:p>
        </p:txBody>
      </p:sp>
      <p:sp>
        <p:nvSpPr>
          <p:cNvPr id="3" name="Content Placeholder 2"/>
          <p:cNvSpPr>
            <a:spLocks noGrp="1"/>
          </p:cNvSpPr>
          <p:nvPr>
            <p:ph sz="quarter" idx="1"/>
          </p:nvPr>
        </p:nvSpPr>
        <p:spPr/>
        <p:txBody>
          <a:bodyPr>
            <a:normAutofit/>
          </a:bodyPr>
          <a:lstStyle/>
          <a:p>
            <a:pPr>
              <a:lnSpc>
                <a:spcPct val="150000"/>
              </a:lnSpc>
            </a:pPr>
            <a:r>
              <a:rPr lang="en-US" sz="2000" dirty="0" smtClean="0"/>
              <a:t>To estimate the likelihood of each risk arising and assess its impacts, initially use verbal scales that are readily understood. The tables show examples. Where necessary, adapt or adjust these to suit the circumstances, or use different scales for different criteria. Convert the verbal assessments to numerical measures.</a:t>
            </a:r>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graphicFrame>
        <p:nvGraphicFramePr>
          <p:cNvPr id="4" name="Content Placeholder 3"/>
          <p:cNvGraphicFramePr>
            <a:graphicFrameLocks noGrp="1"/>
          </p:cNvGraphicFramePr>
          <p:nvPr>
            <p:ph sz="quarter" idx="1"/>
          </p:nvPr>
        </p:nvGraphicFramePr>
        <p:xfrm>
          <a:off x="914400" y="1447800"/>
          <a:ext cx="7772400" cy="4495800"/>
        </p:xfrm>
        <a:graphic>
          <a:graphicData uri="http://schemas.openxmlformats.org/drawingml/2006/table">
            <a:tbl>
              <a:tblPr firstRow="1" bandRow="1">
                <a:tableStyleId>{EB9631B5-78F2-41C9-869B-9F39066F8104}</a:tableStyleId>
              </a:tblPr>
              <a:tblGrid>
                <a:gridCol w="1943100"/>
                <a:gridCol w="1943100"/>
                <a:gridCol w="1943100"/>
                <a:gridCol w="1943100"/>
              </a:tblGrid>
              <a:tr h="749300">
                <a:tc>
                  <a:txBody>
                    <a:bodyPr/>
                    <a:lstStyle/>
                    <a:p>
                      <a:r>
                        <a:rPr lang="en-US" dirty="0" smtClean="0"/>
                        <a:t>Risk Likelihood</a:t>
                      </a:r>
                      <a:endParaRPr lang="en-US" dirty="0"/>
                    </a:p>
                  </a:txBody>
                  <a:tcPr marL="86360" marR="86360"/>
                </a:tc>
                <a:tc>
                  <a:txBody>
                    <a:bodyPr/>
                    <a:lstStyle/>
                    <a:p>
                      <a:r>
                        <a:rPr lang="en-US" dirty="0" smtClean="0"/>
                        <a:t>L</a:t>
                      </a:r>
                      <a:endParaRPr lang="en-US" dirty="0"/>
                    </a:p>
                  </a:txBody>
                  <a:tcPr marL="86360" marR="86360"/>
                </a:tc>
                <a:tc>
                  <a:txBody>
                    <a:bodyPr/>
                    <a:lstStyle/>
                    <a:p>
                      <a:r>
                        <a:rPr lang="en-US" dirty="0" smtClean="0"/>
                        <a:t>Risk Impact</a:t>
                      </a:r>
                      <a:endParaRPr lang="en-US" dirty="0"/>
                    </a:p>
                  </a:txBody>
                  <a:tcPr marL="86360" marR="86360"/>
                </a:tc>
                <a:tc>
                  <a:txBody>
                    <a:bodyPr/>
                    <a:lstStyle/>
                    <a:p>
                      <a:r>
                        <a:rPr lang="en-US" dirty="0" smtClean="0"/>
                        <a:t>I</a:t>
                      </a:r>
                      <a:endParaRPr lang="en-US" dirty="0"/>
                    </a:p>
                  </a:txBody>
                  <a:tcPr marL="86360" marR="86360"/>
                </a:tc>
              </a:tr>
              <a:tr h="749300">
                <a:tc>
                  <a:txBody>
                    <a:bodyPr/>
                    <a:lstStyle/>
                    <a:p>
                      <a:r>
                        <a:rPr lang="en-US" dirty="0" smtClean="0"/>
                        <a:t>Almost certain</a:t>
                      </a:r>
                      <a:endParaRPr lang="en-US" dirty="0"/>
                    </a:p>
                  </a:txBody>
                  <a:tcPr marL="86360" marR="86360"/>
                </a:tc>
                <a:tc>
                  <a:txBody>
                    <a:bodyPr/>
                    <a:lstStyle/>
                    <a:p>
                      <a:r>
                        <a:rPr lang="en-US" dirty="0" smtClean="0"/>
                        <a:t>0.9</a:t>
                      </a:r>
                      <a:endParaRPr lang="en-US" dirty="0"/>
                    </a:p>
                  </a:txBody>
                  <a:tcPr marL="86360" marR="86360"/>
                </a:tc>
                <a:tc>
                  <a:txBody>
                    <a:bodyPr/>
                    <a:lstStyle/>
                    <a:p>
                      <a:r>
                        <a:rPr lang="en-US" dirty="0" smtClean="0"/>
                        <a:t>Extreme</a:t>
                      </a:r>
                      <a:endParaRPr lang="en-US" dirty="0"/>
                    </a:p>
                  </a:txBody>
                  <a:tcPr marL="86360" marR="86360"/>
                </a:tc>
                <a:tc>
                  <a:txBody>
                    <a:bodyPr/>
                    <a:lstStyle/>
                    <a:p>
                      <a:r>
                        <a:rPr lang="en-US" dirty="0" smtClean="0"/>
                        <a:t>0.9</a:t>
                      </a:r>
                      <a:endParaRPr lang="en-US" dirty="0"/>
                    </a:p>
                  </a:txBody>
                  <a:tcPr marL="86360" marR="86360"/>
                </a:tc>
              </a:tr>
              <a:tr h="749300">
                <a:tc>
                  <a:txBody>
                    <a:bodyPr/>
                    <a:lstStyle/>
                    <a:p>
                      <a:r>
                        <a:rPr lang="en-US" dirty="0" smtClean="0"/>
                        <a:t>Highly likely</a:t>
                      </a:r>
                      <a:endParaRPr lang="en-US" dirty="0"/>
                    </a:p>
                  </a:txBody>
                  <a:tcPr marL="86360" marR="86360"/>
                </a:tc>
                <a:tc>
                  <a:txBody>
                    <a:bodyPr/>
                    <a:lstStyle/>
                    <a:p>
                      <a:r>
                        <a:rPr lang="en-US" dirty="0" smtClean="0"/>
                        <a:t>0.7</a:t>
                      </a:r>
                      <a:endParaRPr lang="en-US" dirty="0"/>
                    </a:p>
                  </a:txBody>
                  <a:tcPr marL="86360" marR="86360"/>
                </a:tc>
                <a:tc>
                  <a:txBody>
                    <a:bodyPr/>
                    <a:lstStyle/>
                    <a:p>
                      <a:r>
                        <a:rPr lang="en-US" dirty="0" smtClean="0"/>
                        <a:t>Very high</a:t>
                      </a:r>
                      <a:endParaRPr lang="en-US" dirty="0"/>
                    </a:p>
                  </a:txBody>
                  <a:tcPr marL="86360" marR="86360"/>
                </a:tc>
                <a:tc>
                  <a:txBody>
                    <a:bodyPr/>
                    <a:lstStyle/>
                    <a:p>
                      <a:r>
                        <a:rPr lang="en-US" dirty="0" smtClean="0"/>
                        <a:t>0.7</a:t>
                      </a:r>
                      <a:endParaRPr lang="en-US" dirty="0"/>
                    </a:p>
                  </a:txBody>
                  <a:tcPr marL="86360" marR="86360"/>
                </a:tc>
              </a:tr>
              <a:tr h="749300">
                <a:tc>
                  <a:txBody>
                    <a:bodyPr/>
                    <a:lstStyle/>
                    <a:p>
                      <a:r>
                        <a:rPr lang="en-US" dirty="0" smtClean="0"/>
                        <a:t>Likely</a:t>
                      </a:r>
                      <a:endParaRPr lang="en-US" dirty="0"/>
                    </a:p>
                  </a:txBody>
                  <a:tcPr marL="86360" marR="86360"/>
                </a:tc>
                <a:tc>
                  <a:txBody>
                    <a:bodyPr/>
                    <a:lstStyle/>
                    <a:p>
                      <a:r>
                        <a:rPr lang="en-US" dirty="0" smtClean="0"/>
                        <a:t>0.3</a:t>
                      </a:r>
                      <a:endParaRPr lang="en-US" dirty="0"/>
                    </a:p>
                  </a:txBody>
                  <a:tcPr marL="86360" marR="86360"/>
                </a:tc>
                <a:tc>
                  <a:txBody>
                    <a:bodyPr/>
                    <a:lstStyle/>
                    <a:p>
                      <a:r>
                        <a:rPr lang="en-US" dirty="0" smtClean="0"/>
                        <a:t>Medium</a:t>
                      </a:r>
                      <a:endParaRPr lang="en-US" dirty="0"/>
                    </a:p>
                  </a:txBody>
                  <a:tcPr marL="86360" marR="86360"/>
                </a:tc>
                <a:tc>
                  <a:txBody>
                    <a:bodyPr/>
                    <a:lstStyle/>
                    <a:p>
                      <a:r>
                        <a:rPr lang="en-US" dirty="0" smtClean="0"/>
                        <a:t>0.3</a:t>
                      </a:r>
                      <a:endParaRPr lang="en-US" dirty="0"/>
                    </a:p>
                  </a:txBody>
                  <a:tcPr marL="86360" marR="86360"/>
                </a:tc>
              </a:tr>
              <a:tr h="749300">
                <a:tc>
                  <a:txBody>
                    <a:bodyPr/>
                    <a:lstStyle/>
                    <a:p>
                      <a:r>
                        <a:rPr lang="en-US" dirty="0" smtClean="0"/>
                        <a:t>Unlikely</a:t>
                      </a:r>
                      <a:endParaRPr lang="en-US" dirty="0"/>
                    </a:p>
                  </a:txBody>
                  <a:tcPr marL="86360" marR="86360"/>
                </a:tc>
                <a:tc>
                  <a:txBody>
                    <a:bodyPr/>
                    <a:lstStyle/>
                    <a:p>
                      <a:r>
                        <a:rPr lang="en-US" dirty="0" smtClean="0"/>
                        <a:t>0.1</a:t>
                      </a:r>
                      <a:endParaRPr lang="en-US" dirty="0"/>
                    </a:p>
                  </a:txBody>
                  <a:tcPr marL="86360" marR="86360"/>
                </a:tc>
                <a:tc>
                  <a:txBody>
                    <a:bodyPr/>
                    <a:lstStyle/>
                    <a:p>
                      <a:r>
                        <a:rPr lang="en-US" dirty="0" smtClean="0"/>
                        <a:t>Low</a:t>
                      </a:r>
                      <a:endParaRPr lang="en-US" dirty="0"/>
                    </a:p>
                  </a:txBody>
                  <a:tcPr marL="86360" marR="86360"/>
                </a:tc>
                <a:tc>
                  <a:txBody>
                    <a:bodyPr/>
                    <a:lstStyle/>
                    <a:p>
                      <a:r>
                        <a:rPr lang="en-US" dirty="0" smtClean="0"/>
                        <a:t>0.1</a:t>
                      </a:r>
                      <a:endParaRPr lang="en-US" dirty="0"/>
                    </a:p>
                  </a:txBody>
                  <a:tcPr marL="86360" marR="86360"/>
                </a:tc>
              </a:tr>
              <a:tr h="749300">
                <a:tc>
                  <a:txBody>
                    <a:bodyPr/>
                    <a:lstStyle/>
                    <a:p>
                      <a:r>
                        <a:rPr lang="en-US" dirty="0" smtClean="0"/>
                        <a:t>Rare </a:t>
                      </a:r>
                      <a:endParaRPr lang="en-US" dirty="0"/>
                    </a:p>
                  </a:txBody>
                  <a:tcPr marL="86360" marR="86360"/>
                </a:tc>
                <a:tc>
                  <a:txBody>
                    <a:bodyPr/>
                    <a:lstStyle/>
                    <a:p>
                      <a:r>
                        <a:rPr lang="en-US" dirty="0" smtClean="0"/>
                        <a:t>0.01</a:t>
                      </a:r>
                      <a:endParaRPr lang="en-US" dirty="0"/>
                    </a:p>
                  </a:txBody>
                  <a:tcPr marL="86360" marR="86360"/>
                </a:tc>
                <a:tc>
                  <a:txBody>
                    <a:bodyPr/>
                    <a:lstStyle/>
                    <a:p>
                      <a:r>
                        <a:rPr lang="en-US" dirty="0" smtClean="0"/>
                        <a:t>Negligible</a:t>
                      </a:r>
                      <a:endParaRPr lang="en-US" dirty="0"/>
                    </a:p>
                  </a:txBody>
                  <a:tcPr marL="86360" marR="86360"/>
                </a:tc>
                <a:tc>
                  <a:txBody>
                    <a:bodyPr/>
                    <a:lstStyle/>
                    <a:p>
                      <a:r>
                        <a:rPr lang="en-US" dirty="0" smtClean="0"/>
                        <a:t>0.01</a:t>
                      </a:r>
                      <a:endParaRPr lang="en-US" dirty="0"/>
                    </a:p>
                  </a:txBody>
                  <a:tcPr marL="86360" marR="86360"/>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METHOD OF CALCULATING RISK</a:t>
            </a:r>
            <a:endParaRPr lang="en-US" dirty="0"/>
          </a:p>
        </p:txBody>
      </p:sp>
      <p:sp>
        <p:nvSpPr>
          <p:cNvPr id="3" name="Content Placeholder 2"/>
          <p:cNvSpPr>
            <a:spLocks noGrp="1"/>
          </p:cNvSpPr>
          <p:nvPr>
            <p:ph sz="quarter" idx="1"/>
          </p:nvPr>
        </p:nvSpPr>
        <p:spPr/>
        <p:txBody>
          <a:bodyPr>
            <a:noAutofit/>
          </a:bodyPr>
          <a:lstStyle/>
          <a:p>
            <a:r>
              <a:rPr lang="en-US" sz="2000" dirty="0" smtClean="0"/>
              <a:t>Calculate a ‘risk factor’ or combined risk measure for each major risk: </a:t>
            </a:r>
          </a:p>
          <a:p>
            <a:r>
              <a:rPr lang="en-US" sz="2000" dirty="0" smtClean="0"/>
              <a:t>L 	= risk likelihood measure, on a scale 0 to 1 </a:t>
            </a:r>
          </a:p>
          <a:p>
            <a:pPr>
              <a:buNone/>
            </a:pPr>
            <a:r>
              <a:rPr lang="en-US" sz="2000" dirty="0" smtClean="0"/>
              <a:t>		= average of likelihood factors; </a:t>
            </a:r>
          </a:p>
          <a:p>
            <a:pPr>
              <a:buNone/>
            </a:pPr>
            <a:r>
              <a:rPr lang="en-US" sz="2000" dirty="0" smtClean="0"/>
              <a:t>	I 	= impact measure, on a scale 0 to 1 </a:t>
            </a:r>
          </a:p>
          <a:p>
            <a:pPr>
              <a:buNone/>
            </a:pPr>
            <a:r>
              <a:rPr lang="en-US" sz="2000" dirty="0" smtClean="0"/>
              <a:t>		= average of impact factors; </a:t>
            </a:r>
          </a:p>
          <a:p>
            <a:pPr>
              <a:buNone/>
            </a:pPr>
            <a:r>
              <a:rPr lang="en-US" sz="2000" dirty="0" smtClean="0"/>
              <a:t>	RF	 = risk factor </a:t>
            </a:r>
          </a:p>
          <a:p>
            <a:pPr>
              <a:buNone/>
            </a:pPr>
            <a:r>
              <a:rPr lang="en-US" sz="2000" dirty="0" smtClean="0"/>
              <a:t>		= L + I - (L x I) </a:t>
            </a:r>
          </a:p>
          <a:p>
            <a:endParaRPr lang="en-US" sz="1600" dirty="0" smtClean="0"/>
          </a:p>
          <a:p>
            <a:r>
              <a:rPr lang="en-US" sz="1800" dirty="0" smtClean="0"/>
              <a:t>The risk factor (RF), varies from 0 (low) to 1 (high). It reflects the likelihood of a risk arising and the severity of its impact.</a:t>
            </a:r>
          </a:p>
          <a:p>
            <a:r>
              <a:rPr lang="en-US" sz="1800" dirty="0" smtClean="0"/>
              <a:t> The risk factor will be high if a risk is likely to occur, if its impacts are large, or both.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 PROFILE</a:t>
            </a:r>
            <a:endParaRPr lang="en-US" dirty="0"/>
          </a:p>
        </p:txBody>
      </p:sp>
      <p:sp>
        <p:nvSpPr>
          <p:cNvPr id="3" name="Content Placeholder 2"/>
          <p:cNvSpPr>
            <a:spLocks noGrp="1"/>
          </p:cNvSpPr>
          <p:nvPr>
            <p:ph sz="quarter" idx="1"/>
          </p:nvPr>
        </p:nvSpPr>
        <p:spPr>
          <a:xfrm>
            <a:off x="457200" y="1600200"/>
            <a:ext cx="8229600" cy="4953000"/>
          </a:xfrm>
        </p:spPr>
        <p:txBody>
          <a:bodyPr>
            <a:normAutofit/>
          </a:bodyPr>
          <a:lstStyle/>
          <a:p>
            <a:r>
              <a:rPr lang="en-US" sz="1800" dirty="0" smtClean="0"/>
              <a:t>Rank components or work packages in decreasing order of their risk factors, to generate a risk profile. </a:t>
            </a:r>
          </a:p>
          <a:p>
            <a:r>
              <a:rPr lang="en-US" sz="1800" dirty="0" smtClean="0"/>
              <a:t>The ranking and the risk factors are used to decide which risks are acceptable and unacceptable, and to enable Risk Management priorities to be set. </a:t>
            </a:r>
          </a:p>
          <a:p>
            <a:endParaRPr lang="en-US" sz="2000" dirty="0"/>
          </a:p>
        </p:txBody>
      </p:sp>
      <p:pic>
        <p:nvPicPr>
          <p:cNvPr id="1026" name="Picture 2" descr="C:\Users\Zeeshan\Desktop\Risk Fcator.png"/>
          <p:cNvPicPr>
            <a:picLocks noChangeAspect="1" noChangeArrowheads="1"/>
          </p:cNvPicPr>
          <p:nvPr/>
        </p:nvPicPr>
        <p:blipFill>
          <a:blip r:embed="rId2" cstate="print"/>
          <a:srcRect/>
          <a:stretch>
            <a:fillRect/>
          </a:stretch>
        </p:blipFill>
        <p:spPr bwMode="auto">
          <a:xfrm>
            <a:off x="152400" y="2971800"/>
            <a:ext cx="8991600" cy="36576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TWO</a:t>
            </a:r>
            <a:endParaRPr lang="en-US" dirty="0"/>
          </a:p>
        </p:txBody>
      </p:sp>
      <p:sp>
        <p:nvSpPr>
          <p:cNvPr id="3" name="Content Placeholder 2"/>
          <p:cNvSpPr>
            <a:spLocks noGrp="1"/>
          </p:cNvSpPr>
          <p:nvPr>
            <p:ph sz="quarter" idx="1"/>
          </p:nvPr>
        </p:nvSpPr>
        <p:spPr/>
        <p:txBody>
          <a:bodyPr>
            <a:normAutofit/>
          </a:bodyPr>
          <a:lstStyle/>
          <a:p>
            <a:pPr algn="just"/>
            <a:r>
              <a:rPr lang="en-US" sz="2000" dirty="0" smtClean="0"/>
              <a:t>This technique uses different quantitative values for likelihoods and consequences and derives risk factor values by simple addition. However, the objective, namely to develop a ranking of risks, remains the same. </a:t>
            </a:r>
          </a:p>
          <a:p>
            <a:endParaRPr lang="en-US" sz="2000" dirty="0"/>
          </a:p>
        </p:txBody>
      </p:sp>
      <p:graphicFrame>
        <p:nvGraphicFramePr>
          <p:cNvPr id="4" name="Table 3"/>
          <p:cNvGraphicFramePr>
            <a:graphicFrameLocks noGrp="1"/>
          </p:cNvGraphicFramePr>
          <p:nvPr/>
        </p:nvGraphicFramePr>
        <p:xfrm>
          <a:off x="838200" y="2743200"/>
          <a:ext cx="7543800" cy="3352800"/>
        </p:xfrm>
        <a:graphic>
          <a:graphicData uri="http://schemas.openxmlformats.org/drawingml/2006/table">
            <a:tbl>
              <a:tblPr firstRow="1" bandRow="1">
                <a:tableStyleId>{775DCB02-9BB8-47FD-8907-85C794F793BA}</a:tableStyleId>
              </a:tblPr>
              <a:tblGrid>
                <a:gridCol w="2514600"/>
                <a:gridCol w="2514600"/>
                <a:gridCol w="2514600"/>
              </a:tblGrid>
              <a:tr h="558800">
                <a:tc>
                  <a:txBody>
                    <a:bodyPr/>
                    <a:lstStyle/>
                    <a:p>
                      <a:r>
                        <a:rPr lang="en-US" sz="1800" dirty="0" smtClean="0"/>
                        <a:t>Risk Likelihood</a:t>
                      </a:r>
                      <a:endParaRPr lang="en-US" sz="1800" dirty="0"/>
                    </a:p>
                  </a:txBody>
                  <a:tcPr/>
                </a:tc>
                <a:tc>
                  <a:txBody>
                    <a:bodyPr/>
                    <a:lstStyle/>
                    <a:p>
                      <a:endParaRPr lang="en-US"/>
                    </a:p>
                  </a:txBody>
                  <a:tcPr/>
                </a:tc>
                <a:tc>
                  <a:txBody>
                    <a:bodyPr/>
                    <a:lstStyle/>
                    <a:p>
                      <a:r>
                        <a:rPr lang="en-US" dirty="0" smtClean="0"/>
                        <a:t>Scale</a:t>
                      </a:r>
                      <a:endParaRPr lang="en-US" dirty="0"/>
                    </a:p>
                  </a:txBody>
                  <a:tcPr/>
                </a:tc>
              </a:tr>
              <a:tr h="558800">
                <a:tc>
                  <a:txBody>
                    <a:bodyPr/>
                    <a:lstStyle/>
                    <a:p>
                      <a:r>
                        <a:rPr lang="en-US" sz="1800" dirty="0" smtClean="0"/>
                        <a:t>Frequent</a:t>
                      </a:r>
                      <a:endParaRPr lang="en-US" sz="1800" dirty="0"/>
                    </a:p>
                  </a:txBody>
                  <a:tcPr/>
                </a:tc>
                <a:tc>
                  <a:txBody>
                    <a:bodyPr/>
                    <a:lstStyle/>
                    <a:p>
                      <a:r>
                        <a:rPr lang="en-US" sz="1400" dirty="0" smtClean="0"/>
                        <a:t>Likely to occur frequently (several times per year)</a:t>
                      </a:r>
                      <a:endParaRPr lang="en-US" sz="1400" dirty="0"/>
                    </a:p>
                  </a:txBody>
                  <a:tcPr/>
                </a:tc>
                <a:tc>
                  <a:txBody>
                    <a:bodyPr/>
                    <a:lstStyle/>
                    <a:p>
                      <a:r>
                        <a:rPr lang="en-US" dirty="0" smtClean="0"/>
                        <a:t>1</a:t>
                      </a:r>
                      <a:endParaRPr lang="en-US" dirty="0"/>
                    </a:p>
                  </a:txBody>
                  <a:tcPr/>
                </a:tc>
              </a:tr>
              <a:tr h="558800">
                <a:tc>
                  <a:txBody>
                    <a:bodyPr/>
                    <a:lstStyle/>
                    <a:p>
                      <a:r>
                        <a:rPr lang="en-US" sz="1800" dirty="0" smtClean="0"/>
                        <a:t>Reasonably probable</a:t>
                      </a:r>
                      <a:endParaRPr lang="en-US" sz="1800" dirty="0"/>
                    </a:p>
                  </a:txBody>
                  <a:tcPr/>
                </a:tc>
                <a:tc>
                  <a:txBody>
                    <a:bodyPr/>
                    <a:lstStyle/>
                    <a:p>
                      <a:r>
                        <a:rPr lang="en-US" sz="1400" dirty="0" smtClean="0"/>
                        <a:t>Likely to occur several times in life of operation (once per year)</a:t>
                      </a:r>
                      <a:endParaRPr lang="en-US" sz="1400" dirty="0"/>
                    </a:p>
                  </a:txBody>
                  <a:tcPr/>
                </a:tc>
                <a:tc>
                  <a:txBody>
                    <a:bodyPr/>
                    <a:lstStyle/>
                    <a:p>
                      <a:r>
                        <a:rPr lang="en-US" dirty="0" smtClean="0"/>
                        <a:t>0</a:t>
                      </a:r>
                      <a:endParaRPr lang="en-US" dirty="0"/>
                    </a:p>
                  </a:txBody>
                  <a:tcPr/>
                </a:tc>
              </a:tr>
              <a:tr h="558800">
                <a:tc>
                  <a:txBody>
                    <a:bodyPr/>
                    <a:lstStyle/>
                    <a:p>
                      <a:r>
                        <a:rPr lang="en-US" sz="1800" dirty="0" smtClean="0"/>
                        <a:t>Occasional</a:t>
                      </a:r>
                      <a:endParaRPr lang="en-US" sz="1800" dirty="0"/>
                    </a:p>
                  </a:txBody>
                  <a:tcPr/>
                </a:tc>
                <a:tc>
                  <a:txBody>
                    <a:bodyPr/>
                    <a:lstStyle/>
                    <a:p>
                      <a:r>
                        <a:rPr lang="en-US" sz="1400" dirty="0" smtClean="0"/>
                        <a:t>Likely to occur sometime in life of operation</a:t>
                      </a:r>
                      <a:r>
                        <a:rPr lang="en-US" sz="1400" baseline="0" dirty="0" smtClean="0"/>
                        <a:t> (once in 10 years)</a:t>
                      </a:r>
                      <a:endParaRPr lang="en-US" sz="1400" dirty="0"/>
                    </a:p>
                  </a:txBody>
                  <a:tcPr/>
                </a:tc>
                <a:tc>
                  <a:txBody>
                    <a:bodyPr/>
                    <a:lstStyle/>
                    <a:p>
                      <a:r>
                        <a:rPr lang="en-US" dirty="0" smtClean="0"/>
                        <a:t>-1</a:t>
                      </a:r>
                      <a:endParaRPr lang="en-US" dirty="0"/>
                    </a:p>
                  </a:txBody>
                  <a:tcPr/>
                </a:tc>
              </a:tr>
              <a:tr h="558800">
                <a:tc>
                  <a:txBody>
                    <a:bodyPr/>
                    <a:lstStyle/>
                    <a:p>
                      <a:r>
                        <a:rPr lang="en-US" sz="1800" dirty="0" smtClean="0"/>
                        <a:t>Remote</a:t>
                      </a:r>
                      <a:endParaRPr lang="en-US" sz="1800" dirty="0"/>
                    </a:p>
                  </a:txBody>
                  <a:tcPr/>
                </a:tc>
                <a:tc>
                  <a:txBody>
                    <a:bodyPr/>
                    <a:lstStyle/>
                    <a:p>
                      <a:r>
                        <a:rPr lang="en-US" sz="1400" dirty="0" smtClean="0"/>
                        <a:t>Unlikely but possible in life of operation (once per 100 years)</a:t>
                      </a:r>
                      <a:endParaRPr lang="en-US" sz="1400" dirty="0"/>
                    </a:p>
                  </a:txBody>
                  <a:tcPr/>
                </a:tc>
                <a:tc>
                  <a:txBody>
                    <a:bodyPr/>
                    <a:lstStyle/>
                    <a:p>
                      <a:r>
                        <a:rPr lang="en-US" dirty="0" smtClean="0"/>
                        <a:t>-2</a:t>
                      </a:r>
                      <a:endParaRPr lang="en-US" dirty="0"/>
                    </a:p>
                  </a:txBody>
                  <a:tcPr/>
                </a:tc>
              </a:tr>
              <a:tr h="558800">
                <a:tc>
                  <a:txBody>
                    <a:bodyPr/>
                    <a:lstStyle/>
                    <a:p>
                      <a:r>
                        <a:rPr lang="en-US" sz="1800" dirty="0" smtClean="0"/>
                        <a:t>Very unlikely</a:t>
                      </a:r>
                      <a:endParaRPr lang="en-US" sz="1800" dirty="0"/>
                    </a:p>
                  </a:txBody>
                  <a:tcPr/>
                </a:tc>
                <a:tc>
                  <a:txBody>
                    <a:bodyPr/>
                    <a:lstStyle/>
                    <a:p>
                      <a:r>
                        <a:rPr lang="en-US" sz="1400" dirty="0" smtClean="0"/>
                        <a:t>Very unlikely (might occur once per 1000 years)</a:t>
                      </a:r>
                      <a:endParaRPr lang="en-US" sz="1400" dirty="0"/>
                    </a:p>
                  </a:txBody>
                  <a:tcPr/>
                </a:tc>
                <a:tc>
                  <a:txBody>
                    <a:bodyPr/>
                    <a:lstStyle/>
                    <a:p>
                      <a:r>
                        <a:rPr lang="en-US" dirty="0" smtClean="0"/>
                        <a:t>-</a:t>
                      </a:r>
                      <a:endParaRPr lang="en-US" dirty="0"/>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graphicFrame>
        <p:nvGraphicFramePr>
          <p:cNvPr id="4" name="Content Placeholder 3"/>
          <p:cNvGraphicFramePr>
            <a:graphicFrameLocks noGrp="1"/>
          </p:cNvGraphicFramePr>
          <p:nvPr>
            <p:ph sz="quarter" idx="1"/>
          </p:nvPr>
        </p:nvGraphicFramePr>
        <p:xfrm>
          <a:off x="914400" y="1447800"/>
          <a:ext cx="7772400" cy="4038600"/>
        </p:xfrm>
        <a:graphic>
          <a:graphicData uri="http://schemas.openxmlformats.org/drawingml/2006/table">
            <a:tbl>
              <a:tblPr firstRow="1" bandRow="1">
                <a:tableStyleId>{18603FDC-E32A-4AB5-989C-0864C3EAD2B8}</a:tableStyleId>
              </a:tblPr>
              <a:tblGrid>
                <a:gridCol w="2590800"/>
                <a:gridCol w="2590800"/>
                <a:gridCol w="2590800"/>
              </a:tblGrid>
              <a:tr h="665503">
                <a:tc>
                  <a:txBody>
                    <a:bodyPr/>
                    <a:lstStyle/>
                    <a:p>
                      <a:r>
                        <a:rPr lang="en-US" dirty="0" smtClean="0"/>
                        <a:t>Risk Impact</a:t>
                      </a:r>
                      <a:endParaRPr lang="en-US" dirty="0"/>
                    </a:p>
                  </a:txBody>
                  <a:tcPr marL="86360" marR="86360"/>
                </a:tc>
                <a:tc>
                  <a:txBody>
                    <a:bodyPr/>
                    <a:lstStyle/>
                    <a:p>
                      <a:r>
                        <a:rPr lang="en-US" dirty="0" smtClean="0"/>
                        <a:t>Damage</a:t>
                      </a:r>
                      <a:endParaRPr lang="en-US" dirty="0"/>
                    </a:p>
                  </a:txBody>
                  <a:tcPr marL="86360" marR="86360"/>
                </a:tc>
                <a:tc>
                  <a:txBody>
                    <a:bodyPr/>
                    <a:lstStyle/>
                    <a:p>
                      <a:r>
                        <a:rPr lang="en-US" dirty="0" smtClean="0"/>
                        <a:t>Scale</a:t>
                      </a:r>
                      <a:endParaRPr lang="en-US" dirty="0"/>
                    </a:p>
                  </a:txBody>
                  <a:tcPr marL="86360" marR="86360"/>
                </a:tc>
              </a:tr>
              <a:tr h="711085">
                <a:tc>
                  <a:txBody>
                    <a:bodyPr/>
                    <a:lstStyle/>
                    <a:p>
                      <a:r>
                        <a:rPr lang="en-US" dirty="0" smtClean="0"/>
                        <a:t>Catastrophic</a:t>
                      </a:r>
                      <a:endParaRPr lang="en-US" dirty="0"/>
                    </a:p>
                  </a:txBody>
                  <a:tcPr marL="86360" marR="86360"/>
                </a:tc>
                <a:tc>
                  <a:txBody>
                    <a:bodyPr/>
                    <a:lstStyle/>
                    <a:p>
                      <a:r>
                        <a:rPr lang="en-US" sz="2000" dirty="0" smtClean="0"/>
                        <a:t>› $ 10 million</a:t>
                      </a:r>
                      <a:endParaRPr lang="en-US" dirty="0"/>
                    </a:p>
                  </a:txBody>
                  <a:tcPr marL="86360" marR="86360"/>
                </a:tc>
                <a:tc>
                  <a:txBody>
                    <a:bodyPr/>
                    <a:lstStyle/>
                    <a:p>
                      <a:r>
                        <a:rPr lang="en-US" dirty="0" smtClean="0"/>
                        <a:t>7</a:t>
                      </a:r>
                      <a:endParaRPr lang="en-US" dirty="0"/>
                    </a:p>
                  </a:txBody>
                  <a:tcPr marL="86360" marR="86360"/>
                </a:tc>
              </a:tr>
              <a:tr h="665503">
                <a:tc>
                  <a:txBody>
                    <a:bodyPr/>
                    <a:lstStyle/>
                    <a:p>
                      <a:r>
                        <a:rPr lang="en-US" dirty="0" smtClean="0"/>
                        <a:t>Critical</a:t>
                      </a:r>
                      <a:endParaRPr lang="en-US" dirty="0"/>
                    </a:p>
                  </a:txBody>
                  <a:tcPr marL="86360" marR="86360"/>
                </a:tc>
                <a:tc>
                  <a:txBody>
                    <a:bodyPr/>
                    <a:lstStyle/>
                    <a:p>
                      <a:r>
                        <a:rPr lang="en-US" dirty="0" smtClean="0"/>
                        <a:t>$ 1 million ‹ $ 10 million</a:t>
                      </a:r>
                      <a:endParaRPr lang="en-US" dirty="0"/>
                    </a:p>
                  </a:txBody>
                  <a:tcPr marL="86360" marR="86360"/>
                </a:tc>
                <a:tc>
                  <a:txBody>
                    <a:bodyPr/>
                    <a:lstStyle/>
                    <a:p>
                      <a:r>
                        <a:rPr lang="en-US" dirty="0" smtClean="0"/>
                        <a:t>6</a:t>
                      </a:r>
                      <a:endParaRPr lang="en-US" dirty="0"/>
                    </a:p>
                  </a:txBody>
                  <a:tcPr marL="86360" marR="86360"/>
                </a:tc>
              </a:tr>
              <a:tr h="665503">
                <a:tc>
                  <a:txBody>
                    <a:bodyPr/>
                    <a:lstStyle/>
                    <a:p>
                      <a:r>
                        <a:rPr lang="en-US" dirty="0" smtClean="0"/>
                        <a:t>Major</a:t>
                      </a:r>
                      <a:endParaRPr lang="en-US" dirty="0"/>
                    </a:p>
                  </a:txBody>
                  <a:tcPr marL="86360" marR="86360"/>
                </a:tc>
                <a:tc>
                  <a:txBody>
                    <a:bodyPr/>
                    <a:lstStyle/>
                    <a:p>
                      <a:r>
                        <a:rPr lang="en-US" dirty="0" smtClean="0"/>
                        <a:t>$ 100,000 ‹</a:t>
                      </a:r>
                      <a:r>
                        <a:rPr lang="en-US" baseline="0" dirty="0" smtClean="0"/>
                        <a:t> $ 1 million</a:t>
                      </a:r>
                      <a:endParaRPr lang="en-US" dirty="0"/>
                    </a:p>
                  </a:txBody>
                  <a:tcPr marL="86360" marR="86360"/>
                </a:tc>
                <a:tc>
                  <a:txBody>
                    <a:bodyPr/>
                    <a:lstStyle/>
                    <a:p>
                      <a:r>
                        <a:rPr lang="en-US" dirty="0" smtClean="0"/>
                        <a:t>5</a:t>
                      </a:r>
                      <a:endParaRPr lang="en-US" dirty="0"/>
                    </a:p>
                  </a:txBody>
                  <a:tcPr marL="86360" marR="86360"/>
                </a:tc>
              </a:tr>
              <a:tr h="665503">
                <a:tc>
                  <a:txBody>
                    <a:bodyPr/>
                    <a:lstStyle/>
                    <a:p>
                      <a:r>
                        <a:rPr lang="en-US" dirty="0" smtClean="0"/>
                        <a:t>Minor</a:t>
                      </a:r>
                      <a:endParaRPr lang="en-US" dirty="0"/>
                    </a:p>
                  </a:txBody>
                  <a:tcPr marL="86360" marR="86360"/>
                </a:tc>
                <a:tc>
                  <a:txBody>
                    <a:bodyPr/>
                    <a:lstStyle/>
                    <a:p>
                      <a:r>
                        <a:rPr lang="en-US" dirty="0" smtClean="0"/>
                        <a:t>$ 10,000 ‹ $100,000</a:t>
                      </a:r>
                      <a:endParaRPr lang="en-US" dirty="0"/>
                    </a:p>
                  </a:txBody>
                  <a:tcPr marL="86360" marR="86360"/>
                </a:tc>
                <a:tc>
                  <a:txBody>
                    <a:bodyPr/>
                    <a:lstStyle/>
                    <a:p>
                      <a:r>
                        <a:rPr lang="en-US" dirty="0" smtClean="0"/>
                        <a:t>4</a:t>
                      </a:r>
                      <a:endParaRPr lang="en-US" dirty="0"/>
                    </a:p>
                  </a:txBody>
                  <a:tcPr marL="86360" marR="86360"/>
                </a:tc>
              </a:tr>
              <a:tr h="665503">
                <a:tc>
                  <a:txBody>
                    <a:bodyPr/>
                    <a:lstStyle/>
                    <a:p>
                      <a:r>
                        <a:rPr lang="en-US" dirty="0" smtClean="0"/>
                        <a:t>Negligible </a:t>
                      </a:r>
                      <a:endParaRPr lang="en-US" dirty="0"/>
                    </a:p>
                  </a:txBody>
                  <a:tcPr marL="86360" marR="86360"/>
                </a:tc>
                <a:tc>
                  <a:txBody>
                    <a:bodyPr/>
                    <a:lstStyle/>
                    <a:p>
                      <a:r>
                        <a:rPr lang="en-US" dirty="0" smtClean="0"/>
                        <a:t>‹ $ 10,000</a:t>
                      </a:r>
                      <a:endParaRPr lang="en-US" dirty="0"/>
                    </a:p>
                  </a:txBody>
                  <a:tcPr marL="86360" marR="86360"/>
                </a:tc>
                <a:tc>
                  <a:txBody>
                    <a:bodyPr/>
                    <a:lstStyle/>
                    <a:p>
                      <a:r>
                        <a:rPr lang="en-US" dirty="0" smtClean="0"/>
                        <a:t>3</a:t>
                      </a:r>
                      <a:endParaRPr lang="en-US" dirty="0"/>
                    </a:p>
                  </a:txBody>
                  <a:tcPr marL="86360" marR="86360"/>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a:t>
            </a:r>
            <a:endParaRPr lang="en-US" dirty="0"/>
          </a:p>
        </p:txBody>
      </p:sp>
      <p:sp>
        <p:nvSpPr>
          <p:cNvPr id="3" name="Content Placeholder 2"/>
          <p:cNvSpPr>
            <a:spLocks noGrp="1"/>
          </p:cNvSpPr>
          <p:nvPr>
            <p:ph sz="quarter" idx="1"/>
          </p:nvPr>
        </p:nvSpPr>
        <p:spPr/>
        <p:txBody>
          <a:bodyPr>
            <a:normAutofit/>
          </a:bodyPr>
          <a:lstStyle/>
          <a:p>
            <a:r>
              <a:rPr lang="en-US" sz="2000" dirty="0" smtClean="0"/>
              <a:t>In this example, risk factors are calculated by adding the likelihood and impact scores, and risk priorities are assigned on the following score groupings: </a:t>
            </a:r>
          </a:p>
          <a:p>
            <a:endParaRPr lang="en-US" sz="2000" dirty="0"/>
          </a:p>
        </p:txBody>
      </p:sp>
      <p:pic>
        <p:nvPicPr>
          <p:cNvPr id="2050" name="Picture 2" descr="C:\Users\Zeeshan\Desktop\rf.png"/>
          <p:cNvPicPr>
            <a:picLocks noChangeAspect="1" noChangeArrowheads="1"/>
          </p:cNvPicPr>
          <p:nvPr/>
        </p:nvPicPr>
        <p:blipFill>
          <a:blip r:embed="rId2" cstate="print">
            <a:lum bright="-10000"/>
          </a:blip>
          <a:srcRect/>
          <a:stretch>
            <a:fillRect/>
          </a:stretch>
        </p:blipFill>
        <p:spPr bwMode="auto">
          <a:xfrm>
            <a:off x="533400" y="2209800"/>
            <a:ext cx="8240713" cy="42672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PROFILE</a:t>
            </a:r>
            <a:endParaRPr lang="en-US" dirty="0"/>
          </a:p>
        </p:txBody>
      </p:sp>
      <p:graphicFrame>
        <p:nvGraphicFramePr>
          <p:cNvPr id="4" name="Content Placeholder 3"/>
          <p:cNvGraphicFramePr>
            <a:graphicFrameLocks noGrp="1"/>
          </p:cNvGraphicFramePr>
          <p:nvPr>
            <p:ph sz="quarter" idx="1"/>
          </p:nvPr>
        </p:nvGraphicFramePr>
        <p:xfrm>
          <a:off x="457200" y="2209800"/>
          <a:ext cx="8229600" cy="3143250"/>
        </p:xfrm>
        <a:graphic>
          <a:graphicData uri="http://schemas.openxmlformats.org/drawingml/2006/table">
            <a:tbl>
              <a:tblPr firstRow="1" bandRow="1">
                <a:tableStyleId>{2A488322-F2BA-4B5B-9748-0D474271808F}</a:tableStyleId>
              </a:tblPr>
              <a:tblGrid>
                <a:gridCol w="2743200"/>
                <a:gridCol w="2743200"/>
                <a:gridCol w="2743200"/>
              </a:tblGrid>
              <a:tr h="742950">
                <a:tc>
                  <a:txBody>
                    <a:bodyPr/>
                    <a:lstStyle/>
                    <a:p>
                      <a:r>
                        <a:rPr lang="en-US" dirty="0" smtClean="0"/>
                        <a:t>Score</a:t>
                      </a:r>
                      <a:endParaRPr lang="en-US" dirty="0"/>
                    </a:p>
                  </a:txBody>
                  <a:tcPr/>
                </a:tc>
                <a:tc>
                  <a:txBody>
                    <a:bodyPr/>
                    <a:lstStyle/>
                    <a:p>
                      <a:r>
                        <a:rPr lang="en-US" dirty="0" smtClean="0"/>
                        <a:t>Ranking</a:t>
                      </a:r>
                      <a:endParaRPr lang="en-US" dirty="0"/>
                    </a:p>
                  </a:txBody>
                  <a:tcPr/>
                </a:tc>
                <a:tc>
                  <a:txBody>
                    <a:bodyPr/>
                    <a:lstStyle/>
                    <a:p>
                      <a:r>
                        <a:rPr lang="en-US" dirty="0" smtClean="0"/>
                        <a:t>Management action</a:t>
                      </a:r>
                      <a:endParaRPr lang="en-US" dirty="0"/>
                    </a:p>
                  </a:txBody>
                  <a:tcPr/>
                </a:tc>
              </a:tr>
              <a:tr h="742950">
                <a:tc>
                  <a:txBody>
                    <a:bodyPr/>
                    <a:lstStyle/>
                    <a:p>
                      <a:r>
                        <a:rPr lang="en-US" dirty="0" smtClean="0"/>
                        <a:t>[5],</a:t>
                      </a:r>
                      <a:r>
                        <a:rPr lang="en-US" baseline="0" dirty="0" smtClean="0"/>
                        <a:t> 6, 7, 8</a:t>
                      </a:r>
                      <a:endParaRPr lang="en-US" dirty="0"/>
                    </a:p>
                  </a:txBody>
                  <a:tcPr/>
                </a:tc>
                <a:tc>
                  <a:txBody>
                    <a:bodyPr/>
                    <a:lstStyle/>
                    <a:p>
                      <a:r>
                        <a:rPr lang="en-US" dirty="0" smtClean="0"/>
                        <a:t>Major risk</a:t>
                      </a:r>
                      <a:endParaRPr lang="en-US" dirty="0"/>
                    </a:p>
                  </a:txBody>
                  <a:tcPr/>
                </a:tc>
                <a:tc>
                  <a:txBody>
                    <a:bodyPr/>
                    <a:lstStyle/>
                    <a:p>
                      <a:r>
                        <a:rPr lang="en-US" dirty="0" smtClean="0"/>
                        <a:t>Imperative</a:t>
                      </a:r>
                      <a:r>
                        <a:rPr lang="en-US" baseline="0" dirty="0" smtClean="0"/>
                        <a:t> to suppress risk to lower level</a:t>
                      </a:r>
                      <a:endParaRPr lang="en-US" dirty="0"/>
                    </a:p>
                  </a:txBody>
                  <a:tcPr/>
                </a:tc>
              </a:tr>
              <a:tr h="742950">
                <a:tc>
                  <a:txBody>
                    <a:bodyPr/>
                    <a:lstStyle/>
                    <a:p>
                      <a:r>
                        <a:rPr lang="en-US" dirty="0" smtClean="0"/>
                        <a:t>4, [5]</a:t>
                      </a:r>
                      <a:endParaRPr lang="en-US" dirty="0"/>
                    </a:p>
                  </a:txBody>
                  <a:tcPr/>
                </a:tc>
                <a:tc>
                  <a:txBody>
                    <a:bodyPr/>
                    <a:lstStyle/>
                    <a:p>
                      <a:r>
                        <a:rPr lang="en-US" dirty="0" smtClean="0"/>
                        <a:t>Medium risk</a:t>
                      </a:r>
                      <a:endParaRPr lang="en-US" dirty="0"/>
                    </a:p>
                  </a:txBody>
                  <a:tcPr/>
                </a:tc>
                <a:tc>
                  <a:txBody>
                    <a:bodyPr/>
                    <a:lstStyle/>
                    <a:p>
                      <a:r>
                        <a:rPr lang="en-US" dirty="0" smtClean="0"/>
                        <a:t>Corrective measures are required in a reasonable time frame</a:t>
                      </a:r>
                      <a:endParaRPr lang="en-US" dirty="0"/>
                    </a:p>
                  </a:txBody>
                  <a:tcPr/>
                </a:tc>
              </a:tr>
              <a:tr h="742950">
                <a:tc>
                  <a:txBody>
                    <a:bodyPr/>
                    <a:lstStyle/>
                    <a:p>
                      <a:r>
                        <a:rPr lang="en-US" dirty="0" smtClean="0"/>
                        <a:t>‹ 4</a:t>
                      </a:r>
                      <a:endParaRPr lang="en-US" dirty="0"/>
                    </a:p>
                  </a:txBody>
                  <a:tcPr/>
                </a:tc>
                <a:tc>
                  <a:txBody>
                    <a:bodyPr/>
                    <a:lstStyle/>
                    <a:p>
                      <a:r>
                        <a:rPr lang="en-US" dirty="0" smtClean="0"/>
                        <a:t>Low risk</a:t>
                      </a:r>
                      <a:endParaRPr lang="en-US" dirty="0"/>
                    </a:p>
                  </a:txBody>
                  <a:tcPr/>
                </a:tc>
                <a:tc>
                  <a:txBody>
                    <a:bodyPr/>
                    <a:lstStyle/>
                    <a:p>
                      <a:r>
                        <a:rPr lang="en-US" dirty="0" smtClean="0"/>
                        <a:t>Corrective action where practicable</a:t>
                      </a:r>
                      <a:endParaRPr lang="en-US" dirty="0"/>
                    </a:p>
                  </a:txBody>
                  <a:tcPr/>
                </a:tc>
              </a:tr>
            </a:tbl>
          </a:graphicData>
        </a:graphic>
      </p:graphicFrame>
      <p:graphicFrame>
        <p:nvGraphicFramePr>
          <p:cNvPr id="5" name="Table 4"/>
          <p:cNvGraphicFramePr>
            <a:graphicFrameLocks noGrp="1"/>
          </p:cNvGraphicFramePr>
          <p:nvPr/>
        </p:nvGraphicFramePr>
        <p:xfrm>
          <a:off x="533400" y="1397000"/>
          <a:ext cx="8153400" cy="508000"/>
        </p:xfrm>
        <a:graphic>
          <a:graphicData uri="http://schemas.openxmlformats.org/drawingml/2006/table">
            <a:tbl>
              <a:tblPr firstRow="1" bandRow="1">
                <a:tableStyleId>{8FD4443E-F989-4FC4-A0C8-D5A2AF1F390B}</a:tableStyleId>
              </a:tblPr>
              <a:tblGrid>
                <a:gridCol w="8153400"/>
              </a:tblGrid>
              <a:tr h="508000">
                <a:tc>
                  <a:txBody>
                    <a:bodyPr/>
                    <a:lstStyle/>
                    <a:p>
                      <a:r>
                        <a:rPr lang="en-US" dirty="0" smtClean="0"/>
                        <a:t>Risk priorities are then allocated as follow</a:t>
                      </a:r>
                      <a:endParaRPr lang="en-US"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Risk</a:t>
            </a:r>
            <a:endParaRPr lang="en-US" dirty="0"/>
          </a:p>
        </p:txBody>
      </p:sp>
      <p:sp>
        <p:nvSpPr>
          <p:cNvPr id="3" name="Content Placeholder 2"/>
          <p:cNvSpPr>
            <a:spLocks noGrp="1"/>
          </p:cNvSpPr>
          <p:nvPr>
            <p:ph sz="quarter" idx="1"/>
          </p:nvPr>
        </p:nvSpPr>
        <p:spPr/>
        <p:txBody>
          <a:bodyPr>
            <a:normAutofit lnSpcReduction="10000"/>
          </a:bodyPr>
          <a:lstStyle/>
          <a:p>
            <a:r>
              <a:rPr lang="en-US" sz="2000" b="1" u="sng" dirty="0" smtClean="0"/>
              <a:t>COMMERCIAL &amp; STRATEGIC </a:t>
            </a:r>
          </a:p>
          <a:p>
            <a:endParaRPr lang="en-US" sz="2000" dirty="0" smtClean="0"/>
          </a:p>
          <a:p>
            <a:r>
              <a:rPr lang="en-US" sz="2000" dirty="0" smtClean="0"/>
              <a:t>COMPETITION </a:t>
            </a:r>
          </a:p>
          <a:p>
            <a:r>
              <a:rPr lang="en-US" sz="2000" dirty="0" smtClean="0"/>
              <a:t>MARKET DEMAND LEVELS </a:t>
            </a:r>
          </a:p>
          <a:p>
            <a:r>
              <a:rPr lang="en-US" sz="2000" dirty="0" smtClean="0"/>
              <a:t>GROWTH RATES </a:t>
            </a:r>
          </a:p>
          <a:p>
            <a:r>
              <a:rPr lang="en-US" sz="2000" dirty="0" smtClean="0"/>
              <a:t>TECHNOLOGICAL CHANGE </a:t>
            </a:r>
          </a:p>
          <a:p>
            <a:r>
              <a:rPr lang="en-US" sz="2000" dirty="0" smtClean="0"/>
              <a:t>STAKEHOLDER PERCEPTIONS </a:t>
            </a:r>
          </a:p>
          <a:p>
            <a:r>
              <a:rPr lang="en-US" sz="2000" dirty="0" smtClean="0"/>
              <a:t>MARKET SHARE </a:t>
            </a:r>
          </a:p>
          <a:p>
            <a:r>
              <a:rPr lang="en-US" sz="2000" dirty="0" smtClean="0"/>
              <a:t>PRIVATE SECTOR INVOLVEMENT </a:t>
            </a:r>
          </a:p>
          <a:p>
            <a:r>
              <a:rPr lang="en-US" sz="2000" dirty="0" smtClean="0"/>
              <a:t>NEW PRODUCTS AND SERVICES </a:t>
            </a:r>
          </a:p>
          <a:p>
            <a:r>
              <a:rPr lang="en-US" sz="2000" dirty="0" smtClean="0"/>
              <a:t>SITE ACQUISITION</a:t>
            </a:r>
            <a:endParaRPr lang="en-US" sz="2000" dirty="0"/>
          </a:p>
        </p:txBody>
      </p:sp>
      <p:sp>
        <p:nvSpPr>
          <p:cNvPr id="5" name="Content Placeholder 4"/>
          <p:cNvSpPr>
            <a:spLocks noGrp="1"/>
          </p:cNvSpPr>
          <p:nvPr>
            <p:ph sz="quarter" idx="2"/>
          </p:nvPr>
        </p:nvSpPr>
        <p:spPr/>
        <p:txBody>
          <a:bodyPr>
            <a:normAutofit lnSpcReduction="10000"/>
          </a:bodyPr>
          <a:lstStyle/>
          <a:p>
            <a:r>
              <a:rPr lang="en-US" sz="2000" b="1" u="sng" dirty="0" smtClean="0"/>
              <a:t>ECONOMIC </a:t>
            </a:r>
          </a:p>
          <a:p>
            <a:endParaRPr lang="en-US" sz="2000" dirty="0" smtClean="0"/>
          </a:p>
          <a:p>
            <a:r>
              <a:rPr lang="en-US" sz="2000" dirty="0" smtClean="0"/>
              <a:t>DISCOUNT RATE </a:t>
            </a:r>
          </a:p>
          <a:p>
            <a:r>
              <a:rPr lang="en-US" sz="2000" dirty="0" smtClean="0"/>
              <a:t> ECONOMIC GROWTH </a:t>
            </a:r>
          </a:p>
          <a:p>
            <a:r>
              <a:rPr lang="en-US" sz="2000" dirty="0" smtClean="0"/>
              <a:t> ENERGY PRICES </a:t>
            </a:r>
          </a:p>
          <a:p>
            <a:r>
              <a:rPr lang="en-US" sz="2000" dirty="0" smtClean="0"/>
              <a:t> EXCHANGE RATE VARIATION </a:t>
            </a:r>
          </a:p>
          <a:p>
            <a:r>
              <a:rPr lang="en-US" sz="2000" dirty="0" smtClean="0"/>
              <a:t> INFLATION </a:t>
            </a:r>
          </a:p>
          <a:p>
            <a:r>
              <a:rPr lang="en-US" sz="2000" dirty="0" smtClean="0"/>
              <a:t> DEMAND TRENDS </a:t>
            </a:r>
          </a:p>
          <a:p>
            <a:r>
              <a:rPr lang="en-US" sz="2000" dirty="0" smtClean="0"/>
              <a:t> POPULATION GROWTH </a:t>
            </a:r>
          </a:p>
          <a:p>
            <a:r>
              <a:rPr lang="en-US" sz="2000" dirty="0" smtClean="0"/>
              <a:t> COMMODITY PRICE</a:t>
            </a:r>
          </a:p>
          <a:p>
            <a:endParaRPr lang="en-US"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135562"/>
          </a:xfrm>
        </p:spPr>
        <p:txBody>
          <a:bodyPr/>
          <a:lstStyle/>
          <a:p>
            <a:r>
              <a:rPr lang="en-US" dirty="0" smtClean="0"/>
              <a:t>End of Session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Sources of Risk</a:t>
            </a:r>
            <a:endParaRPr lang="en-US" dirty="0"/>
          </a:p>
        </p:txBody>
      </p:sp>
      <p:sp>
        <p:nvSpPr>
          <p:cNvPr id="5" name="Content Placeholder 4"/>
          <p:cNvSpPr>
            <a:spLocks noGrp="1"/>
          </p:cNvSpPr>
          <p:nvPr>
            <p:ph sz="quarter" idx="1"/>
          </p:nvPr>
        </p:nvSpPr>
        <p:spPr/>
        <p:txBody>
          <a:bodyPr>
            <a:normAutofit/>
          </a:bodyPr>
          <a:lstStyle/>
          <a:p>
            <a:r>
              <a:rPr lang="en-US" sz="2000" b="1" u="sng" dirty="0" smtClean="0"/>
              <a:t>CONTRACTUAL </a:t>
            </a:r>
          </a:p>
          <a:p>
            <a:endParaRPr lang="en-US" sz="2000" dirty="0" smtClean="0"/>
          </a:p>
          <a:p>
            <a:r>
              <a:rPr lang="en-US" sz="2000" dirty="0" smtClean="0"/>
              <a:t>CLIENT PROBLEMS </a:t>
            </a:r>
          </a:p>
          <a:p>
            <a:r>
              <a:rPr lang="en-US" sz="2000" dirty="0" smtClean="0"/>
              <a:t>CONTRACTOR PROBLEMS </a:t>
            </a:r>
          </a:p>
          <a:p>
            <a:r>
              <a:rPr lang="en-US" sz="2000" dirty="0" smtClean="0"/>
              <a:t>DELAYS </a:t>
            </a:r>
          </a:p>
          <a:p>
            <a:r>
              <a:rPr lang="en-US" sz="2000" dirty="0" smtClean="0"/>
              <a:t>FORCE MAJEURE EVENTS </a:t>
            </a:r>
          </a:p>
          <a:p>
            <a:r>
              <a:rPr lang="en-US" sz="2000" dirty="0" smtClean="0"/>
              <a:t>INSURANCE AND INDEMNITIES </a:t>
            </a:r>
          </a:p>
          <a:p>
            <a:r>
              <a:rPr lang="en-US" sz="2000" dirty="0" smtClean="0"/>
              <a:t>JOINT VENTURE RELATIONS</a:t>
            </a:r>
            <a:endParaRPr lang="en-US" sz="2000" dirty="0"/>
          </a:p>
        </p:txBody>
      </p:sp>
      <p:sp>
        <p:nvSpPr>
          <p:cNvPr id="6" name="Content Placeholder 5"/>
          <p:cNvSpPr>
            <a:spLocks noGrp="1"/>
          </p:cNvSpPr>
          <p:nvPr>
            <p:ph sz="quarter" idx="2"/>
          </p:nvPr>
        </p:nvSpPr>
        <p:spPr/>
        <p:txBody>
          <a:bodyPr>
            <a:normAutofit/>
          </a:bodyPr>
          <a:lstStyle/>
          <a:p>
            <a:r>
              <a:rPr lang="en-US" sz="2000" b="1" u="sng" dirty="0" smtClean="0"/>
              <a:t>FINANCIAL </a:t>
            </a:r>
          </a:p>
          <a:p>
            <a:endParaRPr lang="en-US" sz="2000" dirty="0" smtClean="0"/>
          </a:p>
          <a:p>
            <a:r>
              <a:rPr lang="en-US" sz="2000" dirty="0" smtClean="0"/>
              <a:t>DEBT/EQUITY RATIOS </a:t>
            </a:r>
          </a:p>
          <a:p>
            <a:r>
              <a:rPr lang="en-US" sz="2000" dirty="0" smtClean="0"/>
              <a:t>FUNDING SOURCES </a:t>
            </a:r>
          </a:p>
          <a:p>
            <a:r>
              <a:rPr lang="en-US" sz="2000" dirty="0" smtClean="0"/>
              <a:t>FINANCING COSTS </a:t>
            </a:r>
          </a:p>
          <a:p>
            <a:r>
              <a:rPr lang="en-US" sz="2000" dirty="0" smtClean="0"/>
              <a:t>TAXATION IMPACTS </a:t>
            </a:r>
          </a:p>
          <a:p>
            <a:r>
              <a:rPr lang="en-US" sz="2000" dirty="0" smtClean="0"/>
              <a:t>INTEREST RATES </a:t>
            </a:r>
          </a:p>
          <a:p>
            <a:r>
              <a:rPr lang="en-US" sz="2000" dirty="0" smtClean="0"/>
              <a:t>INVESTMENT TERMS </a:t>
            </a:r>
          </a:p>
          <a:p>
            <a:r>
              <a:rPr lang="en-US" sz="2000" dirty="0" smtClean="0"/>
              <a:t>OWNERSHIP </a:t>
            </a:r>
          </a:p>
          <a:p>
            <a:r>
              <a:rPr lang="en-US" sz="2000" dirty="0" smtClean="0"/>
              <a:t>RESIDUAL RISKS FOR GOVERNMENT </a:t>
            </a:r>
          </a:p>
          <a:p>
            <a:r>
              <a:rPr lang="en-US" sz="2000" dirty="0" smtClean="0"/>
              <a:t>UNDERWRITING</a:t>
            </a:r>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Sources of Risk</a:t>
            </a:r>
            <a:endParaRPr lang="en-US" dirty="0"/>
          </a:p>
        </p:txBody>
      </p:sp>
      <p:sp>
        <p:nvSpPr>
          <p:cNvPr id="7" name="Content Placeholder 6"/>
          <p:cNvSpPr>
            <a:spLocks noGrp="1"/>
          </p:cNvSpPr>
          <p:nvPr>
            <p:ph sz="quarter" idx="1"/>
          </p:nvPr>
        </p:nvSpPr>
        <p:spPr/>
        <p:txBody>
          <a:bodyPr>
            <a:normAutofit/>
          </a:bodyPr>
          <a:lstStyle/>
          <a:p>
            <a:r>
              <a:rPr lang="en-US" sz="2000" b="1" u="sng" dirty="0" smtClean="0"/>
              <a:t>ENVIRONMENTAL </a:t>
            </a:r>
          </a:p>
          <a:p>
            <a:endParaRPr lang="en-US" sz="2000" dirty="0" smtClean="0"/>
          </a:p>
          <a:p>
            <a:r>
              <a:rPr lang="en-US" sz="2000" dirty="0" smtClean="0"/>
              <a:t>AMENITY VALUES </a:t>
            </a:r>
          </a:p>
          <a:p>
            <a:r>
              <a:rPr lang="en-US" sz="2000" dirty="0" smtClean="0"/>
              <a:t>APPROVAL PROCESSES </a:t>
            </a:r>
          </a:p>
          <a:p>
            <a:r>
              <a:rPr lang="en-US" sz="2000" dirty="0" smtClean="0"/>
              <a:t>COMMUNITY CONSULTATION </a:t>
            </a:r>
          </a:p>
          <a:p>
            <a:r>
              <a:rPr lang="en-US" sz="2000" dirty="0" smtClean="0"/>
              <a:t>SITE AVAILABILITY/ZONING </a:t>
            </a:r>
          </a:p>
          <a:p>
            <a:r>
              <a:rPr lang="en-US" sz="2000" dirty="0" smtClean="0"/>
              <a:t>ENDANGERED SPECIES </a:t>
            </a:r>
          </a:p>
          <a:p>
            <a:r>
              <a:rPr lang="en-US" sz="2000" dirty="0" smtClean="0"/>
              <a:t>CONSERVATION/HERITAGE </a:t>
            </a:r>
          </a:p>
          <a:p>
            <a:r>
              <a:rPr lang="en-US" sz="2000" dirty="0" smtClean="0"/>
              <a:t>DEGRADATION OR CONTAMINATION </a:t>
            </a:r>
          </a:p>
          <a:p>
            <a:r>
              <a:rPr lang="en-US" sz="2000" dirty="0" smtClean="0"/>
              <a:t>VISUAL INTRUSION</a:t>
            </a:r>
            <a:endParaRPr lang="en-US" sz="2000" dirty="0"/>
          </a:p>
        </p:txBody>
      </p:sp>
      <p:sp>
        <p:nvSpPr>
          <p:cNvPr id="8" name="Content Placeholder 7"/>
          <p:cNvSpPr>
            <a:spLocks noGrp="1"/>
          </p:cNvSpPr>
          <p:nvPr>
            <p:ph sz="quarter" idx="2"/>
          </p:nvPr>
        </p:nvSpPr>
        <p:spPr/>
        <p:txBody>
          <a:bodyPr>
            <a:normAutofit/>
          </a:bodyPr>
          <a:lstStyle/>
          <a:p>
            <a:r>
              <a:rPr lang="en-US" sz="2000" b="1" u="sng" dirty="0" smtClean="0"/>
              <a:t>POLITICAL </a:t>
            </a:r>
          </a:p>
          <a:p>
            <a:endParaRPr lang="en-US" sz="2000" dirty="0" smtClean="0"/>
          </a:p>
          <a:p>
            <a:r>
              <a:rPr lang="en-US" sz="2000" dirty="0" smtClean="0"/>
              <a:t>PARLIAMENTARY SUPPORT </a:t>
            </a:r>
          </a:p>
          <a:p>
            <a:r>
              <a:rPr lang="en-US" sz="2000" dirty="0" smtClean="0"/>
              <a:t>COMMUNITY SUPPORT </a:t>
            </a:r>
          </a:p>
          <a:p>
            <a:r>
              <a:rPr lang="en-US" sz="2000" dirty="0" smtClean="0"/>
              <a:t>GOVERNMENT ENDORSEMENT </a:t>
            </a:r>
          </a:p>
          <a:p>
            <a:r>
              <a:rPr lang="en-US" sz="2000" dirty="0" smtClean="0"/>
              <a:t>POLICY CHANGE </a:t>
            </a:r>
          </a:p>
          <a:p>
            <a:r>
              <a:rPr lang="en-US" sz="2000" dirty="0" smtClean="0"/>
              <a:t>SOVEREIGN RISK </a:t>
            </a:r>
          </a:p>
          <a:p>
            <a:r>
              <a:rPr lang="en-US" sz="2000" dirty="0" smtClean="0"/>
              <a:t>TAXATION</a:t>
            </a:r>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Sources of Risk</a:t>
            </a:r>
            <a:endParaRPr lang="en-US" dirty="0"/>
          </a:p>
        </p:txBody>
      </p:sp>
      <p:sp>
        <p:nvSpPr>
          <p:cNvPr id="3" name="Content Placeholder 2"/>
          <p:cNvSpPr>
            <a:spLocks noGrp="1"/>
          </p:cNvSpPr>
          <p:nvPr>
            <p:ph sz="quarter" idx="1"/>
          </p:nvPr>
        </p:nvSpPr>
        <p:spPr/>
        <p:txBody>
          <a:bodyPr>
            <a:normAutofit/>
          </a:bodyPr>
          <a:lstStyle/>
          <a:p>
            <a:r>
              <a:rPr lang="en-US" sz="2000" b="1" u="sng" dirty="0" smtClean="0"/>
              <a:t>SOCIAL </a:t>
            </a:r>
          </a:p>
          <a:p>
            <a:endParaRPr lang="en-US" sz="2000" dirty="0" smtClean="0"/>
          </a:p>
          <a:p>
            <a:r>
              <a:rPr lang="en-US" sz="2000" dirty="0" smtClean="0"/>
              <a:t>COMMUNITY EXPECTATIONS </a:t>
            </a:r>
          </a:p>
          <a:p>
            <a:r>
              <a:rPr lang="en-US" sz="2000" dirty="0" smtClean="0"/>
              <a:t>PRESSURE GROUPS </a:t>
            </a: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Risk</a:t>
            </a:r>
            <a:endParaRPr lang="en-US" dirty="0"/>
          </a:p>
        </p:txBody>
      </p:sp>
      <p:sp>
        <p:nvSpPr>
          <p:cNvPr id="3" name="Content Placeholder 2"/>
          <p:cNvSpPr>
            <a:spLocks noGrp="1"/>
          </p:cNvSpPr>
          <p:nvPr>
            <p:ph sz="quarter" idx="1"/>
          </p:nvPr>
        </p:nvSpPr>
        <p:spPr/>
        <p:txBody>
          <a:bodyPr>
            <a:normAutofit lnSpcReduction="10000"/>
          </a:bodyPr>
          <a:lstStyle/>
          <a:p>
            <a:r>
              <a:rPr lang="en-US" sz="2000" b="1" u="sng" dirty="0" smtClean="0"/>
              <a:t>PROJECT INITIATION </a:t>
            </a:r>
          </a:p>
          <a:p>
            <a:endParaRPr lang="en-US" sz="2000" dirty="0" smtClean="0"/>
          </a:p>
          <a:p>
            <a:r>
              <a:rPr lang="en-US" sz="2000" dirty="0" smtClean="0"/>
              <a:t>ANALYSIS AND BRIEFING </a:t>
            </a:r>
          </a:p>
          <a:p>
            <a:r>
              <a:rPr lang="en-US" sz="2000" dirty="0" smtClean="0"/>
              <a:t>FUNCTIONAL SPECIFICATIONS </a:t>
            </a:r>
          </a:p>
          <a:p>
            <a:r>
              <a:rPr lang="en-US" sz="2000" dirty="0" smtClean="0"/>
              <a:t>PERFORMANCE OBJECTIVES </a:t>
            </a:r>
          </a:p>
          <a:p>
            <a:r>
              <a:rPr lang="en-US" sz="2000" dirty="0" smtClean="0"/>
              <a:t>INNOVATION </a:t>
            </a:r>
          </a:p>
          <a:p>
            <a:r>
              <a:rPr lang="en-US" sz="2000" dirty="0" smtClean="0"/>
              <a:t>EVALUATION PROGRAM </a:t>
            </a:r>
          </a:p>
          <a:p>
            <a:r>
              <a:rPr lang="en-US" sz="2000" dirty="0" smtClean="0"/>
              <a:t>STAKEHOLDER ROLES AND RESPONSIBILITIES </a:t>
            </a:r>
          </a:p>
          <a:p>
            <a:endParaRPr lang="en-US" sz="2000" dirty="0"/>
          </a:p>
        </p:txBody>
      </p:sp>
      <p:sp>
        <p:nvSpPr>
          <p:cNvPr id="4" name="Content Placeholder 3"/>
          <p:cNvSpPr>
            <a:spLocks noGrp="1"/>
          </p:cNvSpPr>
          <p:nvPr>
            <p:ph sz="quarter" idx="2"/>
          </p:nvPr>
        </p:nvSpPr>
        <p:spPr/>
        <p:txBody>
          <a:bodyPr>
            <a:normAutofit lnSpcReduction="10000"/>
          </a:bodyPr>
          <a:lstStyle/>
          <a:p>
            <a:r>
              <a:rPr lang="en-US" sz="2000" b="1" u="sng" dirty="0" smtClean="0"/>
              <a:t>PROCUREMENT PLANNING </a:t>
            </a:r>
          </a:p>
          <a:p>
            <a:endParaRPr lang="en-US" sz="2000" dirty="0" smtClean="0"/>
          </a:p>
          <a:p>
            <a:r>
              <a:rPr lang="en-US" sz="2000" dirty="0" smtClean="0"/>
              <a:t>INDUSTRY CAPABILITY </a:t>
            </a:r>
          </a:p>
          <a:p>
            <a:r>
              <a:rPr lang="en-US" sz="2000" dirty="0" smtClean="0"/>
              <a:t>TECHNOLOGY AND OBSOLESCENCE </a:t>
            </a:r>
          </a:p>
          <a:p>
            <a:r>
              <a:rPr lang="en-US" sz="2000" dirty="0" smtClean="0"/>
              <a:t>PRIVATE SECTOR INVOLVEMENT </a:t>
            </a:r>
          </a:p>
          <a:p>
            <a:r>
              <a:rPr lang="en-US" sz="2000" dirty="0" smtClean="0"/>
              <a:t>REGULATIONS AND STANDARDS </a:t>
            </a:r>
          </a:p>
          <a:p>
            <a:r>
              <a:rPr lang="en-US" sz="2000" dirty="0" smtClean="0"/>
              <a:t>UTILITY AND AUTHORITY APPROVALS </a:t>
            </a:r>
          </a:p>
          <a:p>
            <a:r>
              <a:rPr lang="en-US" sz="2000" dirty="0" smtClean="0"/>
              <a:t>COMPLETION DEADLINES </a:t>
            </a:r>
          </a:p>
          <a:p>
            <a:r>
              <a:rPr lang="en-US" sz="2000" dirty="0" smtClean="0"/>
              <a:t>COST ESTIMATION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Sources of Risk</a:t>
            </a:r>
            <a:endParaRPr lang="en-US" dirty="0"/>
          </a:p>
        </p:txBody>
      </p:sp>
      <p:sp>
        <p:nvSpPr>
          <p:cNvPr id="3" name="Content Placeholder 2"/>
          <p:cNvSpPr>
            <a:spLocks noGrp="1"/>
          </p:cNvSpPr>
          <p:nvPr>
            <p:ph sz="quarter" idx="1"/>
          </p:nvPr>
        </p:nvSpPr>
        <p:spPr/>
        <p:txBody>
          <a:bodyPr>
            <a:normAutofit/>
          </a:bodyPr>
          <a:lstStyle/>
          <a:p>
            <a:r>
              <a:rPr lang="en-US" sz="2200" b="1" u="sng" dirty="0" smtClean="0"/>
              <a:t>PROJECT DELIVERY STAGES </a:t>
            </a:r>
          </a:p>
          <a:p>
            <a:r>
              <a:rPr lang="en-US" sz="2000" u="sng" dirty="0" smtClean="0"/>
              <a:t>PROCUREMENT AND CONTRACTUAL </a:t>
            </a:r>
            <a:endParaRPr lang="en-US" sz="2000" dirty="0" smtClean="0"/>
          </a:p>
          <a:p>
            <a:endParaRPr lang="en-US" sz="2000" dirty="0" smtClean="0"/>
          </a:p>
          <a:p>
            <a:r>
              <a:rPr lang="en-US" sz="2000" dirty="0" smtClean="0"/>
              <a:t>CONTRACT SELECTION </a:t>
            </a:r>
          </a:p>
          <a:p>
            <a:r>
              <a:rPr lang="en-US" sz="2000" dirty="0" smtClean="0"/>
              <a:t>CLIENT COMMITMENT </a:t>
            </a:r>
          </a:p>
          <a:p>
            <a:r>
              <a:rPr lang="en-US" sz="2000" dirty="0" smtClean="0"/>
              <a:t>CONSULTANT/CONTRACTOR PERFORMANCE </a:t>
            </a:r>
          </a:p>
          <a:p>
            <a:r>
              <a:rPr lang="en-US" sz="2000" dirty="0" smtClean="0"/>
              <a:t>TENDERING </a:t>
            </a:r>
          </a:p>
        </p:txBody>
      </p:sp>
      <p:sp>
        <p:nvSpPr>
          <p:cNvPr id="4" name="Content Placeholder 3"/>
          <p:cNvSpPr>
            <a:spLocks noGrp="1"/>
          </p:cNvSpPr>
          <p:nvPr>
            <p:ph sz="quarter" idx="2"/>
          </p:nvPr>
        </p:nvSpPr>
        <p:spPr/>
        <p:txBody>
          <a:bodyPr>
            <a:normAutofit/>
          </a:bodyPr>
          <a:lstStyle/>
          <a:p>
            <a:endParaRPr lang="en-US" sz="2000" dirty="0" smtClean="0"/>
          </a:p>
          <a:p>
            <a:endParaRPr lang="en-US" sz="2000" dirty="0" smtClean="0"/>
          </a:p>
          <a:p>
            <a:endParaRPr lang="en-US" sz="2000" dirty="0" smtClean="0"/>
          </a:p>
          <a:p>
            <a:endParaRPr lang="en-US" sz="2000" dirty="0" smtClean="0"/>
          </a:p>
          <a:p>
            <a:r>
              <a:rPr lang="en-US" sz="2000" dirty="0" smtClean="0"/>
              <a:t>NEGLIGENCE OF PARTIES </a:t>
            </a:r>
          </a:p>
          <a:p>
            <a:r>
              <a:rPr lang="en-US" sz="2000" dirty="0" smtClean="0"/>
              <a:t>DELAYS - WEATHER, INDUSTRIAL DISPUTES </a:t>
            </a:r>
          </a:p>
          <a:p>
            <a:r>
              <a:rPr lang="en-US" sz="2000" dirty="0" smtClean="0"/>
              <a:t>DAMAGES AND CLAIMS </a:t>
            </a:r>
          </a:p>
          <a:p>
            <a:r>
              <a:rPr lang="en-US" sz="2000" dirty="0" smtClean="0"/>
              <a:t>ERRORS IN DOCUMENTATION </a:t>
            </a:r>
          </a:p>
          <a:p>
            <a:r>
              <a:rPr lang="en-US" sz="2000" dirty="0" smtClean="0"/>
              <a:t>FORCE MAJEURE EVENTS </a:t>
            </a:r>
          </a:p>
          <a:p>
            <a:r>
              <a:rPr lang="en-US" sz="2000" dirty="0" smtClean="0"/>
              <a:t>INSURANCE AND INDEMNITIES</a:t>
            </a:r>
            <a:r>
              <a:rPr lang="en-US" sz="2800" dirty="0" smtClean="0"/>
              <a: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Sources of Risk</a:t>
            </a:r>
            <a:endParaRPr lang="en-US" dirty="0"/>
          </a:p>
        </p:txBody>
      </p:sp>
      <p:sp>
        <p:nvSpPr>
          <p:cNvPr id="3" name="Content Placeholder 2"/>
          <p:cNvSpPr>
            <a:spLocks noGrp="1"/>
          </p:cNvSpPr>
          <p:nvPr>
            <p:ph sz="quarter" idx="1"/>
          </p:nvPr>
        </p:nvSpPr>
        <p:spPr/>
        <p:txBody>
          <a:bodyPr>
            <a:normAutofit fontScale="92500" lnSpcReduction="20000"/>
          </a:bodyPr>
          <a:lstStyle/>
          <a:p>
            <a:r>
              <a:rPr lang="en-US" sz="2000" b="1" u="sng" dirty="0" smtClean="0"/>
              <a:t>CONSTRUCTION AND MAINTENANCE </a:t>
            </a:r>
          </a:p>
          <a:p>
            <a:endParaRPr lang="en-US" sz="2000" dirty="0" smtClean="0"/>
          </a:p>
          <a:p>
            <a:r>
              <a:rPr lang="en-US" sz="2000" dirty="0" smtClean="0"/>
              <a:t>BUILD ABILITY </a:t>
            </a:r>
          </a:p>
          <a:p>
            <a:r>
              <a:rPr lang="en-US" sz="2000" dirty="0" smtClean="0"/>
              <a:t>CONTRACTOR CAPABILITY </a:t>
            </a:r>
          </a:p>
          <a:p>
            <a:r>
              <a:rPr lang="en-US" sz="2000" dirty="0" smtClean="0"/>
              <a:t>DESIGN AND DOCUMENTATION </a:t>
            </a:r>
          </a:p>
          <a:p>
            <a:r>
              <a:rPr lang="en-US" sz="2000" dirty="0" smtClean="0"/>
              <a:t>GEOTECHNICAL CONDITIONS </a:t>
            </a:r>
          </a:p>
          <a:p>
            <a:r>
              <a:rPr lang="en-US" sz="2000" dirty="0" smtClean="0"/>
              <a:t>LATENT CONDITIONS </a:t>
            </a:r>
          </a:p>
          <a:p>
            <a:r>
              <a:rPr lang="en-US" sz="2000" dirty="0" smtClean="0"/>
              <a:t>QUALITY CONTROLS </a:t>
            </a:r>
          </a:p>
          <a:p>
            <a:r>
              <a:rPr lang="en-US" sz="2000" dirty="0" smtClean="0"/>
              <a:t>EQUIPMENT AVAILABILITY AND BREAKDOWNS </a:t>
            </a:r>
          </a:p>
          <a:p>
            <a:r>
              <a:rPr lang="en-US" sz="2000" dirty="0" smtClean="0"/>
              <a:t>OBSOLESCENCE </a:t>
            </a:r>
          </a:p>
          <a:p>
            <a:r>
              <a:rPr lang="en-US" sz="2000" dirty="0" smtClean="0"/>
              <a:t>INDUSTRIAL ACTION </a:t>
            </a:r>
          </a:p>
          <a:p>
            <a:r>
              <a:rPr lang="en-US" sz="2000" dirty="0" smtClean="0"/>
              <a:t>MATERIALS AVAILABILITY </a:t>
            </a:r>
          </a:p>
          <a:p>
            <a:endParaRPr lang="en-US" sz="2000" dirty="0"/>
          </a:p>
        </p:txBody>
      </p:sp>
      <p:sp>
        <p:nvSpPr>
          <p:cNvPr id="5" name="Content Placeholder 4"/>
          <p:cNvSpPr>
            <a:spLocks noGrp="1"/>
          </p:cNvSpPr>
          <p:nvPr>
            <p:ph sz="quarter" idx="2"/>
          </p:nvPr>
        </p:nvSpPr>
        <p:spPr/>
        <p:txBody>
          <a:bodyPr>
            <a:normAutofit fontScale="92500" lnSpcReduction="20000"/>
          </a:bodyPr>
          <a:lstStyle/>
          <a:p>
            <a:endParaRPr lang="en-US" sz="2000" dirty="0" smtClean="0"/>
          </a:p>
          <a:p>
            <a:endParaRPr lang="en-US" sz="2000" dirty="0" smtClean="0"/>
          </a:p>
          <a:p>
            <a:endParaRPr lang="en-US" sz="2000" dirty="0" smtClean="0"/>
          </a:p>
          <a:p>
            <a:r>
              <a:rPr lang="en-US" sz="2000" dirty="0" smtClean="0"/>
              <a:t>SHUT-DOWN AND START-UP </a:t>
            </a:r>
          </a:p>
          <a:p>
            <a:r>
              <a:rPr lang="en-US" sz="2000" dirty="0" smtClean="0"/>
              <a:t>RECURRENT LIABILITIES </a:t>
            </a:r>
          </a:p>
          <a:p>
            <a:r>
              <a:rPr lang="en-US" sz="2000" dirty="0" smtClean="0"/>
              <a:t>HEALTH AND SAFETY </a:t>
            </a:r>
          </a:p>
          <a:p>
            <a:r>
              <a:rPr lang="en-US" sz="2000" dirty="0" smtClean="0"/>
              <a:t>ACCIDENT, INJURY </a:t>
            </a:r>
          </a:p>
          <a:p>
            <a:r>
              <a:rPr lang="en-US" sz="2000" dirty="0" smtClean="0"/>
              <a:t>CONTAMINATION </a:t>
            </a:r>
          </a:p>
          <a:p>
            <a:r>
              <a:rPr lang="en-US" sz="2000" dirty="0" smtClean="0"/>
              <a:t>NOISE DUST AND WASTE </a:t>
            </a:r>
          </a:p>
          <a:p>
            <a:r>
              <a:rPr lang="en-US" sz="2000" dirty="0" smtClean="0"/>
              <a:t>DISEASE </a:t>
            </a:r>
          </a:p>
          <a:p>
            <a:r>
              <a:rPr lang="en-US" sz="2000" dirty="0" smtClean="0"/>
              <a:t>IRRADIATION </a:t>
            </a:r>
          </a:p>
          <a:p>
            <a:r>
              <a:rPr lang="en-US" sz="2000" dirty="0" smtClean="0"/>
              <a:t>EMISSIONS </a:t>
            </a:r>
          </a:p>
          <a:p>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Sources of Risk</a:t>
            </a:r>
            <a:endParaRPr lang="en-US" dirty="0"/>
          </a:p>
        </p:txBody>
      </p:sp>
      <p:sp>
        <p:nvSpPr>
          <p:cNvPr id="3" name="Content Placeholder 2"/>
          <p:cNvSpPr>
            <a:spLocks noGrp="1"/>
          </p:cNvSpPr>
          <p:nvPr>
            <p:ph sz="quarter" idx="1"/>
          </p:nvPr>
        </p:nvSpPr>
        <p:spPr/>
        <p:txBody>
          <a:bodyPr>
            <a:normAutofit/>
          </a:bodyPr>
          <a:lstStyle/>
          <a:p>
            <a:r>
              <a:rPr lang="en-US" sz="2000" b="1" u="sng" dirty="0" smtClean="0"/>
              <a:t>HUMAN FACTORS </a:t>
            </a:r>
          </a:p>
          <a:p>
            <a:endParaRPr lang="en-US" sz="2000" dirty="0" smtClean="0"/>
          </a:p>
          <a:p>
            <a:r>
              <a:rPr lang="en-US" sz="2000" dirty="0" smtClean="0"/>
              <a:t>ESTIMATION ERROR </a:t>
            </a:r>
          </a:p>
          <a:p>
            <a:r>
              <a:rPr lang="en-US" sz="2000" dirty="0" smtClean="0"/>
              <a:t>OPERATOR ERROR </a:t>
            </a:r>
          </a:p>
          <a:p>
            <a:r>
              <a:rPr lang="en-US" sz="2000" dirty="0" smtClean="0"/>
              <a:t>SABOTAGE </a:t>
            </a:r>
          </a:p>
          <a:p>
            <a:r>
              <a:rPr lang="en-US" sz="2000" dirty="0" smtClean="0"/>
              <a:t>VANDALISM </a:t>
            </a:r>
            <a:endParaRPr lang="en-US" sz="2000" dirty="0"/>
          </a:p>
        </p:txBody>
      </p:sp>
      <p:sp>
        <p:nvSpPr>
          <p:cNvPr id="5" name="Content Placeholder 4"/>
          <p:cNvSpPr>
            <a:spLocks noGrp="1"/>
          </p:cNvSpPr>
          <p:nvPr>
            <p:ph sz="quarter" idx="2"/>
          </p:nvPr>
        </p:nvSpPr>
        <p:spPr/>
        <p:txBody>
          <a:bodyPr>
            <a:normAutofit/>
          </a:bodyPr>
          <a:lstStyle/>
          <a:p>
            <a:r>
              <a:rPr lang="en-US" sz="2000" b="1" u="sng" dirty="0" smtClean="0"/>
              <a:t>NATURAL EVENTS </a:t>
            </a:r>
          </a:p>
          <a:p>
            <a:endParaRPr lang="en-US" sz="2000" dirty="0" smtClean="0"/>
          </a:p>
          <a:p>
            <a:r>
              <a:rPr lang="en-US" sz="2000" dirty="0" smtClean="0"/>
              <a:t>LANDSLIP/SUBSIDENCE </a:t>
            </a:r>
          </a:p>
          <a:p>
            <a:r>
              <a:rPr lang="en-US" sz="2000" dirty="0" smtClean="0"/>
              <a:t>EARTHQUAKE </a:t>
            </a:r>
          </a:p>
          <a:p>
            <a:r>
              <a:rPr lang="en-US" sz="2000" dirty="0" smtClean="0"/>
              <a:t>FIRE </a:t>
            </a:r>
          </a:p>
          <a:p>
            <a:r>
              <a:rPr lang="en-US" sz="2000" dirty="0" smtClean="0"/>
              <a:t>FLOOD </a:t>
            </a:r>
          </a:p>
          <a:p>
            <a:r>
              <a:rPr lang="en-US" sz="2000" dirty="0" smtClean="0"/>
              <a:t>LIGHTNING </a:t>
            </a:r>
          </a:p>
          <a:p>
            <a:r>
              <a:rPr lang="en-US" sz="2000" dirty="0" smtClean="0"/>
              <a:t>WIND </a:t>
            </a:r>
          </a:p>
          <a:p>
            <a:r>
              <a:rPr lang="en-US" sz="2000" dirty="0" smtClean="0"/>
              <a:t>WEATHER </a:t>
            </a:r>
            <a:endParaRPr lang="en-US"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785</TotalTime>
  <Words>765</Words>
  <Application>Microsoft Office PowerPoint</Application>
  <PresentationFormat>On-screen Show (4:3)</PresentationFormat>
  <Paragraphs>270</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Equity</vt:lpstr>
      <vt:lpstr>Sources of Risk and Calculation of Risk Factor</vt:lpstr>
      <vt:lpstr>Sources of Risk</vt:lpstr>
      <vt:lpstr>Sources of Risk</vt:lpstr>
      <vt:lpstr>Sources of Risk</vt:lpstr>
      <vt:lpstr>Sources of Risk</vt:lpstr>
      <vt:lpstr>Sources of Risk</vt:lpstr>
      <vt:lpstr>Sources of Risk</vt:lpstr>
      <vt:lpstr>Sources of Risk</vt:lpstr>
      <vt:lpstr>Sources of Risk</vt:lpstr>
      <vt:lpstr>Sources of Risk</vt:lpstr>
      <vt:lpstr>Calculating Risk Factor</vt:lpstr>
      <vt:lpstr>Example one</vt:lpstr>
      <vt:lpstr>Example</vt:lpstr>
      <vt:lpstr>METHOD OF CALCULATING RISK</vt:lpstr>
      <vt:lpstr>RISK FACTOR PROFILE</vt:lpstr>
      <vt:lpstr>EXAMPLE TWO</vt:lpstr>
      <vt:lpstr>Example</vt:lpstr>
      <vt:lpstr>CALCULATION</vt:lpstr>
      <vt:lpstr>RISK PROFILE</vt:lpstr>
      <vt:lpstr>End of Session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Zeeshan</dc:creator>
  <cp:lastModifiedBy>Zeeshan</cp:lastModifiedBy>
  <cp:revision>8</cp:revision>
  <dcterms:created xsi:type="dcterms:W3CDTF">2012-02-28T21:26:16Z</dcterms:created>
  <dcterms:modified xsi:type="dcterms:W3CDTF">2012-03-01T22:59:58Z</dcterms:modified>
</cp:coreProperties>
</file>