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orporatefinanceinstitute.com/resources/knowledge/finance/dividend/" TargetMode="External"/><Relationship Id="rId2" Type="http://schemas.openxmlformats.org/officeDocument/2006/relationships/hyperlink" Target="https://corporatefinanceinstitute.com/resources/knowledge/other/types-of-organizations/" TargetMode="External"/><Relationship Id="rId1" Type="http://schemas.openxmlformats.org/officeDocument/2006/relationships/slideLayout" Target="../slideLayouts/slideLayout2.xml"/><Relationship Id="rId4" Type="http://schemas.openxmlformats.org/officeDocument/2006/relationships/hyperlink" Target="https://corporatefinanceinstitute.com/resources/careers/jobs/board-of-directors/"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corporatefinanceinstitute.com/resources/knowledge/finance/senior-and-subordinated-deb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corporatefinanceinstitute.com/resources/knowledge/finance/preferred-shares/" TargetMode="External"/><Relationship Id="rId2" Type="http://schemas.openxmlformats.org/officeDocument/2006/relationships/hyperlink" Target="https://corporatefinanceinstitute.com/resources/knowledge/finance/common-stoc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consumersafety.org/legal/class-action-lawsuit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corporatefinanceinstitute.com/resources/knowledge/finance/stakeholder-vs-shareholder/"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egaldocs.co.in/private-limited-company-registr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egaldocs.co.in/company-registr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Private and Public Companies</a:t>
            </a:r>
            <a:endParaRPr lang="en-US" dirty="0"/>
          </a:p>
        </p:txBody>
      </p:sp>
    </p:spTree>
    <p:extLst>
      <p:ext uri="{BB962C8B-B14F-4D97-AF65-F5344CB8AC3E}">
        <p14:creationId xmlns:p14="http://schemas.microsoft.com/office/powerpoint/2010/main" val="4202864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fontAlgn="base"/>
            <a:r>
              <a:rPr lang="en-US" dirty="0"/>
              <a:t>The transferability of shares is restricted completely in private limited company. While the shareholders of a public company can transfer their shares freely</a:t>
            </a:r>
            <a:r>
              <a:rPr lang="en-US" dirty="0" smtClean="0"/>
              <a:t>.</a:t>
            </a:r>
            <a:endParaRPr lang="en-US" dirty="0"/>
          </a:p>
          <a:p>
            <a:r>
              <a:rPr lang="en-US" dirty="0"/>
              <a:t>Since there is a limited number of people and fewer restrictions, the scope of a private limited company is </a:t>
            </a:r>
            <a:r>
              <a:rPr lang="en-US" dirty="0" smtClean="0"/>
              <a:t>limited</a:t>
            </a:r>
          </a:p>
          <a:p>
            <a:pPr lvl="0"/>
            <a:r>
              <a:rPr lang="en-US" dirty="0"/>
              <a:t>In contrary, the scope of a public company is vast. This is because the owners of the company can raise capital from the general public and have to abide by may legal restrictions.</a:t>
            </a:r>
          </a:p>
          <a:p>
            <a:endParaRPr lang="en-US" dirty="0"/>
          </a:p>
        </p:txBody>
      </p:sp>
    </p:spTree>
    <p:extLst>
      <p:ext uri="{BB962C8B-B14F-4D97-AF65-F5344CB8AC3E}">
        <p14:creationId xmlns:p14="http://schemas.microsoft.com/office/powerpoint/2010/main" val="3597172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fontAlgn="base"/>
            <a:r>
              <a:rPr lang="en-US" dirty="0"/>
              <a:t>A signed written resolution is received by holding general meetings of a private limited company</a:t>
            </a:r>
            <a:r>
              <a:rPr lang="en-US" dirty="0" smtClean="0"/>
              <a:t>.</a:t>
            </a:r>
            <a:endParaRPr lang="en-US" dirty="0"/>
          </a:p>
          <a:p>
            <a:pPr lvl="0" fontAlgn="base"/>
            <a:r>
              <a:rPr lang="en-US" dirty="0"/>
              <a:t>While it mandatory for public companies to appoint a company secretary, private companies may choose to do so only at their will</a:t>
            </a:r>
            <a:r>
              <a:rPr lang="en-US" dirty="0" smtClean="0"/>
              <a:t>.</a:t>
            </a:r>
            <a:r>
              <a:rPr lang="en-US" dirty="0"/>
              <a:t/>
            </a:r>
            <a:br>
              <a:rPr lang="en-US" dirty="0"/>
            </a:br>
            <a:endParaRPr lang="en-US" dirty="0"/>
          </a:p>
          <a:p>
            <a:endParaRPr lang="en-US" dirty="0"/>
          </a:p>
        </p:txBody>
      </p:sp>
    </p:spTree>
    <p:extLst>
      <p:ext uri="{BB962C8B-B14F-4D97-AF65-F5344CB8AC3E}">
        <p14:creationId xmlns:p14="http://schemas.microsoft.com/office/powerpoint/2010/main" val="3887677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Depending upon one's need a type of company is chosen to be registered. However, the principal reason for choosing a public company is to have the ability to offer shares to the public. One has to pay a price for this by complying with a greater number of restrictions and considerable loss of privacy</a:t>
            </a:r>
            <a:r>
              <a:rPr lang="en-US" dirty="0" smtClean="0"/>
              <a:t>.</a:t>
            </a:r>
            <a:r>
              <a:rPr lang="en-US" dirty="0"/>
              <a:t/>
            </a:r>
            <a:br>
              <a:rPr lang="en-US" dirty="0"/>
            </a:br>
            <a:endParaRPr lang="en-US" dirty="0"/>
          </a:p>
          <a:p>
            <a:endParaRPr lang="en-US" dirty="0"/>
          </a:p>
        </p:txBody>
      </p:sp>
    </p:spTree>
    <p:extLst>
      <p:ext uri="{BB962C8B-B14F-4D97-AF65-F5344CB8AC3E}">
        <p14:creationId xmlns:p14="http://schemas.microsoft.com/office/powerpoint/2010/main" val="2725840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06067953"/>
              </p:ext>
            </p:extLst>
          </p:nvPr>
        </p:nvGraphicFramePr>
        <p:xfrm>
          <a:off x="2226942" y="1143000"/>
          <a:ext cx="4690116" cy="4594040"/>
        </p:xfrm>
        <a:graphic>
          <a:graphicData uri="http://schemas.openxmlformats.org/drawingml/2006/table">
            <a:tbl>
              <a:tblPr firstRow="1" firstCol="1" bandRow="1">
                <a:tableStyleId>{5C22544A-7EE6-4342-B048-85BDC9FD1C3A}</a:tableStyleId>
              </a:tblPr>
              <a:tblGrid>
                <a:gridCol w="1563372"/>
                <a:gridCol w="1563372"/>
                <a:gridCol w="1563372"/>
              </a:tblGrid>
              <a:tr h="533400">
                <a:tc>
                  <a:txBody>
                    <a:bodyPr/>
                    <a:lstStyle/>
                    <a:p>
                      <a:pPr marL="0" marR="0" algn="ctr">
                        <a:lnSpc>
                          <a:spcPct val="115000"/>
                        </a:lnSpc>
                        <a:spcBef>
                          <a:spcPts val="0"/>
                        </a:spcBef>
                        <a:spcAft>
                          <a:spcPts val="1200"/>
                        </a:spcAft>
                      </a:pPr>
                      <a:r>
                        <a:rPr lang="en-US" sz="900" cap="all">
                          <a:effectLst/>
                        </a:rPr>
                        <a:t>BASIS FOR COMPARISON</a:t>
                      </a:r>
                      <a:endParaRPr lang="en-US" sz="800">
                        <a:effectLst/>
                        <a:latin typeface="Calibri"/>
                        <a:ea typeface="Calibri"/>
                        <a:cs typeface="Times New Roman"/>
                      </a:endParaRPr>
                    </a:p>
                  </a:txBody>
                  <a:tcPr marL="58626" marR="58626" marT="58626" marB="58626" anchor="ctr"/>
                </a:tc>
                <a:tc>
                  <a:txBody>
                    <a:bodyPr/>
                    <a:lstStyle/>
                    <a:p>
                      <a:pPr marL="0" marR="0" algn="ctr">
                        <a:lnSpc>
                          <a:spcPct val="115000"/>
                        </a:lnSpc>
                        <a:spcBef>
                          <a:spcPts val="0"/>
                        </a:spcBef>
                        <a:spcAft>
                          <a:spcPts val="1200"/>
                        </a:spcAft>
                      </a:pPr>
                      <a:r>
                        <a:rPr lang="en-US" sz="900" cap="all">
                          <a:effectLst/>
                        </a:rPr>
                        <a:t>PUBLIC COMPANY</a:t>
                      </a:r>
                      <a:endParaRPr lang="en-US" sz="800">
                        <a:effectLst/>
                        <a:latin typeface="Calibri"/>
                        <a:ea typeface="Calibri"/>
                        <a:cs typeface="Times New Roman"/>
                      </a:endParaRPr>
                    </a:p>
                  </a:txBody>
                  <a:tcPr marL="58626" marR="58626" marT="58626" marB="58626" anchor="ctr"/>
                </a:tc>
                <a:tc>
                  <a:txBody>
                    <a:bodyPr/>
                    <a:lstStyle/>
                    <a:p>
                      <a:pPr marL="0" marR="0" algn="ctr">
                        <a:lnSpc>
                          <a:spcPct val="115000"/>
                        </a:lnSpc>
                        <a:spcBef>
                          <a:spcPts val="0"/>
                        </a:spcBef>
                        <a:spcAft>
                          <a:spcPts val="1200"/>
                        </a:spcAft>
                      </a:pPr>
                      <a:r>
                        <a:rPr lang="en-US" sz="900" cap="all">
                          <a:effectLst/>
                        </a:rPr>
                        <a:t>PRIVATE COMPANY</a:t>
                      </a:r>
                      <a:endParaRPr lang="en-US" sz="800">
                        <a:effectLst/>
                        <a:latin typeface="Calibri"/>
                        <a:ea typeface="Calibri"/>
                        <a:cs typeface="Times New Roman"/>
                      </a:endParaRPr>
                    </a:p>
                  </a:txBody>
                  <a:tcPr marL="58626" marR="58626" marT="58626" marB="58626" anchor="ctr"/>
                </a:tc>
              </a:tr>
              <a:tr h="457200">
                <a:tc>
                  <a:txBody>
                    <a:bodyPr/>
                    <a:lstStyle/>
                    <a:p>
                      <a:pPr marL="0" marR="0">
                        <a:lnSpc>
                          <a:spcPct val="115000"/>
                        </a:lnSpc>
                        <a:spcBef>
                          <a:spcPts val="0"/>
                        </a:spcBef>
                        <a:spcAft>
                          <a:spcPts val="1200"/>
                        </a:spcAft>
                      </a:pPr>
                      <a:r>
                        <a:rPr lang="en-US" sz="900">
                          <a:effectLst/>
                        </a:rPr>
                        <a:t>Meaning</a:t>
                      </a:r>
                      <a:endParaRPr lang="en-US" sz="800">
                        <a:effectLst/>
                        <a:latin typeface="Calibri"/>
                        <a:ea typeface="Calibri"/>
                        <a:cs typeface="Times New Roman"/>
                      </a:endParaRPr>
                    </a:p>
                  </a:txBody>
                  <a:tcPr marL="58626" marR="58626" marT="58626" marB="58626"/>
                </a:tc>
                <a:tc>
                  <a:txBody>
                    <a:bodyPr/>
                    <a:lstStyle/>
                    <a:p>
                      <a:pPr marL="0" marR="0">
                        <a:lnSpc>
                          <a:spcPct val="115000"/>
                        </a:lnSpc>
                        <a:spcBef>
                          <a:spcPts val="0"/>
                        </a:spcBef>
                        <a:spcAft>
                          <a:spcPts val="1200"/>
                        </a:spcAft>
                      </a:pPr>
                      <a:r>
                        <a:rPr lang="en-US" sz="900">
                          <a:effectLst/>
                        </a:rPr>
                        <a:t>A public company is a company which is owned and traded publicly</a:t>
                      </a:r>
                      <a:endParaRPr lang="en-US" sz="800">
                        <a:effectLst/>
                        <a:latin typeface="Calibri"/>
                        <a:ea typeface="Calibri"/>
                        <a:cs typeface="Times New Roman"/>
                      </a:endParaRPr>
                    </a:p>
                  </a:txBody>
                  <a:tcPr marL="58626" marR="58626" marT="58626" marB="58626"/>
                </a:tc>
                <a:tc>
                  <a:txBody>
                    <a:bodyPr/>
                    <a:lstStyle/>
                    <a:p>
                      <a:pPr marL="0" marR="0">
                        <a:lnSpc>
                          <a:spcPct val="115000"/>
                        </a:lnSpc>
                        <a:spcBef>
                          <a:spcPts val="0"/>
                        </a:spcBef>
                        <a:spcAft>
                          <a:spcPts val="1200"/>
                        </a:spcAft>
                      </a:pPr>
                      <a:r>
                        <a:rPr lang="en-US" sz="900">
                          <a:effectLst/>
                        </a:rPr>
                        <a:t>A private company is a company which is owned and traded privately.</a:t>
                      </a:r>
                      <a:endParaRPr lang="en-US" sz="800">
                        <a:effectLst/>
                        <a:latin typeface="Calibri"/>
                        <a:ea typeface="Calibri"/>
                        <a:cs typeface="Times New Roman"/>
                      </a:endParaRPr>
                    </a:p>
                  </a:txBody>
                  <a:tcPr marL="58626" marR="58626" marT="58626" marB="58626"/>
                </a:tc>
              </a:tr>
              <a:tr h="279062">
                <a:tc>
                  <a:txBody>
                    <a:bodyPr/>
                    <a:lstStyle/>
                    <a:p>
                      <a:pPr marL="0" marR="0">
                        <a:lnSpc>
                          <a:spcPct val="115000"/>
                        </a:lnSpc>
                        <a:spcBef>
                          <a:spcPts val="0"/>
                        </a:spcBef>
                        <a:spcAft>
                          <a:spcPts val="1200"/>
                        </a:spcAft>
                      </a:pPr>
                      <a:r>
                        <a:rPr lang="en-US" sz="900">
                          <a:effectLst/>
                        </a:rPr>
                        <a:t>Minimum members</a:t>
                      </a:r>
                      <a:endParaRPr lang="en-US" sz="800">
                        <a:effectLst/>
                        <a:latin typeface="Calibri"/>
                        <a:ea typeface="Calibri"/>
                        <a:cs typeface="Times New Roman"/>
                      </a:endParaRPr>
                    </a:p>
                  </a:txBody>
                  <a:tcPr marL="58626" marR="58626" marT="58626" marB="58626"/>
                </a:tc>
                <a:tc>
                  <a:txBody>
                    <a:bodyPr/>
                    <a:lstStyle/>
                    <a:p>
                      <a:pPr marL="0" marR="0">
                        <a:lnSpc>
                          <a:spcPct val="115000"/>
                        </a:lnSpc>
                        <a:spcBef>
                          <a:spcPts val="0"/>
                        </a:spcBef>
                        <a:spcAft>
                          <a:spcPts val="1200"/>
                        </a:spcAft>
                      </a:pPr>
                      <a:r>
                        <a:rPr lang="en-US" sz="900">
                          <a:effectLst/>
                        </a:rPr>
                        <a:t>7</a:t>
                      </a:r>
                      <a:endParaRPr lang="en-US" sz="800">
                        <a:effectLst/>
                        <a:latin typeface="Calibri"/>
                        <a:ea typeface="Calibri"/>
                        <a:cs typeface="Times New Roman"/>
                      </a:endParaRPr>
                    </a:p>
                  </a:txBody>
                  <a:tcPr marL="58626" marR="58626" marT="58626" marB="58626"/>
                </a:tc>
                <a:tc>
                  <a:txBody>
                    <a:bodyPr/>
                    <a:lstStyle/>
                    <a:p>
                      <a:pPr marL="0" marR="0">
                        <a:lnSpc>
                          <a:spcPct val="115000"/>
                        </a:lnSpc>
                        <a:spcBef>
                          <a:spcPts val="0"/>
                        </a:spcBef>
                        <a:spcAft>
                          <a:spcPts val="1200"/>
                        </a:spcAft>
                      </a:pPr>
                      <a:r>
                        <a:rPr lang="en-US" sz="900">
                          <a:effectLst/>
                        </a:rPr>
                        <a:t>2</a:t>
                      </a:r>
                      <a:endParaRPr lang="en-US" sz="800">
                        <a:effectLst/>
                        <a:latin typeface="Calibri"/>
                        <a:ea typeface="Calibri"/>
                        <a:cs typeface="Times New Roman"/>
                      </a:endParaRPr>
                    </a:p>
                  </a:txBody>
                  <a:tcPr marL="58626" marR="58626" marT="58626" marB="58626"/>
                </a:tc>
              </a:tr>
              <a:tr h="279062">
                <a:tc>
                  <a:txBody>
                    <a:bodyPr/>
                    <a:lstStyle/>
                    <a:p>
                      <a:pPr marL="0" marR="0">
                        <a:lnSpc>
                          <a:spcPct val="115000"/>
                        </a:lnSpc>
                        <a:spcBef>
                          <a:spcPts val="0"/>
                        </a:spcBef>
                        <a:spcAft>
                          <a:spcPts val="1200"/>
                        </a:spcAft>
                      </a:pPr>
                      <a:r>
                        <a:rPr lang="en-US" sz="900">
                          <a:effectLst/>
                        </a:rPr>
                        <a:t>Maximum members</a:t>
                      </a:r>
                      <a:endParaRPr lang="en-US" sz="800">
                        <a:effectLst/>
                        <a:latin typeface="Calibri"/>
                        <a:ea typeface="Calibri"/>
                        <a:cs typeface="Times New Roman"/>
                      </a:endParaRPr>
                    </a:p>
                  </a:txBody>
                  <a:tcPr marL="58626" marR="58626" marT="58626" marB="58626"/>
                </a:tc>
                <a:tc>
                  <a:txBody>
                    <a:bodyPr/>
                    <a:lstStyle/>
                    <a:p>
                      <a:pPr marL="0" marR="0">
                        <a:lnSpc>
                          <a:spcPct val="115000"/>
                        </a:lnSpc>
                        <a:spcBef>
                          <a:spcPts val="0"/>
                        </a:spcBef>
                        <a:spcAft>
                          <a:spcPts val="1200"/>
                        </a:spcAft>
                      </a:pPr>
                      <a:r>
                        <a:rPr lang="en-US" sz="900">
                          <a:effectLst/>
                        </a:rPr>
                        <a:t>Unlimited</a:t>
                      </a:r>
                      <a:endParaRPr lang="en-US" sz="800">
                        <a:effectLst/>
                        <a:latin typeface="Calibri"/>
                        <a:ea typeface="Calibri"/>
                        <a:cs typeface="Times New Roman"/>
                      </a:endParaRPr>
                    </a:p>
                  </a:txBody>
                  <a:tcPr marL="58626" marR="58626" marT="58626" marB="58626"/>
                </a:tc>
                <a:tc>
                  <a:txBody>
                    <a:bodyPr/>
                    <a:lstStyle/>
                    <a:p>
                      <a:pPr marL="0" marR="0">
                        <a:lnSpc>
                          <a:spcPct val="115000"/>
                        </a:lnSpc>
                        <a:spcBef>
                          <a:spcPts val="0"/>
                        </a:spcBef>
                        <a:spcAft>
                          <a:spcPts val="1200"/>
                        </a:spcAft>
                      </a:pPr>
                      <a:r>
                        <a:rPr lang="en-US" sz="900">
                          <a:effectLst/>
                        </a:rPr>
                        <a:t>200</a:t>
                      </a:r>
                      <a:endParaRPr lang="en-US" sz="800">
                        <a:effectLst/>
                        <a:latin typeface="Calibri"/>
                        <a:ea typeface="Calibri"/>
                        <a:cs typeface="Times New Roman"/>
                      </a:endParaRPr>
                    </a:p>
                  </a:txBody>
                  <a:tcPr marL="58626" marR="58626" marT="58626" marB="58626"/>
                </a:tc>
              </a:tr>
              <a:tr h="279062">
                <a:tc>
                  <a:txBody>
                    <a:bodyPr/>
                    <a:lstStyle/>
                    <a:p>
                      <a:pPr marL="0" marR="0">
                        <a:lnSpc>
                          <a:spcPct val="115000"/>
                        </a:lnSpc>
                        <a:spcBef>
                          <a:spcPts val="0"/>
                        </a:spcBef>
                        <a:spcAft>
                          <a:spcPts val="1200"/>
                        </a:spcAft>
                      </a:pPr>
                      <a:r>
                        <a:rPr lang="en-US" sz="900">
                          <a:effectLst/>
                        </a:rPr>
                        <a:t>Minimum Directors</a:t>
                      </a:r>
                      <a:endParaRPr lang="en-US" sz="800">
                        <a:effectLst/>
                        <a:latin typeface="Calibri"/>
                        <a:ea typeface="Calibri"/>
                        <a:cs typeface="Times New Roman"/>
                      </a:endParaRPr>
                    </a:p>
                  </a:txBody>
                  <a:tcPr marL="58626" marR="58626" marT="58626" marB="58626"/>
                </a:tc>
                <a:tc>
                  <a:txBody>
                    <a:bodyPr/>
                    <a:lstStyle/>
                    <a:p>
                      <a:pPr marL="0" marR="0">
                        <a:lnSpc>
                          <a:spcPct val="115000"/>
                        </a:lnSpc>
                        <a:spcBef>
                          <a:spcPts val="0"/>
                        </a:spcBef>
                        <a:spcAft>
                          <a:spcPts val="1200"/>
                        </a:spcAft>
                      </a:pPr>
                      <a:r>
                        <a:rPr lang="en-US" sz="900">
                          <a:effectLst/>
                        </a:rPr>
                        <a:t>3</a:t>
                      </a:r>
                      <a:endParaRPr lang="en-US" sz="800">
                        <a:effectLst/>
                        <a:latin typeface="Calibri"/>
                        <a:ea typeface="Calibri"/>
                        <a:cs typeface="Times New Roman"/>
                      </a:endParaRPr>
                    </a:p>
                  </a:txBody>
                  <a:tcPr marL="58626" marR="58626" marT="58626" marB="58626"/>
                </a:tc>
                <a:tc>
                  <a:txBody>
                    <a:bodyPr/>
                    <a:lstStyle/>
                    <a:p>
                      <a:pPr marL="0" marR="0">
                        <a:lnSpc>
                          <a:spcPct val="115000"/>
                        </a:lnSpc>
                        <a:spcBef>
                          <a:spcPts val="0"/>
                        </a:spcBef>
                        <a:spcAft>
                          <a:spcPts val="1200"/>
                        </a:spcAft>
                      </a:pPr>
                      <a:r>
                        <a:rPr lang="en-US" sz="900">
                          <a:effectLst/>
                        </a:rPr>
                        <a:t>2</a:t>
                      </a:r>
                      <a:endParaRPr lang="en-US" sz="800">
                        <a:effectLst/>
                        <a:latin typeface="Calibri"/>
                        <a:ea typeface="Calibri"/>
                        <a:cs typeface="Times New Roman"/>
                      </a:endParaRPr>
                    </a:p>
                  </a:txBody>
                  <a:tcPr marL="58626" marR="58626" marT="58626" marB="58626"/>
                </a:tc>
              </a:tr>
              <a:tr h="279062">
                <a:tc>
                  <a:txBody>
                    <a:bodyPr/>
                    <a:lstStyle/>
                    <a:p>
                      <a:pPr marL="0" marR="0">
                        <a:lnSpc>
                          <a:spcPct val="115000"/>
                        </a:lnSpc>
                        <a:spcBef>
                          <a:spcPts val="0"/>
                        </a:spcBef>
                        <a:spcAft>
                          <a:spcPts val="1200"/>
                        </a:spcAft>
                      </a:pPr>
                      <a:r>
                        <a:rPr lang="en-US" sz="900">
                          <a:effectLst/>
                        </a:rPr>
                        <a:t>Suffix</a:t>
                      </a:r>
                      <a:endParaRPr lang="en-US" sz="800">
                        <a:effectLst/>
                        <a:latin typeface="Calibri"/>
                        <a:ea typeface="Calibri"/>
                        <a:cs typeface="Times New Roman"/>
                      </a:endParaRPr>
                    </a:p>
                  </a:txBody>
                  <a:tcPr marL="58626" marR="58626" marT="58626" marB="58626"/>
                </a:tc>
                <a:tc>
                  <a:txBody>
                    <a:bodyPr/>
                    <a:lstStyle/>
                    <a:p>
                      <a:pPr marL="0" marR="0">
                        <a:lnSpc>
                          <a:spcPct val="115000"/>
                        </a:lnSpc>
                        <a:spcBef>
                          <a:spcPts val="0"/>
                        </a:spcBef>
                        <a:spcAft>
                          <a:spcPts val="1200"/>
                        </a:spcAft>
                      </a:pPr>
                      <a:r>
                        <a:rPr lang="en-US" sz="900">
                          <a:effectLst/>
                        </a:rPr>
                        <a:t>Limited</a:t>
                      </a:r>
                      <a:endParaRPr lang="en-US" sz="800">
                        <a:effectLst/>
                        <a:latin typeface="Calibri"/>
                        <a:ea typeface="Calibri"/>
                        <a:cs typeface="Times New Roman"/>
                      </a:endParaRPr>
                    </a:p>
                  </a:txBody>
                  <a:tcPr marL="58626" marR="58626" marT="58626" marB="58626"/>
                </a:tc>
                <a:tc>
                  <a:txBody>
                    <a:bodyPr/>
                    <a:lstStyle/>
                    <a:p>
                      <a:pPr marL="0" marR="0">
                        <a:lnSpc>
                          <a:spcPct val="115000"/>
                        </a:lnSpc>
                        <a:spcBef>
                          <a:spcPts val="0"/>
                        </a:spcBef>
                        <a:spcAft>
                          <a:spcPts val="1200"/>
                        </a:spcAft>
                      </a:pPr>
                      <a:r>
                        <a:rPr lang="en-US" sz="900">
                          <a:effectLst/>
                        </a:rPr>
                        <a:t>Private Limited</a:t>
                      </a:r>
                      <a:endParaRPr lang="en-US" sz="800">
                        <a:effectLst/>
                        <a:latin typeface="Calibri"/>
                        <a:ea typeface="Calibri"/>
                        <a:cs typeface="Times New Roman"/>
                      </a:endParaRPr>
                    </a:p>
                  </a:txBody>
                  <a:tcPr marL="58626" marR="58626" marT="58626" marB="58626"/>
                </a:tc>
              </a:tr>
              <a:tr h="764489">
                <a:tc>
                  <a:txBody>
                    <a:bodyPr/>
                    <a:lstStyle/>
                    <a:p>
                      <a:pPr marL="0" marR="0">
                        <a:lnSpc>
                          <a:spcPct val="115000"/>
                        </a:lnSpc>
                        <a:spcBef>
                          <a:spcPts val="0"/>
                        </a:spcBef>
                        <a:spcAft>
                          <a:spcPts val="1200"/>
                        </a:spcAft>
                      </a:pPr>
                      <a:r>
                        <a:rPr lang="en-US" sz="900">
                          <a:effectLst/>
                        </a:rPr>
                        <a:t>Start of business</a:t>
                      </a:r>
                      <a:endParaRPr lang="en-US" sz="800">
                        <a:effectLst/>
                        <a:latin typeface="Calibri"/>
                        <a:ea typeface="Calibri"/>
                        <a:cs typeface="Times New Roman"/>
                      </a:endParaRPr>
                    </a:p>
                  </a:txBody>
                  <a:tcPr marL="58626" marR="58626" marT="58626" marB="58626"/>
                </a:tc>
                <a:tc>
                  <a:txBody>
                    <a:bodyPr/>
                    <a:lstStyle/>
                    <a:p>
                      <a:pPr marL="0" marR="0">
                        <a:lnSpc>
                          <a:spcPct val="115000"/>
                        </a:lnSpc>
                        <a:spcBef>
                          <a:spcPts val="0"/>
                        </a:spcBef>
                        <a:spcAft>
                          <a:spcPts val="1200"/>
                        </a:spcAft>
                      </a:pPr>
                      <a:r>
                        <a:rPr lang="en-US" sz="900">
                          <a:effectLst/>
                        </a:rPr>
                        <a:t>After receiving certificate of incorporation and certificate of commencement of business.</a:t>
                      </a:r>
                      <a:endParaRPr lang="en-US" sz="800">
                        <a:effectLst/>
                        <a:latin typeface="Calibri"/>
                        <a:ea typeface="Calibri"/>
                        <a:cs typeface="Times New Roman"/>
                      </a:endParaRPr>
                    </a:p>
                  </a:txBody>
                  <a:tcPr marL="58626" marR="58626" marT="58626" marB="58626"/>
                </a:tc>
                <a:tc>
                  <a:txBody>
                    <a:bodyPr/>
                    <a:lstStyle/>
                    <a:p>
                      <a:pPr marL="0" marR="0">
                        <a:lnSpc>
                          <a:spcPct val="115000"/>
                        </a:lnSpc>
                        <a:spcBef>
                          <a:spcPts val="0"/>
                        </a:spcBef>
                        <a:spcAft>
                          <a:spcPts val="1200"/>
                        </a:spcAft>
                      </a:pPr>
                      <a:r>
                        <a:rPr lang="en-US" sz="900">
                          <a:effectLst/>
                        </a:rPr>
                        <a:t>After receiving certificate of incorporation.</a:t>
                      </a:r>
                      <a:endParaRPr lang="en-US" sz="800">
                        <a:effectLst/>
                        <a:latin typeface="Calibri"/>
                        <a:ea typeface="Calibri"/>
                        <a:cs typeface="Times New Roman"/>
                      </a:endParaRPr>
                    </a:p>
                  </a:txBody>
                  <a:tcPr marL="58626" marR="58626" marT="58626" marB="58626"/>
                </a:tc>
              </a:tr>
              <a:tr h="279062">
                <a:tc>
                  <a:txBody>
                    <a:bodyPr/>
                    <a:lstStyle/>
                    <a:p>
                      <a:pPr marL="0" marR="0">
                        <a:lnSpc>
                          <a:spcPct val="115000"/>
                        </a:lnSpc>
                        <a:spcBef>
                          <a:spcPts val="0"/>
                        </a:spcBef>
                        <a:spcAft>
                          <a:spcPts val="1200"/>
                        </a:spcAft>
                      </a:pPr>
                      <a:r>
                        <a:rPr lang="en-US" sz="900">
                          <a:effectLst/>
                        </a:rPr>
                        <a:t>Statutory Meeting</a:t>
                      </a:r>
                      <a:endParaRPr lang="en-US" sz="800">
                        <a:effectLst/>
                        <a:latin typeface="Calibri"/>
                        <a:ea typeface="Calibri"/>
                        <a:cs typeface="Times New Roman"/>
                      </a:endParaRPr>
                    </a:p>
                  </a:txBody>
                  <a:tcPr marL="58626" marR="58626" marT="58626" marB="58626"/>
                </a:tc>
                <a:tc>
                  <a:txBody>
                    <a:bodyPr/>
                    <a:lstStyle/>
                    <a:p>
                      <a:pPr marL="0" marR="0">
                        <a:lnSpc>
                          <a:spcPct val="115000"/>
                        </a:lnSpc>
                        <a:spcBef>
                          <a:spcPts val="0"/>
                        </a:spcBef>
                        <a:spcAft>
                          <a:spcPts val="1200"/>
                        </a:spcAft>
                      </a:pPr>
                      <a:r>
                        <a:rPr lang="en-US" sz="900">
                          <a:effectLst/>
                        </a:rPr>
                        <a:t>Compulsory</a:t>
                      </a:r>
                      <a:endParaRPr lang="en-US" sz="800">
                        <a:effectLst/>
                        <a:latin typeface="Calibri"/>
                        <a:ea typeface="Calibri"/>
                        <a:cs typeface="Times New Roman"/>
                      </a:endParaRPr>
                    </a:p>
                  </a:txBody>
                  <a:tcPr marL="58626" marR="58626" marT="58626" marB="58626"/>
                </a:tc>
                <a:tc>
                  <a:txBody>
                    <a:bodyPr/>
                    <a:lstStyle/>
                    <a:p>
                      <a:pPr marL="0" marR="0">
                        <a:lnSpc>
                          <a:spcPct val="115000"/>
                        </a:lnSpc>
                        <a:spcBef>
                          <a:spcPts val="0"/>
                        </a:spcBef>
                        <a:spcAft>
                          <a:spcPts val="1200"/>
                        </a:spcAft>
                      </a:pPr>
                      <a:r>
                        <a:rPr lang="en-US" sz="900">
                          <a:effectLst/>
                        </a:rPr>
                        <a:t>Optional</a:t>
                      </a:r>
                      <a:endParaRPr lang="en-US" sz="800">
                        <a:effectLst/>
                        <a:latin typeface="Calibri"/>
                        <a:ea typeface="Calibri"/>
                        <a:cs typeface="Times New Roman"/>
                      </a:endParaRPr>
                    </a:p>
                  </a:txBody>
                  <a:tcPr marL="58626" marR="58626" marT="58626" marB="58626"/>
                </a:tc>
              </a:tr>
              <a:tr h="454250">
                <a:tc>
                  <a:txBody>
                    <a:bodyPr/>
                    <a:lstStyle/>
                    <a:p>
                      <a:pPr marL="0" marR="0">
                        <a:lnSpc>
                          <a:spcPct val="115000"/>
                        </a:lnSpc>
                        <a:spcBef>
                          <a:spcPts val="0"/>
                        </a:spcBef>
                        <a:spcAft>
                          <a:spcPts val="1200"/>
                        </a:spcAft>
                      </a:pPr>
                      <a:r>
                        <a:rPr lang="en-US" sz="900">
                          <a:effectLst/>
                        </a:rPr>
                        <a:t>Issue of prospectus / Statement in lieu of prospectus</a:t>
                      </a:r>
                      <a:endParaRPr lang="en-US" sz="800">
                        <a:effectLst/>
                        <a:latin typeface="Calibri"/>
                        <a:ea typeface="Calibri"/>
                        <a:cs typeface="Times New Roman"/>
                      </a:endParaRPr>
                    </a:p>
                  </a:txBody>
                  <a:tcPr marL="58626" marR="58626" marT="58626" marB="58626"/>
                </a:tc>
                <a:tc>
                  <a:txBody>
                    <a:bodyPr/>
                    <a:lstStyle/>
                    <a:p>
                      <a:pPr marL="0" marR="0">
                        <a:lnSpc>
                          <a:spcPct val="115000"/>
                        </a:lnSpc>
                        <a:spcBef>
                          <a:spcPts val="0"/>
                        </a:spcBef>
                        <a:spcAft>
                          <a:spcPts val="1200"/>
                        </a:spcAft>
                      </a:pPr>
                      <a:r>
                        <a:rPr lang="en-US" sz="900">
                          <a:effectLst/>
                        </a:rPr>
                        <a:t>Obligatory</a:t>
                      </a:r>
                      <a:endParaRPr lang="en-US" sz="800">
                        <a:effectLst/>
                        <a:latin typeface="Calibri"/>
                        <a:ea typeface="Calibri"/>
                        <a:cs typeface="Times New Roman"/>
                      </a:endParaRPr>
                    </a:p>
                  </a:txBody>
                  <a:tcPr marL="58626" marR="58626" marT="58626" marB="58626"/>
                </a:tc>
                <a:tc>
                  <a:txBody>
                    <a:bodyPr/>
                    <a:lstStyle/>
                    <a:p>
                      <a:pPr marL="0" marR="0">
                        <a:lnSpc>
                          <a:spcPct val="115000"/>
                        </a:lnSpc>
                        <a:spcBef>
                          <a:spcPts val="0"/>
                        </a:spcBef>
                        <a:spcAft>
                          <a:spcPts val="1200"/>
                        </a:spcAft>
                      </a:pPr>
                      <a:r>
                        <a:rPr lang="en-US" sz="900">
                          <a:effectLst/>
                        </a:rPr>
                        <a:t>Not required</a:t>
                      </a:r>
                      <a:endParaRPr lang="en-US" sz="800">
                        <a:effectLst/>
                        <a:latin typeface="Calibri"/>
                        <a:ea typeface="Calibri"/>
                        <a:cs typeface="Times New Roman"/>
                      </a:endParaRPr>
                    </a:p>
                  </a:txBody>
                  <a:tcPr marL="58626" marR="58626" marT="58626" marB="58626"/>
                </a:tc>
              </a:tr>
              <a:tr h="279062">
                <a:tc>
                  <a:txBody>
                    <a:bodyPr/>
                    <a:lstStyle/>
                    <a:p>
                      <a:pPr marL="0" marR="0">
                        <a:lnSpc>
                          <a:spcPct val="115000"/>
                        </a:lnSpc>
                        <a:spcBef>
                          <a:spcPts val="0"/>
                        </a:spcBef>
                        <a:spcAft>
                          <a:spcPts val="1200"/>
                        </a:spcAft>
                      </a:pPr>
                      <a:r>
                        <a:rPr lang="en-US" sz="900">
                          <a:effectLst/>
                        </a:rPr>
                        <a:t>Public subscription</a:t>
                      </a:r>
                      <a:endParaRPr lang="en-US" sz="800">
                        <a:effectLst/>
                        <a:latin typeface="Calibri"/>
                        <a:ea typeface="Calibri"/>
                        <a:cs typeface="Times New Roman"/>
                      </a:endParaRPr>
                    </a:p>
                  </a:txBody>
                  <a:tcPr marL="58626" marR="58626" marT="58626" marB="58626"/>
                </a:tc>
                <a:tc>
                  <a:txBody>
                    <a:bodyPr/>
                    <a:lstStyle/>
                    <a:p>
                      <a:pPr marL="0" marR="0">
                        <a:lnSpc>
                          <a:spcPct val="115000"/>
                        </a:lnSpc>
                        <a:spcBef>
                          <a:spcPts val="0"/>
                        </a:spcBef>
                        <a:spcAft>
                          <a:spcPts val="1200"/>
                        </a:spcAft>
                      </a:pPr>
                      <a:r>
                        <a:rPr lang="en-US" sz="900">
                          <a:effectLst/>
                        </a:rPr>
                        <a:t>Allowed</a:t>
                      </a:r>
                      <a:endParaRPr lang="en-US" sz="800">
                        <a:effectLst/>
                        <a:latin typeface="Calibri"/>
                        <a:ea typeface="Calibri"/>
                        <a:cs typeface="Times New Roman"/>
                      </a:endParaRPr>
                    </a:p>
                  </a:txBody>
                  <a:tcPr marL="58626" marR="58626" marT="58626" marB="58626"/>
                </a:tc>
                <a:tc>
                  <a:txBody>
                    <a:bodyPr/>
                    <a:lstStyle/>
                    <a:p>
                      <a:pPr marL="0" marR="0">
                        <a:lnSpc>
                          <a:spcPct val="115000"/>
                        </a:lnSpc>
                        <a:spcBef>
                          <a:spcPts val="0"/>
                        </a:spcBef>
                        <a:spcAft>
                          <a:spcPts val="1200"/>
                        </a:spcAft>
                      </a:pPr>
                      <a:r>
                        <a:rPr lang="en-US" sz="900">
                          <a:effectLst/>
                        </a:rPr>
                        <a:t>Not allowed</a:t>
                      </a:r>
                      <a:endParaRPr lang="en-US" sz="800">
                        <a:effectLst/>
                        <a:latin typeface="Calibri"/>
                        <a:ea typeface="Calibri"/>
                        <a:cs typeface="Times New Roman"/>
                      </a:endParaRPr>
                    </a:p>
                  </a:txBody>
                  <a:tcPr marL="58626" marR="58626" marT="58626" marB="58626"/>
                </a:tc>
              </a:tr>
              <a:tr h="440871">
                <a:tc>
                  <a:txBody>
                    <a:bodyPr/>
                    <a:lstStyle/>
                    <a:p>
                      <a:pPr marL="0" marR="0">
                        <a:lnSpc>
                          <a:spcPct val="115000"/>
                        </a:lnSpc>
                        <a:spcBef>
                          <a:spcPts val="0"/>
                        </a:spcBef>
                        <a:spcAft>
                          <a:spcPts val="1200"/>
                        </a:spcAft>
                      </a:pPr>
                      <a:r>
                        <a:rPr lang="en-US" sz="900">
                          <a:effectLst/>
                        </a:rPr>
                        <a:t>Quorum at AGM</a:t>
                      </a:r>
                      <a:endParaRPr lang="en-US" sz="800">
                        <a:effectLst/>
                        <a:latin typeface="Calibri"/>
                        <a:ea typeface="Calibri"/>
                        <a:cs typeface="Times New Roman"/>
                      </a:endParaRPr>
                    </a:p>
                  </a:txBody>
                  <a:tcPr marL="58626" marR="58626" marT="58626" marB="58626"/>
                </a:tc>
                <a:tc>
                  <a:txBody>
                    <a:bodyPr/>
                    <a:lstStyle/>
                    <a:p>
                      <a:pPr marL="0" marR="0">
                        <a:lnSpc>
                          <a:spcPct val="115000"/>
                        </a:lnSpc>
                        <a:spcBef>
                          <a:spcPts val="0"/>
                        </a:spcBef>
                        <a:spcAft>
                          <a:spcPts val="1200"/>
                        </a:spcAft>
                      </a:pPr>
                      <a:r>
                        <a:rPr lang="en-US" sz="900">
                          <a:effectLst/>
                        </a:rPr>
                        <a:t>5 members must present in person.</a:t>
                      </a:r>
                      <a:endParaRPr lang="en-US" sz="800">
                        <a:effectLst/>
                        <a:latin typeface="Calibri"/>
                        <a:ea typeface="Calibri"/>
                        <a:cs typeface="Times New Roman"/>
                      </a:endParaRPr>
                    </a:p>
                  </a:txBody>
                  <a:tcPr marL="58626" marR="58626" marT="58626" marB="58626"/>
                </a:tc>
                <a:tc>
                  <a:txBody>
                    <a:bodyPr/>
                    <a:lstStyle/>
                    <a:p>
                      <a:pPr marL="0" marR="0">
                        <a:lnSpc>
                          <a:spcPct val="115000"/>
                        </a:lnSpc>
                        <a:spcBef>
                          <a:spcPts val="0"/>
                        </a:spcBef>
                        <a:spcAft>
                          <a:spcPts val="1200"/>
                        </a:spcAft>
                      </a:pPr>
                      <a:r>
                        <a:rPr lang="en-US" sz="900" dirty="0">
                          <a:effectLst/>
                        </a:rPr>
                        <a:t>2 members must present in person.</a:t>
                      </a:r>
                      <a:endParaRPr lang="en-US" sz="800" dirty="0">
                        <a:effectLst/>
                        <a:latin typeface="Calibri"/>
                        <a:ea typeface="Calibri"/>
                        <a:cs typeface="Times New Roman"/>
                      </a:endParaRPr>
                    </a:p>
                  </a:txBody>
                  <a:tcPr marL="58626" marR="58626" marT="58626" marB="58626"/>
                </a:tc>
              </a:tr>
            </a:tbl>
          </a:graphicData>
        </a:graphic>
      </p:graphicFrame>
    </p:spTree>
    <p:extLst>
      <p:ext uri="{BB962C8B-B14F-4D97-AF65-F5344CB8AC3E}">
        <p14:creationId xmlns:p14="http://schemas.microsoft.com/office/powerpoint/2010/main" val="3114390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fontScale="85000" lnSpcReduction="20000"/>
          </a:bodyPr>
          <a:lstStyle/>
          <a:p>
            <a:r>
              <a:rPr lang="en-US" b="1" dirty="0"/>
              <a:t>What is a Shareholder?</a:t>
            </a:r>
          </a:p>
          <a:p>
            <a:r>
              <a:rPr lang="en-US" dirty="0"/>
              <a:t>A shareholder can be a person, company, or </a:t>
            </a:r>
            <a:r>
              <a:rPr lang="en-US" dirty="0">
                <a:hlinkClick r:id="rId2"/>
              </a:rPr>
              <a:t>organization</a:t>
            </a:r>
            <a:r>
              <a:rPr lang="en-US" dirty="0"/>
              <a:t> that holds stock(s) in a given company. A shareholder must own a minimum of one share in a company’s stock or mutual fund to make them a partial owner. Shareholders typically receive declared </a:t>
            </a:r>
            <a:r>
              <a:rPr lang="en-US" dirty="0">
                <a:hlinkClick r:id="rId3"/>
              </a:rPr>
              <a:t>dividends</a:t>
            </a:r>
            <a:r>
              <a:rPr lang="en-US" dirty="0"/>
              <a:t> if the company does well and succeeds.</a:t>
            </a:r>
          </a:p>
          <a:p>
            <a:r>
              <a:rPr lang="en-US" dirty="0"/>
              <a:t>Also called a stockholder, they have the right to vote on certain matters with regard to the company and to be elected to a seat on the </a:t>
            </a:r>
            <a:r>
              <a:rPr lang="en-US" dirty="0">
                <a:hlinkClick r:id="rId4"/>
              </a:rPr>
              <a:t>board of directors</a:t>
            </a:r>
            <a:r>
              <a:rPr lang="en-US" dirty="0"/>
              <a:t>.</a:t>
            </a:r>
          </a:p>
          <a:p>
            <a:pPr marL="0" indent="0">
              <a:buNone/>
            </a:pPr>
            <a:r>
              <a:rPr lang="en-US" dirty="0"/>
              <a:t> </a:t>
            </a:r>
          </a:p>
          <a:p>
            <a:endParaRPr lang="en-US" dirty="0"/>
          </a:p>
        </p:txBody>
      </p:sp>
    </p:spTree>
    <p:extLst>
      <p:ext uri="{BB962C8B-B14F-4D97-AF65-F5344CB8AC3E}">
        <p14:creationId xmlns:p14="http://schemas.microsoft.com/office/powerpoint/2010/main" val="4283668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If the company is getting liquidated and its assets are sold, the shareholder may receive a portion of that money, provided that the creditors have already been paid. When such a situation arises, the advantage of being a stockholder lies in the fact that they are not obliged to shoulder the </a:t>
            </a:r>
            <a:r>
              <a:rPr lang="en-US" dirty="0">
                <a:hlinkClick r:id="rId2"/>
              </a:rPr>
              <a:t>debts</a:t>
            </a:r>
            <a:r>
              <a:rPr lang="en-US" dirty="0"/>
              <a:t> and financial obligations incurred by the company, which means creditors cannot compel stockholders to pay them.</a:t>
            </a:r>
            <a:endParaRPr lang="en-US" dirty="0"/>
          </a:p>
        </p:txBody>
      </p:sp>
    </p:spTree>
    <p:extLst>
      <p:ext uri="{BB962C8B-B14F-4D97-AF65-F5344CB8AC3E}">
        <p14:creationId xmlns:p14="http://schemas.microsoft.com/office/powerpoint/2010/main" val="496498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t>Roles of a Shareholder</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Being a shareholder isn’t all just about receiving profits, as it also includes other responsibilities. Let’s look at some of these responsibilities.</a:t>
            </a:r>
          </a:p>
          <a:p>
            <a:r>
              <a:rPr lang="en-US" dirty="0"/>
              <a:t>Brainstorming and deciding the powers they will bestow upon the company’s directors, including appointing and removing them from office</a:t>
            </a:r>
          </a:p>
          <a:p>
            <a:r>
              <a:rPr lang="en-US" dirty="0"/>
              <a:t>Deciding on how much the directors receive for their salary. The practice is very tricky because stockholders must make sure that the amount they will give will compensate for the expenses and cost of living in the city where the director lives, without compromising the company’s coffers.</a:t>
            </a:r>
          </a:p>
          <a:p>
            <a:r>
              <a:rPr lang="en-US" dirty="0"/>
              <a:t>Making decisions on instances the directors have no power over, including making changes to the company’s constitution</a:t>
            </a:r>
          </a:p>
          <a:p>
            <a:r>
              <a:rPr lang="en-US" dirty="0"/>
              <a:t>Checking and making approvals of the financial statements of the company</a:t>
            </a:r>
          </a:p>
          <a:p>
            <a:endParaRPr lang="en-US" dirty="0"/>
          </a:p>
        </p:txBody>
      </p:sp>
    </p:spTree>
    <p:extLst>
      <p:ext uri="{BB962C8B-B14F-4D97-AF65-F5344CB8AC3E}">
        <p14:creationId xmlns:p14="http://schemas.microsoft.com/office/powerpoint/2010/main" val="714616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 of Shareholders</a:t>
            </a:r>
            <a:br>
              <a:rPr lang="en-US" b="1" dirty="0"/>
            </a:br>
            <a:endParaRPr lang="en-US" dirty="0"/>
          </a:p>
        </p:txBody>
      </p:sp>
      <p:sp>
        <p:nvSpPr>
          <p:cNvPr id="3" name="Content Placeholder 2"/>
          <p:cNvSpPr>
            <a:spLocks noGrp="1"/>
          </p:cNvSpPr>
          <p:nvPr>
            <p:ph idx="1"/>
          </p:nvPr>
        </p:nvSpPr>
        <p:spPr/>
        <p:txBody>
          <a:bodyPr/>
          <a:lstStyle/>
          <a:p>
            <a:r>
              <a:rPr lang="en-US" dirty="0"/>
              <a:t>There are basically two types of shareholders: the </a:t>
            </a:r>
            <a:r>
              <a:rPr lang="en-US" b="1" dirty="0">
                <a:hlinkClick r:id="rId2"/>
              </a:rPr>
              <a:t>common shareholders</a:t>
            </a:r>
            <a:r>
              <a:rPr lang="en-US" dirty="0"/>
              <a:t> and the </a:t>
            </a:r>
            <a:r>
              <a:rPr lang="en-US" b="1" dirty="0">
                <a:hlinkClick r:id="rId3"/>
              </a:rPr>
              <a:t>preferred shareholders</a:t>
            </a:r>
            <a:r>
              <a:rPr lang="en-US" dirty="0"/>
              <a:t>.</a:t>
            </a:r>
            <a:endParaRPr lang="en-US" dirty="0"/>
          </a:p>
        </p:txBody>
      </p:sp>
    </p:spTree>
    <p:extLst>
      <p:ext uri="{BB962C8B-B14F-4D97-AF65-F5344CB8AC3E}">
        <p14:creationId xmlns:p14="http://schemas.microsoft.com/office/powerpoint/2010/main" val="3656998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Common shareholders are those that own a company’s common stock. They are the more prevalent type of stockholders and they have the right to vote on matters concerning the company. As they have control over how the company is managed, they have the right to file a </a:t>
            </a:r>
            <a:r>
              <a:rPr lang="en-US" dirty="0">
                <a:hlinkClick r:id="rId2"/>
              </a:rPr>
              <a:t>class-action lawsuit</a:t>
            </a:r>
            <a:r>
              <a:rPr lang="en-US" dirty="0"/>
              <a:t> against the company for any wrongdoing that can potentially harm the organization.</a:t>
            </a:r>
            <a:endParaRPr lang="en-US" dirty="0"/>
          </a:p>
        </p:txBody>
      </p:sp>
    </p:spTree>
    <p:extLst>
      <p:ext uri="{BB962C8B-B14F-4D97-AF65-F5344CB8AC3E}">
        <p14:creationId xmlns:p14="http://schemas.microsoft.com/office/powerpoint/2010/main" val="1829171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Preferred shareholders, on the other hand, are more rare. Unlike common shareholders, they own a share of the company’s preferred stock and have no voting rights or any say in the way the company is managed. Instead, they are entitled to a fixed amount of annual dividend, which they will receive before the common shareholders are paid their part.</a:t>
            </a:r>
            <a:endParaRPr lang="en-US" dirty="0"/>
          </a:p>
        </p:txBody>
      </p:sp>
    </p:spTree>
    <p:extLst>
      <p:ext uri="{BB962C8B-B14F-4D97-AF65-F5344CB8AC3E}">
        <p14:creationId xmlns:p14="http://schemas.microsoft.com/office/powerpoint/2010/main" val="3276660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362200"/>
            <a:ext cx="5724525" cy="300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9987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Can the Shareholder be a Director?</a:t>
            </a:r>
          </a:p>
        </p:txBody>
      </p:sp>
      <p:sp>
        <p:nvSpPr>
          <p:cNvPr id="3" name="Content Placeholder 2"/>
          <p:cNvSpPr>
            <a:spLocks noGrp="1"/>
          </p:cNvSpPr>
          <p:nvPr>
            <p:ph idx="1"/>
          </p:nvPr>
        </p:nvSpPr>
        <p:spPr/>
        <p:txBody>
          <a:bodyPr>
            <a:normAutofit fontScale="92500" lnSpcReduction="20000"/>
          </a:bodyPr>
          <a:lstStyle/>
          <a:p>
            <a:r>
              <a:rPr lang="en-US" dirty="0"/>
              <a:t>The shareholder and director are two different entities, though a shareholder can be a director at the same time.</a:t>
            </a:r>
          </a:p>
          <a:p>
            <a:r>
              <a:rPr lang="en-US" dirty="0"/>
              <a:t>The shareholder, as already mentioned, is a part-owner of the company and is entitled to privileges such as receiving profits and exercising control over the management of the company</a:t>
            </a:r>
            <a:r>
              <a:rPr lang="en-US" dirty="0" smtClean="0"/>
              <a:t>.</a:t>
            </a:r>
          </a:p>
          <a:p>
            <a:r>
              <a:rPr lang="en-US" dirty="0" smtClean="0"/>
              <a:t> </a:t>
            </a:r>
            <a:r>
              <a:rPr lang="en-US" dirty="0"/>
              <a:t>A director, on the other hand, is the person hired by the shareholders to perform responsibilities that are related to the company’s daily operations with the intent of improving its status.</a:t>
            </a:r>
          </a:p>
          <a:p>
            <a:endParaRPr lang="en-US" dirty="0"/>
          </a:p>
        </p:txBody>
      </p:sp>
    </p:spTree>
    <p:extLst>
      <p:ext uri="{BB962C8B-B14F-4D97-AF65-F5344CB8AC3E}">
        <p14:creationId xmlns:p14="http://schemas.microsoft.com/office/powerpoint/2010/main" val="4236076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hlinkClick r:id="rId2"/>
              </a:rPr>
              <a:t>Shareholder vs. Stakeholder</a:t>
            </a:r>
            <a:r>
              <a:rPr lang="en-US" b="1" dirty="0"/>
              <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Shareholder and Stakeholder are often used interchangeably, with many people thinking that they are one and the same. However, the two terms don’t mean the same thing</a:t>
            </a:r>
            <a:r>
              <a:rPr lang="en-US" dirty="0" smtClean="0"/>
              <a:t>.</a:t>
            </a:r>
          </a:p>
          <a:p>
            <a:r>
              <a:rPr lang="en-US" dirty="0" smtClean="0"/>
              <a:t> </a:t>
            </a:r>
            <a:r>
              <a:rPr lang="en-US" dirty="0"/>
              <a:t>A shareholder is an owner of a company as determined by the number of shares they own</a:t>
            </a:r>
            <a:r>
              <a:rPr lang="en-US" dirty="0" smtClean="0"/>
              <a:t>.</a:t>
            </a:r>
          </a:p>
          <a:p>
            <a:r>
              <a:rPr lang="en-US" dirty="0" smtClean="0"/>
              <a:t> </a:t>
            </a:r>
            <a:r>
              <a:rPr lang="en-US" dirty="0"/>
              <a:t>A stakeholder does not own part of the company but does have some interest in the performance of a company just like the shareholders. However, their interest may or may not involve money.</a:t>
            </a:r>
            <a:endParaRPr lang="en-US" dirty="0"/>
          </a:p>
        </p:txBody>
      </p:sp>
    </p:spTree>
    <p:extLst>
      <p:ext uri="{BB962C8B-B14F-4D97-AF65-F5344CB8AC3E}">
        <p14:creationId xmlns:p14="http://schemas.microsoft.com/office/powerpoint/2010/main" val="553236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For example, a chain of hotels in the US that employs 3,000 people has several stakeholders, including its employees because they rely on the company for their job</a:t>
            </a:r>
            <a:r>
              <a:rPr lang="en-US" dirty="0" smtClean="0"/>
              <a:t>.</a:t>
            </a:r>
          </a:p>
          <a:p>
            <a:r>
              <a:rPr lang="en-US" dirty="0" smtClean="0"/>
              <a:t> </a:t>
            </a:r>
            <a:r>
              <a:rPr lang="en-US" dirty="0"/>
              <a:t>Other stakeholders include the local and national governments because of the taxes the company must pay annually.</a:t>
            </a:r>
          </a:p>
          <a:p>
            <a:pPr marL="0" indent="0">
              <a:buNone/>
            </a:pPr>
            <a:r>
              <a:rPr lang="en-US" dirty="0"/>
              <a:t> </a:t>
            </a:r>
          </a:p>
          <a:p>
            <a:endParaRPr lang="en-US" dirty="0"/>
          </a:p>
        </p:txBody>
      </p:sp>
    </p:spTree>
    <p:extLst>
      <p:ext uri="{BB962C8B-B14F-4D97-AF65-F5344CB8AC3E}">
        <p14:creationId xmlns:p14="http://schemas.microsoft.com/office/powerpoint/2010/main" val="1769193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b="1" dirty="0"/>
              <a:t>Shareholder vs. Subscriber</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Before a company becomes public, it starts out first as a private limited company that is run, formed, and organized by a group of people called “subscribers.” The subscribers are considered the first members of the company whose names are listed in the memorandum of association. Once the company goes public, their names continue to be written in the public register and they remain as such even after their departure from the company.</a:t>
            </a:r>
          </a:p>
          <a:p>
            <a:pPr marL="0" indent="0">
              <a:buNone/>
            </a:pPr>
            <a:r>
              <a:rPr lang="en-US" dirty="0"/>
              <a:t> </a:t>
            </a:r>
          </a:p>
          <a:p>
            <a:endParaRPr lang="en-US" dirty="0"/>
          </a:p>
        </p:txBody>
      </p:sp>
    </p:spTree>
    <p:extLst>
      <p:ext uri="{BB962C8B-B14F-4D97-AF65-F5344CB8AC3E}">
        <p14:creationId xmlns:p14="http://schemas.microsoft.com/office/powerpoint/2010/main" val="2947630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77104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Private Limited Company VS Public Limited Company</a:t>
            </a:r>
            <a:br>
              <a:rPr lang="en-US" dirty="0"/>
            </a:br>
            <a:endParaRPr lang="en-US" dirty="0"/>
          </a:p>
        </p:txBody>
      </p:sp>
      <p:sp>
        <p:nvSpPr>
          <p:cNvPr id="3" name="Content Placeholder 2"/>
          <p:cNvSpPr>
            <a:spLocks noGrp="1"/>
          </p:cNvSpPr>
          <p:nvPr>
            <p:ph idx="1"/>
          </p:nvPr>
        </p:nvSpPr>
        <p:spPr/>
        <p:txBody>
          <a:bodyPr/>
          <a:lstStyle/>
          <a:p>
            <a:r>
              <a:rPr lang="en-US" dirty="0"/>
              <a:t>There are many types of companies, the most popular form are; </a:t>
            </a:r>
            <a:r>
              <a:rPr lang="en-US" b="1" dirty="0"/>
              <a:t>private limited and public limited company</a:t>
            </a:r>
            <a:r>
              <a:rPr lang="en-US" dirty="0"/>
              <a:t>. Both have its own advantages and disadvantages</a:t>
            </a:r>
            <a:r>
              <a:rPr lang="en-US" dirty="0" smtClean="0"/>
              <a:t>.</a:t>
            </a:r>
          </a:p>
          <a:p>
            <a:r>
              <a:rPr lang="en-US" dirty="0" smtClean="0"/>
              <a:t> </a:t>
            </a:r>
            <a:r>
              <a:rPr lang="en-US" dirty="0"/>
              <a:t>Therefore, an entrepreneur will have to choose the type of company depending upon the funding plans</a:t>
            </a:r>
          </a:p>
        </p:txBody>
      </p:sp>
    </p:spTree>
    <p:extLst>
      <p:ext uri="{BB962C8B-B14F-4D97-AF65-F5344CB8AC3E}">
        <p14:creationId xmlns:p14="http://schemas.microsoft.com/office/powerpoint/2010/main" val="3940862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According to the Companies Act, 2013, 'private company' means a company which, by its articles;</a:t>
            </a:r>
            <a:endParaRPr lang="en-US" dirty="0"/>
          </a:p>
          <a:p>
            <a:pPr lvl="0" fontAlgn="base"/>
            <a:r>
              <a:rPr lang="en-US" dirty="0"/>
              <a:t>restricts the right to transfer its shares, if any;</a:t>
            </a:r>
          </a:p>
          <a:p>
            <a:pPr lvl="0" fontAlgn="base"/>
            <a:r>
              <a:rPr lang="en-US" dirty="0"/>
              <a:t>limits the number of its members to fifty not including</a:t>
            </a:r>
          </a:p>
          <a:p>
            <a:pPr marL="0" indent="0">
              <a:buNone/>
            </a:pPr>
            <a:r>
              <a:rPr lang="en-US" dirty="0"/>
              <a:t/>
            </a:r>
            <a:br>
              <a:rPr lang="en-US" dirty="0"/>
            </a:br>
            <a:endParaRPr lang="en-US" dirty="0"/>
          </a:p>
          <a:p>
            <a:endParaRPr lang="en-US" dirty="0"/>
          </a:p>
        </p:txBody>
      </p:sp>
    </p:spTree>
    <p:extLst>
      <p:ext uri="{BB962C8B-B14F-4D97-AF65-F5344CB8AC3E}">
        <p14:creationId xmlns:p14="http://schemas.microsoft.com/office/powerpoint/2010/main" val="2609157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In simple words, the </a:t>
            </a:r>
            <a:r>
              <a:rPr lang="en-US" u="sng" dirty="0">
                <a:hlinkClick r:id="rId2"/>
              </a:rPr>
              <a:t>private limited company</a:t>
            </a:r>
            <a:r>
              <a:rPr lang="en-US" dirty="0"/>
              <a:t> is a joint stock company. However, it is governed under the ambit of the Indian Companies Act, 2013</a:t>
            </a:r>
            <a:r>
              <a:rPr lang="en-US" dirty="0" smtClean="0"/>
              <a:t>.</a:t>
            </a:r>
          </a:p>
          <a:p>
            <a:r>
              <a:rPr lang="en-US" dirty="0" smtClean="0"/>
              <a:t> </a:t>
            </a:r>
            <a:r>
              <a:rPr lang="en-US" dirty="0"/>
              <a:t>It is formed by voluntary association of persons with a minimum paid up capital of 1 lakh rupees. While the maximum number of members is 200, it does not include the current employees or ex-employees who were members during their employment terms</a:t>
            </a:r>
            <a:r>
              <a:rPr lang="en-US" dirty="0" smtClean="0"/>
              <a:t>.</a:t>
            </a:r>
          </a:p>
          <a:p>
            <a:r>
              <a:rPr lang="en-US" dirty="0" smtClean="0"/>
              <a:t> </a:t>
            </a:r>
            <a:r>
              <a:rPr lang="en-US" dirty="0"/>
              <a:t>Employees may continue to be the member after their termination of employment in the company. Transfer of shares is restricted. It prohibits the entry of public through subscription of shares and debentures. The term private limited is used at the end of its name.</a:t>
            </a:r>
          </a:p>
          <a:p>
            <a:endParaRPr lang="en-US" dirty="0"/>
          </a:p>
        </p:txBody>
      </p:sp>
    </p:spTree>
    <p:extLst>
      <p:ext uri="{BB962C8B-B14F-4D97-AF65-F5344CB8AC3E}">
        <p14:creationId xmlns:p14="http://schemas.microsoft.com/office/powerpoint/2010/main" val="2463323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b="1" dirty="0"/>
              <a:t>According to the Companies Act, 2013, 'public company' means a company which is not a private company.</a:t>
            </a:r>
            <a:endParaRPr lang="en-US" dirty="0"/>
          </a:p>
          <a:p>
            <a:r>
              <a:rPr lang="en-US" dirty="0"/>
              <a:t/>
            </a:r>
            <a:br>
              <a:rPr lang="en-US" dirty="0"/>
            </a:br>
            <a:endParaRPr lang="en-US" dirty="0"/>
          </a:p>
          <a:p>
            <a:r>
              <a:rPr lang="en-US" dirty="0"/>
              <a:t>A </a:t>
            </a:r>
            <a:r>
              <a:rPr lang="en-US" b="1" u="sng" dirty="0">
                <a:hlinkClick r:id="rId2"/>
              </a:rPr>
              <a:t>public limited company</a:t>
            </a:r>
            <a:r>
              <a:rPr lang="en-US" dirty="0"/>
              <a:t> is a joint stock company. It is governed under the provisions of the Indian Companies Act, 2013. While there is no limit on the number of members, it is formed by the association of persons voluntarily with a minimum paid up capital of 5 lakh rupees</a:t>
            </a:r>
            <a:r>
              <a:rPr lang="en-US" dirty="0" smtClean="0"/>
              <a:t>.</a:t>
            </a:r>
          </a:p>
          <a:p>
            <a:r>
              <a:rPr lang="en-US" dirty="0" smtClean="0"/>
              <a:t> </a:t>
            </a:r>
            <a:r>
              <a:rPr lang="en-US" dirty="0"/>
              <a:t>Transferability of shares have no restriction</a:t>
            </a:r>
            <a:r>
              <a:rPr lang="en-US" dirty="0" smtClean="0"/>
              <a:t>.</a:t>
            </a:r>
          </a:p>
          <a:p>
            <a:r>
              <a:rPr lang="en-US" dirty="0" smtClean="0"/>
              <a:t> </a:t>
            </a:r>
            <a:r>
              <a:rPr lang="en-US" dirty="0"/>
              <a:t>The company can invite public for subscription of shares and debentures</a:t>
            </a:r>
            <a:r>
              <a:rPr lang="en-US" dirty="0" smtClean="0"/>
              <a:t>.</a:t>
            </a:r>
          </a:p>
          <a:p>
            <a:r>
              <a:rPr lang="en-US" dirty="0" smtClean="0"/>
              <a:t> </a:t>
            </a:r>
            <a:r>
              <a:rPr lang="en-US" dirty="0"/>
              <a:t>The term public limited is added to its name at the time of incorporation.</a:t>
            </a:r>
          </a:p>
          <a:p>
            <a:endParaRPr lang="en-US" dirty="0"/>
          </a:p>
        </p:txBody>
      </p:sp>
    </p:spTree>
    <p:extLst>
      <p:ext uri="{BB962C8B-B14F-4D97-AF65-F5344CB8AC3E}">
        <p14:creationId xmlns:p14="http://schemas.microsoft.com/office/powerpoint/2010/main" val="2733300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963" y="501073"/>
            <a:ext cx="8229600" cy="1143000"/>
          </a:xfrm>
        </p:spPr>
        <p:txBody>
          <a:bodyPr>
            <a:normAutofit fontScale="90000"/>
          </a:bodyPr>
          <a:lstStyle/>
          <a:p>
            <a:r>
              <a:rPr lang="en-US" b="1" dirty="0"/>
              <a:t>Key points of difference between a private limited and a public limited company are:</a:t>
            </a:r>
            <a:endParaRPr lang="en-US" dirty="0"/>
          </a:p>
        </p:txBody>
      </p:sp>
      <p:sp>
        <p:nvSpPr>
          <p:cNvPr id="3" name="Content Placeholder 2"/>
          <p:cNvSpPr>
            <a:spLocks noGrp="1"/>
          </p:cNvSpPr>
          <p:nvPr>
            <p:ph idx="1"/>
          </p:nvPr>
        </p:nvSpPr>
        <p:spPr>
          <a:xfrm>
            <a:off x="533400" y="1905000"/>
            <a:ext cx="8229600" cy="4525963"/>
          </a:xfrm>
        </p:spPr>
        <p:txBody>
          <a:bodyPr/>
          <a:lstStyle/>
          <a:p>
            <a:pPr marL="0" indent="0">
              <a:buNone/>
            </a:pPr>
            <a:endParaRPr lang="en-US" dirty="0"/>
          </a:p>
          <a:p>
            <a:pPr lvl="0" fontAlgn="base"/>
            <a:r>
              <a:rPr lang="en-US" dirty="0"/>
              <a:t>A public limited company is a company listed on a recognized stock exchange and the stocks are traded publicly. On the other hand, a private limited company is neither listed on the stock exchange nor are they traded. It is privately held by its members only.</a:t>
            </a:r>
          </a:p>
          <a:p>
            <a:endParaRPr lang="en-US" dirty="0"/>
          </a:p>
        </p:txBody>
      </p:sp>
    </p:spTree>
    <p:extLst>
      <p:ext uri="{BB962C8B-B14F-4D97-AF65-F5344CB8AC3E}">
        <p14:creationId xmlns:p14="http://schemas.microsoft.com/office/powerpoint/2010/main" val="979978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fontAlgn="base"/>
            <a:r>
              <a:rPr lang="en-US" dirty="0"/>
              <a:t>The minimum number of members required to start a public company is seven. As against this, the private limited can be started with a minimum of two members</a:t>
            </a:r>
            <a:r>
              <a:rPr lang="en-US" dirty="0" smtClean="0"/>
              <a:t>.</a:t>
            </a:r>
            <a:endParaRPr lang="en-US" dirty="0"/>
          </a:p>
          <a:p>
            <a:pPr lvl="0" fontAlgn="base"/>
            <a:r>
              <a:rPr lang="en-US" dirty="0"/>
              <a:t>In case of a public company, it is compulsory to call a statutory general meeting of members. There is no such compulsion in case of a private company</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3963513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fontAlgn="base"/>
            <a:r>
              <a:rPr lang="en-US" dirty="0"/>
              <a:t>The issue of prospectus or statement is mandatory in case of public company. However, this is not the case of a private company</a:t>
            </a:r>
            <a:r>
              <a:rPr lang="en-US" dirty="0" smtClean="0"/>
              <a:t>.</a:t>
            </a:r>
            <a:endParaRPr lang="en-US" dirty="0"/>
          </a:p>
          <a:p>
            <a:pPr lvl="0" fontAlgn="base"/>
            <a:r>
              <a:rPr lang="en-US" dirty="0"/>
              <a:t>The public company will require a certificate of commencement post incorporation to begin its operation. In contrast to this, a private company can start its business right after its incorporation</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4120305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1313</Words>
  <Application>Microsoft Office PowerPoint</Application>
  <PresentationFormat>On-screen Show (4:3)</PresentationFormat>
  <Paragraphs>92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Private and Public Companies</vt:lpstr>
      <vt:lpstr>PowerPoint Presentation</vt:lpstr>
      <vt:lpstr> Private Limited Company VS Public Limited Company </vt:lpstr>
      <vt:lpstr>PowerPoint Presentation</vt:lpstr>
      <vt:lpstr>PowerPoint Presentation</vt:lpstr>
      <vt:lpstr>PowerPoint Presentation</vt:lpstr>
      <vt:lpstr>Key points of difference between a private limited and a public limited company are: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Roles of a Shareholder </vt:lpstr>
      <vt:lpstr>Types of Shareholders </vt:lpstr>
      <vt:lpstr>PowerPoint Presentation</vt:lpstr>
      <vt:lpstr>PowerPoint Presentation</vt:lpstr>
      <vt:lpstr>Can the Shareholder be a Director?</vt:lpstr>
      <vt:lpstr>Shareholder vs. Stakeholder </vt:lpstr>
      <vt:lpstr>PowerPoint Presentation</vt:lpstr>
      <vt:lpstr>Shareholder vs. Subscriber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and Public Companies</dc:title>
  <dc:creator>USER</dc:creator>
  <cp:lastModifiedBy>Lenovo</cp:lastModifiedBy>
  <cp:revision>29</cp:revision>
  <dcterms:created xsi:type="dcterms:W3CDTF">2006-08-16T00:00:00Z</dcterms:created>
  <dcterms:modified xsi:type="dcterms:W3CDTF">2020-10-22T08:36:50Z</dcterms:modified>
</cp:coreProperties>
</file>