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1D8BD707-D9CF-40AE-B4C6-C98DA3205C09}" type="datetimeFigureOut">
              <a:rPr lang="en-US" smtClean="0"/>
              <a:pPr/>
              <a:t>1/2/2019</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1D8BD707-D9CF-40AE-B4C6-C98DA3205C09}" type="datetimeFigureOut">
              <a:rPr lang="en-US" smtClean="0"/>
              <a:pPr/>
              <a:t>1/2/2019</a:t>
            </a:fld>
            <a:endParaRPr lang="en-US"/>
          </a:p>
        </p:txBody>
      </p:sp>
      <p:sp>
        <p:nvSpPr>
          <p:cNvPr id="15" name="Slide Number Placeholder 14"/>
          <p:cNvSpPr>
            <a:spLocks noGrp="1"/>
          </p:cNvSpPr>
          <p:nvPr>
            <p:ph type="sldNum" sz="quarter" idx="11"/>
          </p:nvPr>
        </p:nvSpPr>
        <p:spPr/>
        <p:txBody>
          <a:bodyPr/>
          <a:lstStyle/>
          <a:p>
            <a:fld id="{B6F15528-21DE-4FAA-801E-634DDDAF4B2B}"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1D8BD707-D9CF-40AE-B4C6-C98DA3205C09}" type="datetimeFigureOut">
              <a:rPr lang="en-US" smtClean="0"/>
              <a:pPr/>
              <a:t>1/2/2019</a:t>
            </a:fld>
            <a:endParaRPr lang="en-US"/>
          </a:p>
        </p:txBody>
      </p:sp>
      <p:sp>
        <p:nvSpPr>
          <p:cNvPr id="13" name="Slide Number Placeholder 12"/>
          <p:cNvSpPr>
            <a:spLocks noGrp="1"/>
          </p:cNvSpPr>
          <p:nvPr>
            <p:ph type="sldNum" sz="quarter" idx="11"/>
          </p:nvPr>
        </p:nvSpPr>
        <p:spPr/>
        <p:txBody>
          <a:body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D8BD707-D9CF-40AE-B4C6-C98DA3205C09}" type="datetimeFigureOut">
              <a:rPr lang="en-US" smtClean="0"/>
              <a:pPr/>
              <a:t>1/2/2019</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1D8BD707-D9CF-40AE-B4C6-C98DA3205C09}" type="datetimeFigureOut">
              <a:rPr lang="en-US" smtClean="0"/>
              <a:pPr/>
              <a:t>1/2/2019</a:t>
            </a:fld>
            <a:endParaRPr lang="en-US"/>
          </a:p>
        </p:txBody>
      </p:sp>
      <p:sp>
        <p:nvSpPr>
          <p:cNvPr id="15" name="Slide Number Placeholder 14"/>
          <p:cNvSpPr>
            <a:spLocks noGrp="1"/>
          </p:cNvSpPr>
          <p:nvPr>
            <p:ph type="sldNum" sz="quarter" idx="11"/>
          </p:nvPr>
        </p:nvSpPr>
        <p:spPr/>
        <p:txBody>
          <a:bodyPr/>
          <a:lstStyle/>
          <a:p>
            <a:fld id="{B6F15528-21DE-4FAA-801E-634DDDAF4B2B}"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1/2/2019</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1/2/2019</a:t>
            </a:fld>
            <a:endParaRPr lang="en-US"/>
          </a:p>
        </p:txBody>
      </p:sp>
      <p:sp>
        <p:nvSpPr>
          <p:cNvPr id="6" name="Slide Number Placeholder 5"/>
          <p:cNvSpPr>
            <a:spLocks noGrp="1"/>
          </p:cNvSpPr>
          <p:nvPr>
            <p:ph type="sldNum" sz="quarter" idx="11"/>
          </p:nvPr>
        </p:nvSpPr>
        <p:spPr/>
        <p:txBody>
          <a:bodyPr/>
          <a:lstStyle/>
          <a:p>
            <a:fld id="{B6F15528-21DE-4FAA-801E-634DDDAF4B2B}" type="slidenum">
              <a:rPr lang="en-US" smtClean="0"/>
              <a:pPr/>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1D8BD707-D9CF-40AE-B4C6-C98DA3205C09}" type="datetimeFigureOut">
              <a:rPr lang="en-US" smtClean="0"/>
              <a:pPr/>
              <a:t>1/2/2019</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1D8BD707-D9CF-40AE-B4C6-C98DA3205C09}" type="datetimeFigureOut">
              <a:rPr lang="en-US" smtClean="0"/>
              <a:pPr/>
              <a:t>1/2/2019</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1D8BD707-D9CF-40AE-B4C6-C98DA3205C09}" type="datetimeFigureOut">
              <a:rPr lang="en-US" smtClean="0"/>
              <a:pPr/>
              <a:t>1/2/2019</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4.xml"/><Relationship Id="rId5" Type="http://schemas.openxmlformats.org/officeDocument/2006/relationships/image" Target="../media/image5.jp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rmAutofit/>
          </a:bodyPr>
          <a:lstStyle/>
          <a:p>
            <a:r>
              <a:rPr lang="en-US" sz="5400" b="1" dirty="0"/>
              <a:t>	</a:t>
            </a:r>
            <a:r>
              <a:rPr lang="en-US" sz="5400" b="1" u="sng" dirty="0" smtClean="0">
                <a:effectLst>
                  <a:outerShdw blurRad="38100" dist="38100" dir="2700000" algn="tl">
                    <a:srgbClr val="000000">
                      <a:alpha val="43137"/>
                    </a:srgbClr>
                  </a:outerShdw>
                </a:effectLst>
              </a:rPr>
              <a:t>What is Price ?</a:t>
            </a:r>
            <a:endParaRPr lang="en-US" sz="5400" b="1" u="sng"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2590800"/>
            <a:ext cx="6400800" cy="1752600"/>
          </a:xfrm>
        </p:spPr>
        <p:txBody>
          <a:bodyPr>
            <a:normAutofit/>
          </a:bodyPr>
          <a:lstStyle/>
          <a:p>
            <a:r>
              <a:rPr lang="en-US" dirty="0"/>
              <a:t> </a:t>
            </a:r>
            <a:r>
              <a:rPr lang="en-US" sz="3600" b="1" dirty="0" smtClean="0">
                <a:solidFill>
                  <a:schemeClr val="tx1"/>
                </a:solidFill>
                <a:effectLst>
                  <a:outerShdw blurRad="38100" dist="38100" dir="2700000" algn="tl">
                    <a:srgbClr val="000000">
                      <a:alpha val="43137"/>
                    </a:srgbClr>
                  </a:outerShdw>
                </a:effectLst>
                <a:latin typeface="Arial Narrow" panose="020B0606020202030204" pitchFamily="34" charset="0"/>
              </a:rPr>
              <a:t>A price</a:t>
            </a:r>
            <a:r>
              <a:rPr lang="en-US" sz="3600" b="1" dirty="0">
                <a:solidFill>
                  <a:schemeClr val="tx1"/>
                </a:solidFill>
                <a:effectLst>
                  <a:outerShdw blurRad="38100" dist="38100" dir="2700000" algn="tl">
                    <a:srgbClr val="000000">
                      <a:alpha val="43137"/>
                    </a:srgbClr>
                  </a:outerShdw>
                </a:effectLst>
                <a:latin typeface="Arial Narrow" panose="020B0606020202030204" pitchFamily="34" charset="0"/>
              </a:rPr>
              <a:t> is the amount of money that a buyer gives to a seller in exchange for a good or a service.</a:t>
            </a:r>
          </a:p>
        </p:txBody>
      </p:sp>
    </p:spTree>
    <p:extLst>
      <p:ext uri="{BB962C8B-B14F-4D97-AF65-F5344CB8AC3E}">
        <p14:creationId xmlns:p14="http://schemas.microsoft.com/office/powerpoint/2010/main" val="1974990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828800"/>
            <a:ext cx="8229600" cy="4038600"/>
          </a:xfrm>
        </p:spPr>
        <p:txBody>
          <a:bodyPr>
            <a:normAutofit/>
          </a:bodyPr>
          <a:lstStyle/>
          <a:p>
            <a:pPr algn="just"/>
            <a:r>
              <a:rPr lang="en-US" sz="3600" dirty="0">
                <a:latin typeface="Arial Narrow" panose="020B0606020202030204" pitchFamily="34" charset="0"/>
              </a:rPr>
              <a:t>Price discrimination is a pricing strategy that charges customers different prices for the same product or service. In pure price discrimination, the seller charges each customer the maximum price he or she will pay</a:t>
            </a:r>
            <a:r>
              <a:rPr lang="en-US" sz="3600" dirty="0" smtClean="0">
                <a:latin typeface="Arial Narrow" panose="020B0606020202030204" pitchFamily="34" charset="0"/>
              </a:rPr>
              <a:t>.</a:t>
            </a:r>
          </a:p>
          <a:p>
            <a:endParaRPr lang="en-US" dirty="0"/>
          </a:p>
        </p:txBody>
      </p:sp>
      <p:sp>
        <p:nvSpPr>
          <p:cNvPr id="2" name="Title 1"/>
          <p:cNvSpPr>
            <a:spLocks noGrp="1"/>
          </p:cNvSpPr>
          <p:nvPr>
            <p:ph type="title"/>
          </p:nvPr>
        </p:nvSpPr>
        <p:spPr>
          <a:xfrm>
            <a:off x="1066800" y="914400"/>
            <a:ext cx="7668491" cy="1295400"/>
          </a:xfrm>
        </p:spPr>
        <p:txBody>
          <a:bodyPr>
            <a:normAutofit fontScale="90000"/>
          </a:bodyPr>
          <a:lstStyle/>
          <a:p>
            <a:pPr lvl="0"/>
            <a:r>
              <a:rPr lang="en-US" b="1" u="sng" dirty="0" smtClean="0">
                <a:effectLst>
                  <a:outerShdw blurRad="38100" dist="38100" dir="2700000" algn="tl">
                    <a:srgbClr val="000000">
                      <a:alpha val="43137"/>
                    </a:srgbClr>
                  </a:outerShdw>
                </a:effectLst>
                <a:latin typeface="Algerian" panose="04020705040A02060702" pitchFamily="82" charset="0"/>
              </a:rPr>
              <a:t>5)</a:t>
            </a:r>
            <a:r>
              <a:rPr lang="en-US" b="1" u="sng" dirty="0">
                <a:latin typeface="Algerian" panose="04020705040A02060702" pitchFamily="82" charset="0"/>
              </a:rPr>
              <a:t> </a:t>
            </a:r>
            <a:r>
              <a:rPr lang="en-US" b="1" u="sng" dirty="0" smtClean="0">
                <a:effectLst>
                  <a:outerShdw blurRad="38100" dist="38100" dir="2700000" algn="tl">
                    <a:srgbClr val="000000">
                      <a:alpha val="43137"/>
                    </a:srgbClr>
                  </a:outerShdw>
                </a:effectLst>
                <a:latin typeface="Algerian" panose="04020705040A02060702" pitchFamily="82" charset="0"/>
              </a:rPr>
              <a:t>Discrimination </a:t>
            </a:r>
            <a:r>
              <a:rPr lang="en-US" b="1" u="sng" dirty="0">
                <a:effectLst>
                  <a:outerShdw blurRad="38100" dist="38100" dir="2700000" algn="tl">
                    <a:srgbClr val="000000">
                      <a:alpha val="43137"/>
                    </a:srgbClr>
                  </a:outerShdw>
                </a:effectLst>
                <a:latin typeface="Algerian" panose="04020705040A02060702" pitchFamily="82" charset="0"/>
              </a:rPr>
              <a:t>Pricing</a:t>
            </a:r>
            <a:r>
              <a:rPr lang="en-US" dirty="0"/>
              <a:t/>
            </a:r>
            <a:br>
              <a:rPr lang="en-US" dirty="0"/>
            </a:br>
            <a:endParaRPr lang="en-US" dirty="0"/>
          </a:p>
        </p:txBody>
      </p:sp>
    </p:spTree>
    <p:extLst>
      <p:ext uri="{BB962C8B-B14F-4D97-AF65-F5344CB8AC3E}">
        <p14:creationId xmlns:p14="http://schemas.microsoft.com/office/powerpoint/2010/main" val="51122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927225"/>
          </a:xfrm>
        </p:spPr>
        <p:txBody>
          <a:bodyPr>
            <a:normAutofit fontScale="90000"/>
          </a:bodyPr>
          <a:lstStyle/>
          <a:p>
            <a:pPr marL="571500" indent="-571500">
              <a:buFont typeface="Wingdings" panose="05000000000000000000" pitchFamily="2" charset="2"/>
              <a:buChar char="Ø"/>
            </a:pPr>
            <a:r>
              <a:rPr lang="en-US" sz="4000" b="1" u="sng" dirty="0">
                <a:solidFill>
                  <a:schemeClr val="bg1"/>
                </a:solidFill>
                <a:effectLst>
                  <a:outerShdw blurRad="38100" dist="38100" dir="2700000" algn="tl">
                    <a:srgbClr val="000000">
                      <a:alpha val="43137"/>
                    </a:srgbClr>
                  </a:outerShdw>
                </a:effectLst>
                <a:latin typeface="Algerian" panose="04020705040A02060702" pitchFamily="82" charset="0"/>
              </a:rPr>
              <a:t>An Example of Price Discrimination in Airlines</a:t>
            </a:r>
            <a:r>
              <a:rPr lang="en-US" dirty="0"/>
              <a:t/>
            </a:r>
            <a:br>
              <a:rPr lang="en-US" dirty="0"/>
            </a:br>
            <a:endParaRPr lang="en-US" dirty="0"/>
          </a:p>
        </p:txBody>
      </p:sp>
      <p:sp>
        <p:nvSpPr>
          <p:cNvPr id="3" name="Subtitle 2"/>
          <p:cNvSpPr>
            <a:spLocks noGrp="1"/>
          </p:cNvSpPr>
          <p:nvPr>
            <p:ph type="subTitle" idx="1"/>
          </p:nvPr>
        </p:nvSpPr>
        <p:spPr>
          <a:xfrm>
            <a:off x="990600" y="2057400"/>
            <a:ext cx="7086600" cy="3962400"/>
          </a:xfrm>
        </p:spPr>
        <p:txBody>
          <a:bodyPr>
            <a:normAutofit/>
          </a:bodyPr>
          <a:lstStyle/>
          <a:p>
            <a:pPr algn="just"/>
            <a:r>
              <a:rPr lang="en-US" sz="2800" dirty="0" smtClean="0">
                <a:solidFill>
                  <a:schemeClr val="tx1"/>
                </a:solidFill>
                <a:latin typeface="Arial Narrow" panose="020B0606020202030204" pitchFamily="34" charset="0"/>
              </a:rPr>
              <a:t>Consumers </a:t>
            </a:r>
            <a:r>
              <a:rPr lang="en-US" sz="2800" dirty="0">
                <a:solidFill>
                  <a:schemeClr val="tx1"/>
                </a:solidFill>
                <a:latin typeface="Arial Narrow" panose="020B0606020202030204" pitchFamily="34" charset="0"/>
              </a:rPr>
              <a:t>buying airline tickets several months in advance typically pay less than consumers purchasing at the last minute. When demand for a particular flight is high, airlines raise ticket prices. In contrast, when tickets for a flight are not selling well, the airline reduces the cost of available tickets. Because many passengers prefer flying home late on Sunday, those flights tend to be more expensive than flights leaving early Sunday morning.</a:t>
            </a:r>
          </a:p>
          <a:p>
            <a:endParaRPr lang="en-US" dirty="0"/>
          </a:p>
        </p:txBody>
      </p:sp>
    </p:spTree>
    <p:extLst>
      <p:ext uri="{BB962C8B-B14F-4D97-AF65-F5344CB8AC3E}">
        <p14:creationId xmlns:p14="http://schemas.microsoft.com/office/powerpoint/2010/main" val="1058018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724400"/>
          </a:xfrm>
        </p:spPr>
        <p:txBody>
          <a:bodyPr>
            <a:normAutofit fontScale="77500" lnSpcReduction="20000"/>
          </a:bodyPr>
          <a:lstStyle/>
          <a:p>
            <a:pPr algn="just"/>
            <a:r>
              <a:rPr lang="en-US" sz="4100" dirty="0">
                <a:latin typeface="Arial Narrow" panose="020B0606020202030204" pitchFamily="34" charset="0"/>
              </a:rPr>
              <a:t>Setting a price for a product or service using the prevailing market price as a basis. Going rate pricing is a common practice with homogeneous products with very little variation from one producer to </a:t>
            </a:r>
            <a:r>
              <a:rPr lang="en-US" sz="4100" dirty="0" smtClean="0">
                <a:latin typeface="Arial Narrow" panose="020B0606020202030204" pitchFamily="34" charset="0"/>
              </a:rPr>
              <a:t>another</a:t>
            </a:r>
          </a:p>
          <a:p>
            <a:pPr algn="just"/>
            <a:r>
              <a:rPr lang="en-US" sz="4100" dirty="0" smtClean="0">
                <a:latin typeface="Arial Narrow" panose="020B0606020202030204" pitchFamily="34" charset="0"/>
              </a:rPr>
              <a:t>Basically</a:t>
            </a:r>
            <a:r>
              <a:rPr lang="en-US" sz="4100" dirty="0">
                <a:latin typeface="Arial Narrow" panose="020B0606020202030204" pitchFamily="34" charset="0"/>
              </a:rPr>
              <a:t>, the company sets a price of its products and services in line with the competitor’s prices, </a:t>
            </a:r>
            <a:endParaRPr lang="en-US" sz="4100" dirty="0" smtClean="0">
              <a:latin typeface="Arial Narrow" panose="020B0606020202030204" pitchFamily="34" charset="0"/>
            </a:endParaRPr>
          </a:p>
          <a:p>
            <a:pPr algn="just">
              <a:buFont typeface="Wingdings" panose="05000000000000000000" pitchFamily="2" charset="2"/>
              <a:buChar char="Ø"/>
            </a:pPr>
            <a:r>
              <a:rPr lang="en-US" sz="4100" dirty="0">
                <a:latin typeface="Arial Narrow" panose="020B0606020202030204" pitchFamily="34" charset="0"/>
              </a:rPr>
              <a:t>Such products are steel, </a:t>
            </a:r>
            <a:r>
              <a:rPr lang="en-US" sz="4100" dirty="0" err="1" smtClean="0">
                <a:latin typeface="Arial Narrow" panose="020B0606020202030204" pitchFamily="34" charset="0"/>
              </a:rPr>
              <a:t>aluminium</a:t>
            </a:r>
            <a:r>
              <a:rPr lang="en-US" sz="4100" dirty="0" smtClean="0">
                <a:latin typeface="Arial Narrow" panose="020B0606020202030204" pitchFamily="34" charset="0"/>
              </a:rPr>
              <a:t>, </a:t>
            </a:r>
            <a:r>
              <a:rPr lang="en-US" sz="4100" dirty="0">
                <a:latin typeface="Arial Narrow" panose="020B0606020202030204" pitchFamily="34" charset="0"/>
              </a:rPr>
              <a:t>paper, fertilizer, etc., the firms dealing with these usually charge the same price from the customers</a:t>
            </a:r>
            <a:r>
              <a:rPr lang="en-US" sz="3500" dirty="0">
                <a:latin typeface="Arial Narrow" panose="020B0606020202030204" pitchFamily="34" charset="0"/>
              </a:rPr>
              <a:t>.</a:t>
            </a:r>
            <a:r>
              <a:rPr lang="en-US" dirty="0"/>
              <a:t/>
            </a:r>
            <a:br>
              <a:rPr lang="en-US" dirty="0"/>
            </a:br>
            <a:endParaRPr lang="en-US" dirty="0"/>
          </a:p>
        </p:txBody>
      </p:sp>
      <p:sp>
        <p:nvSpPr>
          <p:cNvPr id="2" name="Title 1"/>
          <p:cNvSpPr>
            <a:spLocks noGrp="1"/>
          </p:cNvSpPr>
          <p:nvPr>
            <p:ph type="title"/>
          </p:nvPr>
        </p:nvSpPr>
        <p:spPr>
          <a:xfrm>
            <a:off x="762000" y="457200"/>
            <a:ext cx="7543800" cy="914400"/>
          </a:xfrm>
        </p:spPr>
        <p:txBody>
          <a:bodyPr/>
          <a:lstStyle/>
          <a:p>
            <a:pPr lvl="0"/>
            <a:r>
              <a:rPr lang="en-US" b="1" u="sng" dirty="0" smtClean="0">
                <a:effectLst>
                  <a:outerShdw blurRad="38100" dist="38100" dir="2700000" algn="tl">
                    <a:srgbClr val="000000">
                      <a:alpha val="43137"/>
                    </a:srgbClr>
                  </a:outerShdw>
                </a:effectLst>
                <a:latin typeface="Algerian" panose="04020705040A02060702" pitchFamily="82" charset="0"/>
              </a:rPr>
              <a:t>6) Going </a:t>
            </a:r>
            <a:r>
              <a:rPr lang="en-US" b="1" u="sng" dirty="0">
                <a:effectLst>
                  <a:outerShdw blurRad="38100" dist="38100" dir="2700000" algn="tl">
                    <a:srgbClr val="000000">
                      <a:alpha val="43137"/>
                    </a:srgbClr>
                  </a:outerShdw>
                </a:effectLst>
                <a:latin typeface="Algerian" panose="04020705040A02060702" pitchFamily="82" charset="0"/>
              </a:rPr>
              <a:t>Rate Pricing</a:t>
            </a:r>
          </a:p>
        </p:txBody>
      </p:sp>
    </p:spTree>
    <p:extLst>
      <p:ext uri="{BB962C8B-B14F-4D97-AF65-F5344CB8AC3E}">
        <p14:creationId xmlns:p14="http://schemas.microsoft.com/office/powerpoint/2010/main" val="1366977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1774825"/>
          </a:xfrm>
        </p:spPr>
        <p:txBody>
          <a:bodyPr>
            <a:normAutofit fontScale="90000"/>
          </a:bodyPr>
          <a:lstStyle/>
          <a:p>
            <a:pPr lvl="0"/>
            <a:r>
              <a:rPr lang="en-US" b="1" u="sng" dirty="0" smtClean="0">
                <a:effectLst>
                  <a:outerShdw blurRad="38100" dist="38100" dir="2700000" algn="tl">
                    <a:srgbClr val="000000">
                      <a:alpha val="43137"/>
                    </a:srgbClr>
                  </a:outerShdw>
                </a:effectLst>
                <a:latin typeface="Algerian" panose="04020705040A02060702" pitchFamily="82" charset="0"/>
              </a:rPr>
              <a:t>7) Cost </a:t>
            </a:r>
            <a:r>
              <a:rPr lang="en-US" b="1" u="sng" dirty="0">
                <a:effectLst>
                  <a:outerShdw blurRad="38100" dist="38100" dir="2700000" algn="tl">
                    <a:srgbClr val="000000">
                      <a:alpha val="43137"/>
                    </a:srgbClr>
                  </a:outerShdw>
                </a:effectLst>
                <a:latin typeface="Algerian" panose="04020705040A02060702" pitchFamily="82" charset="0"/>
              </a:rPr>
              <a:t>Plus Pricing</a:t>
            </a:r>
            <a:r>
              <a:rPr lang="en-US" dirty="0"/>
              <a:t/>
            </a:r>
            <a:br>
              <a:rPr lang="en-US" dirty="0"/>
            </a:br>
            <a:endParaRPr lang="en-US" dirty="0"/>
          </a:p>
        </p:txBody>
      </p:sp>
      <p:sp>
        <p:nvSpPr>
          <p:cNvPr id="3" name="Subtitle 2"/>
          <p:cNvSpPr>
            <a:spLocks noGrp="1"/>
          </p:cNvSpPr>
          <p:nvPr>
            <p:ph type="subTitle" idx="1"/>
          </p:nvPr>
        </p:nvSpPr>
        <p:spPr>
          <a:xfrm>
            <a:off x="609600" y="1524000"/>
            <a:ext cx="7848600" cy="4572000"/>
          </a:xfrm>
        </p:spPr>
        <p:txBody>
          <a:bodyPr>
            <a:noAutofit/>
          </a:bodyPr>
          <a:lstStyle/>
          <a:p>
            <a:pPr algn="just"/>
            <a:r>
              <a:rPr lang="en-US" sz="3200" dirty="0" smtClean="0">
                <a:solidFill>
                  <a:schemeClr val="tx1"/>
                </a:solidFill>
                <a:latin typeface="Arial Narrow" panose="020B0606020202030204" pitchFamily="34" charset="0"/>
              </a:rPr>
              <a:t>Cost </a:t>
            </a:r>
            <a:r>
              <a:rPr lang="en-US" sz="3200" dirty="0">
                <a:solidFill>
                  <a:schemeClr val="tx1"/>
                </a:solidFill>
                <a:latin typeface="Arial Narrow" panose="020B0606020202030204" pitchFamily="34" charset="0"/>
              </a:rPr>
              <a:t>plus pricing involves adding a markup to the cost of goods and services to arrive at a selling price. Under this approach, you add together the direct </a:t>
            </a:r>
            <a:r>
              <a:rPr lang="en-US" sz="3200" dirty="0" smtClean="0">
                <a:solidFill>
                  <a:schemeClr val="tx1"/>
                </a:solidFill>
                <a:latin typeface="Arial Narrow" panose="020B0606020202030204" pitchFamily="34" charset="0"/>
              </a:rPr>
              <a:t>material cost</a:t>
            </a:r>
            <a:r>
              <a:rPr lang="en-US" sz="3200" dirty="0">
                <a:solidFill>
                  <a:schemeClr val="tx1"/>
                </a:solidFill>
                <a:latin typeface="Arial Narrow" panose="020B0606020202030204" pitchFamily="34" charset="0"/>
              </a:rPr>
              <a:t>, direct labor cost, and overhead costs for a product, and add to it a markup percentage in order to derive the price of the product </a:t>
            </a:r>
            <a:r>
              <a:rPr lang="en-US" sz="3200" dirty="0" smtClean="0">
                <a:solidFill>
                  <a:schemeClr val="tx1"/>
                </a:solidFill>
                <a:latin typeface="Arial Narrow" panose="020B0606020202030204" pitchFamily="34" charset="0"/>
              </a:rPr>
              <a:t>...</a:t>
            </a:r>
          </a:p>
          <a:p>
            <a:pPr marL="457200" indent="-457200" algn="just">
              <a:buFont typeface="Wingdings" panose="05000000000000000000" pitchFamily="2" charset="2"/>
              <a:buChar char="ü"/>
            </a:pPr>
            <a:r>
              <a:rPr lang="en-US" sz="3200" b="1" u="sng" dirty="0">
                <a:solidFill>
                  <a:schemeClr val="tx1"/>
                </a:solidFill>
                <a:latin typeface="Arial Narrow" panose="020B0606020202030204" pitchFamily="34" charset="0"/>
              </a:rPr>
              <a:t>simply calculating your costs and adding a mark-up</a:t>
            </a:r>
          </a:p>
        </p:txBody>
      </p:sp>
    </p:spTree>
    <p:extLst>
      <p:ext uri="{BB962C8B-B14F-4D97-AF65-F5344CB8AC3E}">
        <p14:creationId xmlns:p14="http://schemas.microsoft.com/office/powerpoint/2010/main" val="2112108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229600" cy="4876800"/>
          </a:xfrm>
        </p:spPr>
        <p:txBody>
          <a:bodyPr>
            <a:noAutofit/>
          </a:bodyPr>
          <a:lstStyle/>
          <a:p>
            <a:pPr algn="just"/>
            <a:r>
              <a:rPr lang="en-US" sz="2600" dirty="0">
                <a:latin typeface="Arial Narrow" panose="020B0606020202030204" pitchFamily="34" charset="0"/>
              </a:rPr>
              <a:t>S</a:t>
            </a:r>
            <a:r>
              <a:rPr lang="en-US" sz="2600" dirty="0" smtClean="0">
                <a:latin typeface="Arial Narrow" panose="020B0606020202030204" pitchFamily="34" charset="0"/>
              </a:rPr>
              <a:t>etting </a:t>
            </a:r>
            <a:r>
              <a:rPr lang="en-US" sz="2600" dirty="0">
                <a:latin typeface="Arial Narrow" panose="020B0606020202030204" pitchFamily="34" charset="0"/>
              </a:rPr>
              <a:t>a price based on how much the customer believes what you’re selling is </a:t>
            </a:r>
            <a:r>
              <a:rPr lang="en-US" sz="2600" dirty="0" smtClean="0">
                <a:latin typeface="Arial Narrow" panose="020B0606020202030204" pitchFamily="34" charset="0"/>
              </a:rPr>
              <a:t>worth</a:t>
            </a:r>
          </a:p>
          <a:p>
            <a:pPr algn="just"/>
            <a:r>
              <a:rPr lang="en-US" sz="2600" dirty="0">
                <a:latin typeface="Arial Narrow" panose="020B0606020202030204" pitchFamily="34" charset="0"/>
              </a:rPr>
              <a:t>Value-based pricing is a method of arriving at an amount to charge for goods or services through assessing their perceived value to the purchaser</a:t>
            </a:r>
            <a:r>
              <a:rPr lang="en-US" sz="2600" dirty="0" smtClean="0">
                <a:latin typeface="Arial Narrow" panose="020B0606020202030204" pitchFamily="34" charset="0"/>
              </a:rPr>
              <a:t>.</a:t>
            </a:r>
          </a:p>
          <a:p>
            <a:pPr algn="just"/>
            <a:r>
              <a:rPr lang="en-US" sz="2600" dirty="0">
                <a:latin typeface="Arial Narrow" panose="020B0606020202030204" pitchFamily="34" charset="0"/>
              </a:rPr>
              <a:t>Customers may assess one company's product to be of greater value than a competitor's for many reasons including brand image, design, packaging, marketing, warranties, previous experiences and word of mouth. </a:t>
            </a:r>
            <a:endParaRPr lang="en-US" sz="2600" dirty="0" smtClean="0">
              <a:latin typeface="Arial Narrow" panose="020B0606020202030204" pitchFamily="34" charset="0"/>
            </a:endParaRPr>
          </a:p>
          <a:p>
            <a:pPr algn="just"/>
            <a:r>
              <a:rPr lang="en-US" sz="2600" b="1" u="sng" dirty="0" smtClean="0">
                <a:latin typeface="Arial Narrow" panose="020B0606020202030204" pitchFamily="34" charset="0"/>
              </a:rPr>
              <a:t>Example</a:t>
            </a:r>
            <a:r>
              <a:rPr lang="en-US" sz="2600" b="1" u="sng" dirty="0">
                <a:latin typeface="Arial Narrow" panose="020B0606020202030204" pitchFamily="34" charset="0"/>
              </a:rPr>
              <a:t>, </a:t>
            </a:r>
            <a:r>
              <a:rPr lang="en-US" sz="2600" dirty="0" smtClean="0">
                <a:latin typeface="Arial Narrow" panose="020B0606020202030204" pitchFamily="34" charset="0"/>
              </a:rPr>
              <a:t>Apple has </a:t>
            </a:r>
            <a:r>
              <a:rPr lang="en-US" sz="2600" dirty="0">
                <a:latin typeface="Arial Narrow" panose="020B0606020202030204" pitchFamily="34" charset="0"/>
              </a:rPr>
              <a:t>traditionally been able to achieve a higher profit margin because of the perceived </a:t>
            </a:r>
            <a:r>
              <a:rPr lang="en-US" sz="2600" dirty="0" smtClean="0">
                <a:latin typeface="Arial Narrow" panose="020B0606020202030204" pitchFamily="34" charset="0"/>
              </a:rPr>
              <a:t>value </a:t>
            </a:r>
            <a:r>
              <a:rPr lang="en-US" sz="2600" dirty="0">
                <a:latin typeface="Arial Narrow" panose="020B0606020202030204" pitchFamily="34" charset="0"/>
              </a:rPr>
              <a:t>of its products and brand.</a:t>
            </a:r>
          </a:p>
        </p:txBody>
      </p:sp>
      <p:sp>
        <p:nvSpPr>
          <p:cNvPr id="2" name="Title 1"/>
          <p:cNvSpPr>
            <a:spLocks noGrp="1"/>
          </p:cNvSpPr>
          <p:nvPr>
            <p:ph type="title"/>
          </p:nvPr>
        </p:nvSpPr>
        <p:spPr>
          <a:xfrm>
            <a:off x="762000" y="228600"/>
            <a:ext cx="7543800" cy="1447800"/>
          </a:xfrm>
        </p:spPr>
        <p:txBody>
          <a:bodyPr/>
          <a:lstStyle/>
          <a:p>
            <a:r>
              <a:rPr lang="en-US" sz="4800" b="1" u="sng" dirty="0" smtClean="0">
                <a:effectLst>
                  <a:outerShdw blurRad="38100" dist="38100" dir="2700000" algn="tl">
                    <a:srgbClr val="000000">
                      <a:alpha val="43137"/>
                    </a:srgbClr>
                  </a:outerShdw>
                </a:effectLst>
                <a:latin typeface="Algerian" panose="04020705040A02060702" pitchFamily="82" charset="0"/>
              </a:rPr>
              <a:t>8) Value </a:t>
            </a:r>
            <a:r>
              <a:rPr lang="en-US" sz="4800" b="1" u="sng" dirty="0">
                <a:effectLst>
                  <a:outerShdw blurRad="38100" dist="38100" dir="2700000" algn="tl">
                    <a:srgbClr val="000000">
                      <a:alpha val="43137"/>
                    </a:srgbClr>
                  </a:outerShdw>
                </a:effectLst>
                <a:latin typeface="Algerian" panose="04020705040A02060702" pitchFamily="82" charset="0"/>
              </a:rPr>
              <a:t>based pricing</a:t>
            </a:r>
          </a:p>
        </p:txBody>
      </p:sp>
    </p:spTree>
    <p:extLst>
      <p:ext uri="{BB962C8B-B14F-4D97-AF65-F5344CB8AC3E}">
        <p14:creationId xmlns:p14="http://schemas.microsoft.com/office/powerpoint/2010/main" val="4010696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38600"/>
          </a:xfrm>
        </p:spPr>
        <p:txBody>
          <a:bodyPr>
            <a:normAutofit/>
          </a:bodyPr>
          <a:lstStyle/>
          <a:p>
            <a:pPr marL="0" indent="0" algn="just">
              <a:buNone/>
            </a:pPr>
            <a:r>
              <a:rPr lang="en-US" sz="3200" dirty="0">
                <a:latin typeface="Arial Narrow" panose="020B0606020202030204" pitchFamily="34" charset="0"/>
              </a:rPr>
              <a:t>Pricing strategy refers to method companies use to price their products or services. Almost all companies, large or small, base the price of their products and services on production, labor and advertising expenses and then add on a certain percentage so they can make a profit.</a:t>
            </a:r>
          </a:p>
        </p:txBody>
      </p:sp>
      <p:sp>
        <p:nvSpPr>
          <p:cNvPr id="2" name="Title 1"/>
          <p:cNvSpPr>
            <a:spLocks noGrp="1"/>
          </p:cNvSpPr>
          <p:nvPr>
            <p:ph type="title"/>
          </p:nvPr>
        </p:nvSpPr>
        <p:spPr>
          <a:xfrm>
            <a:off x="1371600" y="685800"/>
            <a:ext cx="7239000" cy="1143000"/>
          </a:xfrm>
        </p:spPr>
        <p:txBody>
          <a:bodyPr/>
          <a:lstStyle/>
          <a:p>
            <a:r>
              <a:rPr lang="en-US" b="1" u="sng" dirty="0">
                <a:effectLst>
                  <a:outerShdw blurRad="38100" dist="38100" dir="2700000" algn="tl">
                    <a:srgbClr val="000000">
                      <a:alpha val="43137"/>
                    </a:srgbClr>
                  </a:outerShdw>
                </a:effectLst>
                <a:latin typeface="Algerian" panose="04020705040A02060702" pitchFamily="82" charset="0"/>
              </a:rPr>
              <a:t>Pricing </a:t>
            </a:r>
            <a:r>
              <a:rPr lang="en-US" b="1" u="sng" dirty="0" smtClean="0">
                <a:effectLst>
                  <a:outerShdw blurRad="38100" dist="38100" dir="2700000" algn="tl">
                    <a:srgbClr val="000000">
                      <a:alpha val="43137"/>
                    </a:srgbClr>
                  </a:outerShdw>
                </a:effectLst>
                <a:latin typeface="Algerian" panose="04020705040A02060702" pitchFamily="82" charset="0"/>
              </a:rPr>
              <a:t> strategy</a:t>
            </a:r>
            <a:endParaRPr lang="en-US" b="1" u="sng" dirty="0">
              <a:effectLst>
                <a:outerShdw blurRad="38100" dist="38100" dir="2700000" algn="tl">
                  <a:srgbClr val="000000">
                    <a:alpha val="43137"/>
                  </a:srgbClr>
                </a:outerShdw>
              </a:effectLst>
              <a:latin typeface="Algerian" panose="04020705040A02060702" pitchFamily="82" charset="0"/>
            </a:endParaRPr>
          </a:p>
        </p:txBody>
      </p:sp>
    </p:spTree>
    <p:extLst>
      <p:ext uri="{BB962C8B-B14F-4D97-AF65-F5344CB8AC3E}">
        <p14:creationId xmlns:p14="http://schemas.microsoft.com/office/powerpoint/2010/main" val="832465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normAutofit fontScale="90000"/>
          </a:bodyPr>
          <a:lstStyle/>
          <a:p>
            <a:r>
              <a:rPr lang="en-US" b="1" u="sng" dirty="0" smtClean="0">
                <a:latin typeface="Algerian" panose="04020705040A02060702" pitchFamily="82" charset="0"/>
              </a:rPr>
              <a:t>Types of pricing strategies:</a:t>
            </a:r>
            <a:endParaRPr lang="en-US" b="1" u="sng" dirty="0">
              <a:latin typeface="Algerian" panose="04020705040A02060702" pitchFamily="82" charset="0"/>
            </a:endParaRPr>
          </a:p>
        </p:txBody>
      </p:sp>
      <p:sp>
        <p:nvSpPr>
          <p:cNvPr id="3" name="Subtitle 2"/>
          <p:cNvSpPr>
            <a:spLocks noGrp="1"/>
          </p:cNvSpPr>
          <p:nvPr>
            <p:ph type="subTitle" idx="1"/>
          </p:nvPr>
        </p:nvSpPr>
        <p:spPr>
          <a:xfrm>
            <a:off x="1143000" y="2057400"/>
            <a:ext cx="7086600" cy="4267200"/>
          </a:xfrm>
        </p:spPr>
        <p:txBody>
          <a:bodyPr>
            <a:normAutofit fontScale="77500" lnSpcReduction="20000"/>
          </a:bodyPr>
          <a:lstStyle/>
          <a:p>
            <a:pPr marL="514350" lvl="0" indent="-514350" algn="just">
              <a:buFont typeface="+mj-lt"/>
              <a:buAutoNum type="arabicParenR"/>
            </a:pPr>
            <a:r>
              <a:rPr lang="en-US" sz="4000" b="1" dirty="0">
                <a:solidFill>
                  <a:schemeClr val="tx1"/>
                </a:solidFill>
                <a:effectLst>
                  <a:outerShdw blurRad="38100" dist="38100" dir="2700000" algn="tl">
                    <a:srgbClr val="000000">
                      <a:alpha val="43137"/>
                    </a:srgbClr>
                  </a:outerShdw>
                </a:effectLst>
              </a:rPr>
              <a:t>Price </a:t>
            </a:r>
            <a:r>
              <a:rPr lang="en-US" sz="4000" b="1" dirty="0" smtClean="0">
                <a:solidFill>
                  <a:schemeClr val="tx1"/>
                </a:solidFill>
                <a:effectLst>
                  <a:outerShdw blurRad="38100" dist="38100" dir="2700000" algn="tl">
                    <a:srgbClr val="000000">
                      <a:alpha val="43137"/>
                    </a:srgbClr>
                  </a:outerShdw>
                </a:effectLst>
              </a:rPr>
              <a:t>Penetration</a:t>
            </a:r>
            <a:endParaRPr lang="en-US" sz="4000" b="1" dirty="0">
              <a:solidFill>
                <a:schemeClr val="tx1"/>
              </a:solidFill>
              <a:effectLst>
                <a:outerShdw blurRad="38100" dist="38100" dir="2700000" algn="tl">
                  <a:srgbClr val="000000">
                    <a:alpha val="43137"/>
                  </a:srgbClr>
                </a:outerShdw>
              </a:effectLst>
            </a:endParaRPr>
          </a:p>
          <a:p>
            <a:pPr marL="514350" lvl="0" indent="-514350" algn="just">
              <a:buFont typeface="+mj-lt"/>
              <a:buAutoNum type="arabicParenR"/>
            </a:pPr>
            <a:r>
              <a:rPr lang="en-US" sz="4000" b="1" dirty="0" smtClean="0">
                <a:solidFill>
                  <a:schemeClr val="tx1"/>
                </a:solidFill>
                <a:effectLst>
                  <a:outerShdw blurRad="38100" dist="38100" dir="2700000" algn="tl">
                    <a:srgbClr val="000000">
                      <a:alpha val="43137"/>
                    </a:srgbClr>
                  </a:outerShdw>
                </a:effectLst>
              </a:rPr>
              <a:t>Price Skimming</a:t>
            </a:r>
          </a:p>
          <a:p>
            <a:pPr marL="514350" lvl="0" indent="-514350" algn="just">
              <a:buFont typeface="+mj-lt"/>
              <a:buAutoNum type="arabicParenR"/>
            </a:pPr>
            <a:r>
              <a:rPr lang="en-US" sz="4000" b="1" dirty="0" smtClean="0">
                <a:solidFill>
                  <a:schemeClr val="tx1"/>
                </a:solidFill>
                <a:effectLst>
                  <a:outerShdw blurRad="38100" dist="38100" dir="2700000" algn="tl">
                    <a:srgbClr val="000000">
                      <a:alpha val="43137"/>
                    </a:srgbClr>
                  </a:outerShdw>
                </a:effectLst>
              </a:rPr>
              <a:t>Loss </a:t>
            </a:r>
            <a:r>
              <a:rPr lang="en-US" sz="4000" b="1" dirty="0">
                <a:solidFill>
                  <a:schemeClr val="tx1"/>
                </a:solidFill>
                <a:effectLst>
                  <a:outerShdw blurRad="38100" dist="38100" dir="2700000" algn="tl">
                    <a:srgbClr val="000000">
                      <a:alpha val="43137"/>
                    </a:srgbClr>
                  </a:outerShdw>
                </a:effectLst>
              </a:rPr>
              <a:t>Leader </a:t>
            </a:r>
            <a:r>
              <a:rPr lang="en-US" sz="4000" b="1" dirty="0" smtClean="0">
                <a:solidFill>
                  <a:schemeClr val="tx1"/>
                </a:solidFill>
                <a:effectLst>
                  <a:outerShdw blurRad="38100" dist="38100" dir="2700000" algn="tl">
                    <a:srgbClr val="000000">
                      <a:alpha val="43137"/>
                    </a:srgbClr>
                  </a:outerShdw>
                </a:effectLst>
              </a:rPr>
              <a:t>Pricing</a:t>
            </a:r>
          </a:p>
          <a:p>
            <a:pPr marL="514350" lvl="0" indent="-514350" algn="just">
              <a:buFont typeface="+mj-lt"/>
              <a:buAutoNum type="arabicParenR"/>
            </a:pPr>
            <a:r>
              <a:rPr lang="en-US" sz="4000" b="1" dirty="0" smtClean="0">
                <a:solidFill>
                  <a:schemeClr val="tx1"/>
                </a:solidFill>
                <a:effectLst>
                  <a:outerShdw blurRad="38100" dist="38100" dir="2700000" algn="tl">
                    <a:srgbClr val="000000">
                      <a:alpha val="43137"/>
                    </a:srgbClr>
                  </a:outerShdw>
                </a:effectLst>
              </a:rPr>
              <a:t>Psychological Pricing</a:t>
            </a:r>
          </a:p>
          <a:p>
            <a:pPr marL="514350" lvl="0" indent="-514350" algn="just">
              <a:buFont typeface="+mj-lt"/>
              <a:buAutoNum type="arabicParenR"/>
            </a:pPr>
            <a:r>
              <a:rPr lang="en-US" sz="4000" b="1" dirty="0" smtClean="0">
                <a:solidFill>
                  <a:schemeClr val="tx1"/>
                </a:solidFill>
                <a:effectLst>
                  <a:outerShdw blurRad="38100" dist="38100" dir="2700000" algn="tl">
                    <a:srgbClr val="000000">
                      <a:alpha val="43137"/>
                    </a:srgbClr>
                  </a:outerShdw>
                </a:effectLst>
              </a:rPr>
              <a:t>Discrimination Pricing</a:t>
            </a:r>
          </a:p>
          <a:p>
            <a:pPr marL="514350" lvl="0" indent="-514350" algn="just">
              <a:buFont typeface="+mj-lt"/>
              <a:buAutoNum type="arabicParenR"/>
            </a:pPr>
            <a:r>
              <a:rPr lang="en-US" sz="4000" b="1" dirty="0" smtClean="0">
                <a:solidFill>
                  <a:schemeClr val="tx1"/>
                </a:solidFill>
                <a:effectLst>
                  <a:outerShdw blurRad="38100" dist="38100" dir="2700000" algn="tl">
                    <a:srgbClr val="000000">
                      <a:alpha val="43137"/>
                    </a:srgbClr>
                  </a:outerShdw>
                </a:effectLst>
              </a:rPr>
              <a:t>Going </a:t>
            </a:r>
            <a:r>
              <a:rPr lang="en-US" sz="4000" b="1" dirty="0">
                <a:solidFill>
                  <a:schemeClr val="tx1"/>
                </a:solidFill>
                <a:effectLst>
                  <a:outerShdw blurRad="38100" dist="38100" dir="2700000" algn="tl">
                    <a:srgbClr val="000000">
                      <a:alpha val="43137"/>
                    </a:srgbClr>
                  </a:outerShdw>
                </a:effectLst>
              </a:rPr>
              <a:t>Rate </a:t>
            </a:r>
            <a:r>
              <a:rPr lang="en-US" sz="4000" b="1" dirty="0" smtClean="0">
                <a:solidFill>
                  <a:schemeClr val="tx1"/>
                </a:solidFill>
                <a:effectLst>
                  <a:outerShdw blurRad="38100" dist="38100" dir="2700000" algn="tl">
                    <a:srgbClr val="000000">
                      <a:alpha val="43137"/>
                    </a:srgbClr>
                  </a:outerShdw>
                </a:effectLst>
              </a:rPr>
              <a:t>Pricing</a:t>
            </a:r>
          </a:p>
          <a:p>
            <a:pPr marL="514350" lvl="0" indent="-514350" algn="just">
              <a:buFont typeface="+mj-lt"/>
              <a:buAutoNum type="arabicParenR"/>
            </a:pPr>
            <a:r>
              <a:rPr lang="en-US" sz="4000" b="1" dirty="0" smtClean="0">
                <a:solidFill>
                  <a:schemeClr val="tx1"/>
                </a:solidFill>
                <a:effectLst>
                  <a:outerShdw blurRad="38100" dist="38100" dir="2700000" algn="tl">
                    <a:srgbClr val="000000">
                      <a:alpha val="43137"/>
                    </a:srgbClr>
                  </a:outerShdw>
                </a:effectLst>
              </a:rPr>
              <a:t>Cost </a:t>
            </a:r>
            <a:r>
              <a:rPr lang="en-US" sz="4000" b="1" dirty="0">
                <a:solidFill>
                  <a:schemeClr val="tx1"/>
                </a:solidFill>
                <a:effectLst>
                  <a:outerShdw blurRad="38100" dist="38100" dir="2700000" algn="tl">
                    <a:srgbClr val="000000">
                      <a:alpha val="43137"/>
                    </a:srgbClr>
                  </a:outerShdw>
                </a:effectLst>
              </a:rPr>
              <a:t>Plus </a:t>
            </a:r>
            <a:r>
              <a:rPr lang="en-US" sz="4000" b="1" dirty="0" smtClean="0">
                <a:solidFill>
                  <a:schemeClr val="tx1"/>
                </a:solidFill>
                <a:effectLst>
                  <a:outerShdw blurRad="38100" dist="38100" dir="2700000" algn="tl">
                    <a:srgbClr val="000000">
                      <a:alpha val="43137"/>
                    </a:srgbClr>
                  </a:outerShdw>
                </a:effectLst>
              </a:rPr>
              <a:t>Pricing</a:t>
            </a:r>
          </a:p>
          <a:p>
            <a:pPr marL="514350" lvl="0" indent="-514350" algn="just">
              <a:buFont typeface="+mj-lt"/>
              <a:buAutoNum type="arabicParenR"/>
            </a:pPr>
            <a:r>
              <a:rPr lang="en-US" sz="4000" b="1" dirty="0" smtClean="0">
                <a:solidFill>
                  <a:schemeClr val="tx1"/>
                </a:solidFill>
                <a:effectLst>
                  <a:outerShdw blurRad="38100" dist="38100" dir="2700000" algn="tl">
                    <a:srgbClr val="000000">
                      <a:alpha val="43137"/>
                    </a:srgbClr>
                  </a:outerShdw>
                </a:effectLst>
              </a:rPr>
              <a:t>Value </a:t>
            </a:r>
            <a:r>
              <a:rPr lang="en-US" sz="4000" b="1" dirty="0">
                <a:solidFill>
                  <a:schemeClr val="tx1"/>
                </a:solidFill>
                <a:effectLst>
                  <a:outerShdw blurRad="38100" dist="38100" dir="2700000" algn="tl">
                    <a:srgbClr val="000000">
                      <a:alpha val="43137"/>
                    </a:srgbClr>
                  </a:outerShdw>
                </a:effectLst>
              </a:rPr>
              <a:t>Based Pricing</a:t>
            </a:r>
          </a:p>
          <a:p>
            <a:r>
              <a:rPr lang="en-US" dirty="0" smtClean="0"/>
              <a:t>.</a:t>
            </a:r>
            <a:endParaRPr lang="en-US" dirty="0"/>
          </a:p>
        </p:txBody>
      </p:sp>
    </p:spTree>
    <p:extLst>
      <p:ext uri="{BB962C8B-B14F-4D97-AF65-F5344CB8AC3E}">
        <p14:creationId xmlns:p14="http://schemas.microsoft.com/office/powerpoint/2010/main" val="1998350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609600"/>
            <a:ext cx="7772400" cy="1524000"/>
          </a:xfrm>
        </p:spPr>
        <p:txBody>
          <a:bodyPr>
            <a:normAutofit fontScale="90000"/>
          </a:bodyPr>
          <a:lstStyle/>
          <a:p>
            <a:pPr lvl="0"/>
            <a:r>
              <a:rPr lang="en-US" sz="4900" u="sng" dirty="0" smtClean="0">
                <a:effectLst>
                  <a:outerShdw blurRad="38100" dist="38100" dir="2700000" algn="tl">
                    <a:srgbClr val="000000">
                      <a:alpha val="43137"/>
                    </a:srgbClr>
                  </a:outerShdw>
                </a:effectLst>
                <a:latin typeface="Algerian" panose="04020705040A02060702" pitchFamily="82" charset="0"/>
              </a:rPr>
              <a:t>1) Price </a:t>
            </a:r>
            <a:r>
              <a:rPr lang="en-US" sz="4900" u="sng" dirty="0">
                <a:effectLst>
                  <a:outerShdw blurRad="38100" dist="38100" dir="2700000" algn="tl">
                    <a:srgbClr val="000000">
                      <a:alpha val="43137"/>
                    </a:srgbClr>
                  </a:outerShdw>
                </a:effectLst>
                <a:latin typeface="Algerian" panose="04020705040A02060702" pitchFamily="82" charset="0"/>
              </a:rPr>
              <a:t>Penetration</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dirty="0"/>
          </a:p>
        </p:txBody>
      </p:sp>
      <p:sp>
        <p:nvSpPr>
          <p:cNvPr id="3" name="Subtitle 2"/>
          <p:cNvSpPr>
            <a:spLocks noGrp="1"/>
          </p:cNvSpPr>
          <p:nvPr>
            <p:ph type="subTitle" idx="1"/>
          </p:nvPr>
        </p:nvSpPr>
        <p:spPr>
          <a:xfrm>
            <a:off x="609600" y="1676400"/>
            <a:ext cx="7848600" cy="4419600"/>
          </a:xfrm>
        </p:spPr>
        <p:txBody>
          <a:bodyPr>
            <a:normAutofit fontScale="85000" lnSpcReduction="20000"/>
          </a:bodyPr>
          <a:lstStyle/>
          <a:p>
            <a:pPr marL="571500" indent="-571500" algn="just">
              <a:buFont typeface="Wingdings" panose="05000000000000000000" pitchFamily="2" charset="2"/>
              <a:buChar char="§"/>
            </a:pPr>
            <a:r>
              <a:rPr lang="en-US" sz="3600" dirty="0">
                <a:solidFill>
                  <a:schemeClr val="tx1"/>
                </a:solidFill>
                <a:latin typeface="Arial Narrow" panose="020B0606020202030204" pitchFamily="34" charset="0"/>
              </a:rPr>
              <a:t>Penetration pricing is the pricing technique of setting a relatively low initial entry price, usually lower than the intended established price, to attract new customers. The strategy aims to encourage customers to switch to the new product because of the lower </a:t>
            </a:r>
            <a:r>
              <a:rPr lang="en-US" sz="3600" dirty="0" smtClean="0">
                <a:solidFill>
                  <a:schemeClr val="tx1"/>
                </a:solidFill>
                <a:latin typeface="Arial Narrow" panose="020B0606020202030204" pitchFamily="34" charset="0"/>
              </a:rPr>
              <a:t>price</a:t>
            </a:r>
          </a:p>
          <a:p>
            <a:pPr marL="571500" indent="-571500" algn="just">
              <a:buFont typeface="Wingdings" panose="05000000000000000000" pitchFamily="2" charset="2"/>
              <a:buChar char="§"/>
            </a:pPr>
            <a:endParaRPr lang="en-US" sz="3600" dirty="0">
              <a:solidFill>
                <a:schemeClr val="tx1"/>
              </a:solidFill>
              <a:latin typeface="Arial Narrow" panose="020B0606020202030204" pitchFamily="34" charset="0"/>
            </a:endParaRPr>
          </a:p>
          <a:p>
            <a:pPr marL="571500" indent="-571500" algn="just">
              <a:buFont typeface="Wingdings" panose="05000000000000000000" pitchFamily="2" charset="2"/>
              <a:buChar char="§"/>
            </a:pPr>
            <a:r>
              <a:rPr lang="en-US" sz="3600" dirty="0" smtClean="0">
                <a:solidFill>
                  <a:schemeClr val="tx1"/>
                </a:solidFill>
                <a:latin typeface="Arial Narrow" panose="020B0606020202030204" pitchFamily="34" charset="0"/>
              </a:rPr>
              <a:t>Penetration </a:t>
            </a:r>
            <a:r>
              <a:rPr lang="en-US" sz="3600" dirty="0">
                <a:solidFill>
                  <a:schemeClr val="tx1"/>
                </a:solidFill>
                <a:latin typeface="Arial Narrow" panose="020B0606020202030204" pitchFamily="34" charset="0"/>
              </a:rPr>
              <a:t>pricing is a pricing strategy that is used to quickly gain market share by setting an initially low price</a:t>
            </a:r>
            <a:r>
              <a:rPr lang="en-US" sz="3600" dirty="0">
                <a:solidFill>
                  <a:schemeClr val="tx1"/>
                </a:solidFill>
                <a:effectLst>
                  <a:outerShdw blurRad="38100" dist="38100" dir="2700000" algn="tl">
                    <a:srgbClr val="000000">
                      <a:alpha val="43137"/>
                    </a:srgbClr>
                  </a:outerShdw>
                </a:effectLst>
                <a:latin typeface="Arial Narrow" panose="020B0606020202030204" pitchFamily="34" charset="0"/>
              </a:rPr>
              <a:t> </a:t>
            </a:r>
          </a:p>
        </p:txBody>
      </p:sp>
    </p:spTree>
    <p:extLst>
      <p:ext uri="{BB962C8B-B14F-4D97-AF65-F5344CB8AC3E}">
        <p14:creationId xmlns:p14="http://schemas.microsoft.com/office/powerpoint/2010/main" val="617450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09600"/>
            <a:ext cx="5715000" cy="1524001"/>
          </a:xfrm>
        </p:spPr>
        <p:txBody>
          <a:bodyPr>
            <a:normAutofit fontScale="90000"/>
          </a:bodyPr>
          <a:lstStyle/>
          <a:p>
            <a:pPr lvl="0"/>
            <a:r>
              <a:rPr lang="en-US" sz="4900" u="sng" dirty="0" smtClean="0">
                <a:effectLst>
                  <a:outerShdw blurRad="38100" dist="38100" dir="2700000" algn="tl">
                    <a:srgbClr val="000000">
                      <a:alpha val="43137"/>
                    </a:srgbClr>
                  </a:outerShdw>
                </a:effectLst>
                <a:latin typeface="Algerian" panose="04020705040A02060702" pitchFamily="82" charset="0"/>
              </a:rPr>
              <a:t>2) Price </a:t>
            </a:r>
            <a:r>
              <a:rPr lang="en-US" sz="4900" u="sng" dirty="0">
                <a:effectLst>
                  <a:outerShdw blurRad="38100" dist="38100" dir="2700000" algn="tl">
                    <a:srgbClr val="000000">
                      <a:alpha val="43137"/>
                    </a:srgbClr>
                  </a:outerShdw>
                </a:effectLst>
                <a:latin typeface="Algerian" panose="04020705040A02060702" pitchFamily="82" charset="0"/>
              </a:rPr>
              <a:t>Skimming</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dirty="0"/>
          </a:p>
        </p:txBody>
      </p:sp>
      <p:sp>
        <p:nvSpPr>
          <p:cNvPr id="3" name="Subtitle 2"/>
          <p:cNvSpPr>
            <a:spLocks noGrp="1"/>
          </p:cNvSpPr>
          <p:nvPr>
            <p:ph type="subTitle" idx="1"/>
          </p:nvPr>
        </p:nvSpPr>
        <p:spPr>
          <a:xfrm>
            <a:off x="457200" y="1371600"/>
            <a:ext cx="8077200" cy="5105400"/>
          </a:xfrm>
        </p:spPr>
        <p:txBody>
          <a:bodyPr>
            <a:noAutofit/>
          </a:bodyPr>
          <a:lstStyle/>
          <a:p>
            <a:pPr marL="457200" indent="-457200" algn="just">
              <a:buFont typeface="Wingdings" panose="05000000000000000000" pitchFamily="2" charset="2"/>
              <a:buChar char="§"/>
            </a:pPr>
            <a:r>
              <a:rPr lang="en-US" sz="2800" dirty="0">
                <a:solidFill>
                  <a:schemeClr val="tx1"/>
                </a:solidFill>
                <a:latin typeface="Arial Narrow" panose="020B0606020202030204" pitchFamily="34" charset="0"/>
              </a:rPr>
              <a:t>Price skimming is a pricing strategy in which a marketer sets a relatively high initial price for a product or service at first, then lowers the price over </a:t>
            </a:r>
            <a:r>
              <a:rPr lang="en-US" sz="2800" dirty="0" smtClean="0">
                <a:solidFill>
                  <a:schemeClr val="tx1"/>
                </a:solidFill>
                <a:latin typeface="Arial Narrow" panose="020B0606020202030204" pitchFamily="34" charset="0"/>
              </a:rPr>
              <a:t>time.</a:t>
            </a:r>
          </a:p>
          <a:p>
            <a:pPr marL="457200" indent="-457200" algn="just">
              <a:buFont typeface="Wingdings" panose="05000000000000000000" pitchFamily="2" charset="2"/>
              <a:buChar char="§"/>
            </a:pPr>
            <a:r>
              <a:rPr lang="en-US" sz="2800" dirty="0" smtClean="0">
                <a:solidFill>
                  <a:schemeClr val="tx1"/>
                </a:solidFill>
                <a:latin typeface="Arial Narrow" panose="020B0606020202030204" pitchFamily="34" charset="0"/>
              </a:rPr>
              <a:t>The </a:t>
            </a:r>
            <a:r>
              <a:rPr lang="en-US" sz="2800" dirty="0">
                <a:solidFill>
                  <a:schemeClr val="tx1"/>
                </a:solidFill>
                <a:latin typeface="Arial Narrow" panose="020B0606020202030204" pitchFamily="34" charset="0"/>
              </a:rPr>
              <a:t>main benefit of a skimming pricing strategy is that it helps you make more money. </a:t>
            </a:r>
            <a:endParaRPr lang="en-US" sz="2800" dirty="0" smtClean="0">
              <a:solidFill>
                <a:schemeClr val="tx1"/>
              </a:solidFill>
              <a:latin typeface="Arial Narrow" panose="020B0606020202030204" pitchFamily="34" charset="0"/>
            </a:endParaRPr>
          </a:p>
          <a:p>
            <a:pPr marL="457200" indent="-457200" algn="just">
              <a:buFont typeface="Wingdings" panose="05000000000000000000" pitchFamily="2" charset="2"/>
              <a:buChar char="§"/>
            </a:pPr>
            <a:r>
              <a:rPr lang="en-US" sz="2800" dirty="0">
                <a:solidFill>
                  <a:schemeClr val="tx1"/>
                </a:solidFill>
                <a:latin typeface="Arial Narrow" panose="020B0606020202030204" pitchFamily="34" charset="0"/>
              </a:rPr>
              <a:t>Skimming </a:t>
            </a:r>
            <a:r>
              <a:rPr lang="en-US" sz="2800" dirty="0" smtClean="0">
                <a:solidFill>
                  <a:schemeClr val="tx1"/>
                </a:solidFill>
                <a:latin typeface="Arial Narrow" panose="020B0606020202030204" pitchFamily="34" charset="0"/>
              </a:rPr>
              <a:t>pricing</a:t>
            </a:r>
            <a:r>
              <a:rPr lang="en-US" sz="2800" dirty="0">
                <a:latin typeface="Arial Narrow" panose="020B0606020202030204" pitchFamily="34" charset="0"/>
              </a:rPr>
              <a:t> </a:t>
            </a:r>
            <a:r>
              <a:rPr lang="en-US" sz="2800" dirty="0" smtClean="0">
                <a:solidFill>
                  <a:schemeClr val="tx1"/>
                </a:solidFill>
                <a:latin typeface="Arial Narrow" panose="020B0606020202030204" pitchFamily="34" charset="0"/>
              </a:rPr>
              <a:t>is </a:t>
            </a:r>
            <a:r>
              <a:rPr lang="en-US" sz="2800" dirty="0">
                <a:solidFill>
                  <a:schemeClr val="tx1"/>
                </a:solidFill>
                <a:latin typeface="Arial Narrow" panose="020B0606020202030204" pitchFamily="34" charset="0"/>
              </a:rPr>
              <a:t>used when a product, which is new in the market or just launched, is sold at a relatively high price because of its uniqueness, </a:t>
            </a:r>
            <a:r>
              <a:rPr lang="en-US" sz="2800" dirty="0" smtClean="0">
                <a:solidFill>
                  <a:schemeClr val="tx1"/>
                </a:solidFill>
                <a:latin typeface="Arial Narrow" panose="020B0606020202030204" pitchFamily="34" charset="0"/>
              </a:rPr>
              <a:t>benefits</a:t>
            </a:r>
            <a:r>
              <a:rPr lang="en-US" sz="2800" dirty="0">
                <a:solidFill>
                  <a:schemeClr val="tx1"/>
                </a:solidFill>
                <a:latin typeface="Arial Narrow" panose="020B0606020202030204" pitchFamily="34" charset="0"/>
              </a:rPr>
              <a:t> to customers or its current Wow factor. However, slowly but surely when the product gets older in the market, then the price is dropped and the product is brought at competitive pricing</a:t>
            </a:r>
          </a:p>
        </p:txBody>
      </p:sp>
    </p:spTree>
    <p:extLst>
      <p:ext uri="{BB962C8B-B14F-4D97-AF65-F5344CB8AC3E}">
        <p14:creationId xmlns:p14="http://schemas.microsoft.com/office/powerpoint/2010/main" val="3391273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5680364"/>
          </a:xfrm>
        </p:spPr>
        <p:txBody>
          <a:bodyPr>
            <a:noAutofit/>
          </a:bodyPr>
          <a:lstStyle/>
          <a:p>
            <a:pPr algn="just"/>
            <a:r>
              <a:rPr lang="en-US" sz="2800" dirty="0" smtClean="0">
                <a:latin typeface="Arial Narrow" panose="020B0606020202030204" pitchFamily="34" charset="0"/>
              </a:rPr>
              <a:t>Pricing strategy</a:t>
            </a:r>
            <a:r>
              <a:rPr lang="en-US" sz="2800" dirty="0">
                <a:latin typeface="Arial Narrow" panose="020B0606020202030204" pitchFamily="34" charset="0"/>
              </a:rPr>
              <a:t> where a product is sold at a price below its market </a:t>
            </a:r>
            <a:r>
              <a:rPr lang="en-US" sz="2800" dirty="0" smtClean="0">
                <a:latin typeface="Arial Narrow" panose="020B0606020202030204" pitchFamily="34" charset="0"/>
              </a:rPr>
              <a:t>cost</a:t>
            </a:r>
            <a:r>
              <a:rPr lang="en-US" sz="2800" dirty="0">
                <a:latin typeface="Arial Narrow" panose="020B0606020202030204" pitchFamily="34" charset="0"/>
              </a:rPr>
              <a:t> to stimulate other sales of more profitable goods or services.</a:t>
            </a:r>
            <a:endParaRPr lang="en-US" sz="2800" dirty="0" smtClean="0">
              <a:latin typeface="Arial Narrow" panose="020B0606020202030204" pitchFamily="34" charset="0"/>
            </a:endParaRPr>
          </a:p>
          <a:p>
            <a:pPr algn="just"/>
            <a:r>
              <a:rPr lang="en-US" sz="2800" dirty="0" smtClean="0">
                <a:latin typeface="Arial Narrow" panose="020B0606020202030204" pitchFamily="34" charset="0"/>
              </a:rPr>
              <a:t>A </a:t>
            </a:r>
            <a:r>
              <a:rPr lang="en-US" sz="2800" dirty="0">
                <a:latin typeface="Arial Narrow" panose="020B0606020202030204" pitchFamily="34" charset="0"/>
              </a:rPr>
              <a:t>loss leader is </a:t>
            </a:r>
            <a:r>
              <a:rPr lang="en-US" sz="2800" dirty="0" smtClean="0">
                <a:latin typeface="Arial Narrow" panose="020B0606020202030204" pitchFamily="34" charset="0"/>
              </a:rPr>
              <a:t>a  pricing strategy where product </a:t>
            </a:r>
            <a:r>
              <a:rPr lang="en-US" sz="2800" dirty="0">
                <a:latin typeface="Arial Narrow" panose="020B0606020202030204" pitchFamily="34" charset="0"/>
              </a:rPr>
              <a:t>or service that is offered at a price that is not profitable, but is sold or offered in order to attract new customers or to sell additional products and services to those customers. </a:t>
            </a:r>
            <a:endParaRPr lang="en-US" sz="2800" dirty="0" smtClean="0">
              <a:latin typeface="Arial Narrow" panose="020B0606020202030204" pitchFamily="34" charset="0"/>
            </a:endParaRPr>
          </a:p>
          <a:p>
            <a:pPr algn="just"/>
            <a:r>
              <a:rPr lang="en-US" sz="2800" dirty="0" smtClean="0">
                <a:latin typeface="Arial Narrow" panose="020B0606020202030204" pitchFamily="34" charset="0"/>
              </a:rPr>
              <a:t>This </a:t>
            </a:r>
            <a:r>
              <a:rPr lang="en-US" sz="2800" dirty="0">
                <a:latin typeface="Arial Narrow" panose="020B0606020202030204" pitchFamily="34" charset="0"/>
              </a:rPr>
              <a:t>is a common practice when a business first enters a market. Essentially, a loss leader introduces new customers to a service or product in the hope of building a customer base and securing future recurring revenue.</a:t>
            </a:r>
          </a:p>
        </p:txBody>
      </p:sp>
      <p:sp>
        <p:nvSpPr>
          <p:cNvPr id="2" name="Title 1"/>
          <p:cNvSpPr>
            <a:spLocks noGrp="1"/>
          </p:cNvSpPr>
          <p:nvPr>
            <p:ph type="title"/>
          </p:nvPr>
        </p:nvSpPr>
        <p:spPr>
          <a:xfrm>
            <a:off x="762000" y="304800"/>
            <a:ext cx="7772400" cy="1295400"/>
          </a:xfrm>
        </p:spPr>
        <p:txBody>
          <a:bodyPr>
            <a:normAutofit fontScale="90000"/>
          </a:bodyPr>
          <a:lstStyle/>
          <a:p>
            <a:pPr lvl="0"/>
            <a:r>
              <a:rPr lang="en-US" u="sng" dirty="0" smtClean="0">
                <a:latin typeface="Algerian" panose="04020705040A02060702" pitchFamily="82" charset="0"/>
              </a:rPr>
              <a:t>3) </a:t>
            </a:r>
            <a:r>
              <a:rPr lang="en-US" sz="4900" u="sng" dirty="0" smtClean="0">
                <a:effectLst>
                  <a:outerShdw blurRad="38100" dist="38100" dir="2700000" algn="tl">
                    <a:srgbClr val="000000">
                      <a:alpha val="43137"/>
                    </a:srgbClr>
                  </a:outerShdw>
                </a:effectLst>
                <a:latin typeface="Algerian" panose="04020705040A02060702" pitchFamily="82" charset="0"/>
              </a:rPr>
              <a:t>Loss </a:t>
            </a:r>
            <a:r>
              <a:rPr lang="en-US" sz="4900" u="sng" dirty="0">
                <a:effectLst>
                  <a:outerShdw blurRad="38100" dist="38100" dir="2700000" algn="tl">
                    <a:srgbClr val="000000">
                      <a:alpha val="43137"/>
                    </a:srgbClr>
                  </a:outerShdw>
                </a:effectLst>
                <a:latin typeface="Algerian" panose="04020705040A02060702" pitchFamily="82" charset="0"/>
              </a:rPr>
              <a:t>Leader Pricing</a:t>
            </a:r>
            <a:r>
              <a:rPr lang="en-US" dirty="0">
                <a:effectLst>
                  <a:outerShdw blurRad="38100" dist="38100" dir="2700000" algn="tl">
                    <a:srgbClr val="000000">
                      <a:alpha val="43137"/>
                    </a:srgbClr>
                  </a:outerShdw>
                </a:effectLst>
                <a:latin typeface="Algerian" panose="04020705040A02060702" pitchFamily="82" charset="0"/>
              </a:rPr>
              <a:t/>
            </a:r>
            <a:br>
              <a:rPr lang="en-US" dirty="0">
                <a:effectLst>
                  <a:outerShdw blurRad="38100" dist="38100" dir="2700000" algn="tl">
                    <a:srgbClr val="000000">
                      <a:alpha val="43137"/>
                    </a:srgbClr>
                  </a:outerShdw>
                </a:effectLst>
                <a:latin typeface="Algerian" panose="04020705040A02060702" pitchFamily="82" charset="0"/>
              </a:rPr>
            </a:br>
            <a:endParaRPr lang="en-US" dirty="0">
              <a:effectLst>
                <a:outerShdw blurRad="38100" dist="38100" dir="2700000" algn="tl">
                  <a:srgbClr val="000000">
                    <a:alpha val="43137"/>
                  </a:srgbClr>
                </a:outerShdw>
              </a:effectLst>
              <a:latin typeface="Algerian" panose="04020705040A02060702" pitchFamily="82" charset="0"/>
            </a:endParaRPr>
          </a:p>
        </p:txBody>
      </p:sp>
    </p:spTree>
    <p:extLst>
      <p:ext uri="{BB962C8B-B14F-4D97-AF65-F5344CB8AC3E}">
        <p14:creationId xmlns:p14="http://schemas.microsoft.com/office/powerpoint/2010/main" val="54699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sz="4400" b="1" u="sng" dirty="0" smtClean="0">
                <a:effectLst>
                  <a:outerShdw blurRad="38100" dist="38100" dir="2700000" algn="tl">
                    <a:srgbClr val="000000">
                      <a:alpha val="43137"/>
                    </a:srgbClr>
                  </a:outerShdw>
                </a:effectLst>
                <a:latin typeface="Algerian" panose="04020705040A02060702" pitchFamily="82" charset="0"/>
              </a:rPr>
              <a:t>Example of loss leader</a:t>
            </a:r>
            <a:endParaRPr lang="en-US" sz="4400" b="1" u="sng" dirty="0">
              <a:effectLst>
                <a:outerShdw blurRad="38100" dist="38100" dir="2700000" algn="tl">
                  <a:srgbClr val="000000">
                    <a:alpha val="43137"/>
                  </a:srgbClr>
                </a:outerShdw>
              </a:effectLst>
              <a:latin typeface="Algerian" panose="04020705040A02060702" pitchFamily="82" charset="0"/>
            </a:endParaRPr>
          </a:p>
        </p:txBody>
      </p:sp>
      <p:sp>
        <p:nvSpPr>
          <p:cNvPr id="3" name="Subtitle 2"/>
          <p:cNvSpPr>
            <a:spLocks noGrp="1"/>
          </p:cNvSpPr>
          <p:nvPr>
            <p:ph type="subTitle" idx="1"/>
          </p:nvPr>
        </p:nvSpPr>
        <p:spPr>
          <a:xfrm>
            <a:off x="685800" y="2209800"/>
            <a:ext cx="7391400" cy="3276600"/>
          </a:xfrm>
        </p:spPr>
        <p:txBody>
          <a:bodyPr>
            <a:normAutofit/>
          </a:bodyPr>
          <a:lstStyle/>
          <a:p>
            <a:pPr algn="just"/>
            <a:r>
              <a:rPr lang="en-US" dirty="0"/>
              <a:t> </a:t>
            </a:r>
            <a:endParaRPr lang="en-US" dirty="0" smtClean="0"/>
          </a:p>
          <a:p>
            <a:pPr algn="just"/>
            <a:r>
              <a:rPr lang="en-US" sz="3200" dirty="0" smtClean="0">
                <a:solidFill>
                  <a:schemeClr val="tx1"/>
                </a:solidFill>
                <a:latin typeface="Arial Narrow" panose="020B0606020202030204" pitchFamily="34" charset="0"/>
              </a:rPr>
              <a:t>A </a:t>
            </a:r>
            <a:r>
              <a:rPr lang="en-US" sz="3200" dirty="0">
                <a:solidFill>
                  <a:schemeClr val="tx1"/>
                </a:solidFill>
                <a:latin typeface="Arial Narrow" panose="020B0606020202030204" pitchFamily="34" charset="0"/>
              </a:rPr>
              <a:t>classic example is that of razor blades. Companies like Gillette essentially give their razor units away for free, knowing that customers have to buy their replacement blades, which is where the company makes its profit.</a:t>
            </a:r>
          </a:p>
        </p:txBody>
      </p:sp>
    </p:spTree>
    <p:extLst>
      <p:ext uri="{BB962C8B-B14F-4D97-AF65-F5344CB8AC3E}">
        <p14:creationId xmlns:p14="http://schemas.microsoft.com/office/powerpoint/2010/main" val="639419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7620000" cy="4800600"/>
          </a:xfrm>
        </p:spPr>
        <p:txBody>
          <a:bodyPr>
            <a:noAutofit/>
          </a:bodyPr>
          <a:lstStyle/>
          <a:p>
            <a:pPr algn="just"/>
            <a:r>
              <a:rPr lang="en-US" sz="3200" dirty="0" smtClean="0">
                <a:latin typeface="Arial Narrow" panose="020B0606020202030204" pitchFamily="34" charset="0"/>
              </a:rPr>
              <a:t>Psychological pricing  is </a:t>
            </a:r>
            <a:r>
              <a:rPr lang="en-US" sz="3200" dirty="0">
                <a:latin typeface="Arial Narrow" panose="020B0606020202030204" pitchFamily="34" charset="0"/>
              </a:rPr>
              <a:t>a pricing and marketing </a:t>
            </a:r>
            <a:r>
              <a:rPr lang="en-US" sz="3200" dirty="0" smtClean="0">
                <a:latin typeface="Arial Narrow" panose="020B0606020202030204" pitchFamily="34" charset="0"/>
              </a:rPr>
              <a:t>strategy </a:t>
            </a:r>
            <a:r>
              <a:rPr lang="en-US" sz="3200" dirty="0">
                <a:latin typeface="Arial Narrow" panose="020B0606020202030204" pitchFamily="34" charset="0"/>
              </a:rPr>
              <a:t> based on the theory that certain prices have a psychological impact. Retail prices are </a:t>
            </a:r>
            <a:r>
              <a:rPr lang="en-US" sz="3200" dirty="0" smtClean="0">
                <a:latin typeface="Arial Narrow" panose="020B0606020202030204" pitchFamily="34" charset="0"/>
              </a:rPr>
              <a:t>often </a:t>
            </a:r>
            <a:r>
              <a:rPr lang="en-US" sz="3200" dirty="0">
                <a:latin typeface="Arial Narrow" panose="020B0606020202030204" pitchFamily="34" charset="0"/>
              </a:rPr>
              <a:t>expressed as "odd prices": a little less than a round number, e.g. $19.99 or £2.98. There is evidence that consumers tend to perceive "odd prices" as being lower than they actually are, tending to round to the next lowest monetary </a:t>
            </a:r>
            <a:r>
              <a:rPr lang="en-US" sz="3200" dirty="0" smtClean="0">
                <a:latin typeface="Arial Narrow" panose="020B0606020202030204" pitchFamily="34" charset="0"/>
              </a:rPr>
              <a:t>unit</a:t>
            </a:r>
            <a:r>
              <a:rPr lang="en-US" sz="3200" dirty="0">
                <a:latin typeface="Arial Narrow" panose="020B0606020202030204" pitchFamily="34" charset="0"/>
              </a:rPr>
              <a:t>. Thus, prices such as $1.99 are associated with spending $1 rather than $2. </a:t>
            </a:r>
          </a:p>
        </p:txBody>
      </p:sp>
      <p:sp>
        <p:nvSpPr>
          <p:cNvPr id="2" name="Title 1"/>
          <p:cNvSpPr>
            <a:spLocks noGrp="1"/>
          </p:cNvSpPr>
          <p:nvPr>
            <p:ph type="title"/>
          </p:nvPr>
        </p:nvSpPr>
        <p:spPr>
          <a:xfrm>
            <a:off x="914400" y="381000"/>
            <a:ext cx="7543800" cy="1371600"/>
          </a:xfrm>
        </p:spPr>
        <p:txBody>
          <a:bodyPr>
            <a:normAutofit fontScale="90000"/>
          </a:bodyPr>
          <a:lstStyle/>
          <a:p>
            <a:pPr lvl="0"/>
            <a:r>
              <a:rPr lang="en-US" dirty="0" smtClean="0"/>
              <a:t/>
            </a:r>
            <a:br>
              <a:rPr lang="en-US" dirty="0" smtClean="0"/>
            </a:br>
            <a:r>
              <a:rPr lang="en-US" dirty="0" smtClean="0"/>
              <a:t>4) </a:t>
            </a:r>
            <a:r>
              <a:rPr lang="en-US" b="1" u="sng" dirty="0" smtClean="0">
                <a:effectLst>
                  <a:outerShdw blurRad="38100" dist="38100" dir="2700000" algn="tl">
                    <a:srgbClr val="000000">
                      <a:alpha val="43137"/>
                    </a:srgbClr>
                  </a:outerShdw>
                </a:effectLst>
                <a:latin typeface="Algerian" panose="04020705040A02060702" pitchFamily="82" charset="0"/>
              </a:rPr>
              <a:t>Psychological </a:t>
            </a:r>
            <a:r>
              <a:rPr lang="en-US" b="1" u="sng" dirty="0">
                <a:effectLst>
                  <a:outerShdw blurRad="38100" dist="38100" dir="2700000" algn="tl">
                    <a:srgbClr val="000000">
                      <a:alpha val="43137"/>
                    </a:srgbClr>
                  </a:outerShdw>
                </a:effectLst>
                <a:latin typeface="Algerian" panose="04020705040A02060702" pitchFamily="82" charset="0"/>
              </a:rPr>
              <a:t>Pricing</a:t>
            </a:r>
            <a:r>
              <a:rPr lang="en-US" dirty="0"/>
              <a:t/>
            </a:r>
            <a:br>
              <a:rPr lang="en-US" dirty="0"/>
            </a:br>
            <a:endParaRPr lang="en-US" dirty="0"/>
          </a:p>
        </p:txBody>
      </p:sp>
    </p:spTree>
    <p:extLst>
      <p:ext uri="{BB962C8B-B14F-4D97-AF65-F5344CB8AC3E}">
        <p14:creationId xmlns:p14="http://schemas.microsoft.com/office/powerpoint/2010/main" val="1511750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effectLst>
                  <a:outerShdw blurRad="38100" dist="38100" dir="2700000" algn="tl">
                    <a:srgbClr val="000000">
                      <a:alpha val="43137"/>
                    </a:srgbClr>
                  </a:outerShdw>
                </a:effectLst>
              </a:rPr>
              <a:t>Example:</a:t>
            </a:r>
            <a:endParaRPr lang="en-US" sz="5400" b="1" u="sng" dirty="0">
              <a:effectLst>
                <a:outerShdw blurRad="38100" dist="38100" dir="2700000" algn="tl">
                  <a:srgbClr val="000000">
                    <a:alpha val="43137"/>
                  </a:srgbClr>
                </a:outerShdw>
              </a:effectLst>
            </a:endParaRPr>
          </a:p>
        </p:txBody>
      </p:sp>
      <p:pic>
        <p:nvPicPr>
          <p:cNvPr id="9" name="Content Placeholder 8"/>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6927" y="304800"/>
            <a:ext cx="3124200" cy="2057400"/>
          </a:xfrm>
        </p:spPr>
      </p:pic>
      <p:pic>
        <p:nvPicPr>
          <p:cNvPr id="10" name="Content Placeholder 9"/>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319520" y="2933700"/>
            <a:ext cx="3467100" cy="1790700"/>
          </a:xfr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0200" y="1524000"/>
            <a:ext cx="3505200" cy="5029200"/>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9600" y="4856018"/>
            <a:ext cx="3810000" cy="1905000"/>
          </a:xfrm>
          <a:prstGeom prst="rect">
            <a:avLst/>
          </a:prstGeom>
        </p:spPr>
      </p:pic>
    </p:spTree>
    <p:extLst>
      <p:ext uri="{BB962C8B-B14F-4D97-AF65-F5344CB8AC3E}">
        <p14:creationId xmlns:p14="http://schemas.microsoft.com/office/powerpoint/2010/main" val="751225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698</TotalTime>
  <Words>312</Words>
  <Application>Microsoft Office PowerPoint</Application>
  <PresentationFormat>On-screen Show (4:3)</PresentationFormat>
  <Paragraphs>48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Elemental</vt:lpstr>
      <vt:lpstr> What is Price ?</vt:lpstr>
      <vt:lpstr>Pricing  strategy</vt:lpstr>
      <vt:lpstr>Types of pricing strategies:</vt:lpstr>
      <vt:lpstr>1) Price Penetration </vt:lpstr>
      <vt:lpstr>2) Price Skimming </vt:lpstr>
      <vt:lpstr>3) Loss Leader Pricing </vt:lpstr>
      <vt:lpstr>Example of loss leader</vt:lpstr>
      <vt:lpstr> 4) Psychological Pricing </vt:lpstr>
      <vt:lpstr>Example:</vt:lpstr>
      <vt:lpstr>5) Discrimination Pricing </vt:lpstr>
      <vt:lpstr>An Example of Price Discrimination in Airlines </vt:lpstr>
      <vt:lpstr>6) Going Rate Pricing</vt:lpstr>
      <vt:lpstr>7) Cost Plus Pricing </vt:lpstr>
      <vt:lpstr>8) Value based pricing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Mehwish CS</dc:creator>
  <cp:lastModifiedBy>Mehwish CS</cp:lastModifiedBy>
  <cp:revision>17</cp:revision>
  <dcterms:created xsi:type="dcterms:W3CDTF">2006-08-16T00:00:00Z</dcterms:created>
  <dcterms:modified xsi:type="dcterms:W3CDTF">2019-01-02T06:57:29Z</dcterms:modified>
</cp:coreProperties>
</file>