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A4B592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A4B592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F3A346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DD7D0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8D2B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A4B592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A4B5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A4B592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C8D2B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C8D2B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C8D2B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A4B592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A4B592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F3A346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DD7D0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8D2BD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A4B592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A4B5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0674" y="431368"/>
            <a:ext cx="10950651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C8D2B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50617" y="1549095"/>
            <a:ext cx="6890765" cy="222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A4B592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26819" y="4957571"/>
            <a:ext cx="7783068" cy="76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28369" y="5047945"/>
            <a:ext cx="735457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10" dirty="0">
                <a:latin typeface="Microsoft Sans Serif"/>
                <a:cs typeface="Microsoft Sans Serif"/>
              </a:rPr>
              <a:t>The biggest </a:t>
            </a:r>
            <a:r>
              <a:rPr sz="2700" spc="-5" dirty="0">
                <a:latin typeface="Microsoft Sans Serif"/>
                <a:cs typeface="Microsoft Sans Serif"/>
              </a:rPr>
              <a:t>obstacle </a:t>
            </a:r>
            <a:r>
              <a:rPr sz="2700" dirty="0">
                <a:latin typeface="Microsoft Sans Serif"/>
                <a:cs typeface="Microsoft Sans Serif"/>
              </a:rPr>
              <a:t>for the </a:t>
            </a:r>
            <a:r>
              <a:rPr sz="2700" spc="-10" dirty="0">
                <a:latin typeface="Microsoft Sans Serif"/>
                <a:cs typeface="Microsoft Sans Serif"/>
              </a:rPr>
              <a:t>developing</a:t>
            </a:r>
            <a:r>
              <a:rPr sz="2700" spc="-35" dirty="0">
                <a:latin typeface="Microsoft Sans Serif"/>
                <a:cs typeface="Microsoft Sans Serif"/>
              </a:rPr>
              <a:t> </a:t>
            </a:r>
            <a:r>
              <a:rPr sz="2700" spc="-10" dirty="0">
                <a:latin typeface="Microsoft Sans Serif"/>
                <a:cs typeface="Microsoft Sans Serif"/>
              </a:rPr>
              <a:t>WORLD</a:t>
            </a:r>
            <a:endParaRPr sz="27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0496" y="0"/>
            <a:ext cx="8371332" cy="5024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44640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dirty="0">
                <a:solidFill>
                  <a:srgbClr val="A4B592"/>
                </a:solidFill>
                <a:latin typeface="Trebuchet MS"/>
                <a:cs typeface="Trebuchet MS"/>
              </a:rPr>
              <a:t>Causes of</a:t>
            </a:r>
            <a:r>
              <a:rPr sz="4200" b="1" spc="-85" dirty="0">
                <a:solidFill>
                  <a:srgbClr val="A4B592"/>
                </a:solidFill>
                <a:latin typeface="Trebuchet MS"/>
                <a:cs typeface="Trebuchet MS"/>
              </a:rPr>
              <a:t> </a:t>
            </a:r>
            <a:r>
              <a:rPr sz="4200" b="1" spc="-5" dirty="0">
                <a:solidFill>
                  <a:srgbClr val="A4B592"/>
                </a:solidFill>
                <a:latin typeface="Trebuchet MS"/>
                <a:cs typeface="Trebuchet MS"/>
              </a:rPr>
              <a:t>poverty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651049"/>
            <a:ext cx="4145915" cy="446087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Lack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education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Large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Scale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Import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Division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Agricultural</a:t>
            </a:r>
            <a:r>
              <a:rPr sz="240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land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Moral Culture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Government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Policies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Corruption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Privatization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Overpopulation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Unemployment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446405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dirty="0">
                <a:solidFill>
                  <a:srgbClr val="A4B592"/>
                </a:solidFill>
                <a:latin typeface="Trebuchet MS"/>
                <a:cs typeface="Trebuchet MS"/>
              </a:rPr>
              <a:t>Causes of</a:t>
            </a:r>
            <a:r>
              <a:rPr sz="4200" b="1" spc="-85" dirty="0">
                <a:solidFill>
                  <a:srgbClr val="A4B592"/>
                </a:solidFill>
                <a:latin typeface="Trebuchet MS"/>
                <a:cs typeface="Trebuchet MS"/>
              </a:rPr>
              <a:t> </a:t>
            </a:r>
            <a:r>
              <a:rPr sz="4200" b="1" spc="-5" dirty="0">
                <a:solidFill>
                  <a:srgbClr val="A4B592"/>
                </a:solidFill>
                <a:latin typeface="Trebuchet MS"/>
                <a:cs typeface="Trebuchet MS"/>
              </a:rPr>
              <a:t>poverty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651049"/>
            <a:ext cx="4316095" cy="446087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Law and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Order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Increase in Utility Charges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Inflation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Imposition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65" dirty="0">
                <a:solidFill>
                  <a:srgbClr val="404040"/>
                </a:solidFill>
                <a:latin typeface="Trebuchet MS"/>
                <a:cs typeface="Trebuchet MS"/>
              </a:rPr>
              <a:t>Taxes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Non-Productive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Expenditures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Low Living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Standard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Landlordism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Nepotism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Backward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Infrastructure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994" y="627634"/>
            <a:ext cx="421894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A4B592"/>
                </a:solidFill>
                <a:latin typeface="Trebuchet MS"/>
                <a:cs typeface="Trebuchet MS"/>
              </a:rPr>
              <a:t>Effects </a:t>
            </a:r>
            <a:r>
              <a:rPr sz="4200" b="1" dirty="0">
                <a:solidFill>
                  <a:srgbClr val="A4B592"/>
                </a:solidFill>
                <a:latin typeface="Trebuchet MS"/>
                <a:cs typeface="Trebuchet MS"/>
              </a:rPr>
              <a:t>of</a:t>
            </a:r>
            <a:r>
              <a:rPr sz="4200" b="1" spc="-105" dirty="0">
                <a:solidFill>
                  <a:srgbClr val="A4B592"/>
                </a:solidFill>
                <a:latin typeface="Trebuchet MS"/>
                <a:cs typeface="Trebuchet MS"/>
              </a:rPr>
              <a:t> </a:t>
            </a:r>
            <a:r>
              <a:rPr sz="4200" b="1" spc="-5" dirty="0">
                <a:solidFill>
                  <a:srgbClr val="A4B592"/>
                </a:solidFill>
                <a:latin typeface="Trebuchet MS"/>
                <a:cs typeface="Trebuchet MS"/>
              </a:rPr>
              <a:t>poverty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651049"/>
            <a:ext cx="4980940" cy="396684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Child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labour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Crimes and violence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Health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Problems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From 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moral and religious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values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Homelessness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Shorter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lives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Children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antisocial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behaviour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Hunger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A4B592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88864" y="708659"/>
            <a:ext cx="3533140" cy="5200015"/>
          </a:xfrm>
          <a:custGeom>
            <a:avLst/>
            <a:gdLst/>
            <a:ahLst/>
            <a:cxnLst/>
            <a:rect l="l" t="t" r="r" b="b"/>
            <a:pathLst>
              <a:path w="3533140" h="5200015">
                <a:moveTo>
                  <a:pt x="3532632" y="0"/>
                </a:moveTo>
                <a:lnTo>
                  <a:pt x="0" y="0"/>
                </a:lnTo>
                <a:lnTo>
                  <a:pt x="0" y="5199888"/>
                </a:lnTo>
                <a:lnTo>
                  <a:pt x="3263900" y="5199888"/>
                </a:lnTo>
                <a:lnTo>
                  <a:pt x="3312217" y="5195559"/>
                </a:lnTo>
                <a:lnTo>
                  <a:pt x="3357688" y="5183078"/>
                </a:lnTo>
                <a:lnTo>
                  <a:pt x="3399554" y="5163204"/>
                </a:lnTo>
                <a:lnTo>
                  <a:pt x="3437059" y="5136695"/>
                </a:lnTo>
                <a:lnTo>
                  <a:pt x="3469444" y="5104311"/>
                </a:lnTo>
                <a:lnTo>
                  <a:pt x="3495952" y="5066810"/>
                </a:lnTo>
                <a:lnTo>
                  <a:pt x="3515824" y="5024951"/>
                </a:lnTo>
                <a:lnTo>
                  <a:pt x="3528303" y="4979493"/>
                </a:lnTo>
                <a:lnTo>
                  <a:pt x="3532632" y="4931194"/>
                </a:lnTo>
                <a:lnTo>
                  <a:pt x="3532632" y="0"/>
                </a:lnTo>
                <a:close/>
              </a:path>
            </a:pathLst>
          </a:custGeom>
          <a:solidFill>
            <a:srgbClr val="CCD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2608" y="1350263"/>
            <a:ext cx="4405884" cy="4407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3995" y="1563624"/>
            <a:ext cx="2333244" cy="3906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6591" y="2481072"/>
            <a:ext cx="3346704" cy="15971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94959" y="792480"/>
            <a:ext cx="1732788" cy="419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651753" y="1538477"/>
            <a:ext cx="2901950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95580" algn="l"/>
              </a:tabLst>
            </a:pPr>
            <a:r>
              <a:rPr sz="2000" spc="-5" dirty="0">
                <a:latin typeface="Verdana"/>
                <a:cs typeface="Verdana"/>
              </a:rPr>
              <a:t>Almost half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over  three billion people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  </a:t>
            </a:r>
            <a:r>
              <a:rPr sz="2000" spc="-10" dirty="0">
                <a:latin typeface="Verdana"/>
                <a:cs typeface="Verdana"/>
              </a:rPr>
              <a:t>live </a:t>
            </a:r>
            <a:r>
              <a:rPr sz="2000" dirty="0">
                <a:latin typeface="Verdana"/>
                <a:cs typeface="Verdana"/>
              </a:rPr>
              <a:t>on </a:t>
            </a:r>
            <a:r>
              <a:rPr sz="2000" spc="-5" dirty="0">
                <a:latin typeface="Verdana"/>
                <a:cs typeface="Verdana"/>
              </a:rPr>
              <a:t>less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than</a:t>
            </a:r>
            <a:endParaRPr sz="2000">
              <a:latin typeface="Verdana"/>
              <a:cs typeface="Verdana"/>
            </a:endParaRPr>
          </a:p>
          <a:p>
            <a:pPr marL="195580">
              <a:lnSpc>
                <a:spcPct val="100000"/>
              </a:lnSpc>
            </a:pPr>
            <a:r>
              <a:rPr sz="2000" b="1" dirty="0">
                <a:latin typeface="Verdana"/>
                <a:cs typeface="Verdana"/>
              </a:rPr>
              <a:t>$2.50 a</a:t>
            </a:r>
            <a:r>
              <a:rPr sz="2000" b="1" spc="-2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day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95580" marR="21590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2000" dirty="0">
                <a:latin typeface="Verdana"/>
                <a:cs typeface="Verdana"/>
              </a:rPr>
              <a:t>98% of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5" dirty="0">
                <a:latin typeface="Verdana"/>
                <a:cs typeface="Verdana"/>
              </a:rPr>
              <a:t>world’s  </a:t>
            </a:r>
            <a:r>
              <a:rPr sz="2000" dirty="0">
                <a:latin typeface="Verdana"/>
                <a:cs typeface="Verdana"/>
              </a:rPr>
              <a:t>hungry </a:t>
            </a:r>
            <a:r>
              <a:rPr sz="2000" spc="-5" dirty="0">
                <a:latin typeface="Verdana"/>
                <a:cs typeface="Verdana"/>
              </a:rPr>
              <a:t>people </a:t>
            </a:r>
            <a:r>
              <a:rPr sz="2000" spc="-10" dirty="0">
                <a:latin typeface="Verdana"/>
                <a:cs typeface="Verdana"/>
              </a:rPr>
              <a:t>live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developing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countries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95580" marR="13335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sz="2000" dirty="0">
                <a:latin typeface="Verdana"/>
                <a:cs typeface="Verdana"/>
              </a:rPr>
              <a:t>50,000 </a:t>
            </a:r>
            <a:r>
              <a:rPr sz="2000" spc="-5" dirty="0">
                <a:latin typeface="Verdana"/>
                <a:cs typeface="Verdana"/>
              </a:rPr>
              <a:t>people die  every </a:t>
            </a:r>
            <a:r>
              <a:rPr sz="2000" spc="-10" dirty="0">
                <a:latin typeface="Verdana"/>
                <a:cs typeface="Verdana"/>
              </a:rPr>
              <a:t>day </a:t>
            </a:r>
            <a:r>
              <a:rPr sz="2000" dirty="0">
                <a:latin typeface="Verdana"/>
                <a:cs typeface="Verdana"/>
              </a:rPr>
              <a:t>as a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result  of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poverty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69263" y="2784348"/>
            <a:ext cx="4360164" cy="11033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50349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A4B592"/>
                </a:solidFill>
                <a:latin typeface="Trebuchet MS"/>
                <a:cs typeface="Trebuchet MS"/>
              </a:rPr>
              <a:t>Solutions </a:t>
            </a:r>
            <a:r>
              <a:rPr sz="4200" b="1" dirty="0">
                <a:solidFill>
                  <a:srgbClr val="A4B592"/>
                </a:solidFill>
                <a:latin typeface="Trebuchet MS"/>
                <a:cs typeface="Trebuchet MS"/>
              </a:rPr>
              <a:t>of</a:t>
            </a:r>
            <a:r>
              <a:rPr sz="4200" b="1" spc="-75" dirty="0">
                <a:solidFill>
                  <a:srgbClr val="A4B592"/>
                </a:solidFill>
                <a:latin typeface="Trebuchet MS"/>
                <a:cs typeface="Trebuchet MS"/>
              </a:rPr>
              <a:t> </a:t>
            </a:r>
            <a:r>
              <a:rPr sz="4200" b="1" spc="-5" dirty="0">
                <a:solidFill>
                  <a:srgbClr val="A4B592"/>
                </a:solidFill>
                <a:latin typeface="Trebuchet MS"/>
                <a:cs typeface="Trebuchet MS"/>
              </a:rPr>
              <a:t>poverty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2167651"/>
            <a:ext cx="5306695" cy="316674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ENSURING RESOURCES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600" spc="-2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POOR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050" spc="2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5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BY EMPOWERING THE</a:t>
            </a:r>
            <a:r>
              <a:rPr sz="2600" spc="-3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POORS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EQUAL ACESS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OVER</a:t>
            </a:r>
            <a:r>
              <a:rPr sz="2600" spc="-4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MARKETS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404040"/>
                </a:solidFill>
                <a:latin typeface="Trebuchet MS"/>
                <a:cs typeface="Trebuchet MS"/>
              </a:rPr>
              <a:t>INCREASING</a:t>
            </a:r>
            <a:r>
              <a:rPr sz="2600" spc="-3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25" dirty="0">
                <a:solidFill>
                  <a:srgbClr val="404040"/>
                </a:solidFill>
                <a:latin typeface="Trebuchet MS"/>
                <a:cs typeface="Trebuchet MS"/>
              </a:rPr>
              <a:t>AGRICULTURE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050" spc="2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5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DEVELOPMENT IN</a:t>
            </a:r>
            <a:r>
              <a:rPr sz="2600" spc="-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CONSTRUCTION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ROLE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600" spc="-2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MICROFINANCE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50349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" dirty="0">
                <a:solidFill>
                  <a:srgbClr val="A4B592"/>
                </a:solidFill>
                <a:latin typeface="Trebuchet MS"/>
                <a:cs typeface="Trebuchet MS"/>
              </a:rPr>
              <a:t>Solutions </a:t>
            </a:r>
            <a:r>
              <a:rPr sz="4200" b="1" dirty="0">
                <a:solidFill>
                  <a:srgbClr val="A4B592"/>
                </a:solidFill>
                <a:latin typeface="Trebuchet MS"/>
                <a:cs typeface="Trebuchet MS"/>
              </a:rPr>
              <a:t>of</a:t>
            </a:r>
            <a:r>
              <a:rPr sz="4200" b="1" spc="-75" dirty="0">
                <a:solidFill>
                  <a:srgbClr val="A4B592"/>
                </a:solidFill>
                <a:latin typeface="Trebuchet MS"/>
                <a:cs typeface="Trebuchet MS"/>
              </a:rPr>
              <a:t> </a:t>
            </a:r>
            <a:r>
              <a:rPr sz="4200" b="1" spc="-5" dirty="0">
                <a:solidFill>
                  <a:srgbClr val="A4B592"/>
                </a:solidFill>
                <a:latin typeface="Trebuchet MS"/>
                <a:cs typeface="Trebuchet MS"/>
              </a:rPr>
              <a:t>poverty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2165756"/>
            <a:ext cx="6584315" cy="335026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250" spc="-1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250" spc="-1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HEALTH</a:t>
            </a:r>
            <a:r>
              <a:rPr sz="2800" spc="-3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40" dirty="0">
                <a:solidFill>
                  <a:srgbClr val="404040"/>
                </a:solidFill>
                <a:latin typeface="Trebuchet MS"/>
                <a:cs typeface="Trebuchet MS"/>
              </a:rPr>
              <a:t>FACILITIES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50" spc="-1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250" spc="-1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POVERTY 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ELIMINATING</a:t>
            </a:r>
            <a:r>
              <a:rPr sz="2800" spc="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PROGRAMMES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50" spc="-1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250" spc="-1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ECOCOMIC</a:t>
            </a:r>
            <a:r>
              <a:rPr sz="2800" spc="-3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GROWTH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50" spc="-1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250" spc="155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EDUCATION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50" spc="-1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250" spc="-1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POPULATION</a:t>
            </a:r>
            <a:r>
              <a:rPr sz="2800" spc="-3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CONTROLLING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50" spc="-1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250" spc="-1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DEVELOPMENT OF 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AGRICULTURAL</a:t>
            </a:r>
            <a:r>
              <a:rPr sz="28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LAND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74" y="431368"/>
            <a:ext cx="10950651" cy="3724096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Home work</a:t>
            </a:r>
            <a:br>
              <a:rPr lang="en-US" sz="6600" b="1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LATEST STATISTICS ON POVERTY IN PAKISTAN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3508" y="395985"/>
            <a:ext cx="46856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E19F50"/>
                </a:solidFill>
                <a:latin typeface="Trebuchet MS"/>
                <a:cs typeface="Trebuchet MS"/>
              </a:rPr>
              <a:t>What is </a:t>
            </a:r>
            <a:r>
              <a:rPr sz="4800" spc="-35" dirty="0">
                <a:solidFill>
                  <a:srgbClr val="E19F50"/>
                </a:solidFill>
                <a:latin typeface="Trebuchet MS"/>
                <a:cs typeface="Trebuchet MS"/>
              </a:rPr>
              <a:t>Poverty</a:t>
            </a:r>
            <a:r>
              <a:rPr sz="4800" spc="-75" dirty="0">
                <a:solidFill>
                  <a:srgbClr val="E19F50"/>
                </a:solidFill>
                <a:latin typeface="Trebuchet MS"/>
                <a:cs typeface="Trebuchet MS"/>
              </a:rPr>
              <a:t> </a:t>
            </a:r>
            <a:r>
              <a:rPr sz="4800" dirty="0">
                <a:solidFill>
                  <a:srgbClr val="E19F50"/>
                </a:solidFill>
                <a:latin typeface="Trebuchet MS"/>
                <a:cs typeface="Trebuchet MS"/>
              </a:rPr>
              <a:t>?</a:t>
            </a:r>
            <a:endParaRPr sz="4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1108" y="1473149"/>
            <a:ext cx="8411210" cy="4431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2865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Poverty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refers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to the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condition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not having the means to  afford basic human needs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such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as clean 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water,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nutrition,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health care, clothing and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shelter</a:t>
            </a:r>
            <a:endParaRPr sz="2400">
              <a:latin typeface="Trebuchet MS"/>
              <a:cs typeface="Trebuchet MS"/>
            </a:endParaRPr>
          </a:p>
          <a:p>
            <a:pPr marL="355600" marR="21209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Poverty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is the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condition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having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fewer resources or less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income than others within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society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country,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or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compared to worldwide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averages</a:t>
            </a:r>
            <a:endParaRPr sz="24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Poverty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is the world at its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worst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when people are deprived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basic everyday things that we everyday take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for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granted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like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food, water 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shelter, </a:t>
            </a:r>
            <a:r>
              <a:rPr sz="2400" spc="-55" dirty="0">
                <a:solidFill>
                  <a:srgbClr val="404040"/>
                </a:solidFill>
                <a:latin typeface="Trebuchet MS"/>
                <a:cs typeface="Trebuchet MS"/>
              </a:rPr>
              <a:t>money,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400" spc="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clothes</a:t>
            </a:r>
            <a:endParaRPr sz="2400">
              <a:latin typeface="Trebuchet MS"/>
              <a:cs typeface="Trebuchet MS"/>
            </a:endParaRPr>
          </a:p>
          <a:p>
            <a:pPr marL="355600" marR="7112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It indicates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condition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 which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person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fails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to maintain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living standard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adequate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for 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comfortable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lifestyle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61525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30" dirty="0">
                <a:solidFill>
                  <a:srgbClr val="E19F50"/>
                </a:solidFill>
                <a:latin typeface="Trebuchet MS"/>
                <a:cs typeface="Trebuchet MS"/>
              </a:rPr>
              <a:t>Poverty </a:t>
            </a:r>
            <a:r>
              <a:rPr sz="4200" dirty="0">
                <a:solidFill>
                  <a:srgbClr val="E19F50"/>
                </a:solidFill>
                <a:latin typeface="Trebuchet MS"/>
                <a:cs typeface="Trebuchet MS"/>
              </a:rPr>
              <a:t>– </a:t>
            </a:r>
            <a:r>
              <a:rPr sz="4200" spc="-5" dirty="0">
                <a:solidFill>
                  <a:srgbClr val="E19F50"/>
                </a:solidFill>
                <a:latin typeface="Trebuchet MS"/>
                <a:cs typeface="Trebuchet MS"/>
              </a:rPr>
              <a:t>According to</a:t>
            </a:r>
            <a:r>
              <a:rPr sz="4200" spc="-305" dirty="0">
                <a:solidFill>
                  <a:srgbClr val="E19F50"/>
                </a:solidFill>
                <a:latin typeface="Trebuchet MS"/>
                <a:cs typeface="Trebuchet MS"/>
              </a:rPr>
              <a:t> </a:t>
            </a:r>
            <a:r>
              <a:rPr sz="4200" spc="-5" dirty="0">
                <a:solidFill>
                  <a:srgbClr val="E19F50"/>
                </a:solidFill>
                <a:latin typeface="Trebuchet MS"/>
                <a:cs typeface="Trebuchet MS"/>
              </a:rPr>
              <a:t>UN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954784"/>
            <a:ext cx="8359140" cy="479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i="1" spc="-25" dirty="0">
                <a:solidFill>
                  <a:srgbClr val="404040"/>
                </a:solidFill>
                <a:latin typeface="Trebuchet MS"/>
                <a:cs typeface="Trebuchet MS"/>
              </a:rPr>
              <a:t>“Fundamentally,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poverty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is a </a:t>
            </a:r>
            <a:r>
              <a:rPr sz="2400" i="1" spc="-10" dirty="0">
                <a:solidFill>
                  <a:srgbClr val="404040"/>
                </a:solidFill>
                <a:latin typeface="Trebuchet MS"/>
                <a:cs typeface="Trebuchet MS"/>
              </a:rPr>
              <a:t>denial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choices and  opportunities,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violation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human </a:t>
            </a:r>
            <a:r>
              <a:rPr sz="2400" i="1" spc="-40" dirty="0">
                <a:solidFill>
                  <a:srgbClr val="404040"/>
                </a:solidFill>
                <a:latin typeface="Trebuchet MS"/>
                <a:cs typeface="Trebuchet MS"/>
              </a:rPr>
              <a:t>dignity.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It means lack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basic capacity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participate effectively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400" i="1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society</a:t>
            </a:r>
            <a:endParaRPr sz="2400">
              <a:latin typeface="Trebuchet MS"/>
              <a:cs typeface="Trebuchet MS"/>
            </a:endParaRPr>
          </a:p>
          <a:p>
            <a:pPr marL="12700" marR="233679">
              <a:lnSpc>
                <a:spcPct val="100000"/>
              </a:lnSpc>
              <a:spcBef>
                <a:spcPts val="994"/>
              </a:spcBef>
            </a:pP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It means not having enough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feed and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cloth a </a:t>
            </a:r>
            <a:r>
              <a:rPr sz="2400" i="1" spc="-45" dirty="0">
                <a:solidFill>
                  <a:srgbClr val="404040"/>
                </a:solidFill>
                <a:latin typeface="Trebuchet MS"/>
                <a:cs typeface="Trebuchet MS"/>
              </a:rPr>
              <a:t>family,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not  having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school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clinic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to go to,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not having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land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on 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which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grow </a:t>
            </a:r>
            <a:r>
              <a:rPr sz="2400" i="1" spc="-40" dirty="0">
                <a:solidFill>
                  <a:srgbClr val="404040"/>
                </a:solidFill>
                <a:latin typeface="Trebuchet MS"/>
                <a:cs typeface="Trebuchet MS"/>
              </a:rPr>
              <a:t>one’s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food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or a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job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earn </a:t>
            </a:r>
            <a:r>
              <a:rPr sz="2400" i="1" spc="-40" dirty="0">
                <a:solidFill>
                  <a:srgbClr val="404040"/>
                </a:solidFill>
                <a:latin typeface="Trebuchet MS"/>
                <a:cs typeface="Trebuchet MS"/>
              </a:rPr>
              <a:t>one’s </a:t>
            </a:r>
            <a:r>
              <a:rPr sz="2400" i="1" spc="-10" dirty="0">
                <a:solidFill>
                  <a:srgbClr val="404040"/>
                </a:solidFill>
                <a:latin typeface="Trebuchet MS"/>
                <a:cs typeface="Trebuchet MS"/>
              </a:rPr>
              <a:t>living,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not  having access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400" i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credit</a:t>
            </a:r>
            <a:endParaRPr sz="2400">
              <a:latin typeface="Trebuchet MS"/>
              <a:cs typeface="Trebuchet MS"/>
            </a:endParaRPr>
          </a:p>
          <a:p>
            <a:pPr marL="12700" marR="1188720" indent="91440">
              <a:lnSpc>
                <a:spcPct val="100000"/>
              </a:lnSpc>
              <a:spcBef>
                <a:spcPts val="1010"/>
              </a:spcBef>
            </a:pP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It means </a:t>
            </a:r>
            <a:r>
              <a:rPr sz="2400" i="1" spc="-30" dirty="0">
                <a:solidFill>
                  <a:srgbClr val="404040"/>
                </a:solidFill>
                <a:latin typeface="Trebuchet MS"/>
                <a:cs typeface="Trebuchet MS"/>
              </a:rPr>
              <a:t>insecurity, </a:t>
            </a:r>
            <a:r>
              <a:rPr sz="2400" i="1" spc="-10" dirty="0">
                <a:solidFill>
                  <a:srgbClr val="404040"/>
                </a:solidFill>
                <a:latin typeface="Trebuchet MS"/>
                <a:cs typeface="Trebuchet MS"/>
              </a:rPr>
              <a:t>powerlessness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and exclusion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individuals, households and</a:t>
            </a:r>
            <a:r>
              <a:rPr sz="2400" i="1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communities</a:t>
            </a:r>
            <a:endParaRPr sz="2400">
              <a:latin typeface="Trebuchet MS"/>
              <a:cs typeface="Trebuchet MS"/>
            </a:endParaRPr>
          </a:p>
          <a:p>
            <a:pPr marL="12700" marR="283845" indent="91440">
              <a:lnSpc>
                <a:spcPct val="100000"/>
              </a:lnSpc>
              <a:spcBef>
                <a:spcPts val="1000"/>
              </a:spcBef>
            </a:pP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It means susceptibility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violence, and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it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often implies  living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marginal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fragile environments, </a:t>
            </a:r>
            <a:r>
              <a:rPr sz="2400" i="1" spc="-10" dirty="0">
                <a:solidFill>
                  <a:srgbClr val="404040"/>
                </a:solidFill>
                <a:latin typeface="Trebuchet MS"/>
                <a:cs typeface="Trebuchet MS"/>
              </a:rPr>
              <a:t>without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access 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to clean 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water </a:t>
            </a:r>
            <a:r>
              <a:rPr sz="2400" i="1" dirty="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sz="2400" i="1" spc="-5" dirty="0">
                <a:solidFill>
                  <a:srgbClr val="404040"/>
                </a:solidFill>
                <a:latin typeface="Trebuchet MS"/>
                <a:cs typeface="Trebuchet MS"/>
              </a:rPr>
              <a:t> sanitation”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23894" y="2279142"/>
            <a:ext cx="2854960" cy="2089785"/>
          </a:xfrm>
          <a:custGeom>
            <a:avLst/>
            <a:gdLst/>
            <a:ahLst/>
            <a:cxnLst/>
            <a:rect l="l" t="t" r="r" b="b"/>
            <a:pathLst>
              <a:path w="2854959" h="2089785">
                <a:moveTo>
                  <a:pt x="0" y="1044702"/>
                </a:moveTo>
                <a:lnTo>
                  <a:pt x="1080" y="1003681"/>
                </a:lnTo>
                <a:lnTo>
                  <a:pt x="4293" y="963060"/>
                </a:lnTo>
                <a:lnTo>
                  <a:pt x="9601" y="922869"/>
                </a:lnTo>
                <a:lnTo>
                  <a:pt x="16963" y="883137"/>
                </a:lnTo>
                <a:lnTo>
                  <a:pt x="26339" y="843893"/>
                </a:lnTo>
                <a:lnTo>
                  <a:pt x="37691" y="805165"/>
                </a:lnTo>
                <a:lnTo>
                  <a:pt x="50978" y="766982"/>
                </a:lnTo>
                <a:lnTo>
                  <a:pt x="66160" y="729375"/>
                </a:lnTo>
                <a:lnTo>
                  <a:pt x="83199" y="692371"/>
                </a:lnTo>
                <a:lnTo>
                  <a:pt x="102054" y="656000"/>
                </a:lnTo>
                <a:lnTo>
                  <a:pt x="122686" y="620291"/>
                </a:lnTo>
                <a:lnTo>
                  <a:pt x="145055" y="585273"/>
                </a:lnTo>
                <a:lnTo>
                  <a:pt x="169121" y="550975"/>
                </a:lnTo>
                <a:lnTo>
                  <a:pt x="194846" y="517426"/>
                </a:lnTo>
                <a:lnTo>
                  <a:pt x="222188" y="484654"/>
                </a:lnTo>
                <a:lnTo>
                  <a:pt x="251109" y="452690"/>
                </a:lnTo>
                <a:lnTo>
                  <a:pt x="281569" y="421562"/>
                </a:lnTo>
                <a:lnTo>
                  <a:pt x="313528" y="391299"/>
                </a:lnTo>
                <a:lnTo>
                  <a:pt x="346947" y="361930"/>
                </a:lnTo>
                <a:lnTo>
                  <a:pt x="381785" y="333484"/>
                </a:lnTo>
                <a:lnTo>
                  <a:pt x="418004" y="305990"/>
                </a:lnTo>
                <a:lnTo>
                  <a:pt x="455564" y="279478"/>
                </a:lnTo>
                <a:lnTo>
                  <a:pt x="494424" y="253975"/>
                </a:lnTo>
                <a:lnTo>
                  <a:pt x="534546" y="229513"/>
                </a:lnTo>
                <a:lnTo>
                  <a:pt x="575889" y="206118"/>
                </a:lnTo>
                <a:lnTo>
                  <a:pt x="618415" y="183821"/>
                </a:lnTo>
                <a:lnTo>
                  <a:pt x="662083" y="162650"/>
                </a:lnTo>
                <a:lnTo>
                  <a:pt x="706853" y="142635"/>
                </a:lnTo>
                <a:lnTo>
                  <a:pt x="752687" y="123804"/>
                </a:lnTo>
                <a:lnTo>
                  <a:pt x="799544" y="106186"/>
                </a:lnTo>
                <a:lnTo>
                  <a:pt x="847385" y="89811"/>
                </a:lnTo>
                <a:lnTo>
                  <a:pt x="896170" y="74708"/>
                </a:lnTo>
                <a:lnTo>
                  <a:pt x="945860" y="60905"/>
                </a:lnTo>
                <a:lnTo>
                  <a:pt x="996414" y="48432"/>
                </a:lnTo>
                <a:lnTo>
                  <a:pt x="1047794" y="37318"/>
                </a:lnTo>
                <a:lnTo>
                  <a:pt x="1099959" y="27591"/>
                </a:lnTo>
                <a:lnTo>
                  <a:pt x="1152870" y="19282"/>
                </a:lnTo>
                <a:lnTo>
                  <a:pt x="1206487" y="12417"/>
                </a:lnTo>
                <a:lnTo>
                  <a:pt x="1260771" y="7028"/>
                </a:lnTo>
                <a:lnTo>
                  <a:pt x="1315682" y="3143"/>
                </a:lnTo>
                <a:lnTo>
                  <a:pt x="1371180" y="790"/>
                </a:lnTo>
                <a:lnTo>
                  <a:pt x="1427226" y="0"/>
                </a:lnTo>
                <a:lnTo>
                  <a:pt x="1483271" y="790"/>
                </a:lnTo>
                <a:lnTo>
                  <a:pt x="1538769" y="3143"/>
                </a:lnTo>
                <a:lnTo>
                  <a:pt x="1593680" y="7028"/>
                </a:lnTo>
                <a:lnTo>
                  <a:pt x="1647964" y="12417"/>
                </a:lnTo>
                <a:lnTo>
                  <a:pt x="1701581" y="19282"/>
                </a:lnTo>
                <a:lnTo>
                  <a:pt x="1754492" y="27591"/>
                </a:lnTo>
                <a:lnTo>
                  <a:pt x="1806657" y="37318"/>
                </a:lnTo>
                <a:lnTo>
                  <a:pt x="1858037" y="48432"/>
                </a:lnTo>
                <a:lnTo>
                  <a:pt x="1908591" y="60905"/>
                </a:lnTo>
                <a:lnTo>
                  <a:pt x="1958281" y="74708"/>
                </a:lnTo>
                <a:lnTo>
                  <a:pt x="2007066" y="89811"/>
                </a:lnTo>
                <a:lnTo>
                  <a:pt x="2054907" y="106186"/>
                </a:lnTo>
                <a:lnTo>
                  <a:pt x="2101764" y="123804"/>
                </a:lnTo>
                <a:lnTo>
                  <a:pt x="2147598" y="142635"/>
                </a:lnTo>
                <a:lnTo>
                  <a:pt x="2192368" y="162650"/>
                </a:lnTo>
                <a:lnTo>
                  <a:pt x="2236036" y="183821"/>
                </a:lnTo>
                <a:lnTo>
                  <a:pt x="2278562" y="206118"/>
                </a:lnTo>
                <a:lnTo>
                  <a:pt x="2319905" y="229513"/>
                </a:lnTo>
                <a:lnTo>
                  <a:pt x="2360027" y="253975"/>
                </a:lnTo>
                <a:lnTo>
                  <a:pt x="2398887" y="279478"/>
                </a:lnTo>
                <a:lnTo>
                  <a:pt x="2436447" y="305990"/>
                </a:lnTo>
                <a:lnTo>
                  <a:pt x="2472666" y="333484"/>
                </a:lnTo>
                <a:lnTo>
                  <a:pt x="2507504" y="361930"/>
                </a:lnTo>
                <a:lnTo>
                  <a:pt x="2540923" y="391299"/>
                </a:lnTo>
                <a:lnTo>
                  <a:pt x="2572882" y="421562"/>
                </a:lnTo>
                <a:lnTo>
                  <a:pt x="2603342" y="452690"/>
                </a:lnTo>
                <a:lnTo>
                  <a:pt x="2632263" y="484654"/>
                </a:lnTo>
                <a:lnTo>
                  <a:pt x="2659605" y="517426"/>
                </a:lnTo>
                <a:lnTo>
                  <a:pt x="2685330" y="550975"/>
                </a:lnTo>
                <a:lnTo>
                  <a:pt x="2709396" y="585273"/>
                </a:lnTo>
                <a:lnTo>
                  <a:pt x="2731765" y="620291"/>
                </a:lnTo>
                <a:lnTo>
                  <a:pt x="2752397" y="656000"/>
                </a:lnTo>
                <a:lnTo>
                  <a:pt x="2771252" y="692371"/>
                </a:lnTo>
                <a:lnTo>
                  <a:pt x="2788291" y="729375"/>
                </a:lnTo>
                <a:lnTo>
                  <a:pt x="2803473" y="766982"/>
                </a:lnTo>
                <a:lnTo>
                  <a:pt x="2816760" y="805165"/>
                </a:lnTo>
                <a:lnTo>
                  <a:pt x="2828112" y="843893"/>
                </a:lnTo>
                <a:lnTo>
                  <a:pt x="2837488" y="883137"/>
                </a:lnTo>
                <a:lnTo>
                  <a:pt x="2844850" y="922869"/>
                </a:lnTo>
                <a:lnTo>
                  <a:pt x="2850158" y="963060"/>
                </a:lnTo>
                <a:lnTo>
                  <a:pt x="2853371" y="1003681"/>
                </a:lnTo>
                <a:lnTo>
                  <a:pt x="2854452" y="1044702"/>
                </a:lnTo>
                <a:lnTo>
                  <a:pt x="2853371" y="1085722"/>
                </a:lnTo>
                <a:lnTo>
                  <a:pt x="2850158" y="1126343"/>
                </a:lnTo>
                <a:lnTo>
                  <a:pt x="2844850" y="1166534"/>
                </a:lnTo>
                <a:lnTo>
                  <a:pt x="2837488" y="1206266"/>
                </a:lnTo>
                <a:lnTo>
                  <a:pt x="2828112" y="1245510"/>
                </a:lnTo>
                <a:lnTo>
                  <a:pt x="2816760" y="1284238"/>
                </a:lnTo>
                <a:lnTo>
                  <a:pt x="2803473" y="1322421"/>
                </a:lnTo>
                <a:lnTo>
                  <a:pt x="2788291" y="1360028"/>
                </a:lnTo>
                <a:lnTo>
                  <a:pt x="2771252" y="1397032"/>
                </a:lnTo>
                <a:lnTo>
                  <a:pt x="2752397" y="1433403"/>
                </a:lnTo>
                <a:lnTo>
                  <a:pt x="2731765" y="1469112"/>
                </a:lnTo>
                <a:lnTo>
                  <a:pt x="2709396" y="1504130"/>
                </a:lnTo>
                <a:lnTo>
                  <a:pt x="2685330" y="1538428"/>
                </a:lnTo>
                <a:lnTo>
                  <a:pt x="2659605" y="1571977"/>
                </a:lnTo>
                <a:lnTo>
                  <a:pt x="2632263" y="1604749"/>
                </a:lnTo>
                <a:lnTo>
                  <a:pt x="2603342" y="1636713"/>
                </a:lnTo>
                <a:lnTo>
                  <a:pt x="2572882" y="1667841"/>
                </a:lnTo>
                <a:lnTo>
                  <a:pt x="2540923" y="1698104"/>
                </a:lnTo>
                <a:lnTo>
                  <a:pt x="2507504" y="1727473"/>
                </a:lnTo>
                <a:lnTo>
                  <a:pt x="2472666" y="1755919"/>
                </a:lnTo>
                <a:lnTo>
                  <a:pt x="2436447" y="1783413"/>
                </a:lnTo>
                <a:lnTo>
                  <a:pt x="2398887" y="1809925"/>
                </a:lnTo>
                <a:lnTo>
                  <a:pt x="2360027" y="1835428"/>
                </a:lnTo>
                <a:lnTo>
                  <a:pt x="2319905" y="1859890"/>
                </a:lnTo>
                <a:lnTo>
                  <a:pt x="2278562" y="1883285"/>
                </a:lnTo>
                <a:lnTo>
                  <a:pt x="2236036" y="1905582"/>
                </a:lnTo>
                <a:lnTo>
                  <a:pt x="2192368" y="1926753"/>
                </a:lnTo>
                <a:lnTo>
                  <a:pt x="2147598" y="1946768"/>
                </a:lnTo>
                <a:lnTo>
                  <a:pt x="2101764" y="1965599"/>
                </a:lnTo>
                <a:lnTo>
                  <a:pt x="2054907" y="1983217"/>
                </a:lnTo>
                <a:lnTo>
                  <a:pt x="2007066" y="1999592"/>
                </a:lnTo>
                <a:lnTo>
                  <a:pt x="1958281" y="2014695"/>
                </a:lnTo>
                <a:lnTo>
                  <a:pt x="1908591" y="2028498"/>
                </a:lnTo>
                <a:lnTo>
                  <a:pt x="1858037" y="2040971"/>
                </a:lnTo>
                <a:lnTo>
                  <a:pt x="1806657" y="2052085"/>
                </a:lnTo>
                <a:lnTo>
                  <a:pt x="1754492" y="2061812"/>
                </a:lnTo>
                <a:lnTo>
                  <a:pt x="1701581" y="2070121"/>
                </a:lnTo>
                <a:lnTo>
                  <a:pt x="1647964" y="2076986"/>
                </a:lnTo>
                <a:lnTo>
                  <a:pt x="1593680" y="2082375"/>
                </a:lnTo>
                <a:lnTo>
                  <a:pt x="1538769" y="2086260"/>
                </a:lnTo>
                <a:lnTo>
                  <a:pt x="1483271" y="2088613"/>
                </a:lnTo>
                <a:lnTo>
                  <a:pt x="1427226" y="2089404"/>
                </a:lnTo>
                <a:lnTo>
                  <a:pt x="1371180" y="2088613"/>
                </a:lnTo>
                <a:lnTo>
                  <a:pt x="1315682" y="2086260"/>
                </a:lnTo>
                <a:lnTo>
                  <a:pt x="1260771" y="2082375"/>
                </a:lnTo>
                <a:lnTo>
                  <a:pt x="1206487" y="2076986"/>
                </a:lnTo>
                <a:lnTo>
                  <a:pt x="1152870" y="2070121"/>
                </a:lnTo>
                <a:lnTo>
                  <a:pt x="1099959" y="2061812"/>
                </a:lnTo>
                <a:lnTo>
                  <a:pt x="1047794" y="2052085"/>
                </a:lnTo>
                <a:lnTo>
                  <a:pt x="996414" y="2040971"/>
                </a:lnTo>
                <a:lnTo>
                  <a:pt x="945860" y="2028498"/>
                </a:lnTo>
                <a:lnTo>
                  <a:pt x="896170" y="2014695"/>
                </a:lnTo>
                <a:lnTo>
                  <a:pt x="847385" y="1999592"/>
                </a:lnTo>
                <a:lnTo>
                  <a:pt x="799544" y="1983217"/>
                </a:lnTo>
                <a:lnTo>
                  <a:pt x="752687" y="1965599"/>
                </a:lnTo>
                <a:lnTo>
                  <a:pt x="706853" y="1946768"/>
                </a:lnTo>
                <a:lnTo>
                  <a:pt x="662083" y="1926753"/>
                </a:lnTo>
                <a:lnTo>
                  <a:pt x="618415" y="1905582"/>
                </a:lnTo>
                <a:lnTo>
                  <a:pt x="575889" y="1883285"/>
                </a:lnTo>
                <a:lnTo>
                  <a:pt x="534546" y="1859890"/>
                </a:lnTo>
                <a:lnTo>
                  <a:pt x="494424" y="1835428"/>
                </a:lnTo>
                <a:lnTo>
                  <a:pt x="455564" y="1809925"/>
                </a:lnTo>
                <a:lnTo>
                  <a:pt x="418004" y="1783413"/>
                </a:lnTo>
                <a:lnTo>
                  <a:pt x="381785" y="1755919"/>
                </a:lnTo>
                <a:lnTo>
                  <a:pt x="346947" y="1727473"/>
                </a:lnTo>
                <a:lnTo>
                  <a:pt x="313528" y="1698104"/>
                </a:lnTo>
                <a:lnTo>
                  <a:pt x="281569" y="1667841"/>
                </a:lnTo>
                <a:lnTo>
                  <a:pt x="251109" y="1636713"/>
                </a:lnTo>
                <a:lnTo>
                  <a:pt x="222188" y="1604749"/>
                </a:lnTo>
                <a:lnTo>
                  <a:pt x="194846" y="1571977"/>
                </a:lnTo>
                <a:lnTo>
                  <a:pt x="169121" y="1538428"/>
                </a:lnTo>
                <a:lnTo>
                  <a:pt x="145055" y="1504130"/>
                </a:lnTo>
                <a:lnTo>
                  <a:pt x="122686" y="1469112"/>
                </a:lnTo>
                <a:lnTo>
                  <a:pt x="102054" y="1433403"/>
                </a:lnTo>
                <a:lnTo>
                  <a:pt x="83199" y="1397032"/>
                </a:lnTo>
                <a:lnTo>
                  <a:pt x="66160" y="1360028"/>
                </a:lnTo>
                <a:lnTo>
                  <a:pt x="50978" y="1322421"/>
                </a:lnTo>
                <a:lnTo>
                  <a:pt x="37691" y="1284238"/>
                </a:lnTo>
                <a:lnTo>
                  <a:pt x="26339" y="1245510"/>
                </a:lnTo>
                <a:lnTo>
                  <a:pt x="16963" y="1206266"/>
                </a:lnTo>
                <a:lnTo>
                  <a:pt x="9601" y="1166534"/>
                </a:lnTo>
                <a:lnTo>
                  <a:pt x="4293" y="1126343"/>
                </a:lnTo>
                <a:lnTo>
                  <a:pt x="1080" y="1085722"/>
                </a:lnTo>
                <a:lnTo>
                  <a:pt x="0" y="1044702"/>
                </a:lnTo>
                <a:close/>
              </a:path>
            </a:pathLst>
          </a:custGeom>
          <a:ln w="32004">
            <a:solidFill>
              <a:srgbClr val="E16B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0223" y="1356360"/>
            <a:ext cx="609600" cy="934719"/>
          </a:xfrm>
          <a:custGeom>
            <a:avLst/>
            <a:gdLst/>
            <a:ahLst/>
            <a:cxnLst/>
            <a:rect l="l" t="t" r="r" b="b"/>
            <a:pathLst>
              <a:path w="609600" h="934719">
                <a:moveTo>
                  <a:pt x="609600" y="700659"/>
                </a:moveTo>
                <a:lnTo>
                  <a:pt x="0" y="700659"/>
                </a:lnTo>
                <a:lnTo>
                  <a:pt x="304800" y="934212"/>
                </a:lnTo>
                <a:lnTo>
                  <a:pt x="609600" y="700659"/>
                </a:lnTo>
                <a:close/>
              </a:path>
              <a:path w="609600" h="934719">
                <a:moveTo>
                  <a:pt x="403478" y="0"/>
                </a:moveTo>
                <a:lnTo>
                  <a:pt x="206121" y="0"/>
                </a:lnTo>
                <a:lnTo>
                  <a:pt x="206121" y="700659"/>
                </a:lnTo>
                <a:lnTo>
                  <a:pt x="403478" y="700659"/>
                </a:lnTo>
                <a:lnTo>
                  <a:pt x="403478" y="0"/>
                </a:lnTo>
                <a:close/>
              </a:path>
            </a:pathLst>
          </a:custGeom>
          <a:solidFill>
            <a:srgbClr val="305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42232" y="707136"/>
            <a:ext cx="2016760" cy="935990"/>
          </a:xfrm>
          <a:custGeom>
            <a:avLst/>
            <a:gdLst/>
            <a:ahLst/>
            <a:cxnLst/>
            <a:rect l="l" t="t" r="r" b="b"/>
            <a:pathLst>
              <a:path w="2016760" h="935989">
                <a:moveTo>
                  <a:pt x="1008126" y="0"/>
                </a:moveTo>
                <a:lnTo>
                  <a:pt x="944371" y="920"/>
                </a:lnTo>
                <a:lnTo>
                  <a:pt x="881669" y="3644"/>
                </a:lnTo>
                <a:lnTo>
                  <a:pt x="820140" y="8118"/>
                </a:lnTo>
                <a:lnTo>
                  <a:pt x="759900" y="14286"/>
                </a:lnTo>
                <a:lnTo>
                  <a:pt x="701068" y="22094"/>
                </a:lnTo>
                <a:lnTo>
                  <a:pt x="643763" y="31486"/>
                </a:lnTo>
                <a:lnTo>
                  <a:pt x="588102" y="42409"/>
                </a:lnTo>
                <a:lnTo>
                  <a:pt x="534202" y="54808"/>
                </a:lnTo>
                <a:lnTo>
                  <a:pt x="482184" y="68627"/>
                </a:lnTo>
                <a:lnTo>
                  <a:pt x="432163" y="83813"/>
                </a:lnTo>
                <a:lnTo>
                  <a:pt x="384260" y="100309"/>
                </a:lnTo>
                <a:lnTo>
                  <a:pt x="338591" y="118062"/>
                </a:lnTo>
                <a:lnTo>
                  <a:pt x="295275" y="137017"/>
                </a:lnTo>
                <a:lnTo>
                  <a:pt x="254429" y="157118"/>
                </a:lnTo>
                <a:lnTo>
                  <a:pt x="216173" y="178312"/>
                </a:lnTo>
                <a:lnTo>
                  <a:pt x="180623" y="200543"/>
                </a:lnTo>
                <a:lnTo>
                  <a:pt x="147899" y="223757"/>
                </a:lnTo>
                <a:lnTo>
                  <a:pt x="118118" y="247899"/>
                </a:lnTo>
                <a:lnTo>
                  <a:pt x="67858" y="298747"/>
                </a:lnTo>
                <a:lnTo>
                  <a:pt x="30789" y="352650"/>
                </a:lnTo>
                <a:lnTo>
                  <a:pt x="7854" y="409170"/>
                </a:lnTo>
                <a:lnTo>
                  <a:pt x="0" y="467867"/>
                </a:lnTo>
                <a:lnTo>
                  <a:pt x="1983" y="497461"/>
                </a:lnTo>
                <a:lnTo>
                  <a:pt x="17496" y="555125"/>
                </a:lnTo>
                <a:lnTo>
                  <a:pt x="47616" y="610391"/>
                </a:lnTo>
                <a:lnTo>
                  <a:pt x="91399" y="662821"/>
                </a:lnTo>
                <a:lnTo>
                  <a:pt x="147899" y="711978"/>
                </a:lnTo>
                <a:lnTo>
                  <a:pt x="180623" y="735192"/>
                </a:lnTo>
                <a:lnTo>
                  <a:pt x="216173" y="757423"/>
                </a:lnTo>
                <a:lnTo>
                  <a:pt x="254429" y="778617"/>
                </a:lnTo>
                <a:lnTo>
                  <a:pt x="295275" y="798718"/>
                </a:lnTo>
                <a:lnTo>
                  <a:pt x="338591" y="817673"/>
                </a:lnTo>
                <a:lnTo>
                  <a:pt x="384260" y="835426"/>
                </a:lnTo>
                <a:lnTo>
                  <a:pt x="432163" y="851922"/>
                </a:lnTo>
                <a:lnTo>
                  <a:pt x="482184" y="867108"/>
                </a:lnTo>
                <a:lnTo>
                  <a:pt x="534202" y="880927"/>
                </a:lnTo>
                <a:lnTo>
                  <a:pt x="588102" y="893326"/>
                </a:lnTo>
                <a:lnTo>
                  <a:pt x="643763" y="904249"/>
                </a:lnTo>
                <a:lnTo>
                  <a:pt x="701068" y="913641"/>
                </a:lnTo>
                <a:lnTo>
                  <a:pt x="759900" y="921449"/>
                </a:lnTo>
                <a:lnTo>
                  <a:pt x="820140" y="927617"/>
                </a:lnTo>
                <a:lnTo>
                  <a:pt x="881669" y="932091"/>
                </a:lnTo>
                <a:lnTo>
                  <a:pt x="944371" y="934815"/>
                </a:lnTo>
                <a:lnTo>
                  <a:pt x="1008126" y="935736"/>
                </a:lnTo>
                <a:lnTo>
                  <a:pt x="1071880" y="934815"/>
                </a:lnTo>
                <a:lnTo>
                  <a:pt x="1134582" y="932091"/>
                </a:lnTo>
                <a:lnTo>
                  <a:pt x="1196111" y="927617"/>
                </a:lnTo>
                <a:lnTo>
                  <a:pt x="1256351" y="921449"/>
                </a:lnTo>
                <a:lnTo>
                  <a:pt x="1315183" y="913641"/>
                </a:lnTo>
                <a:lnTo>
                  <a:pt x="1372488" y="904249"/>
                </a:lnTo>
                <a:lnTo>
                  <a:pt x="1428149" y="893326"/>
                </a:lnTo>
                <a:lnTo>
                  <a:pt x="1482049" y="880927"/>
                </a:lnTo>
                <a:lnTo>
                  <a:pt x="1534067" y="867108"/>
                </a:lnTo>
                <a:lnTo>
                  <a:pt x="1584088" y="851922"/>
                </a:lnTo>
                <a:lnTo>
                  <a:pt x="1631991" y="835426"/>
                </a:lnTo>
                <a:lnTo>
                  <a:pt x="1677660" y="817673"/>
                </a:lnTo>
                <a:lnTo>
                  <a:pt x="1720976" y="798718"/>
                </a:lnTo>
                <a:lnTo>
                  <a:pt x="1761822" y="778617"/>
                </a:lnTo>
                <a:lnTo>
                  <a:pt x="1800078" y="757423"/>
                </a:lnTo>
                <a:lnTo>
                  <a:pt x="1835628" y="735192"/>
                </a:lnTo>
                <a:lnTo>
                  <a:pt x="1868352" y="711978"/>
                </a:lnTo>
                <a:lnTo>
                  <a:pt x="1898133" y="687836"/>
                </a:lnTo>
                <a:lnTo>
                  <a:pt x="1948393" y="636988"/>
                </a:lnTo>
                <a:lnTo>
                  <a:pt x="1985462" y="583085"/>
                </a:lnTo>
                <a:lnTo>
                  <a:pt x="2008397" y="526565"/>
                </a:lnTo>
                <a:lnTo>
                  <a:pt x="2016252" y="467867"/>
                </a:lnTo>
                <a:lnTo>
                  <a:pt x="2014268" y="438274"/>
                </a:lnTo>
                <a:lnTo>
                  <a:pt x="1998755" y="380610"/>
                </a:lnTo>
                <a:lnTo>
                  <a:pt x="1968635" y="325344"/>
                </a:lnTo>
                <a:lnTo>
                  <a:pt x="1924852" y="272914"/>
                </a:lnTo>
                <a:lnTo>
                  <a:pt x="1868352" y="223757"/>
                </a:lnTo>
                <a:lnTo>
                  <a:pt x="1835628" y="200543"/>
                </a:lnTo>
                <a:lnTo>
                  <a:pt x="1800078" y="178312"/>
                </a:lnTo>
                <a:lnTo>
                  <a:pt x="1761822" y="157118"/>
                </a:lnTo>
                <a:lnTo>
                  <a:pt x="1720977" y="137017"/>
                </a:lnTo>
                <a:lnTo>
                  <a:pt x="1677660" y="118062"/>
                </a:lnTo>
                <a:lnTo>
                  <a:pt x="1631991" y="100309"/>
                </a:lnTo>
                <a:lnTo>
                  <a:pt x="1584088" y="83813"/>
                </a:lnTo>
                <a:lnTo>
                  <a:pt x="1534067" y="68627"/>
                </a:lnTo>
                <a:lnTo>
                  <a:pt x="1482049" y="54808"/>
                </a:lnTo>
                <a:lnTo>
                  <a:pt x="1428149" y="42409"/>
                </a:lnTo>
                <a:lnTo>
                  <a:pt x="1372488" y="31486"/>
                </a:lnTo>
                <a:lnTo>
                  <a:pt x="1315183" y="22094"/>
                </a:lnTo>
                <a:lnTo>
                  <a:pt x="1256351" y="14286"/>
                </a:lnTo>
                <a:lnTo>
                  <a:pt x="1196111" y="8118"/>
                </a:lnTo>
                <a:lnTo>
                  <a:pt x="1134582" y="3644"/>
                </a:lnTo>
                <a:lnTo>
                  <a:pt x="1071880" y="920"/>
                </a:lnTo>
                <a:lnTo>
                  <a:pt x="1008126" y="0"/>
                </a:lnTo>
                <a:close/>
              </a:path>
            </a:pathLst>
          </a:custGeom>
          <a:solidFill>
            <a:srgbClr val="009B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89450" y="947419"/>
            <a:ext cx="13246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Hu</a:t>
            </a:r>
            <a:r>
              <a:rPr sz="2800" spc="-2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ger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04738" y="1074800"/>
            <a:ext cx="1106805" cy="2699385"/>
          </a:xfrm>
          <a:custGeom>
            <a:avLst/>
            <a:gdLst/>
            <a:ahLst/>
            <a:cxnLst/>
            <a:rect l="l" t="t" r="r" b="b"/>
            <a:pathLst>
              <a:path w="1106804" h="2699385">
                <a:moveTo>
                  <a:pt x="801254" y="441451"/>
                </a:moveTo>
                <a:lnTo>
                  <a:pt x="505460" y="441451"/>
                </a:lnTo>
                <a:lnTo>
                  <a:pt x="545691" y="463212"/>
                </a:lnTo>
                <a:lnTo>
                  <a:pt x="584422" y="487140"/>
                </a:lnTo>
                <a:lnTo>
                  <a:pt x="621581" y="513210"/>
                </a:lnTo>
                <a:lnTo>
                  <a:pt x="657097" y="541401"/>
                </a:lnTo>
                <a:lnTo>
                  <a:pt x="688911" y="569673"/>
                </a:lnTo>
                <a:lnTo>
                  <a:pt x="718921" y="599367"/>
                </a:lnTo>
                <a:lnTo>
                  <a:pt x="747129" y="630422"/>
                </a:lnTo>
                <a:lnTo>
                  <a:pt x="773537" y="662781"/>
                </a:lnTo>
                <a:lnTo>
                  <a:pt x="798147" y="696384"/>
                </a:lnTo>
                <a:lnTo>
                  <a:pt x="820960" y="731171"/>
                </a:lnTo>
                <a:lnTo>
                  <a:pt x="841978" y="767084"/>
                </a:lnTo>
                <a:lnTo>
                  <a:pt x="861203" y="804064"/>
                </a:lnTo>
                <a:lnTo>
                  <a:pt x="878636" y="842052"/>
                </a:lnTo>
                <a:lnTo>
                  <a:pt x="894280" y="880988"/>
                </a:lnTo>
                <a:lnTo>
                  <a:pt x="908136" y="920813"/>
                </a:lnTo>
                <a:lnTo>
                  <a:pt x="920205" y="961469"/>
                </a:lnTo>
                <a:lnTo>
                  <a:pt x="930489" y="1002896"/>
                </a:lnTo>
                <a:lnTo>
                  <a:pt x="938991" y="1045035"/>
                </a:lnTo>
                <a:lnTo>
                  <a:pt x="945712" y="1087828"/>
                </a:lnTo>
                <a:lnTo>
                  <a:pt x="950653" y="1131214"/>
                </a:lnTo>
                <a:lnTo>
                  <a:pt x="953817" y="1175136"/>
                </a:lnTo>
                <a:lnTo>
                  <a:pt x="955204" y="1219534"/>
                </a:lnTo>
                <a:lnTo>
                  <a:pt x="954817" y="1264348"/>
                </a:lnTo>
                <a:lnTo>
                  <a:pt x="952658" y="1309520"/>
                </a:lnTo>
                <a:lnTo>
                  <a:pt x="948728" y="1354991"/>
                </a:lnTo>
                <a:lnTo>
                  <a:pt x="943029" y="1400702"/>
                </a:lnTo>
                <a:lnTo>
                  <a:pt x="935562" y="1446593"/>
                </a:lnTo>
                <a:lnTo>
                  <a:pt x="926330" y="1492605"/>
                </a:lnTo>
                <a:lnTo>
                  <a:pt x="915333" y="1538680"/>
                </a:lnTo>
                <a:lnTo>
                  <a:pt x="902575" y="1584758"/>
                </a:lnTo>
                <a:lnTo>
                  <a:pt x="888056" y="1630781"/>
                </a:lnTo>
                <a:lnTo>
                  <a:pt x="871778" y="1676689"/>
                </a:lnTo>
                <a:lnTo>
                  <a:pt x="853743" y="1722422"/>
                </a:lnTo>
                <a:lnTo>
                  <a:pt x="833953" y="1767923"/>
                </a:lnTo>
                <a:lnTo>
                  <a:pt x="812410" y="1813132"/>
                </a:lnTo>
                <a:lnTo>
                  <a:pt x="789114" y="1857990"/>
                </a:lnTo>
                <a:lnTo>
                  <a:pt x="764068" y="1902437"/>
                </a:lnTo>
                <a:lnTo>
                  <a:pt x="737274" y="1946416"/>
                </a:lnTo>
                <a:lnTo>
                  <a:pt x="708733" y="1989866"/>
                </a:lnTo>
                <a:lnTo>
                  <a:pt x="678447" y="2032728"/>
                </a:lnTo>
                <a:lnTo>
                  <a:pt x="646418" y="2074944"/>
                </a:lnTo>
                <a:lnTo>
                  <a:pt x="612647" y="2116454"/>
                </a:lnTo>
                <a:lnTo>
                  <a:pt x="578384" y="2155840"/>
                </a:lnTo>
                <a:lnTo>
                  <a:pt x="542939" y="2193910"/>
                </a:lnTo>
                <a:lnTo>
                  <a:pt x="506370" y="2230626"/>
                </a:lnTo>
                <a:lnTo>
                  <a:pt x="468731" y="2265950"/>
                </a:lnTo>
                <a:lnTo>
                  <a:pt x="430078" y="2299843"/>
                </a:lnTo>
                <a:lnTo>
                  <a:pt x="390467" y="2332265"/>
                </a:lnTo>
                <a:lnTo>
                  <a:pt x="349952" y="2363179"/>
                </a:lnTo>
                <a:lnTo>
                  <a:pt x="308591" y="2392546"/>
                </a:lnTo>
                <a:lnTo>
                  <a:pt x="266437" y="2420328"/>
                </a:lnTo>
                <a:lnTo>
                  <a:pt x="223548" y="2446485"/>
                </a:lnTo>
                <a:lnTo>
                  <a:pt x="179977" y="2470980"/>
                </a:lnTo>
                <a:lnTo>
                  <a:pt x="135782" y="2493773"/>
                </a:lnTo>
                <a:lnTo>
                  <a:pt x="91017" y="2514825"/>
                </a:lnTo>
                <a:lnTo>
                  <a:pt x="45737" y="2534100"/>
                </a:lnTo>
                <a:lnTo>
                  <a:pt x="0" y="2551557"/>
                </a:lnTo>
                <a:lnTo>
                  <a:pt x="19050" y="2699004"/>
                </a:lnTo>
                <a:lnTo>
                  <a:pt x="65008" y="2681580"/>
                </a:lnTo>
                <a:lnTo>
                  <a:pt x="110562" y="2662544"/>
                </a:lnTo>
                <a:lnTo>
                  <a:pt x="155670" y="2641925"/>
                </a:lnTo>
                <a:lnTo>
                  <a:pt x="200288" y="2619753"/>
                </a:lnTo>
                <a:lnTo>
                  <a:pt x="244375" y="2596058"/>
                </a:lnTo>
                <a:lnTo>
                  <a:pt x="287887" y="2570871"/>
                </a:lnTo>
                <a:lnTo>
                  <a:pt x="330782" y="2544220"/>
                </a:lnTo>
                <a:lnTo>
                  <a:pt x="373017" y="2516136"/>
                </a:lnTo>
                <a:lnTo>
                  <a:pt x="414550" y="2486649"/>
                </a:lnTo>
                <a:lnTo>
                  <a:pt x="455338" y="2455789"/>
                </a:lnTo>
                <a:lnTo>
                  <a:pt x="495338" y="2423585"/>
                </a:lnTo>
                <a:lnTo>
                  <a:pt x="534507" y="2390068"/>
                </a:lnTo>
                <a:lnTo>
                  <a:pt x="572804" y="2355268"/>
                </a:lnTo>
                <a:lnTo>
                  <a:pt x="610185" y="2319214"/>
                </a:lnTo>
                <a:lnTo>
                  <a:pt x="646607" y="2281936"/>
                </a:lnTo>
                <a:lnTo>
                  <a:pt x="682029" y="2243465"/>
                </a:lnTo>
                <a:lnTo>
                  <a:pt x="716407" y="2203831"/>
                </a:lnTo>
                <a:lnTo>
                  <a:pt x="750472" y="2162111"/>
                </a:lnTo>
                <a:lnTo>
                  <a:pt x="782990" y="2119758"/>
                </a:lnTo>
                <a:lnTo>
                  <a:pt x="813959" y="2076818"/>
                </a:lnTo>
                <a:lnTo>
                  <a:pt x="843376" y="2033337"/>
                </a:lnTo>
                <a:lnTo>
                  <a:pt x="871242" y="1989362"/>
                </a:lnTo>
                <a:lnTo>
                  <a:pt x="897555" y="1944939"/>
                </a:lnTo>
                <a:lnTo>
                  <a:pt x="922312" y="1900115"/>
                </a:lnTo>
                <a:lnTo>
                  <a:pt x="945514" y="1854936"/>
                </a:lnTo>
                <a:lnTo>
                  <a:pt x="967159" y="1809449"/>
                </a:lnTo>
                <a:lnTo>
                  <a:pt x="987245" y="1763699"/>
                </a:lnTo>
                <a:lnTo>
                  <a:pt x="1005771" y="1717735"/>
                </a:lnTo>
                <a:lnTo>
                  <a:pt x="1022735" y="1671600"/>
                </a:lnTo>
                <a:lnTo>
                  <a:pt x="1038137" y="1625344"/>
                </a:lnTo>
                <a:lnTo>
                  <a:pt x="1051975" y="1579011"/>
                </a:lnTo>
                <a:lnTo>
                  <a:pt x="1064247" y="1532648"/>
                </a:lnTo>
                <a:lnTo>
                  <a:pt x="1074953" y="1486302"/>
                </a:lnTo>
                <a:lnTo>
                  <a:pt x="1084091" y="1440019"/>
                </a:lnTo>
                <a:lnTo>
                  <a:pt x="1091660" y="1393846"/>
                </a:lnTo>
                <a:lnTo>
                  <a:pt x="1097658" y="1347829"/>
                </a:lnTo>
                <a:lnTo>
                  <a:pt x="1102084" y="1302014"/>
                </a:lnTo>
                <a:lnTo>
                  <a:pt x="1104937" y="1256448"/>
                </a:lnTo>
                <a:lnTo>
                  <a:pt x="1106215" y="1211177"/>
                </a:lnTo>
                <a:lnTo>
                  <a:pt x="1105917" y="1166248"/>
                </a:lnTo>
                <a:lnTo>
                  <a:pt x="1104042" y="1121708"/>
                </a:lnTo>
                <a:lnTo>
                  <a:pt x="1100588" y="1077602"/>
                </a:lnTo>
                <a:lnTo>
                  <a:pt x="1095554" y="1033977"/>
                </a:lnTo>
                <a:lnTo>
                  <a:pt x="1088939" y="990880"/>
                </a:lnTo>
                <a:lnTo>
                  <a:pt x="1080741" y="948357"/>
                </a:lnTo>
                <a:lnTo>
                  <a:pt x="1070959" y="906454"/>
                </a:lnTo>
                <a:lnTo>
                  <a:pt x="1059592" y="865218"/>
                </a:lnTo>
                <a:lnTo>
                  <a:pt x="1046639" y="824695"/>
                </a:lnTo>
                <a:lnTo>
                  <a:pt x="1032097" y="784933"/>
                </a:lnTo>
                <a:lnTo>
                  <a:pt x="1015966" y="745976"/>
                </a:lnTo>
                <a:lnTo>
                  <a:pt x="998245" y="707872"/>
                </a:lnTo>
                <a:lnTo>
                  <a:pt x="978931" y="670668"/>
                </a:lnTo>
                <a:lnTo>
                  <a:pt x="958024" y="634409"/>
                </a:lnTo>
                <a:lnTo>
                  <a:pt x="935523" y="599141"/>
                </a:lnTo>
                <a:lnTo>
                  <a:pt x="911425" y="564913"/>
                </a:lnTo>
                <a:lnTo>
                  <a:pt x="885731" y="531769"/>
                </a:lnTo>
                <a:lnTo>
                  <a:pt x="858437" y="499756"/>
                </a:lnTo>
                <a:lnTo>
                  <a:pt x="829544" y="468922"/>
                </a:lnTo>
                <a:lnTo>
                  <a:pt x="801254" y="441451"/>
                </a:lnTo>
                <a:close/>
              </a:path>
              <a:path w="1106804" h="2699385">
                <a:moveTo>
                  <a:pt x="777366" y="0"/>
                </a:moveTo>
                <a:lnTo>
                  <a:pt x="237362" y="211074"/>
                </a:lnTo>
                <a:lnTo>
                  <a:pt x="322579" y="738504"/>
                </a:lnTo>
                <a:lnTo>
                  <a:pt x="505460" y="441451"/>
                </a:lnTo>
                <a:lnTo>
                  <a:pt x="801254" y="441451"/>
                </a:lnTo>
                <a:lnTo>
                  <a:pt x="766953" y="410972"/>
                </a:lnTo>
                <a:lnTo>
                  <a:pt x="726483" y="378831"/>
                </a:lnTo>
                <a:lnTo>
                  <a:pt x="684180" y="349107"/>
                </a:lnTo>
                <a:lnTo>
                  <a:pt x="640115" y="321835"/>
                </a:lnTo>
                <a:lnTo>
                  <a:pt x="594360" y="297052"/>
                </a:lnTo>
                <a:lnTo>
                  <a:pt x="777366" y="0"/>
                </a:lnTo>
                <a:close/>
              </a:path>
            </a:pathLst>
          </a:custGeom>
          <a:solidFill>
            <a:srgbClr val="E16B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2500" y="2645155"/>
            <a:ext cx="1929764" cy="572135"/>
          </a:xfrm>
          <a:custGeom>
            <a:avLst/>
            <a:gdLst/>
            <a:ahLst/>
            <a:cxnLst/>
            <a:rect l="l" t="t" r="r" b="b"/>
            <a:pathLst>
              <a:path w="1929764" h="572135">
                <a:moveTo>
                  <a:pt x="1408938" y="0"/>
                </a:moveTo>
                <a:lnTo>
                  <a:pt x="1437259" y="168275"/>
                </a:lnTo>
                <a:lnTo>
                  <a:pt x="0" y="410972"/>
                </a:lnTo>
                <a:lnTo>
                  <a:pt x="27177" y="572135"/>
                </a:lnTo>
                <a:lnTo>
                  <a:pt x="1464564" y="329438"/>
                </a:lnTo>
                <a:lnTo>
                  <a:pt x="1715821" y="329438"/>
                </a:lnTo>
                <a:lnTo>
                  <a:pt x="1929511" y="168021"/>
                </a:lnTo>
                <a:lnTo>
                  <a:pt x="1408938" y="0"/>
                </a:lnTo>
                <a:close/>
              </a:path>
              <a:path w="1929764" h="572135">
                <a:moveTo>
                  <a:pt x="1715821" y="329438"/>
                </a:moveTo>
                <a:lnTo>
                  <a:pt x="1464564" y="329438"/>
                </a:lnTo>
                <a:lnTo>
                  <a:pt x="1492885" y="497840"/>
                </a:lnTo>
                <a:lnTo>
                  <a:pt x="1715821" y="329438"/>
                </a:lnTo>
                <a:close/>
              </a:path>
            </a:pathLst>
          </a:custGeom>
          <a:solidFill>
            <a:srgbClr val="305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499984" y="3033775"/>
            <a:ext cx="1403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Disea</a:t>
            </a:r>
            <a:r>
              <a:rPr sz="2800" spc="-1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24483" y="2871978"/>
            <a:ext cx="15144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621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Lack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of  education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71372" y="2272283"/>
            <a:ext cx="8136635" cy="3474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22826" y="4958841"/>
            <a:ext cx="170497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9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Fewer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job 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opp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rtuniti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83455" y="2561082"/>
            <a:ext cx="1711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latin typeface="Verdana"/>
                <a:cs typeface="Verdana"/>
              </a:rPr>
              <a:t>Can’t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Work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67529" y="3681729"/>
            <a:ext cx="1565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Verdana"/>
                <a:cs typeface="Verdana"/>
              </a:rPr>
              <a:t>Poverty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253746"/>
            <a:ext cx="393827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0" dirty="0">
                <a:solidFill>
                  <a:srgbClr val="E19F50"/>
                </a:solidFill>
                <a:latin typeface="Trebuchet MS"/>
                <a:cs typeface="Trebuchet MS"/>
              </a:rPr>
              <a:t>Types </a:t>
            </a:r>
            <a:r>
              <a:rPr sz="4200" dirty="0">
                <a:solidFill>
                  <a:srgbClr val="E19F50"/>
                </a:solidFill>
                <a:latin typeface="Trebuchet MS"/>
                <a:cs typeface="Trebuchet MS"/>
              </a:rPr>
              <a:t>of</a:t>
            </a:r>
            <a:r>
              <a:rPr sz="4200" spc="-10" dirty="0">
                <a:solidFill>
                  <a:srgbClr val="E19F50"/>
                </a:solidFill>
                <a:latin typeface="Trebuchet MS"/>
                <a:cs typeface="Trebuchet MS"/>
              </a:rPr>
              <a:t> </a:t>
            </a:r>
            <a:r>
              <a:rPr sz="4200" spc="-30" dirty="0">
                <a:solidFill>
                  <a:srgbClr val="E19F50"/>
                </a:solidFill>
                <a:latin typeface="Trebuchet MS"/>
                <a:cs typeface="Trebuchet MS"/>
              </a:rPr>
              <a:t>Poverty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3127" y="1391689"/>
            <a:ext cx="5143500" cy="344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3030" y="1915945"/>
            <a:ext cx="3141912" cy="3441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4527" y="2257044"/>
            <a:ext cx="3710940" cy="7360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4527" y="3304032"/>
            <a:ext cx="3162300" cy="7360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7872" y="1167907"/>
            <a:ext cx="9380855" cy="500634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600" b="1" spc="-20" dirty="0">
                <a:solidFill>
                  <a:srgbClr val="404040"/>
                </a:solidFill>
                <a:latin typeface="Trebuchet MS"/>
                <a:cs typeface="Trebuchet MS"/>
              </a:rPr>
              <a:t>Poverty </a:t>
            </a:r>
            <a:r>
              <a:rPr sz="2600" b="1" spc="-5" dirty="0">
                <a:solidFill>
                  <a:srgbClr val="404040"/>
                </a:solidFill>
                <a:latin typeface="Trebuchet MS"/>
                <a:cs typeface="Trebuchet MS"/>
              </a:rPr>
              <a:t>is </a:t>
            </a:r>
            <a:r>
              <a:rPr sz="2600" b="1" spc="-10" dirty="0">
                <a:solidFill>
                  <a:srgbClr val="404040"/>
                </a:solidFill>
                <a:latin typeface="Trebuchet MS"/>
                <a:cs typeface="Trebuchet MS"/>
              </a:rPr>
              <a:t>generally </a:t>
            </a:r>
            <a:r>
              <a:rPr sz="2600" b="1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600" b="1" spc="-5" dirty="0">
                <a:solidFill>
                  <a:srgbClr val="404040"/>
                </a:solidFill>
                <a:latin typeface="Trebuchet MS"/>
                <a:cs typeface="Trebuchet MS"/>
              </a:rPr>
              <a:t>two</a:t>
            </a:r>
            <a:r>
              <a:rPr sz="2600" b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b="1" spc="-5" dirty="0">
                <a:solidFill>
                  <a:srgbClr val="404040"/>
                </a:solidFill>
                <a:latin typeface="Trebuchet MS"/>
                <a:cs typeface="Trebuchet MS"/>
              </a:rPr>
              <a:t>types:</a:t>
            </a:r>
            <a:endParaRPr sz="2600">
              <a:latin typeface="Trebuchet MS"/>
              <a:cs typeface="Trebuchet MS"/>
            </a:endParaRPr>
          </a:p>
          <a:p>
            <a:pPr marL="528955" indent="-516890">
              <a:lnSpc>
                <a:spcPct val="100000"/>
              </a:lnSpc>
              <a:spcBef>
                <a:spcPts val="1010"/>
              </a:spcBef>
              <a:buAutoNum type="arabicParenBoth"/>
              <a:tabLst>
                <a:tab pos="529590" algn="l"/>
              </a:tabLst>
            </a:pPr>
            <a:r>
              <a:rPr sz="2600" b="1" spc="-5" dirty="0">
                <a:solidFill>
                  <a:srgbClr val="404040"/>
                </a:solidFill>
                <a:latin typeface="Trebuchet MS"/>
                <a:cs typeface="Trebuchet MS"/>
              </a:rPr>
              <a:t>Absolute </a:t>
            </a:r>
            <a:r>
              <a:rPr sz="2600" b="1" spc="-15" dirty="0">
                <a:solidFill>
                  <a:srgbClr val="404040"/>
                </a:solidFill>
                <a:latin typeface="Trebuchet MS"/>
                <a:cs typeface="Trebuchet MS"/>
              </a:rPr>
              <a:t>Poverty</a:t>
            </a:r>
            <a:endParaRPr sz="2600">
              <a:latin typeface="Trebuchet MS"/>
              <a:cs typeface="Trebuchet MS"/>
            </a:endParaRPr>
          </a:p>
          <a:p>
            <a:pPr marL="547370" indent="-535305">
              <a:lnSpc>
                <a:spcPct val="100000"/>
              </a:lnSpc>
              <a:spcBef>
                <a:spcPts val="1000"/>
              </a:spcBef>
              <a:buAutoNum type="arabicParenBoth"/>
              <a:tabLst>
                <a:tab pos="548005" algn="l"/>
              </a:tabLst>
            </a:pPr>
            <a:r>
              <a:rPr sz="2600" b="1" dirty="0">
                <a:solidFill>
                  <a:srgbClr val="404040"/>
                </a:solidFill>
                <a:latin typeface="Trebuchet MS"/>
                <a:cs typeface="Trebuchet MS"/>
              </a:rPr>
              <a:t>Relative</a:t>
            </a:r>
            <a:r>
              <a:rPr sz="2600" b="1" spc="-20" dirty="0">
                <a:solidFill>
                  <a:srgbClr val="404040"/>
                </a:solidFill>
                <a:latin typeface="Trebuchet MS"/>
                <a:cs typeface="Trebuchet MS"/>
              </a:rPr>
              <a:t> Poverty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b="1" spc="-5" dirty="0">
                <a:solidFill>
                  <a:srgbClr val="404040"/>
                </a:solidFill>
                <a:latin typeface="Trebuchet MS"/>
                <a:cs typeface="Trebuchet MS"/>
              </a:rPr>
              <a:t>Absolute </a:t>
            </a:r>
            <a:r>
              <a:rPr sz="2600" b="1" spc="-15" dirty="0">
                <a:solidFill>
                  <a:srgbClr val="404040"/>
                </a:solidFill>
                <a:latin typeface="Trebuchet MS"/>
                <a:cs typeface="Trebuchet MS"/>
              </a:rPr>
              <a:t>Poverty</a:t>
            </a:r>
            <a:r>
              <a:rPr sz="2600" b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2600">
              <a:latin typeface="Trebuchet MS"/>
              <a:cs typeface="Trebuchet MS"/>
            </a:endParaRPr>
          </a:p>
          <a:p>
            <a:pPr marL="355600" marR="391795" indent="-342900">
              <a:lnSpc>
                <a:spcPct val="100000"/>
              </a:lnSpc>
              <a:spcBef>
                <a:spcPts val="1000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It refers to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the state of severe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deprivation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basic human  needs</a:t>
            </a:r>
            <a:endParaRPr sz="26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It refers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measure of </a:t>
            </a:r>
            <a:r>
              <a:rPr sz="2600" spc="-45" dirty="0">
                <a:solidFill>
                  <a:srgbClr val="404040"/>
                </a:solidFill>
                <a:latin typeface="Trebuchet MS"/>
                <a:cs typeface="Trebuchet MS"/>
              </a:rPr>
              <a:t>poverty,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keeping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in view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the per  capita intake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calories and minimum level of</a:t>
            </a:r>
            <a:r>
              <a:rPr sz="26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consumption.</a:t>
            </a: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spc="-40" dirty="0">
                <a:solidFill>
                  <a:srgbClr val="404040"/>
                </a:solidFill>
                <a:latin typeface="Trebuchet MS"/>
                <a:cs typeface="Trebuchet MS"/>
              </a:rPr>
              <a:t>Per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capita income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: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National income/</a:t>
            </a:r>
            <a:r>
              <a:rPr sz="2600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15" dirty="0">
                <a:solidFill>
                  <a:srgbClr val="404040"/>
                </a:solidFill>
                <a:latin typeface="Trebuchet MS"/>
                <a:cs typeface="Trebuchet MS"/>
              </a:rPr>
              <a:t>Population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393827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0" dirty="0">
                <a:solidFill>
                  <a:srgbClr val="E19F50"/>
                </a:solidFill>
                <a:latin typeface="Trebuchet MS"/>
                <a:cs typeface="Trebuchet MS"/>
              </a:rPr>
              <a:t>Types </a:t>
            </a:r>
            <a:r>
              <a:rPr sz="4200" dirty="0">
                <a:solidFill>
                  <a:srgbClr val="E19F50"/>
                </a:solidFill>
                <a:latin typeface="Trebuchet MS"/>
                <a:cs typeface="Trebuchet MS"/>
              </a:rPr>
              <a:t>of</a:t>
            </a:r>
            <a:r>
              <a:rPr sz="4200" spc="-10" dirty="0">
                <a:solidFill>
                  <a:srgbClr val="E19F50"/>
                </a:solidFill>
                <a:latin typeface="Trebuchet MS"/>
                <a:cs typeface="Trebuchet MS"/>
              </a:rPr>
              <a:t> </a:t>
            </a:r>
            <a:r>
              <a:rPr sz="4200" spc="-30" dirty="0">
                <a:solidFill>
                  <a:srgbClr val="E19F50"/>
                </a:solidFill>
                <a:latin typeface="Trebuchet MS"/>
                <a:cs typeface="Trebuchet MS"/>
              </a:rPr>
              <a:t>Poverty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0871" y="1833649"/>
            <a:ext cx="2542230" cy="344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6310" y="1608556"/>
            <a:ext cx="8044180" cy="462597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600" b="1" dirty="0">
                <a:solidFill>
                  <a:srgbClr val="404040"/>
                </a:solidFill>
                <a:latin typeface="Trebuchet MS"/>
                <a:cs typeface="Trebuchet MS"/>
              </a:rPr>
              <a:t>Relative </a:t>
            </a:r>
            <a:r>
              <a:rPr sz="2600" b="1" spc="-20" dirty="0">
                <a:solidFill>
                  <a:srgbClr val="404040"/>
                </a:solidFill>
                <a:latin typeface="Trebuchet MS"/>
                <a:cs typeface="Trebuchet MS"/>
              </a:rPr>
              <a:t>Poverty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2600">
              <a:latin typeface="Trebuchet MS"/>
              <a:cs typeface="Trebuchet MS"/>
            </a:endParaRPr>
          </a:p>
          <a:p>
            <a:pPr marL="355600" marR="176530" indent="-342900">
              <a:lnSpc>
                <a:spcPct val="100000"/>
              </a:lnSpc>
              <a:spcBef>
                <a:spcPts val="1010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Under </a:t>
            </a:r>
            <a:r>
              <a:rPr sz="2600" spc="-20" dirty="0">
                <a:solidFill>
                  <a:srgbClr val="404040"/>
                </a:solidFill>
                <a:latin typeface="Trebuchet MS"/>
                <a:cs typeface="Trebuchet MS"/>
              </a:rPr>
              <a:t>Relative Poverty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economic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conditions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different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regions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or countries is</a:t>
            </a:r>
            <a:r>
              <a:rPr sz="26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compared.</a:t>
            </a:r>
            <a:endParaRPr sz="26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455930" algn="l"/>
              </a:tabLst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		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It is defined contextually as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Economic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inequality in  location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society in which people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live.</a:t>
            </a:r>
            <a:endParaRPr sz="2600">
              <a:latin typeface="Trebuchet MS"/>
              <a:cs typeface="Trebuchet MS"/>
            </a:endParaRPr>
          </a:p>
          <a:p>
            <a:pPr marL="355600" marR="65405" indent="-342900">
              <a:lnSpc>
                <a:spcPct val="100000"/>
              </a:lnSpc>
              <a:spcBef>
                <a:spcPts val="1000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capita income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the national income are the  two indicators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of relative</a:t>
            </a:r>
            <a:r>
              <a:rPr sz="26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45" dirty="0">
                <a:solidFill>
                  <a:srgbClr val="404040"/>
                </a:solidFill>
                <a:latin typeface="Trebuchet MS"/>
                <a:cs typeface="Trebuchet MS"/>
              </a:rPr>
              <a:t>poverty.</a:t>
            </a:r>
            <a:endParaRPr sz="2600">
              <a:latin typeface="Trebuchet MS"/>
              <a:cs typeface="Trebuchet MS"/>
            </a:endParaRPr>
          </a:p>
          <a:p>
            <a:pPr marL="355600" marR="150495" indent="-342900">
              <a:lnSpc>
                <a:spcPct val="100000"/>
              </a:lnSpc>
              <a:spcBef>
                <a:spcPts val="1010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According to UNO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those countries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are treated poor  whose per capita income is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less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than US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$725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per 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annum.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A4B592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8283" y="48767"/>
            <a:ext cx="9785604" cy="6592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28733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30" dirty="0">
                <a:solidFill>
                  <a:srgbClr val="A4B592"/>
                </a:solidFill>
                <a:latin typeface="Trebuchet MS"/>
                <a:cs typeface="Trebuchet MS"/>
              </a:rPr>
              <a:t>Poverty</a:t>
            </a:r>
            <a:r>
              <a:rPr sz="4200" spc="-85" dirty="0">
                <a:solidFill>
                  <a:srgbClr val="A4B592"/>
                </a:solidFill>
                <a:latin typeface="Trebuchet MS"/>
                <a:cs typeface="Trebuchet MS"/>
              </a:rPr>
              <a:t> </a:t>
            </a:r>
            <a:r>
              <a:rPr sz="4200" dirty="0">
                <a:solidFill>
                  <a:srgbClr val="A4B592"/>
                </a:solidFill>
                <a:latin typeface="Trebuchet MS"/>
                <a:cs typeface="Trebuchet MS"/>
              </a:rPr>
              <a:t>line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953260"/>
            <a:ext cx="8437880" cy="345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5255" indent="-342900">
              <a:lnSpc>
                <a:spcPct val="100000"/>
              </a:lnSpc>
              <a:spcBef>
                <a:spcPts val="105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poverty threshold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poverty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line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is the minimum  level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income deemed adequate in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given</a:t>
            </a:r>
            <a:r>
              <a:rPr sz="26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45" dirty="0">
                <a:solidFill>
                  <a:srgbClr val="404040"/>
                </a:solidFill>
                <a:latin typeface="Trebuchet MS"/>
                <a:cs typeface="Trebuchet MS"/>
              </a:rPr>
              <a:t>country.</a:t>
            </a:r>
            <a:endParaRPr sz="2600">
              <a:latin typeface="Trebuchet MS"/>
              <a:cs typeface="Trebuchet MS"/>
            </a:endParaRPr>
          </a:p>
          <a:p>
            <a:pPr marL="355600" marR="160020" indent="-342900">
              <a:lnSpc>
                <a:spcPct val="100000"/>
              </a:lnSpc>
              <a:spcBef>
                <a:spcPts val="1005"/>
              </a:spcBef>
            </a:pPr>
            <a:r>
              <a:rPr sz="2050" spc="2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5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practice,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like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definition of </a:t>
            </a:r>
            <a:r>
              <a:rPr sz="2600" spc="-45" dirty="0">
                <a:solidFill>
                  <a:srgbClr val="404040"/>
                </a:solidFill>
                <a:latin typeface="Trebuchet MS"/>
                <a:cs typeface="Trebuchet MS"/>
              </a:rPr>
              <a:t>poverty,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the official 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common understanding of the poverty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line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is  significantly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higher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in developed countries than in  developing</a:t>
            </a:r>
            <a:r>
              <a:rPr sz="26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countries.</a:t>
            </a:r>
            <a:endParaRPr sz="26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</a:pPr>
            <a:r>
              <a:rPr sz="2050" spc="20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2050" spc="20" dirty="0">
                <a:solidFill>
                  <a:srgbClr val="A4B592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common international poverty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line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has in the </a:t>
            </a:r>
            <a:r>
              <a:rPr sz="2600" spc="-10" dirty="0">
                <a:solidFill>
                  <a:srgbClr val="404040"/>
                </a:solidFill>
                <a:latin typeface="Trebuchet MS"/>
                <a:cs typeface="Trebuchet MS"/>
              </a:rPr>
              <a:t>past  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been roughly $1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6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80" dirty="0">
                <a:solidFill>
                  <a:srgbClr val="404040"/>
                </a:solidFill>
                <a:latin typeface="Trebuchet MS"/>
                <a:cs typeface="Trebuchet MS"/>
              </a:rPr>
              <a:t>day.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7634"/>
            <a:ext cx="28733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30" dirty="0">
                <a:solidFill>
                  <a:srgbClr val="A4B592"/>
                </a:solidFill>
                <a:latin typeface="Trebuchet MS"/>
                <a:cs typeface="Trebuchet MS"/>
              </a:rPr>
              <a:t>Poverty</a:t>
            </a:r>
            <a:r>
              <a:rPr sz="4200" spc="-85" dirty="0">
                <a:solidFill>
                  <a:srgbClr val="A4B592"/>
                </a:solidFill>
                <a:latin typeface="Trebuchet MS"/>
                <a:cs typeface="Trebuchet MS"/>
              </a:rPr>
              <a:t> </a:t>
            </a:r>
            <a:r>
              <a:rPr sz="4200" dirty="0">
                <a:solidFill>
                  <a:srgbClr val="A4B592"/>
                </a:solidFill>
                <a:latin typeface="Trebuchet MS"/>
                <a:cs typeface="Trebuchet MS"/>
              </a:rPr>
              <a:t>line</a:t>
            </a:r>
            <a:endParaRPr sz="4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954784"/>
            <a:ext cx="8417560" cy="393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640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 2008, the 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World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Bank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came out with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revised figure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$1.25 at 2005 purchasing-power parity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(PPP).</a:t>
            </a:r>
            <a:endParaRPr sz="24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Determining the poverty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line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is usually done by finding the  total cost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all the essential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resources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that an average  human adult consumes in one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70" dirty="0">
                <a:solidFill>
                  <a:srgbClr val="404040"/>
                </a:solidFill>
                <a:latin typeface="Trebuchet MS"/>
                <a:cs typeface="Trebuchet MS"/>
              </a:rPr>
              <a:t>year.</a:t>
            </a:r>
            <a:endParaRPr sz="2400">
              <a:latin typeface="Trebuchet MS"/>
              <a:cs typeface="Trebuchet MS"/>
            </a:endParaRPr>
          </a:p>
          <a:p>
            <a:pPr marL="355600" marR="215900" indent="-342900">
              <a:lnSpc>
                <a:spcPct val="100000"/>
              </a:lnSpc>
              <a:spcBef>
                <a:spcPts val="1010"/>
              </a:spcBef>
              <a:tabLst>
                <a:tab pos="441959" algn="l"/>
              </a:tabLst>
            </a:pPr>
            <a:r>
              <a:rPr sz="1900" spc="15" dirty="0">
                <a:solidFill>
                  <a:srgbClr val="A4B592"/>
                </a:solidFill>
                <a:latin typeface="Wingdings 3"/>
                <a:cs typeface="Wingdings 3"/>
              </a:rPr>
              <a:t></a:t>
            </a:r>
            <a:r>
              <a:rPr sz="1900" spc="15" dirty="0">
                <a:solidFill>
                  <a:srgbClr val="A4B592"/>
                </a:solidFill>
                <a:latin typeface="Times New Roman"/>
                <a:cs typeface="Times New Roman"/>
              </a:rPr>
              <a:t>	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 largest 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these expenses is typically the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rent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required to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live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 an apartment,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so 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historically,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economists have paid particular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attention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to the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real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estate market and housing prices as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strong poverty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line  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affecter.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E75A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400</Words>
  <Application>Microsoft Office PowerPoint</Application>
  <PresentationFormat>Custom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What is Poverty ?</vt:lpstr>
      <vt:lpstr>Poverty – According to UN</vt:lpstr>
      <vt:lpstr>Hunger</vt:lpstr>
      <vt:lpstr>Types of Poverty</vt:lpstr>
      <vt:lpstr>Types of Poverty</vt:lpstr>
      <vt:lpstr>Slide 7</vt:lpstr>
      <vt:lpstr>Poverty line</vt:lpstr>
      <vt:lpstr>Poverty line</vt:lpstr>
      <vt:lpstr>Causes of poverty</vt:lpstr>
      <vt:lpstr>Causes of poverty</vt:lpstr>
      <vt:lpstr>Effects of poverty</vt:lpstr>
      <vt:lpstr>Slide 13</vt:lpstr>
      <vt:lpstr>Solutions of poverty</vt:lpstr>
      <vt:lpstr>Solutions of poverty</vt:lpstr>
      <vt:lpstr>Home work   LATEST STATISTICS ON POVERTY IN PAKISTAN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Zafar ul haq</cp:lastModifiedBy>
  <cp:revision>1</cp:revision>
  <dcterms:created xsi:type="dcterms:W3CDTF">2020-06-07T18:08:41Z</dcterms:created>
  <dcterms:modified xsi:type="dcterms:W3CDTF">2020-06-07T18:11:37Z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2020-06-07T00:00:00Z</vt:filetime>
  </property>
</Properties>
</file>