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3" r:id="rId2"/>
    <p:sldId id="274" r:id="rId3"/>
    <p:sldId id="275" r:id="rId4"/>
    <p:sldId id="256" r:id="rId5"/>
    <p:sldId id="257" r:id="rId6"/>
    <p:sldId id="258" r:id="rId7"/>
    <p:sldId id="259" r:id="rId8"/>
    <p:sldId id="270" r:id="rId9"/>
    <p:sldId id="260" r:id="rId10"/>
    <p:sldId id="261" r:id="rId11"/>
    <p:sldId id="262" r:id="rId12"/>
    <p:sldId id="271" r:id="rId13"/>
    <p:sldId id="263" r:id="rId14"/>
    <p:sldId id="272" r:id="rId15"/>
    <p:sldId id="264" r:id="rId16"/>
    <p:sldId id="265" r:id="rId17"/>
    <p:sldId id="266" r:id="rId18"/>
    <p:sldId id="267" r:id="rId19"/>
    <p:sldId id="268" r:id="rId20"/>
    <p:sldId id="26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86" d="100"/>
          <a:sy n="86" d="100"/>
        </p:scale>
        <p:origin x="-90"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1/3/2019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lstStyle/>
          <a:p>
            <a:r>
              <a:rPr lang="en-GB" dirty="0" smtClean="0"/>
              <a:t>The traditional understanding of the scientific method to look at the world with a scientific eye is to observe with no perceived notions. Popper noticed that everyone have perceived notion of some kinds.(People see what they want to see). </a:t>
            </a:r>
            <a:r>
              <a:rPr lang="en-GB" b="1" dirty="0" smtClean="0"/>
              <a:t>When you care about something means you already have some beliefs about it. </a:t>
            </a:r>
            <a:r>
              <a:rPr lang="en-GB" dirty="0" smtClean="0"/>
              <a:t>Methods like (Freud) that only served to conform beliefs were Pseudo-science and they could be used to prove anything.</a:t>
            </a:r>
          </a:p>
          <a:p>
            <a:r>
              <a:rPr lang="en-GB" b="1" dirty="0" smtClean="0"/>
              <a:t>The question is ....</a:t>
            </a:r>
          </a:p>
          <a:p>
            <a:r>
              <a:rPr lang="en-GB" b="1" dirty="0" smtClean="0"/>
              <a:t>When we begin to test a theory are we looking to conform it or to </a:t>
            </a:r>
            <a:r>
              <a:rPr lang="en-GB" b="1" dirty="0" err="1" smtClean="0"/>
              <a:t>dis</a:t>
            </a:r>
            <a:r>
              <a:rPr lang="en-GB" b="1" dirty="0" smtClean="0"/>
              <a:t>-conform it..</a:t>
            </a:r>
          </a:p>
          <a:p>
            <a:r>
              <a:rPr lang="en-GB" b="1" dirty="0" smtClean="0"/>
              <a:t>Science </a:t>
            </a:r>
            <a:r>
              <a:rPr lang="en-GB" b="1" dirty="0" err="1" smtClean="0"/>
              <a:t>disconforms</a:t>
            </a:r>
            <a:r>
              <a:rPr lang="en-GB" b="1" dirty="0" smtClean="0"/>
              <a:t> and Pseudo science conforms</a:t>
            </a:r>
            <a:endParaRPr lang="en-GB"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592CBC-023D-4BD4-BE31-026159BF2F22}"/>
              </a:ext>
            </a:extLst>
          </p:cNvPr>
          <p:cNvSpPr>
            <a:spLocks noGrp="1"/>
          </p:cNvSpPr>
          <p:nvPr>
            <p:ph type="title"/>
          </p:nvPr>
        </p:nvSpPr>
        <p:spPr/>
        <p:txBody>
          <a:bodyPr/>
          <a:lstStyle/>
          <a:p>
            <a:r>
              <a:rPr lang="en-US" dirty="0"/>
              <a:t>The problem of demarcation</a:t>
            </a:r>
          </a:p>
        </p:txBody>
      </p:sp>
      <p:sp>
        <p:nvSpPr>
          <p:cNvPr id="3" name="Content Placeholder 2">
            <a:extLst>
              <a:ext uri="{FF2B5EF4-FFF2-40B4-BE49-F238E27FC236}">
                <a16:creationId xmlns="" xmlns:a16="http://schemas.microsoft.com/office/drawing/2014/main" id="{5A8C1B8B-1D0B-4F69-83A4-DC944B82F433}"/>
              </a:ext>
            </a:extLst>
          </p:cNvPr>
          <p:cNvSpPr>
            <a:spLocks noGrp="1"/>
          </p:cNvSpPr>
          <p:nvPr>
            <p:ph idx="1"/>
          </p:nvPr>
        </p:nvSpPr>
        <p:spPr/>
        <p:txBody>
          <a:bodyPr/>
          <a:lstStyle/>
          <a:p>
            <a:r>
              <a:rPr lang="en-US" dirty="0"/>
              <a:t>Ability to distinguish between empirical science on one hand and mathematics and logic on other.</a:t>
            </a:r>
          </a:p>
          <a:p>
            <a:r>
              <a:rPr lang="en-US" dirty="0"/>
              <a:t>On </a:t>
            </a:r>
            <a:r>
              <a:rPr lang="en-US" dirty="0" err="1"/>
              <a:t>thid</a:t>
            </a:r>
            <a:r>
              <a:rPr lang="en-US" dirty="0"/>
              <a:t> basis the writer said that the main issue in rejecting the method of induction is that it doesn’t provide a suitable criterion of demarcation.</a:t>
            </a:r>
          </a:p>
          <a:p>
            <a:r>
              <a:rPr lang="en-US" dirty="0"/>
              <a:t>Where as modern positivists are apt to see more clearly that science isn’t a system of concepts but rather a system of statements. </a:t>
            </a:r>
          </a:p>
          <a:p>
            <a:r>
              <a:rPr lang="en-US" dirty="0"/>
              <a:t>What kind of theory, what kind of methodology, is useful and will advance humankind. &lt;</a:t>
            </a:r>
          </a:p>
          <a:p>
            <a:r>
              <a:rPr lang="en-US" dirty="0"/>
              <a:t>This is called the demarcation problem.</a:t>
            </a:r>
          </a:p>
        </p:txBody>
      </p:sp>
    </p:spTree>
    <p:extLst>
      <p:ext uri="{BB962C8B-B14F-4D97-AF65-F5344CB8AC3E}">
        <p14:creationId xmlns="" xmlns:p14="http://schemas.microsoft.com/office/powerpoint/2010/main" val="1882675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912328-BB01-4629-B144-3A87D9DE3473}"/>
              </a:ext>
            </a:extLst>
          </p:cNvPr>
          <p:cNvSpPr>
            <a:spLocks noGrp="1"/>
          </p:cNvSpPr>
          <p:nvPr>
            <p:ph type="title"/>
          </p:nvPr>
        </p:nvSpPr>
        <p:spPr/>
        <p:txBody>
          <a:bodyPr/>
          <a:lstStyle/>
          <a:p>
            <a:r>
              <a:rPr lang="en-US" dirty="0"/>
              <a:t>Experience as a method</a:t>
            </a:r>
          </a:p>
        </p:txBody>
      </p:sp>
      <p:sp>
        <p:nvSpPr>
          <p:cNvPr id="3" name="Content Placeholder 2">
            <a:extLst>
              <a:ext uri="{FF2B5EF4-FFF2-40B4-BE49-F238E27FC236}">
                <a16:creationId xmlns="" xmlns:a16="http://schemas.microsoft.com/office/drawing/2014/main" id="{AA99B717-F745-4F2B-99AE-1DA4D672F44B}"/>
              </a:ext>
            </a:extLst>
          </p:cNvPr>
          <p:cNvSpPr>
            <a:spLocks noGrp="1"/>
          </p:cNvSpPr>
          <p:nvPr>
            <p:ph idx="1"/>
          </p:nvPr>
        </p:nvSpPr>
        <p:spPr>
          <a:xfrm>
            <a:off x="2589212" y="2133600"/>
            <a:ext cx="8915400" cy="4100290"/>
          </a:xfrm>
        </p:spPr>
        <p:txBody>
          <a:bodyPr>
            <a:normAutofit/>
          </a:bodyPr>
          <a:lstStyle/>
          <a:p>
            <a:r>
              <a:rPr lang="en-US" dirty="0"/>
              <a:t>Requirements of an empirical theoretical system includes: it must represent a possible world, with a possible experience, and must be different from other worlds </a:t>
            </a:r>
          </a:p>
          <a:p>
            <a:r>
              <a:rPr lang="en-US" dirty="0"/>
              <a:t>Theoretical systems can be distinguished on the basis of experience.</a:t>
            </a:r>
          </a:p>
          <a:p>
            <a:r>
              <a:rPr lang="en-US" dirty="0"/>
              <a:t>In order to make this idea a little more precise, we may distinguish three requirements which our empirical theoretical system will have to satisfy.</a:t>
            </a:r>
          </a:p>
          <a:p>
            <a:r>
              <a:rPr lang="en-US" dirty="0"/>
              <a:t>First, it must be synthetic, so that it may represent a non-contradictory, a possible world.</a:t>
            </a:r>
          </a:p>
          <a:p>
            <a:r>
              <a:rPr lang="en-US" dirty="0"/>
              <a:t>Secondly, it must satisfy the criterion of demarcation, </a:t>
            </a:r>
            <a:r>
              <a:rPr lang="en-US" dirty="0" err="1"/>
              <a:t>ie</a:t>
            </a:r>
            <a:r>
              <a:rPr lang="en-US" dirty="0"/>
              <a:t>. it must not be metaphysical, but must represent a world of possible experience.</a:t>
            </a:r>
          </a:p>
          <a:p>
            <a:r>
              <a:rPr lang="en-US" dirty="0"/>
              <a:t>Thirdly, it must be a system distinguished in some way from other such systems as the one which represents our world of experience.</a:t>
            </a:r>
          </a:p>
          <a:p>
            <a:endParaRPr lang="en-US" dirty="0"/>
          </a:p>
        </p:txBody>
      </p:sp>
    </p:spTree>
    <p:extLst>
      <p:ext uri="{BB962C8B-B14F-4D97-AF65-F5344CB8AC3E}">
        <p14:creationId xmlns="" xmlns:p14="http://schemas.microsoft.com/office/powerpoint/2010/main" val="868501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274EB3-188A-4D54-AEC8-6A4B6F43A8C2}"/>
              </a:ext>
            </a:extLst>
          </p:cNvPr>
          <p:cNvSpPr>
            <a:spLocks noGrp="1"/>
          </p:cNvSpPr>
          <p:nvPr>
            <p:ph type="title"/>
          </p:nvPr>
        </p:nvSpPr>
        <p:spPr/>
        <p:txBody>
          <a:bodyPr/>
          <a:lstStyle/>
          <a:p>
            <a:r>
              <a:rPr lang="en-US" dirty="0"/>
              <a:t>Example </a:t>
            </a:r>
          </a:p>
        </p:txBody>
      </p:sp>
      <p:sp>
        <p:nvSpPr>
          <p:cNvPr id="3" name="Content Placeholder 2">
            <a:extLst>
              <a:ext uri="{FF2B5EF4-FFF2-40B4-BE49-F238E27FC236}">
                <a16:creationId xmlns="" xmlns:a16="http://schemas.microsoft.com/office/drawing/2014/main" id="{47AB585B-B2BB-4286-A307-15F556D70DF4}"/>
              </a:ext>
            </a:extLst>
          </p:cNvPr>
          <p:cNvSpPr>
            <a:spLocks noGrp="1"/>
          </p:cNvSpPr>
          <p:nvPr>
            <p:ph idx="1"/>
          </p:nvPr>
        </p:nvSpPr>
        <p:spPr/>
        <p:txBody>
          <a:bodyPr/>
          <a:lstStyle/>
          <a:p>
            <a:r>
              <a:rPr lang="en-US" dirty="0"/>
              <a:t>Analytic-synthetic (again)</a:t>
            </a:r>
          </a:p>
          <a:p>
            <a:r>
              <a:rPr lang="en-US" dirty="0"/>
              <a:t>Synthetic: All men are arrogant</a:t>
            </a:r>
          </a:p>
          <a:p>
            <a:r>
              <a:rPr lang="en-US" dirty="0"/>
              <a:t>Analytic: All men are human</a:t>
            </a:r>
          </a:p>
          <a:p>
            <a:r>
              <a:rPr lang="en-US" dirty="0"/>
              <a:t>Analytic sentences and claims are empty, they are tautological</a:t>
            </a:r>
          </a:p>
          <a:p>
            <a:r>
              <a:rPr lang="en-US" dirty="0"/>
              <a:t>Therefore only synthetic claims (induction) are scientific</a:t>
            </a:r>
          </a:p>
        </p:txBody>
      </p:sp>
    </p:spTree>
    <p:extLst>
      <p:ext uri="{BB962C8B-B14F-4D97-AF65-F5344CB8AC3E}">
        <p14:creationId xmlns="" xmlns:p14="http://schemas.microsoft.com/office/powerpoint/2010/main" val="1482630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53F8BC-3C17-458A-B34E-F4D52357E30A}"/>
              </a:ext>
            </a:extLst>
          </p:cNvPr>
          <p:cNvSpPr>
            <a:spLocks noGrp="1"/>
          </p:cNvSpPr>
          <p:nvPr>
            <p:ph type="title"/>
          </p:nvPr>
        </p:nvSpPr>
        <p:spPr/>
        <p:txBody>
          <a:bodyPr/>
          <a:lstStyle/>
          <a:p>
            <a:r>
              <a:rPr lang="en-US" dirty="0"/>
              <a:t>Falsifiability as a criterion of demarcation </a:t>
            </a:r>
          </a:p>
        </p:txBody>
      </p:sp>
      <p:sp>
        <p:nvSpPr>
          <p:cNvPr id="3" name="Content Placeholder 2">
            <a:extLst>
              <a:ext uri="{FF2B5EF4-FFF2-40B4-BE49-F238E27FC236}">
                <a16:creationId xmlns="" xmlns:a16="http://schemas.microsoft.com/office/drawing/2014/main" id="{FCB7376B-1290-4C49-85E3-C3F5E5985A5B}"/>
              </a:ext>
            </a:extLst>
          </p:cNvPr>
          <p:cNvSpPr>
            <a:spLocks noGrp="1"/>
          </p:cNvSpPr>
          <p:nvPr>
            <p:ph idx="1"/>
          </p:nvPr>
        </p:nvSpPr>
        <p:spPr/>
        <p:txBody>
          <a:bodyPr/>
          <a:lstStyle/>
          <a:p>
            <a:r>
              <a:rPr lang="en-US" dirty="0"/>
              <a:t>All systems must be conclusively decidable </a:t>
            </a:r>
          </a:p>
          <a:p>
            <a:r>
              <a:rPr lang="en-US" dirty="0"/>
              <a:t>Theories are never empirically verifiable, but tested by experience</a:t>
            </a:r>
          </a:p>
          <a:p>
            <a:r>
              <a:rPr lang="en-US" dirty="0"/>
              <a:t>A system is admitted as empirical or scientific only if it is capable of being tested by experience</a:t>
            </a:r>
          </a:p>
          <a:p>
            <a:r>
              <a:rPr lang="en-US" dirty="0"/>
              <a:t>Asymmetry between verifiability and falsifiability</a:t>
            </a:r>
          </a:p>
          <a:p>
            <a:r>
              <a:rPr lang="en-US" dirty="0"/>
              <a:t>What characterizes the empirical method is its manner of exposing to falsification, in every conceivable way, the system to be tested/</a:t>
            </a:r>
          </a:p>
        </p:txBody>
      </p:sp>
    </p:spTree>
    <p:extLst>
      <p:ext uri="{BB962C8B-B14F-4D97-AF65-F5344CB8AC3E}">
        <p14:creationId xmlns="" xmlns:p14="http://schemas.microsoft.com/office/powerpoint/2010/main" val="3322277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 xmlns:a16="http://schemas.microsoft.com/office/drawing/2014/main" id="{6E0F0628-8AC7-47BA-8069-9D5946CB103F}"/>
              </a:ext>
            </a:extLst>
          </p:cNvPr>
          <p:cNvPicPr>
            <a:picLocks noGrp="1" noChangeAspect="1"/>
          </p:cNvPicPr>
          <p:nvPr>
            <p:ph idx="1"/>
          </p:nvPr>
        </p:nvPicPr>
        <p:blipFill>
          <a:blip r:embed="rId2"/>
          <a:stretch>
            <a:fillRect/>
          </a:stretch>
        </p:blipFill>
        <p:spPr>
          <a:xfrm>
            <a:off x="1868557" y="120140"/>
            <a:ext cx="8823624" cy="6617719"/>
          </a:xfrm>
        </p:spPr>
      </p:pic>
    </p:spTree>
    <p:extLst>
      <p:ext uri="{BB962C8B-B14F-4D97-AF65-F5344CB8AC3E}">
        <p14:creationId xmlns="" xmlns:p14="http://schemas.microsoft.com/office/powerpoint/2010/main" val="2391522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4F52CD-D18C-40A6-9885-1777DC3F7827}"/>
              </a:ext>
            </a:extLst>
          </p:cNvPr>
          <p:cNvSpPr>
            <a:spLocks noGrp="1"/>
          </p:cNvSpPr>
          <p:nvPr>
            <p:ph type="title"/>
          </p:nvPr>
        </p:nvSpPr>
        <p:spPr/>
        <p:txBody>
          <a:bodyPr/>
          <a:lstStyle/>
          <a:p>
            <a:r>
              <a:rPr lang="en-US" dirty="0"/>
              <a:t>The problem of ‘empirical basis’ </a:t>
            </a:r>
          </a:p>
        </p:txBody>
      </p:sp>
      <p:sp>
        <p:nvSpPr>
          <p:cNvPr id="3" name="Content Placeholder 2">
            <a:extLst>
              <a:ext uri="{FF2B5EF4-FFF2-40B4-BE49-F238E27FC236}">
                <a16:creationId xmlns="" xmlns:a16="http://schemas.microsoft.com/office/drawing/2014/main" id="{11569C56-0D9D-4D19-A2B7-9FD91E0534CC}"/>
              </a:ext>
            </a:extLst>
          </p:cNvPr>
          <p:cNvSpPr>
            <a:spLocks noGrp="1"/>
          </p:cNvSpPr>
          <p:nvPr>
            <p:ph idx="1"/>
          </p:nvPr>
        </p:nvSpPr>
        <p:spPr/>
        <p:txBody>
          <a:bodyPr/>
          <a:lstStyle/>
          <a:p>
            <a:r>
              <a:rPr lang="en-US" dirty="0"/>
              <a:t>How are singular statements tested </a:t>
            </a:r>
          </a:p>
          <a:p>
            <a:r>
              <a:rPr lang="en-US" dirty="0"/>
              <a:t>Must distinguish between subjective experiences or our findings of conviction, and objective logical relations.</a:t>
            </a:r>
          </a:p>
          <a:p>
            <a:r>
              <a:rPr lang="en-US" dirty="0"/>
              <a:t>If falsifiability is to be at all applicable as a criterion of demarcation, then we must clearly separate the psychological from the logical and methodological aspects of the problem. We must distinguish between our subjective experiences or our feelings of conviction and, on the other hand, the objective logical relations subsisting among the various systems of scientific statements, and within each of them.</a:t>
            </a:r>
          </a:p>
        </p:txBody>
      </p:sp>
    </p:spTree>
    <p:extLst>
      <p:ext uri="{BB962C8B-B14F-4D97-AF65-F5344CB8AC3E}">
        <p14:creationId xmlns="" xmlns:p14="http://schemas.microsoft.com/office/powerpoint/2010/main" val="628622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971A1C-38DD-44ED-97E2-4ED2E319C26A}"/>
              </a:ext>
            </a:extLst>
          </p:cNvPr>
          <p:cNvSpPr>
            <a:spLocks noGrp="1"/>
          </p:cNvSpPr>
          <p:nvPr>
            <p:ph type="title"/>
          </p:nvPr>
        </p:nvSpPr>
        <p:spPr/>
        <p:txBody>
          <a:bodyPr/>
          <a:lstStyle/>
          <a:p>
            <a:r>
              <a:rPr lang="en-US" dirty="0"/>
              <a:t>Scientific objectivity and subjective conviction </a:t>
            </a:r>
          </a:p>
        </p:txBody>
      </p:sp>
      <p:sp>
        <p:nvSpPr>
          <p:cNvPr id="3" name="Content Placeholder 2">
            <a:extLst>
              <a:ext uri="{FF2B5EF4-FFF2-40B4-BE49-F238E27FC236}">
                <a16:creationId xmlns="" xmlns:a16="http://schemas.microsoft.com/office/drawing/2014/main" id="{812AC28F-2A5F-4E68-B86C-C850B608CD58}"/>
              </a:ext>
            </a:extLst>
          </p:cNvPr>
          <p:cNvSpPr>
            <a:spLocks noGrp="1"/>
          </p:cNvSpPr>
          <p:nvPr>
            <p:ph idx="1"/>
          </p:nvPr>
        </p:nvSpPr>
        <p:spPr/>
        <p:txBody>
          <a:bodyPr/>
          <a:lstStyle/>
          <a:p>
            <a:r>
              <a:rPr lang="en-US" dirty="0"/>
              <a:t>Scientific theories are never fully justifiable or verifiable, but that they are nevertheless testable </a:t>
            </a:r>
          </a:p>
          <a:p>
            <a:r>
              <a:rPr lang="en-US" dirty="0"/>
              <a:t>Objectivity lies in the fact that theories can be inter- subjectively tested</a:t>
            </a:r>
          </a:p>
          <a:p>
            <a:r>
              <a:rPr lang="en-US" dirty="0"/>
              <a:t>Systems of theories are tested by deducing from them statement of a lesser level of universality. These statements in their turn, since they are to be inter- subjectively testable, must be testable in like manner.</a:t>
            </a:r>
          </a:p>
          <a:p>
            <a:r>
              <a:rPr lang="en-US" dirty="0"/>
              <a:t>Lack of possible tests can’t make a statement true.</a:t>
            </a:r>
          </a:p>
        </p:txBody>
      </p:sp>
    </p:spTree>
    <p:extLst>
      <p:ext uri="{BB962C8B-B14F-4D97-AF65-F5344CB8AC3E}">
        <p14:creationId xmlns="" xmlns:p14="http://schemas.microsoft.com/office/powerpoint/2010/main" val="499750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6F1AEE-5F56-4F8C-A86E-64ABE3B051B5}"/>
              </a:ext>
            </a:extLst>
          </p:cNvPr>
          <p:cNvSpPr>
            <a:spLocks noGrp="1"/>
          </p:cNvSpPr>
          <p:nvPr>
            <p:ph type="title"/>
          </p:nvPr>
        </p:nvSpPr>
        <p:spPr>
          <a:xfrm>
            <a:off x="2592925" y="2332383"/>
            <a:ext cx="8911687" cy="2610677"/>
          </a:xfrm>
        </p:spPr>
        <p:txBody>
          <a:bodyPr/>
          <a:lstStyle/>
          <a:p>
            <a:pPr algn="ctr"/>
            <a:r>
              <a:rPr lang="en-US" dirty="0"/>
              <a:t>Chapter 2: ON THE PROBLEM OF A</a:t>
            </a:r>
            <a:br>
              <a:rPr lang="en-US" dirty="0"/>
            </a:br>
            <a:r>
              <a:rPr lang="en-US" dirty="0"/>
              <a:t>THEORY OF SCIENTIFIC</a:t>
            </a:r>
            <a:br>
              <a:rPr lang="en-US" dirty="0"/>
            </a:br>
            <a:r>
              <a:rPr lang="en-US" dirty="0"/>
              <a:t>METHOD</a:t>
            </a:r>
          </a:p>
        </p:txBody>
      </p:sp>
      <p:sp>
        <p:nvSpPr>
          <p:cNvPr id="4" name="Rectangle 3">
            <a:extLst>
              <a:ext uri="{FF2B5EF4-FFF2-40B4-BE49-F238E27FC236}">
                <a16:creationId xmlns="" xmlns:a16="http://schemas.microsoft.com/office/drawing/2014/main" id="{513F62B7-0714-4C98-92EA-47717EBE23FD}"/>
              </a:ext>
            </a:extLst>
          </p:cNvPr>
          <p:cNvSpPr/>
          <p:nvPr/>
        </p:nvSpPr>
        <p:spPr>
          <a:xfrm>
            <a:off x="4000768" y="4204396"/>
            <a:ext cx="6096000" cy="1477328"/>
          </a:xfrm>
          <a:prstGeom prst="rect">
            <a:avLst/>
          </a:prstGeom>
        </p:spPr>
        <p:txBody>
          <a:bodyPr>
            <a:spAutoFit/>
          </a:bodyPr>
          <a:lstStyle/>
          <a:p>
            <a:r>
              <a:rPr lang="en-US" dirty="0"/>
              <a:t>Epistemology, or the logic of scientific discovery, should be identified with the theory of scientific method. The decision here proposed for laying down suitable rules for what I call the ‘empirical method’ is closely connected with my criterion of demarcation.</a:t>
            </a:r>
          </a:p>
        </p:txBody>
      </p:sp>
    </p:spTree>
    <p:extLst>
      <p:ext uri="{BB962C8B-B14F-4D97-AF65-F5344CB8AC3E}">
        <p14:creationId xmlns="" xmlns:p14="http://schemas.microsoft.com/office/powerpoint/2010/main" val="3285204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5ED70C-2E3C-4D55-9E4F-4B584AF4DA98}"/>
              </a:ext>
            </a:extLst>
          </p:cNvPr>
          <p:cNvSpPr>
            <a:spLocks noGrp="1"/>
          </p:cNvSpPr>
          <p:nvPr>
            <p:ph type="title"/>
          </p:nvPr>
        </p:nvSpPr>
        <p:spPr/>
        <p:txBody>
          <a:bodyPr/>
          <a:lstStyle/>
          <a:p>
            <a:r>
              <a:rPr lang="en-US" dirty="0"/>
              <a:t>On the problem of theory of scientific methods </a:t>
            </a:r>
          </a:p>
        </p:txBody>
      </p:sp>
      <p:sp>
        <p:nvSpPr>
          <p:cNvPr id="3" name="Content Placeholder 2">
            <a:extLst>
              <a:ext uri="{FF2B5EF4-FFF2-40B4-BE49-F238E27FC236}">
                <a16:creationId xmlns="" xmlns:a16="http://schemas.microsoft.com/office/drawing/2014/main" id="{FBD3A347-0CFA-4067-9D12-6F36591FCB11}"/>
              </a:ext>
            </a:extLst>
          </p:cNvPr>
          <p:cNvSpPr>
            <a:spLocks noGrp="1"/>
          </p:cNvSpPr>
          <p:nvPr>
            <p:ph idx="1"/>
          </p:nvPr>
        </p:nvSpPr>
        <p:spPr/>
        <p:txBody>
          <a:bodyPr>
            <a:normAutofit/>
          </a:bodyPr>
          <a:lstStyle/>
          <a:p>
            <a:r>
              <a:rPr lang="en-US" dirty="0"/>
              <a:t>On the problem of theory of scientific methods </a:t>
            </a:r>
          </a:p>
          <a:p>
            <a:r>
              <a:rPr lang="en-US" dirty="0"/>
              <a:t>Why methodological decisions are indispensable </a:t>
            </a:r>
          </a:p>
          <a:p>
            <a:r>
              <a:rPr lang="en-US" dirty="0"/>
              <a:t>Empirical science should be characterized by its methods </a:t>
            </a:r>
          </a:p>
          <a:p>
            <a:r>
              <a:rPr lang="en-US" dirty="0"/>
              <a:t>Distinguishing characteristics of empirical systems is in their susceptibility to revision- they can be criticized and superseded with better ones.</a:t>
            </a:r>
          </a:p>
          <a:p>
            <a:r>
              <a:rPr lang="en-US" dirty="0"/>
              <a:t>Writer said he shall try to establish the rules, or norms, by which the scientist is guided when he is engaged in research or in discovery, in the sense here understood.</a:t>
            </a:r>
          </a:p>
        </p:txBody>
      </p:sp>
    </p:spTree>
    <p:extLst>
      <p:ext uri="{BB962C8B-B14F-4D97-AF65-F5344CB8AC3E}">
        <p14:creationId xmlns="" xmlns:p14="http://schemas.microsoft.com/office/powerpoint/2010/main" val="4196408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A42DF0-11C8-4D4C-9653-449283691E4C}"/>
              </a:ext>
            </a:extLst>
          </p:cNvPr>
          <p:cNvSpPr>
            <a:spLocks noGrp="1"/>
          </p:cNvSpPr>
          <p:nvPr>
            <p:ph type="title"/>
          </p:nvPr>
        </p:nvSpPr>
        <p:spPr/>
        <p:txBody>
          <a:bodyPr/>
          <a:lstStyle/>
          <a:p>
            <a:r>
              <a:rPr lang="en-US" dirty="0"/>
              <a:t>The naturalistic approach to the theory of methods </a:t>
            </a:r>
          </a:p>
        </p:txBody>
      </p:sp>
      <p:sp>
        <p:nvSpPr>
          <p:cNvPr id="3" name="Content Placeholder 2">
            <a:extLst>
              <a:ext uri="{FF2B5EF4-FFF2-40B4-BE49-F238E27FC236}">
                <a16:creationId xmlns="" xmlns:a16="http://schemas.microsoft.com/office/drawing/2014/main" id="{8CB7FB83-DA99-4C23-9D9A-7AC933137829}"/>
              </a:ext>
            </a:extLst>
          </p:cNvPr>
          <p:cNvSpPr>
            <a:spLocks noGrp="1"/>
          </p:cNvSpPr>
          <p:nvPr>
            <p:ph idx="1"/>
          </p:nvPr>
        </p:nvSpPr>
        <p:spPr/>
        <p:txBody>
          <a:bodyPr/>
          <a:lstStyle/>
          <a:p>
            <a:r>
              <a:rPr lang="en-US" dirty="0"/>
              <a:t>Naturalistic approach that studies actual scientific behavior or procedure of science is uncritical as it adopts an inductive method. </a:t>
            </a:r>
          </a:p>
          <a:p>
            <a:r>
              <a:rPr lang="en-US" dirty="0"/>
              <a:t>The view according to which methodology is an empirical science in its turn - a study of the actual behavior of scientists, or of the actual procedure of ‘science’ - may be described as ‘naturalistic’. Thus the writer reject the naturalistic view. It is uncritical. Its upholders fail to notice that whenever they believe themselves to have discovered a fact, they have only proposed a convention, and the convention is liable to turn into a dogma.</a:t>
            </a:r>
          </a:p>
          <a:p>
            <a:r>
              <a:rPr lang="en-US" dirty="0"/>
              <a:t>Conventions are liable to be turned into dogmas.</a:t>
            </a:r>
          </a:p>
          <a:p>
            <a:endParaRPr lang="en-US" dirty="0"/>
          </a:p>
        </p:txBody>
      </p:sp>
    </p:spTree>
    <p:extLst>
      <p:ext uri="{BB962C8B-B14F-4D97-AF65-F5344CB8AC3E}">
        <p14:creationId xmlns="" xmlns:p14="http://schemas.microsoft.com/office/powerpoint/2010/main" val="2028779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p:txBody>
          <a:bodyPr/>
          <a:lstStyle/>
          <a:p>
            <a:r>
              <a:rPr lang="en-GB" dirty="0" smtClean="0"/>
              <a:t>Popper claims its easy to find confirmation of a theory if you are looking for it.</a:t>
            </a:r>
          </a:p>
          <a:p>
            <a:r>
              <a:rPr lang="en-GB" dirty="0" smtClean="0"/>
              <a:t>Popper observed that every good theory is </a:t>
            </a:r>
            <a:r>
              <a:rPr lang="en-GB" dirty="0" err="1" smtClean="0"/>
              <a:t>prohibitied</a:t>
            </a:r>
            <a:endParaRPr lang="en-GB" dirty="0" smtClean="0"/>
          </a:p>
          <a:p>
            <a:r>
              <a:rPr lang="en-GB" dirty="0" smtClean="0"/>
              <a:t>Every false belief we discover is actually good because that gets us that much closer to believing only true things. The only genuine test of a theory is one that's attempting to </a:t>
            </a:r>
            <a:r>
              <a:rPr lang="en-GB" dirty="0" err="1" smtClean="0"/>
              <a:t>falisify</a:t>
            </a:r>
            <a:r>
              <a:rPr lang="en-GB" dirty="0" smtClean="0"/>
              <a:t> it.</a:t>
            </a:r>
          </a:p>
          <a:p>
            <a:r>
              <a:rPr lang="en-GB" dirty="0" smtClean="0"/>
              <a:t>Popper point out that irrefutable theories are not scientific. If it cant be tested then it have no much value.</a:t>
            </a:r>
          </a:p>
          <a:p>
            <a:r>
              <a:rPr lang="en-GB" b="1" dirty="0" smtClean="0"/>
              <a:t>LET YOUR BELIEFS GO AND ACCEPT EVIDENCE.</a:t>
            </a:r>
          </a:p>
          <a:p>
            <a:r>
              <a:rPr lang="en-GB" b="1" dirty="0" smtClean="0"/>
              <a:t>According to popper knowledge is about probability and contingency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F471A5-A8E7-4394-8412-3EF92A2EBAD2}"/>
              </a:ext>
            </a:extLst>
          </p:cNvPr>
          <p:cNvSpPr>
            <a:spLocks noGrp="1"/>
          </p:cNvSpPr>
          <p:nvPr>
            <p:ph type="title"/>
          </p:nvPr>
        </p:nvSpPr>
        <p:spPr/>
        <p:txBody>
          <a:bodyPr/>
          <a:lstStyle/>
          <a:p>
            <a:r>
              <a:rPr lang="en-US" dirty="0"/>
              <a:t>Methodological rules as conventions </a:t>
            </a:r>
          </a:p>
        </p:txBody>
      </p:sp>
      <p:sp>
        <p:nvSpPr>
          <p:cNvPr id="3" name="Content Placeholder 2">
            <a:extLst>
              <a:ext uri="{FF2B5EF4-FFF2-40B4-BE49-F238E27FC236}">
                <a16:creationId xmlns="" xmlns:a16="http://schemas.microsoft.com/office/drawing/2014/main" id="{7B44D908-99FB-4F29-B336-5E1B613E6179}"/>
              </a:ext>
            </a:extLst>
          </p:cNvPr>
          <p:cNvSpPr>
            <a:spLocks noGrp="1"/>
          </p:cNvSpPr>
          <p:nvPr>
            <p:ph idx="1"/>
          </p:nvPr>
        </p:nvSpPr>
        <p:spPr/>
        <p:txBody>
          <a:bodyPr>
            <a:normAutofit lnSpcReduction="10000"/>
          </a:bodyPr>
          <a:lstStyle/>
          <a:p>
            <a:r>
              <a:rPr lang="en-US" dirty="0"/>
              <a:t>Rules of games of empirical science</a:t>
            </a:r>
          </a:p>
          <a:p>
            <a:r>
              <a:rPr lang="en-US" dirty="0"/>
              <a:t>Methodological rules are different from logic </a:t>
            </a:r>
          </a:p>
          <a:p>
            <a:r>
              <a:rPr lang="en-US" dirty="0"/>
              <a:t>Majority of problems of theoretical philosophy can be re-interpreted as problems of method.</a:t>
            </a:r>
          </a:p>
          <a:p>
            <a:r>
              <a:rPr lang="en-US"/>
              <a:t>(1</a:t>
            </a:r>
            <a:r>
              <a:rPr lang="en-US" dirty="0"/>
              <a:t>) The game of science is, in principle, without end. He who decides one day that scientific statements do not call for any further test, that they can be regarded as finally verified, retires from the game.</a:t>
            </a:r>
          </a:p>
          <a:p>
            <a:r>
              <a:rPr lang="en-US" dirty="0"/>
              <a:t>(2) Once a hypothesis has been proposed and tested, and has proved its mettle, it may not be allowed to drop out without ‘good reason’. A ‘good reason’ may be, for instance: replacement of the hypothesis by another which is better testable; or the falsification of one of the consequences of the hypothesis.</a:t>
            </a:r>
          </a:p>
          <a:p>
            <a:endParaRPr lang="en-US" dirty="0"/>
          </a:p>
        </p:txBody>
      </p:sp>
    </p:spTree>
    <p:extLst>
      <p:ext uri="{BB962C8B-B14F-4D97-AF65-F5344CB8AC3E}">
        <p14:creationId xmlns="" xmlns:p14="http://schemas.microsoft.com/office/powerpoint/2010/main" val="4221816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You have to be open to the idea that your beliefs might be false because that the only way that holding onto them can really mean anything.</a:t>
            </a:r>
          </a:p>
          <a:p>
            <a:r>
              <a:rPr lang="en-GB" b="1" dirty="0" smtClean="0"/>
              <a:t>The discovery of problem is more good than solution of a problem</a:t>
            </a:r>
            <a:r>
              <a:rPr lang="en-GB" dirty="0" smtClean="0"/>
              <a:t>.</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DB1A44-1116-42FA-8FCC-AA190C475432}"/>
              </a:ext>
            </a:extLst>
          </p:cNvPr>
          <p:cNvSpPr>
            <a:spLocks noGrp="1"/>
          </p:cNvSpPr>
          <p:nvPr>
            <p:ph type="ctrTitle"/>
          </p:nvPr>
        </p:nvSpPr>
        <p:spPr/>
        <p:txBody>
          <a:bodyPr>
            <a:normAutofit fontScale="90000"/>
          </a:bodyPr>
          <a:lstStyle/>
          <a:p>
            <a:pPr algn="ctr"/>
            <a:r>
              <a:rPr lang="en-US" dirty="0"/>
              <a:t>Chapter 1:</a:t>
            </a:r>
            <a:br>
              <a:rPr lang="en-US" dirty="0"/>
            </a:br>
            <a:r>
              <a:rPr lang="en-US" dirty="0"/>
              <a:t>A SURVEY OF SOME</a:t>
            </a:r>
            <a:br>
              <a:rPr lang="en-US" dirty="0"/>
            </a:br>
            <a:r>
              <a:rPr lang="en-US" dirty="0"/>
              <a:t>FUNDAMENTAL PROBLEMS</a:t>
            </a:r>
          </a:p>
        </p:txBody>
      </p:sp>
    </p:spTree>
    <p:extLst>
      <p:ext uri="{BB962C8B-B14F-4D97-AF65-F5344CB8AC3E}">
        <p14:creationId xmlns="" xmlns:p14="http://schemas.microsoft.com/office/powerpoint/2010/main" val="2260570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2F72A3-AB33-4D02-8CB9-87E5994D33A0}"/>
              </a:ext>
            </a:extLst>
          </p:cNvPr>
          <p:cNvSpPr>
            <a:spLocks noGrp="1"/>
          </p:cNvSpPr>
          <p:nvPr>
            <p:ph type="title"/>
          </p:nvPr>
        </p:nvSpPr>
        <p:spPr/>
        <p:txBody>
          <a:bodyPr/>
          <a:lstStyle/>
          <a:p>
            <a:r>
              <a:rPr lang="en-US" dirty="0"/>
              <a:t>A SURVEY OF SOME FUNDAMENTAL PROBLEMS</a:t>
            </a:r>
          </a:p>
        </p:txBody>
      </p:sp>
      <p:sp>
        <p:nvSpPr>
          <p:cNvPr id="3" name="Content Placeholder 2">
            <a:extLst>
              <a:ext uri="{FF2B5EF4-FFF2-40B4-BE49-F238E27FC236}">
                <a16:creationId xmlns="" xmlns:a16="http://schemas.microsoft.com/office/drawing/2014/main" id="{63E08E8B-E727-477B-9A2C-85B848FF21D3}"/>
              </a:ext>
            </a:extLst>
          </p:cNvPr>
          <p:cNvSpPr>
            <a:spLocks noGrp="1"/>
          </p:cNvSpPr>
          <p:nvPr>
            <p:ph idx="1"/>
          </p:nvPr>
        </p:nvSpPr>
        <p:spPr/>
        <p:txBody>
          <a:bodyPr/>
          <a:lstStyle/>
          <a:p>
            <a:r>
              <a:rPr lang="en-US" dirty="0"/>
              <a:t>A scientist, whether theorist or experimenter, puts forward statements, or systems of statements, and tests them step by step. In the field of the empirical sciences, more particularly, he constructs hypotheses, or systems of theories, and tests them against experience by observation and experiment.</a:t>
            </a:r>
          </a:p>
          <a:p>
            <a:r>
              <a:rPr lang="en-US" dirty="0"/>
              <a:t>The writer suggests that this is the task of the logic  of scientific discovery, gives a logical analysis of this procedure, and that is to </a:t>
            </a:r>
            <a:r>
              <a:rPr lang="en-US" dirty="0" err="1"/>
              <a:t>analyse</a:t>
            </a:r>
            <a:r>
              <a:rPr lang="en-US" dirty="0"/>
              <a:t> the methods of empirical sciences.</a:t>
            </a:r>
          </a:p>
          <a:p>
            <a:r>
              <a:rPr lang="en-US" dirty="0"/>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 xmlns:p14="http://schemas.microsoft.com/office/powerpoint/2010/main" val="33485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DA1AD0-6263-4DED-B7F6-E7DF842B24F1}"/>
              </a:ext>
            </a:extLst>
          </p:cNvPr>
          <p:cNvSpPr>
            <a:spLocks noGrp="1"/>
          </p:cNvSpPr>
          <p:nvPr>
            <p:ph type="title"/>
          </p:nvPr>
        </p:nvSpPr>
        <p:spPr/>
        <p:txBody>
          <a:bodyPr>
            <a:normAutofit fontScale="90000"/>
          </a:bodyPr>
          <a:lstStyle/>
          <a:p>
            <a:r>
              <a:rPr lang="en-US" dirty="0"/>
              <a:t>THE PROBLEM OF INDUCTION</a:t>
            </a:r>
            <a:br>
              <a:rPr lang="en-US" dirty="0"/>
            </a:br>
            <a:r>
              <a:rPr lang="en-US" dirty="0"/>
              <a:t/>
            </a:r>
            <a:br>
              <a:rPr lang="en-US" dirty="0"/>
            </a:br>
            <a:endParaRPr lang="en-US" dirty="0"/>
          </a:p>
        </p:txBody>
      </p:sp>
      <p:sp>
        <p:nvSpPr>
          <p:cNvPr id="3" name="Content Placeholder 2">
            <a:extLst>
              <a:ext uri="{FF2B5EF4-FFF2-40B4-BE49-F238E27FC236}">
                <a16:creationId xmlns="" xmlns:a16="http://schemas.microsoft.com/office/drawing/2014/main" id="{32798A86-7D0B-44BF-B956-DE3721F56942}"/>
              </a:ext>
            </a:extLst>
          </p:cNvPr>
          <p:cNvSpPr>
            <a:spLocks noGrp="1"/>
          </p:cNvSpPr>
          <p:nvPr>
            <p:ph idx="1"/>
          </p:nvPr>
        </p:nvSpPr>
        <p:spPr/>
        <p:txBody>
          <a:bodyPr>
            <a:normAutofit fontScale="77500" lnSpcReduction="20000"/>
          </a:bodyPr>
          <a:lstStyle/>
          <a:p>
            <a:r>
              <a:rPr lang="en-US" dirty="0"/>
              <a:t>Science is about putting forward and testing theories. Falsifiability figures prominently as Popper's method for testing theories. He repeatedly shows that theories are never verifiable, only falsifiable. Concepts of universality and singularity help to define falsifiability. Singular statements, or occurrences, are subsets of universal events. Basic statements are particular types of singular statement that can serve as a basis to empirically falsify theories.</a:t>
            </a:r>
          </a:p>
          <a:p>
            <a:r>
              <a:rPr lang="en-US" dirty="0"/>
              <a:t>What are the methods of empirical science and who do we call empirical science? </a:t>
            </a:r>
          </a:p>
          <a:p>
            <a:r>
              <a:rPr lang="en-US" dirty="0"/>
              <a:t>Empirical science use primarily inductive methods (singular  universal statements ) </a:t>
            </a:r>
          </a:p>
          <a:p>
            <a:r>
              <a:rPr lang="en-US" dirty="0"/>
              <a:t>Whether inductive reasoning leads to knowledge </a:t>
            </a:r>
          </a:p>
          <a:p>
            <a:r>
              <a:rPr lang="en-US" dirty="0"/>
              <a:t>Knowledge is created by conjecture and criticism</a:t>
            </a:r>
          </a:p>
          <a:p>
            <a:r>
              <a:rPr lang="en-US" dirty="0"/>
              <a:t>Inductive inference can attain some degree of reliability or of probability. They are called ‘probabilistic inferences’</a:t>
            </a:r>
          </a:p>
          <a:p>
            <a:r>
              <a:rPr lang="en-US" dirty="0"/>
              <a:t>Seeking for theories with a high probability of being true was a false goal that is in conflict with the search for knowledge </a:t>
            </a:r>
          </a:p>
          <a:p>
            <a:r>
              <a:rPr lang="en-US" dirty="0"/>
              <a:t>Scientific statement can only attain continuous degrees of probability whose unattainable upper and lower limits are truth and falsity</a:t>
            </a:r>
          </a:p>
        </p:txBody>
      </p:sp>
    </p:spTree>
    <p:extLst>
      <p:ext uri="{BB962C8B-B14F-4D97-AF65-F5344CB8AC3E}">
        <p14:creationId xmlns="" xmlns:p14="http://schemas.microsoft.com/office/powerpoint/2010/main" val="1173540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94035A-EBEF-4F4C-8685-E635EC626AD5}"/>
              </a:ext>
            </a:extLst>
          </p:cNvPr>
          <p:cNvSpPr>
            <a:spLocks noGrp="1"/>
          </p:cNvSpPr>
          <p:nvPr>
            <p:ph type="title"/>
          </p:nvPr>
        </p:nvSpPr>
        <p:spPr/>
        <p:txBody>
          <a:bodyPr/>
          <a:lstStyle/>
          <a:p>
            <a:r>
              <a:rPr lang="en-US" dirty="0"/>
              <a:t>Elimination of </a:t>
            </a:r>
            <a:r>
              <a:rPr lang="en-US" dirty="0" err="1"/>
              <a:t>psychologism</a:t>
            </a:r>
            <a:endParaRPr lang="en-US" dirty="0"/>
          </a:p>
        </p:txBody>
      </p:sp>
      <p:sp>
        <p:nvSpPr>
          <p:cNvPr id="3" name="Content Placeholder 2">
            <a:extLst>
              <a:ext uri="{FF2B5EF4-FFF2-40B4-BE49-F238E27FC236}">
                <a16:creationId xmlns="" xmlns:a16="http://schemas.microsoft.com/office/drawing/2014/main" id="{9FCDC113-5B9F-453F-8005-76CCD17159B2}"/>
              </a:ext>
            </a:extLst>
          </p:cNvPr>
          <p:cNvSpPr>
            <a:spLocks noGrp="1"/>
          </p:cNvSpPr>
          <p:nvPr>
            <p:ph idx="1"/>
          </p:nvPr>
        </p:nvSpPr>
        <p:spPr/>
        <p:txBody>
          <a:bodyPr>
            <a:normAutofit/>
          </a:bodyPr>
          <a:lstStyle/>
          <a:p>
            <a:r>
              <a:rPr lang="en-US" dirty="0"/>
              <a:t>The initial stage is to invent a theory.</a:t>
            </a:r>
          </a:p>
          <a:p>
            <a:r>
              <a:rPr lang="en-US" dirty="0"/>
              <a:t>psychology explaining non-psychological laws</a:t>
            </a:r>
          </a:p>
          <a:p>
            <a:r>
              <a:rPr lang="en-US" dirty="0"/>
              <a:t>Contrast between psychology of knowledge (empirical facts) and logic of knowledge (logical relations) </a:t>
            </a:r>
          </a:p>
          <a:p>
            <a:r>
              <a:rPr lang="en-US" dirty="0"/>
              <a:t>There is no such thing as a logical methods of having new ideas, or logical reconstruction of this process </a:t>
            </a:r>
          </a:p>
          <a:p>
            <a:r>
              <a:rPr lang="en-US" dirty="0"/>
              <a:t>Ever discovery contains an irrational element, a creative intuition.</a:t>
            </a:r>
          </a:p>
          <a:p>
            <a:endParaRPr lang="en-US" dirty="0"/>
          </a:p>
        </p:txBody>
      </p:sp>
    </p:spTree>
    <p:extLst>
      <p:ext uri="{BB962C8B-B14F-4D97-AF65-F5344CB8AC3E}">
        <p14:creationId xmlns="" xmlns:p14="http://schemas.microsoft.com/office/powerpoint/2010/main" val="260277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E74D0C-8E27-4335-B86A-8EBD4DA6EF07}"/>
              </a:ext>
            </a:extLst>
          </p:cNvPr>
          <p:cNvSpPr>
            <a:spLocks noGrp="1"/>
          </p:cNvSpPr>
          <p:nvPr>
            <p:ph type="title"/>
          </p:nvPr>
        </p:nvSpPr>
        <p:spPr/>
        <p:txBody>
          <a:bodyPr>
            <a:normAutofit fontScale="90000"/>
          </a:bodyPr>
          <a:lstStyle/>
          <a:p>
            <a:r>
              <a:rPr lang="en-US" dirty="0"/>
              <a:t>Distinguish four different lines along which the testing of a theory could be carried out. </a:t>
            </a:r>
          </a:p>
        </p:txBody>
      </p:sp>
      <p:sp>
        <p:nvSpPr>
          <p:cNvPr id="3" name="Content Placeholder 2">
            <a:extLst>
              <a:ext uri="{FF2B5EF4-FFF2-40B4-BE49-F238E27FC236}">
                <a16:creationId xmlns="" xmlns:a16="http://schemas.microsoft.com/office/drawing/2014/main" id="{453D4E3F-DA0C-4E8B-A9AC-B22C432CA5CF}"/>
              </a:ext>
            </a:extLst>
          </p:cNvPr>
          <p:cNvSpPr>
            <a:spLocks noGrp="1"/>
          </p:cNvSpPr>
          <p:nvPr>
            <p:ph idx="1"/>
          </p:nvPr>
        </p:nvSpPr>
        <p:spPr/>
        <p:txBody>
          <a:bodyPr/>
          <a:lstStyle/>
          <a:p>
            <a:r>
              <a:rPr lang="en-US" dirty="0"/>
              <a:t>First there is the logical comparison of the conclusions among themselves, by which the internal consistency of the system is tested.</a:t>
            </a:r>
          </a:p>
          <a:p>
            <a:r>
              <a:rPr lang="en-US" dirty="0"/>
              <a:t>Secondly, there is the investigation of the logical form of the theory, with the object of determining whether it has the character of an empirical or scientific theory, or whether it is, for example, tautological.</a:t>
            </a:r>
          </a:p>
          <a:p>
            <a:r>
              <a:rPr lang="en-US" dirty="0"/>
              <a:t>Thirdly, there is the comparison with other theories, chiefly with the aim of determining whether the theory would constitute a scientific advance should it survive our various tests.</a:t>
            </a:r>
          </a:p>
          <a:p>
            <a:r>
              <a:rPr lang="en-US" dirty="0"/>
              <a:t>And finally, there is the testing of the theory by way of empirical applications of the conclusions which can be derived from it.</a:t>
            </a:r>
          </a:p>
          <a:p>
            <a:endParaRPr lang="en-US" dirty="0"/>
          </a:p>
        </p:txBody>
      </p:sp>
    </p:spTree>
    <p:extLst>
      <p:ext uri="{BB962C8B-B14F-4D97-AF65-F5344CB8AC3E}">
        <p14:creationId xmlns="" xmlns:p14="http://schemas.microsoft.com/office/powerpoint/2010/main" val="508111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20083A-C36A-4B6C-BBF9-AE54E8007820}"/>
              </a:ext>
            </a:extLst>
          </p:cNvPr>
          <p:cNvSpPr>
            <a:spLocks noGrp="1"/>
          </p:cNvSpPr>
          <p:nvPr>
            <p:ph type="title"/>
          </p:nvPr>
        </p:nvSpPr>
        <p:spPr/>
        <p:txBody>
          <a:bodyPr/>
          <a:lstStyle/>
          <a:p>
            <a:r>
              <a:rPr lang="en-US" dirty="0"/>
              <a:t>Deductive testing of theories</a:t>
            </a:r>
            <a:br>
              <a:rPr lang="en-US" dirty="0"/>
            </a:br>
            <a:endParaRPr lang="en-US" dirty="0"/>
          </a:p>
        </p:txBody>
      </p:sp>
      <p:sp>
        <p:nvSpPr>
          <p:cNvPr id="3" name="Content Placeholder 2">
            <a:extLst>
              <a:ext uri="{FF2B5EF4-FFF2-40B4-BE49-F238E27FC236}">
                <a16:creationId xmlns="" xmlns:a16="http://schemas.microsoft.com/office/drawing/2014/main" id="{AE441DF2-645F-4235-BCF8-D520F46932D3}"/>
              </a:ext>
            </a:extLst>
          </p:cNvPr>
          <p:cNvSpPr>
            <a:spLocks noGrp="1"/>
          </p:cNvSpPr>
          <p:nvPr>
            <p:ph idx="1"/>
          </p:nvPr>
        </p:nvSpPr>
        <p:spPr/>
        <p:txBody>
          <a:bodyPr/>
          <a:lstStyle/>
          <a:p>
            <a:r>
              <a:rPr lang="en-US" dirty="0"/>
              <a:t>Conclusions are drawn by means of logical deduction </a:t>
            </a:r>
          </a:p>
          <a:p>
            <a:r>
              <a:rPr lang="en-US" dirty="0"/>
              <a:t>Ways of theory testing involve: checking for internal consistency, logical flow in statement, comparison with other theories, and empirical application</a:t>
            </a:r>
          </a:p>
          <a:p>
            <a:r>
              <a:rPr lang="en-US" dirty="0"/>
              <a:t> Inductive logic doesn’t provide a difference between empirical and metaphysical (logic) characters of theoretical systems</a:t>
            </a:r>
          </a:p>
          <a:p>
            <a:endParaRPr lang="en-US" dirty="0"/>
          </a:p>
        </p:txBody>
      </p:sp>
    </p:spTree>
    <p:extLst>
      <p:ext uri="{BB962C8B-B14F-4D97-AF65-F5344CB8AC3E}">
        <p14:creationId xmlns="" xmlns:p14="http://schemas.microsoft.com/office/powerpoint/2010/main" val="38781026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67</TotalTime>
  <Words>1700</Words>
  <Application>Microsoft Office PowerPoint</Application>
  <PresentationFormat>Custom</PresentationFormat>
  <Paragraphs>108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Wisp</vt:lpstr>
      <vt:lpstr>Overview</vt:lpstr>
      <vt:lpstr>Cont...</vt:lpstr>
      <vt:lpstr>Slide 3</vt:lpstr>
      <vt:lpstr>Chapter 1: A SURVEY OF SOME FUNDAMENTAL PROBLEMS</vt:lpstr>
      <vt:lpstr>A SURVEY OF SOME FUNDAMENTAL PROBLEMS</vt:lpstr>
      <vt:lpstr>THE PROBLEM OF INDUCTION  </vt:lpstr>
      <vt:lpstr>Elimination of psychologism</vt:lpstr>
      <vt:lpstr>Distinguish four different lines along which the testing of a theory could be carried out. </vt:lpstr>
      <vt:lpstr>Deductive testing of theories </vt:lpstr>
      <vt:lpstr>The problem of demarcation</vt:lpstr>
      <vt:lpstr>Experience as a method</vt:lpstr>
      <vt:lpstr>Example </vt:lpstr>
      <vt:lpstr>Falsifiability as a criterion of demarcation </vt:lpstr>
      <vt:lpstr>Slide 14</vt:lpstr>
      <vt:lpstr>The problem of ‘empirical basis’ </vt:lpstr>
      <vt:lpstr>Scientific objectivity and subjective conviction </vt:lpstr>
      <vt:lpstr>Chapter 2: ON THE PROBLEM OF A THEORY OF SCIENTIFIC METHOD</vt:lpstr>
      <vt:lpstr>On the problem of theory of scientific methods </vt:lpstr>
      <vt:lpstr>The naturalistic approach to the theory of methods </vt:lpstr>
      <vt:lpstr>Methodological rules as conventions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YAHYA</dc:creator>
  <cp:lastModifiedBy>walee</cp:lastModifiedBy>
  <cp:revision>30</cp:revision>
  <dcterms:created xsi:type="dcterms:W3CDTF">2019-01-01T11:56:43Z</dcterms:created>
  <dcterms:modified xsi:type="dcterms:W3CDTF">2019-01-03T05:24:19Z</dcterms:modified>
</cp:coreProperties>
</file>