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AECF1B-77D6-4E4E-B126-22CAC61DC58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424077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AECF1B-77D6-4E4E-B126-22CAC61DC58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311357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AECF1B-77D6-4E4E-B126-22CAC61DC58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357001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AECF1B-77D6-4E4E-B126-22CAC61DC58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1097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AECF1B-77D6-4E4E-B126-22CAC61DC58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691468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AECF1B-77D6-4E4E-B126-22CAC61DC58F}"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154193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AECF1B-77D6-4E4E-B126-22CAC61DC58F}"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369169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AECF1B-77D6-4E4E-B126-22CAC61DC58F}" type="datetimeFigureOut">
              <a:rPr lang="en-US" smtClean="0"/>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1803731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ECF1B-77D6-4E4E-B126-22CAC61DC58F}" type="datetimeFigureOut">
              <a:rPr lang="en-US" smtClean="0"/>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64983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ECF1B-77D6-4E4E-B126-22CAC61DC58F}"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17913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ECF1B-77D6-4E4E-B126-22CAC61DC58F}"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8F1E7-69A2-4D06-A17B-7081FDF07D0C}" type="slidenum">
              <a:rPr lang="en-US" smtClean="0"/>
              <a:t>‹#›</a:t>
            </a:fld>
            <a:endParaRPr lang="en-US"/>
          </a:p>
        </p:txBody>
      </p:sp>
    </p:spTree>
    <p:extLst>
      <p:ext uri="{BB962C8B-B14F-4D97-AF65-F5344CB8AC3E}">
        <p14:creationId xmlns:p14="http://schemas.microsoft.com/office/powerpoint/2010/main" val="20538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ECF1B-77D6-4E4E-B126-22CAC61DC58F}" type="datetimeFigureOut">
              <a:rPr lang="en-US" smtClean="0"/>
              <a:t>4/1/2019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8F1E7-69A2-4D06-A17B-7081FDF07D0C}" type="slidenum">
              <a:rPr lang="en-US" smtClean="0"/>
              <a:t>‹#›</a:t>
            </a:fld>
            <a:endParaRPr lang="en-US"/>
          </a:p>
        </p:txBody>
      </p:sp>
    </p:spTree>
    <p:extLst>
      <p:ext uri="{BB962C8B-B14F-4D97-AF65-F5344CB8AC3E}">
        <p14:creationId xmlns:p14="http://schemas.microsoft.com/office/powerpoint/2010/main" val="3026677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b="1" dirty="0" smtClean="0">
                <a:solidFill>
                  <a:srgbClr val="FF0000"/>
                </a:solidFill>
                <a:latin typeface="Arial Black" panose="020B0A04020102020204" pitchFamily="34" charset="0"/>
              </a:rPr>
              <a:t>Political</a:t>
            </a:r>
            <a:r>
              <a:rPr lang="en-US" dirty="0" smtClean="0"/>
              <a:t> </a:t>
            </a:r>
            <a:r>
              <a:rPr lang="en-US" dirty="0" smtClean="0">
                <a:solidFill>
                  <a:srgbClr val="FF0000"/>
                </a:solidFill>
                <a:latin typeface="Arial Black" panose="020B0A04020102020204" pitchFamily="34" charset="0"/>
              </a:rPr>
              <a:t>Science</a:t>
            </a:r>
            <a:r>
              <a:rPr lang="en-US" dirty="0" smtClean="0"/>
              <a:t> </a:t>
            </a:r>
            <a:endParaRPr lang="en-US" dirty="0"/>
          </a:p>
        </p:txBody>
      </p:sp>
    </p:spTree>
    <p:extLst>
      <p:ext uri="{BB962C8B-B14F-4D97-AF65-F5344CB8AC3E}">
        <p14:creationId xmlns:p14="http://schemas.microsoft.com/office/powerpoint/2010/main" val="379195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solidFill>
                  <a:schemeClr val="accent5">
                    <a:lumMod val="50000"/>
                  </a:schemeClr>
                </a:solidFill>
                <a:latin typeface="Arial" panose="020B0604020202020204" pitchFamily="34" charset="0"/>
                <a:cs typeface="Arial" panose="020B0604020202020204" pitchFamily="34" charset="0"/>
              </a:rPr>
              <a:t>Political science </a:t>
            </a:r>
            <a:br>
              <a:rPr lang="en-US" sz="8000" dirty="0" smtClean="0">
                <a:solidFill>
                  <a:schemeClr val="accent5">
                    <a:lumMod val="50000"/>
                  </a:schemeClr>
                </a:solidFill>
                <a:latin typeface="Arial" panose="020B0604020202020204" pitchFamily="34" charset="0"/>
                <a:cs typeface="Arial" panose="020B0604020202020204" pitchFamily="34" charset="0"/>
              </a:rPr>
            </a:br>
            <a:endParaRPr lang="en-US" sz="8000" dirty="0">
              <a:solidFill>
                <a:schemeClr val="accent5">
                  <a:lumMod val="5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Autofit/>
          </a:bodyPr>
          <a:lstStyle/>
          <a:p>
            <a:r>
              <a:rPr lang="en-US" sz="6000" dirty="0">
                <a:solidFill>
                  <a:schemeClr val="accent5">
                    <a:lumMod val="75000"/>
                  </a:schemeClr>
                </a:solidFill>
              </a:rPr>
              <a:t>Relationship </a:t>
            </a:r>
            <a:r>
              <a:rPr lang="en-US" sz="6000" dirty="0" smtClean="0">
                <a:solidFill>
                  <a:schemeClr val="accent5">
                    <a:lumMod val="75000"/>
                  </a:schemeClr>
                </a:solidFill>
              </a:rPr>
              <a:t>with other social sciences</a:t>
            </a:r>
            <a:endParaRPr lang="en-US" sz="6000" dirty="0">
              <a:solidFill>
                <a:schemeClr val="accent5">
                  <a:lumMod val="75000"/>
                </a:schemeClr>
              </a:solidFill>
            </a:endParaRPr>
          </a:p>
        </p:txBody>
      </p:sp>
    </p:spTree>
    <p:extLst>
      <p:ext uri="{BB962C8B-B14F-4D97-AF65-F5344CB8AC3E}">
        <p14:creationId xmlns:p14="http://schemas.microsoft.com/office/powerpoint/2010/main" val="209597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889844"/>
            <a:ext cx="6096000" cy="5355312"/>
          </a:xfrm>
          <a:prstGeom prst="rect">
            <a:avLst/>
          </a:prstGeom>
        </p:spPr>
        <p:txBody>
          <a:bodyPr>
            <a:spAutoFit/>
          </a:bodyPr>
          <a:lstStyle/>
          <a:p>
            <a:r>
              <a:rPr lang="en-US" dirty="0">
                <a:latin typeface="Arial Black" panose="020B0A04020102020204" pitchFamily="34" charset="0"/>
              </a:rPr>
              <a:t>Political Science and Other Social Sciences</a:t>
            </a:r>
          </a:p>
          <a:p>
            <a:r>
              <a:rPr lang="en-US" dirty="0"/>
              <a:t>As mentioned in the introductory article in this module, political science is the systematic study of the state and the workings of the political economy. The study of political science gives people the ability to influence and persuade the authorities to conform to broad developmental thrusts and to steer the direction in which the government is headed. Since political science is concerned with the study of the global political economy, it has links to other social sciences like history, sociology, philosophy, and psychology. It needs to be mentioned that political science is that branch of the social sciences that is concerned with the workings of the global political economy and hence, shares a symbiotic relationship with the other social sciences that study the other parts of the global political economy. We have chosen history, sociology, philosophy and psychology in this article as these are the disciplines that have a bearing on how political scientists go about their work</a:t>
            </a:r>
            <a:r>
              <a:rPr lang="en-US" dirty="0" smtClean="0"/>
              <a:t>.</a:t>
            </a:r>
          </a:p>
          <a:p>
            <a:endParaRPr lang="en-US" dirty="0"/>
          </a:p>
        </p:txBody>
      </p:sp>
    </p:spTree>
    <p:extLst>
      <p:ext uri="{BB962C8B-B14F-4D97-AF65-F5344CB8AC3E}">
        <p14:creationId xmlns:p14="http://schemas.microsoft.com/office/powerpoint/2010/main" val="134404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6843"/>
            <a:ext cx="6096000" cy="4801314"/>
          </a:xfrm>
          <a:prstGeom prst="rect">
            <a:avLst/>
          </a:prstGeom>
        </p:spPr>
        <p:txBody>
          <a:bodyPr>
            <a:spAutoFit/>
          </a:bodyPr>
          <a:lstStyle/>
          <a:p>
            <a:r>
              <a:rPr lang="en-US" dirty="0">
                <a:latin typeface="Arial Black" panose="020B0A04020102020204" pitchFamily="34" charset="0"/>
              </a:rPr>
              <a:t>History, Sociology, and Political Science</a:t>
            </a:r>
          </a:p>
          <a:p>
            <a:r>
              <a:rPr lang="en-US" dirty="0"/>
              <a:t>Political science is intimately linked to history as the patterns of the past provide clues to the future. There can be no better guide to understanding the present and to predict the future than by studying the events in the past and extrapolating them to the future. For instance, when political scientists try to predict the likely direction, which the global political economy takes, they would be relying on history to predict political behavior. Next, political science is closely intertwined with sociology as both branches attempt to study human behavior in groups. Whereas sociology studies the entire societies, political science is concerned with the political systems that are part of the larger society. The study of the interactions between the people and the state is something that both sociology and political science aim to do and hence, there is a symbiotic relationship between sociology and political science</a:t>
            </a:r>
            <a:r>
              <a:rPr lang="en-US" dirty="0" smtClean="0"/>
              <a:t>.</a:t>
            </a:r>
          </a:p>
          <a:p>
            <a:endParaRPr lang="en-US" dirty="0"/>
          </a:p>
        </p:txBody>
      </p:sp>
    </p:spTree>
    <p:extLst>
      <p:ext uri="{BB962C8B-B14F-4D97-AF65-F5344CB8AC3E}">
        <p14:creationId xmlns:p14="http://schemas.microsoft.com/office/powerpoint/2010/main" val="94694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82341"/>
            <a:ext cx="6096000" cy="3693319"/>
          </a:xfrm>
          <a:prstGeom prst="rect">
            <a:avLst/>
          </a:prstGeom>
        </p:spPr>
        <p:txBody>
          <a:bodyPr>
            <a:spAutoFit/>
          </a:bodyPr>
          <a:lstStyle/>
          <a:p>
            <a:r>
              <a:rPr lang="en-US" dirty="0">
                <a:latin typeface="Arial Black" panose="020B0A04020102020204" pitchFamily="34" charset="0"/>
              </a:rPr>
              <a:t>Philosophy, Psychology, and Political Science</a:t>
            </a:r>
          </a:p>
          <a:p>
            <a:r>
              <a:rPr lang="en-US" dirty="0"/>
              <a:t>The next aspect is to do with philosophy. Since political behavior and governance are studied in terms of political philosophy which deals with abstract notions of the role of the state and the relationship of people and the state with an emphasis on understanding the concepts of public welfare and larger social good, both political science and philosophy have common grounds in these aspects. The final social science discipline chosen is psychology and as this discipline studies human behavior in society, there are meeting points between political science and psychology as they both are concerned with the examination of why people in the larger political economy behave the way they do.</a:t>
            </a:r>
          </a:p>
        </p:txBody>
      </p:sp>
    </p:spTree>
    <p:extLst>
      <p:ext uri="{BB962C8B-B14F-4D97-AF65-F5344CB8AC3E}">
        <p14:creationId xmlns:p14="http://schemas.microsoft.com/office/powerpoint/2010/main" val="101700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136339"/>
            <a:ext cx="6096000" cy="2585323"/>
          </a:xfrm>
          <a:prstGeom prst="rect">
            <a:avLst/>
          </a:prstGeom>
        </p:spPr>
        <p:txBody>
          <a:bodyPr>
            <a:spAutoFit/>
          </a:bodyPr>
          <a:lstStyle/>
          <a:p>
            <a:r>
              <a:rPr lang="en-US" dirty="0">
                <a:latin typeface="Arial Black" panose="020B0A04020102020204" pitchFamily="34" charset="0"/>
              </a:rPr>
              <a:t>Final Thoughts</a:t>
            </a:r>
          </a:p>
          <a:p>
            <a:r>
              <a:rPr lang="en-US" dirty="0"/>
              <a:t>Finally, political science cannot be a standalone or isolated field as all branches of the social sciences purport to explain the larger questions concerning people and the state. Hence, there are symbiotic relationships between political science and other sub-disciplines of social sciences as they have common ground in their quest to understand how political systems work and how politics and governance play themselves out.</a:t>
            </a:r>
          </a:p>
          <a:p>
            <a:endParaRPr lang="en-US" dirty="0"/>
          </a:p>
        </p:txBody>
      </p:sp>
    </p:spTree>
    <p:extLst>
      <p:ext uri="{BB962C8B-B14F-4D97-AF65-F5344CB8AC3E}">
        <p14:creationId xmlns:p14="http://schemas.microsoft.com/office/powerpoint/2010/main" val="3186588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5342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TotalTime>
  <Words>545</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Political Science </vt:lpstr>
      <vt:lpstr>Political science  </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THEORIES II</dc:title>
  <dc:creator>Aqib</dc:creator>
  <cp:lastModifiedBy>Aqib</cp:lastModifiedBy>
  <cp:revision>10</cp:revision>
  <dcterms:created xsi:type="dcterms:W3CDTF">2019-03-28T05:34:02Z</dcterms:created>
  <dcterms:modified xsi:type="dcterms:W3CDTF">2019-04-01T11:43:54Z</dcterms:modified>
</cp:coreProperties>
</file>