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297" autoAdjust="0"/>
  </p:normalViewPr>
  <p:slideViewPr>
    <p:cSldViewPr>
      <p:cViewPr varScale="1">
        <p:scale>
          <a:sx n="67" d="100"/>
          <a:sy n="67" d="100"/>
        </p:scale>
        <p:origin x="-147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62200"/>
            <a:ext cx="8229600" cy="1143000"/>
          </a:xfrm>
        </p:spPr>
        <p:txBody>
          <a:bodyPr>
            <a:noAutofit/>
          </a:bodyPr>
          <a:lstStyle/>
          <a:p>
            <a:r>
              <a:rPr lang="en-US" sz="5400" b="1" u="sng" dirty="0" smtClean="0">
                <a:latin typeface="Algerian" panose="04020705040A02060702" pitchFamily="82" charset="0"/>
              </a:rPr>
              <a:t>Planning and decision making</a:t>
            </a:r>
            <a:endParaRPr lang="en-US" sz="5400" b="1" u="sng" dirty="0">
              <a:latin typeface="Algerian" panose="04020705040A02060702" pitchFamily="82" charset="0"/>
            </a:endParaRPr>
          </a:p>
        </p:txBody>
      </p:sp>
    </p:spTree>
    <p:extLst>
      <p:ext uri="{BB962C8B-B14F-4D97-AF65-F5344CB8AC3E}">
        <p14:creationId xmlns:p14="http://schemas.microsoft.com/office/powerpoint/2010/main" val="2755525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4) Contingency </a:t>
            </a:r>
            <a:r>
              <a:rPr lang="en-US" b="1" dirty="0"/>
              <a:t>Plans:</a:t>
            </a:r>
            <a:endParaRPr lang="en-US" dirty="0"/>
          </a:p>
        </p:txBody>
      </p:sp>
      <p:sp>
        <p:nvSpPr>
          <p:cNvPr id="3" name="Content Placeholder 2"/>
          <p:cNvSpPr>
            <a:spLocks noGrp="1"/>
          </p:cNvSpPr>
          <p:nvPr>
            <p:ph idx="1"/>
          </p:nvPr>
        </p:nvSpPr>
        <p:spPr>
          <a:xfrm>
            <a:off x="457200" y="1371600"/>
            <a:ext cx="8229600" cy="4525963"/>
          </a:xfrm>
        </p:spPr>
        <p:txBody>
          <a:bodyPr/>
          <a:lstStyle/>
          <a:p>
            <a:pPr marL="0" indent="0" algn="just">
              <a:buNone/>
            </a:pPr>
            <a:r>
              <a:rPr lang="en-US" dirty="0"/>
              <a:t/>
            </a:r>
            <a:br>
              <a:rPr lang="en-US" dirty="0"/>
            </a:br>
            <a:r>
              <a:rPr lang="en-US" dirty="0"/>
              <a:t>Contingency plans are made to deal with situations that might crop up if these assumptions turn out to be wrong. Thus contingency planning is the development of alternative courses of action to be taken if events disrupt a planned course of action</a:t>
            </a:r>
          </a:p>
        </p:txBody>
      </p:sp>
    </p:spTree>
    <p:extLst>
      <p:ext uri="{BB962C8B-B14F-4D97-AF65-F5344CB8AC3E}">
        <p14:creationId xmlns:p14="http://schemas.microsoft.com/office/powerpoint/2010/main" val="3321992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8839200" cy="6553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2419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normAutofit/>
          </a:bodyPr>
          <a:lstStyle/>
          <a:p>
            <a:r>
              <a:rPr lang="en-US" sz="5400" b="1" u="sng" dirty="0" smtClean="0">
                <a:latin typeface="Algerian" panose="04020705040A02060702" pitchFamily="82" charset="0"/>
              </a:rPr>
              <a:t>Decision Making</a:t>
            </a:r>
            <a:endParaRPr lang="en-US" sz="5400" b="1" u="sng" dirty="0">
              <a:latin typeface="Algerian" panose="04020705040A02060702" pitchFamily="82" charset="0"/>
            </a:endParaRPr>
          </a:p>
        </p:txBody>
      </p:sp>
      <p:sp>
        <p:nvSpPr>
          <p:cNvPr id="3" name="Subtitle 2"/>
          <p:cNvSpPr>
            <a:spLocks noGrp="1"/>
          </p:cNvSpPr>
          <p:nvPr>
            <p:ph type="subTitle" idx="1"/>
          </p:nvPr>
        </p:nvSpPr>
        <p:spPr>
          <a:xfrm>
            <a:off x="914400" y="2286000"/>
            <a:ext cx="7239000" cy="3886200"/>
          </a:xfrm>
        </p:spPr>
        <p:txBody>
          <a:bodyPr>
            <a:normAutofit fontScale="62500" lnSpcReduction="20000"/>
          </a:bodyPr>
          <a:lstStyle/>
          <a:p>
            <a:pPr marL="457200" indent="-457200" algn="just">
              <a:buFont typeface="Wingdings" panose="05000000000000000000" pitchFamily="2" charset="2"/>
              <a:buChar char="q"/>
            </a:pPr>
            <a:r>
              <a:rPr lang="en-US" sz="3800" dirty="0">
                <a:solidFill>
                  <a:schemeClr val="tx1"/>
                </a:solidFill>
                <a:latin typeface="Arial Narrow" panose="020B0606020202030204" pitchFamily="34" charset="0"/>
              </a:rPr>
              <a:t>D</a:t>
            </a:r>
            <a:r>
              <a:rPr lang="en-US" sz="3800" dirty="0" smtClean="0">
                <a:solidFill>
                  <a:schemeClr val="tx1"/>
                </a:solidFill>
                <a:latin typeface="Arial Narrow" panose="020B0606020202030204" pitchFamily="34" charset="0"/>
              </a:rPr>
              <a:t>ecision-making</a:t>
            </a:r>
            <a:r>
              <a:rPr lang="en-US" sz="3800" dirty="0">
                <a:solidFill>
                  <a:schemeClr val="tx1"/>
                </a:solidFill>
                <a:latin typeface="Arial Narrow" panose="020B0606020202030204" pitchFamily="34" charset="0"/>
              </a:rPr>
              <a:t> </a:t>
            </a:r>
            <a:r>
              <a:rPr lang="en-US" sz="3800" dirty="0" smtClean="0">
                <a:solidFill>
                  <a:schemeClr val="tx1"/>
                </a:solidFill>
                <a:latin typeface="Arial Narrow" panose="020B0606020202030204" pitchFamily="34" charset="0"/>
              </a:rPr>
              <a:t> </a:t>
            </a:r>
            <a:r>
              <a:rPr lang="en-US" sz="3800" dirty="0">
                <a:solidFill>
                  <a:schemeClr val="tx1"/>
                </a:solidFill>
                <a:latin typeface="Arial Narrow" panose="020B0606020202030204" pitchFamily="34" charset="0"/>
              </a:rPr>
              <a:t>is regarded as the cognitive process resulting in the selection of a belief or a course of action among several alternative possibilities. </a:t>
            </a:r>
            <a:endParaRPr lang="en-US" sz="3800" dirty="0" smtClean="0">
              <a:solidFill>
                <a:schemeClr val="tx1"/>
              </a:solidFill>
              <a:latin typeface="Arial Narrow" panose="020B0606020202030204" pitchFamily="34" charset="0"/>
            </a:endParaRPr>
          </a:p>
          <a:p>
            <a:pPr algn="just"/>
            <a:endParaRPr lang="en-US" sz="3800" dirty="0">
              <a:solidFill>
                <a:schemeClr val="tx1"/>
              </a:solidFill>
              <a:latin typeface="Arial Narrow" panose="020B0606020202030204" pitchFamily="34" charset="0"/>
            </a:endParaRPr>
          </a:p>
          <a:p>
            <a:pPr marL="457200" indent="-457200" algn="just">
              <a:buFont typeface="Wingdings" panose="05000000000000000000" pitchFamily="2" charset="2"/>
              <a:buChar char="q"/>
            </a:pPr>
            <a:r>
              <a:rPr lang="en-US" sz="3800" dirty="0" smtClean="0">
                <a:solidFill>
                  <a:schemeClr val="tx1"/>
                </a:solidFill>
                <a:latin typeface="Arial Narrow" panose="020B0606020202030204" pitchFamily="34" charset="0"/>
              </a:rPr>
              <a:t>Every </a:t>
            </a:r>
            <a:r>
              <a:rPr lang="en-US" sz="3800" dirty="0">
                <a:solidFill>
                  <a:schemeClr val="tx1"/>
                </a:solidFill>
                <a:latin typeface="Arial Narrow" panose="020B0606020202030204" pitchFamily="34" charset="0"/>
              </a:rPr>
              <a:t>decision-making process produces a final choice, which may or may not prompt </a:t>
            </a:r>
            <a:r>
              <a:rPr lang="en-US" sz="3800" dirty="0" smtClean="0">
                <a:solidFill>
                  <a:schemeClr val="tx1"/>
                </a:solidFill>
                <a:latin typeface="Arial Narrow" panose="020B0606020202030204" pitchFamily="34" charset="0"/>
              </a:rPr>
              <a:t>action.</a:t>
            </a:r>
          </a:p>
          <a:p>
            <a:pPr marL="457200" indent="-457200" algn="just">
              <a:buFont typeface="Wingdings" panose="05000000000000000000" pitchFamily="2" charset="2"/>
              <a:buChar char="q"/>
            </a:pPr>
            <a:endParaRPr lang="en-US" sz="3800" dirty="0" smtClean="0">
              <a:solidFill>
                <a:schemeClr val="tx1"/>
              </a:solidFill>
              <a:latin typeface="Arial Narrow" panose="020B0606020202030204" pitchFamily="34" charset="0"/>
            </a:endParaRPr>
          </a:p>
          <a:p>
            <a:pPr marL="457200" indent="-457200" algn="just">
              <a:buFont typeface="Wingdings" panose="05000000000000000000" pitchFamily="2" charset="2"/>
              <a:buChar char="q"/>
            </a:pPr>
            <a:r>
              <a:rPr lang="en-US" sz="3800" dirty="0" smtClean="0">
                <a:solidFill>
                  <a:schemeClr val="tx1"/>
                </a:solidFill>
                <a:latin typeface="Arial Narrow" panose="020B0606020202030204" pitchFamily="34" charset="0"/>
              </a:rPr>
              <a:t>Decision-making </a:t>
            </a:r>
            <a:r>
              <a:rPr lang="en-US" sz="3800" dirty="0">
                <a:solidFill>
                  <a:schemeClr val="tx1"/>
                </a:solidFill>
                <a:latin typeface="Arial Narrow" panose="020B0606020202030204" pitchFamily="34" charset="0"/>
              </a:rPr>
              <a:t>is the process of identifying and choosing alternatives based on the values, preferences and beliefs of the decision-maker.</a:t>
            </a:r>
          </a:p>
          <a:p>
            <a:endParaRPr lang="en-US" dirty="0"/>
          </a:p>
        </p:txBody>
      </p:sp>
    </p:spTree>
    <p:extLst>
      <p:ext uri="{BB962C8B-B14F-4D97-AF65-F5344CB8AC3E}">
        <p14:creationId xmlns:p14="http://schemas.microsoft.com/office/powerpoint/2010/main" val="1844267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
            <a:ext cx="8839200" cy="67055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84544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7391400" cy="5632311"/>
          </a:xfrm>
          <a:prstGeom prst="rect">
            <a:avLst/>
          </a:prstGeom>
        </p:spPr>
        <p:txBody>
          <a:bodyPr wrap="square">
            <a:spAutoFit/>
          </a:bodyPr>
          <a:lstStyle/>
          <a:p>
            <a:pPr algn="just"/>
            <a:r>
              <a:rPr lang="en-US" sz="2400" b="1" u="sng" dirty="0">
                <a:latin typeface="Arial Black" panose="020B0A04020102020204" pitchFamily="34" charset="0"/>
              </a:rPr>
              <a:t>Step 1: Identify the </a:t>
            </a:r>
            <a:r>
              <a:rPr lang="en-US" sz="2400" b="1" u="sng" dirty="0" smtClean="0">
                <a:latin typeface="Arial Black" panose="020B0A04020102020204" pitchFamily="34" charset="0"/>
              </a:rPr>
              <a:t>decision</a:t>
            </a:r>
          </a:p>
          <a:p>
            <a:pPr algn="just"/>
            <a:endParaRPr lang="en-US" sz="2400" b="1" dirty="0">
              <a:latin typeface="Arial Narrow" panose="020B0606020202030204" pitchFamily="34" charset="0"/>
            </a:endParaRPr>
          </a:p>
          <a:p>
            <a:pPr algn="just"/>
            <a:r>
              <a:rPr lang="en-US" sz="2400" dirty="0">
                <a:latin typeface="Arial Narrow" panose="020B0606020202030204" pitchFamily="34" charset="0"/>
              </a:rPr>
              <a:t>You realize that you need to make a decision. Try to clearly define the nature of the decision you must make. This first step is very important</a:t>
            </a:r>
            <a:r>
              <a:rPr lang="en-US" sz="2400" dirty="0" smtClean="0">
                <a:latin typeface="Arial Narrow" panose="020B0606020202030204" pitchFamily="34" charset="0"/>
              </a:rPr>
              <a:t>.</a:t>
            </a:r>
          </a:p>
          <a:p>
            <a:pPr algn="just"/>
            <a:endParaRPr lang="en-US" sz="2400" dirty="0">
              <a:latin typeface="Arial Narrow" panose="020B0606020202030204" pitchFamily="34" charset="0"/>
            </a:endParaRPr>
          </a:p>
          <a:p>
            <a:pPr algn="just"/>
            <a:r>
              <a:rPr lang="en-US" sz="2400" b="1" u="sng" dirty="0">
                <a:latin typeface="Arial Black" panose="020B0A04020102020204" pitchFamily="34" charset="0"/>
              </a:rPr>
              <a:t>Step 2: Gather relevant </a:t>
            </a:r>
            <a:r>
              <a:rPr lang="en-US" sz="2400" b="1" u="sng" dirty="0" smtClean="0">
                <a:latin typeface="Arial Black" panose="020B0A04020102020204" pitchFamily="34" charset="0"/>
              </a:rPr>
              <a:t>information</a:t>
            </a:r>
          </a:p>
          <a:p>
            <a:pPr algn="just"/>
            <a:endParaRPr lang="en-US" sz="2400" b="1" dirty="0">
              <a:latin typeface="Arial Narrow" panose="020B0606020202030204" pitchFamily="34" charset="0"/>
            </a:endParaRPr>
          </a:p>
          <a:p>
            <a:pPr algn="just"/>
            <a:r>
              <a:rPr lang="en-US" sz="2400" dirty="0">
                <a:latin typeface="Arial Narrow" panose="020B0606020202030204" pitchFamily="34" charset="0"/>
              </a:rPr>
              <a:t>Collect some pertinent information before you make your decision: what information is needed, the best sources of information, and how to get it. This step involves both internal and external “work.” Some information is internal: you’ll seek it through a process of self-assessment. Other information is external: you’ll find it online, in books, from other people, and from other sources.</a:t>
            </a:r>
          </a:p>
        </p:txBody>
      </p:sp>
    </p:spTree>
    <p:extLst>
      <p:ext uri="{BB962C8B-B14F-4D97-AF65-F5344CB8AC3E}">
        <p14:creationId xmlns:p14="http://schemas.microsoft.com/office/powerpoint/2010/main" val="1510746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267700" cy="6001643"/>
          </a:xfrm>
          <a:prstGeom prst="rect">
            <a:avLst/>
          </a:prstGeom>
        </p:spPr>
        <p:txBody>
          <a:bodyPr wrap="square">
            <a:spAutoFit/>
          </a:bodyPr>
          <a:lstStyle/>
          <a:p>
            <a:pPr algn="just"/>
            <a:r>
              <a:rPr lang="en-US" sz="2400" b="1" u="sng" dirty="0">
                <a:latin typeface="Arial Black" panose="020B0A04020102020204" pitchFamily="34" charset="0"/>
              </a:rPr>
              <a:t>Step 3: Identify the </a:t>
            </a:r>
            <a:r>
              <a:rPr lang="en-US" sz="2400" b="1" u="sng" dirty="0" smtClean="0">
                <a:latin typeface="Arial Black" panose="020B0A04020102020204" pitchFamily="34" charset="0"/>
              </a:rPr>
              <a:t>alternatives</a:t>
            </a:r>
          </a:p>
          <a:p>
            <a:pPr algn="just"/>
            <a:endParaRPr lang="en-US" sz="2400" b="1" u="sng" dirty="0">
              <a:latin typeface="Arial Black" panose="020B0A04020102020204" pitchFamily="34" charset="0"/>
            </a:endParaRPr>
          </a:p>
          <a:p>
            <a:pPr algn="just"/>
            <a:r>
              <a:rPr lang="en-US" sz="2400" dirty="0">
                <a:latin typeface="Arial Narrow" panose="020B0606020202030204" pitchFamily="34" charset="0"/>
              </a:rPr>
              <a:t>As you collect information, you will probably identify several possible paths of action, or alternatives. You can also use your imagination and additional information to construct new alternatives. In this step, you will list all possible and desirable alternatives</a:t>
            </a:r>
            <a:r>
              <a:rPr lang="en-US" sz="2400" dirty="0" smtClean="0">
                <a:latin typeface="Arial Narrow" panose="020B0606020202030204" pitchFamily="34" charset="0"/>
              </a:rPr>
              <a:t>.</a:t>
            </a:r>
          </a:p>
          <a:p>
            <a:pPr algn="just"/>
            <a:endParaRPr lang="en-US" sz="2400" dirty="0">
              <a:latin typeface="Arial Narrow" panose="020B0606020202030204" pitchFamily="34" charset="0"/>
            </a:endParaRPr>
          </a:p>
          <a:p>
            <a:pPr algn="just"/>
            <a:r>
              <a:rPr lang="en-US" sz="2400" b="1" u="sng" dirty="0">
                <a:latin typeface="Arial Black" panose="020B0A04020102020204" pitchFamily="34" charset="0"/>
              </a:rPr>
              <a:t>Step 4: Weigh the </a:t>
            </a:r>
            <a:r>
              <a:rPr lang="en-US" sz="2400" b="1" u="sng" dirty="0" smtClean="0">
                <a:latin typeface="Arial Black" panose="020B0A04020102020204" pitchFamily="34" charset="0"/>
              </a:rPr>
              <a:t>evidence</a:t>
            </a:r>
          </a:p>
          <a:p>
            <a:pPr algn="just"/>
            <a:endParaRPr lang="en-US" sz="2400" b="1" u="sng" dirty="0">
              <a:latin typeface="Arial Black" panose="020B0A04020102020204" pitchFamily="34" charset="0"/>
            </a:endParaRPr>
          </a:p>
          <a:p>
            <a:pPr algn="just"/>
            <a:r>
              <a:rPr lang="en-US" sz="2400" dirty="0">
                <a:latin typeface="Arial Narrow" panose="020B0606020202030204" pitchFamily="34" charset="0"/>
              </a:rPr>
              <a:t>Draw on your information and emotions to imagine what it would be like if you carried out each of the alternatives to the end. Evaluate whether the need identified in Step 1 would be met or resolved through the use of each alternative. As you go through this difficult internal process, you’ll begin to favor certain alternatives: those that seem to have a higher potential for reaching your goal. Finally, place the alternatives in a priority order, based upon your own value system.</a:t>
            </a:r>
          </a:p>
        </p:txBody>
      </p:sp>
    </p:spTree>
    <p:extLst>
      <p:ext uri="{BB962C8B-B14F-4D97-AF65-F5344CB8AC3E}">
        <p14:creationId xmlns:p14="http://schemas.microsoft.com/office/powerpoint/2010/main" val="3287636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38200"/>
            <a:ext cx="8077200" cy="4524315"/>
          </a:xfrm>
          <a:prstGeom prst="rect">
            <a:avLst/>
          </a:prstGeom>
        </p:spPr>
        <p:txBody>
          <a:bodyPr wrap="square">
            <a:spAutoFit/>
          </a:bodyPr>
          <a:lstStyle/>
          <a:p>
            <a:pPr algn="just"/>
            <a:r>
              <a:rPr lang="en-US" sz="2400" b="1" u="sng" dirty="0">
                <a:latin typeface="Arial Black" panose="020B0A04020102020204" pitchFamily="34" charset="0"/>
              </a:rPr>
              <a:t>Step 5: Choose among </a:t>
            </a:r>
            <a:r>
              <a:rPr lang="en-US" sz="2400" b="1" u="sng" dirty="0" smtClean="0">
                <a:latin typeface="Arial Black" panose="020B0A04020102020204" pitchFamily="34" charset="0"/>
              </a:rPr>
              <a:t>alternatives</a:t>
            </a:r>
          </a:p>
          <a:p>
            <a:pPr algn="just"/>
            <a:endParaRPr lang="en-US" sz="2400" b="1" u="sng" dirty="0">
              <a:latin typeface="Arial Black" panose="020B0A04020102020204" pitchFamily="34" charset="0"/>
            </a:endParaRPr>
          </a:p>
          <a:p>
            <a:pPr algn="just"/>
            <a:r>
              <a:rPr lang="en-US" sz="2400" dirty="0">
                <a:latin typeface="Arial Narrow" panose="020B0606020202030204" pitchFamily="34" charset="0"/>
              </a:rPr>
              <a:t>Once you have weighed all the evidence, you are ready to select the alternative that seems to be best one for you. You may even choose a combination of alternatives. Your choice in Step 5 may very likely be the same or similar to the alternative you placed at the top of your list at the end of Step 4</a:t>
            </a:r>
            <a:r>
              <a:rPr lang="en-US" sz="2400" dirty="0" smtClean="0">
                <a:latin typeface="Arial Narrow" panose="020B0606020202030204" pitchFamily="34" charset="0"/>
              </a:rPr>
              <a:t>.</a:t>
            </a:r>
          </a:p>
          <a:p>
            <a:pPr algn="just"/>
            <a:endParaRPr lang="en-US" sz="2400" dirty="0">
              <a:latin typeface="Arial Narrow" panose="020B0606020202030204" pitchFamily="34" charset="0"/>
            </a:endParaRPr>
          </a:p>
          <a:p>
            <a:pPr algn="just"/>
            <a:r>
              <a:rPr lang="en-US" sz="2400" b="1" u="sng" dirty="0">
                <a:latin typeface="Arial Black" panose="020B0A04020102020204" pitchFamily="34" charset="0"/>
              </a:rPr>
              <a:t>Step 6: Take action</a:t>
            </a:r>
          </a:p>
          <a:p>
            <a:pPr algn="just"/>
            <a:r>
              <a:rPr lang="en-US" sz="2400" dirty="0">
                <a:latin typeface="Arial Narrow" panose="020B0606020202030204" pitchFamily="34" charset="0"/>
              </a:rPr>
              <a:t>You’re now ready to take some positive action by beginning to implement the alternative you chose in Step 5</a:t>
            </a:r>
            <a:r>
              <a:rPr lang="en-US" sz="2400" dirty="0" smtClean="0">
                <a:latin typeface="Arial Narrow" panose="020B0606020202030204" pitchFamily="34" charset="0"/>
              </a:rPr>
              <a:t>.</a:t>
            </a:r>
          </a:p>
          <a:p>
            <a:pPr algn="just"/>
            <a:endParaRPr lang="en-US" sz="2400" dirty="0">
              <a:latin typeface="Arial Narrow" panose="020B0606020202030204" pitchFamily="34" charset="0"/>
            </a:endParaRPr>
          </a:p>
        </p:txBody>
      </p:sp>
    </p:spTree>
    <p:extLst>
      <p:ext uri="{BB962C8B-B14F-4D97-AF65-F5344CB8AC3E}">
        <p14:creationId xmlns:p14="http://schemas.microsoft.com/office/powerpoint/2010/main" val="2394388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37" y="1219200"/>
            <a:ext cx="8001000" cy="4401205"/>
          </a:xfrm>
          <a:prstGeom prst="rect">
            <a:avLst/>
          </a:prstGeom>
        </p:spPr>
        <p:txBody>
          <a:bodyPr wrap="square">
            <a:spAutoFit/>
          </a:bodyPr>
          <a:lstStyle/>
          <a:p>
            <a:pPr algn="just"/>
            <a:r>
              <a:rPr lang="en-US" sz="2800" b="1" u="sng" dirty="0">
                <a:latin typeface="Arial Black" panose="020B0A04020102020204" pitchFamily="34" charset="0"/>
              </a:rPr>
              <a:t>Step 7: Review your decision &amp; its </a:t>
            </a:r>
            <a:r>
              <a:rPr lang="en-US" sz="2800" b="1" u="sng" dirty="0" smtClean="0">
                <a:latin typeface="Arial Black" panose="020B0A04020102020204" pitchFamily="34" charset="0"/>
              </a:rPr>
              <a:t>consequences</a:t>
            </a:r>
          </a:p>
          <a:p>
            <a:pPr algn="just"/>
            <a:endParaRPr lang="en-US" sz="2800" b="1" u="sng" dirty="0">
              <a:latin typeface="Arial Black" panose="020B0A04020102020204" pitchFamily="34" charset="0"/>
            </a:endParaRPr>
          </a:p>
          <a:p>
            <a:pPr algn="just"/>
            <a:r>
              <a:rPr lang="en-US" sz="2800" dirty="0">
                <a:latin typeface="Arial Narrow" panose="020B0606020202030204" pitchFamily="34" charset="0"/>
              </a:rPr>
              <a:t>In this final step, consider the results of your decision and evaluate whether or not it has resolved the need you identified in Step 1. If the decision has </a:t>
            </a:r>
            <a:r>
              <a:rPr lang="en-US" sz="2800" i="1" dirty="0">
                <a:latin typeface="Arial Narrow" panose="020B0606020202030204" pitchFamily="34" charset="0"/>
              </a:rPr>
              <a:t>not</a:t>
            </a:r>
            <a:r>
              <a:rPr lang="en-US" sz="2800" dirty="0">
                <a:latin typeface="Arial Narrow" panose="020B0606020202030204" pitchFamily="34" charset="0"/>
              </a:rPr>
              <a:t> met the identified need, you may want to repeat certain steps of the process to make a new decision. For example, you might want to gather more detailed or somewhat different information or explore additional alternatives.</a:t>
            </a:r>
          </a:p>
        </p:txBody>
      </p:sp>
    </p:spTree>
    <p:extLst>
      <p:ext uri="{BB962C8B-B14F-4D97-AF65-F5344CB8AC3E}">
        <p14:creationId xmlns:p14="http://schemas.microsoft.com/office/powerpoint/2010/main" val="3964599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lstStyle/>
          <a:p>
            <a:r>
              <a:rPr lang="en-US" b="1" dirty="0"/>
              <a:t>What is planning? </a:t>
            </a:r>
            <a:r>
              <a:rPr lang="en-US" dirty="0"/>
              <a:t/>
            </a:r>
            <a:br>
              <a:rPr lang="en-US" dirty="0"/>
            </a:br>
            <a:endParaRPr lang="en-US" dirty="0"/>
          </a:p>
        </p:txBody>
      </p:sp>
      <p:sp>
        <p:nvSpPr>
          <p:cNvPr id="3" name="Subtitle 2"/>
          <p:cNvSpPr>
            <a:spLocks noGrp="1"/>
          </p:cNvSpPr>
          <p:nvPr>
            <p:ph type="subTitle" idx="1"/>
          </p:nvPr>
        </p:nvSpPr>
        <p:spPr>
          <a:xfrm>
            <a:off x="990600" y="2438400"/>
            <a:ext cx="7467600" cy="3200400"/>
          </a:xfrm>
        </p:spPr>
        <p:txBody>
          <a:bodyPr>
            <a:normAutofit fontScale="62500" lnSpcReduction="20000"/>
          </a:bodyPr>
          <a:lstStyle/>
          <a:p>
            <a:pPr algn="just"/>
            <a:r>
              <a:rPr lang="en-US" sz="5100" dirty="0" smtClean="0">
                <a:solidFill>
                  <a:schemeClr val="tx1"/>
                </a:solidFill>
                <a:latin typeface="Arial Narrow" panose="020B0606020202030204" pitchFamily="34" charset="0"/>
              </a:rPr>
              <a:t>Plans </a:t>
            </a:r>
            <a:r>
              <a:rPr lang="en-US" sz="5100" dirty="0">
                <a:solidFill>
                  <a:schemeClr val="tx1"/>
                </a:solidFill>
                <a:latin typeface="Arial Narrow" panose="020B0606020202030204" pitchFamily="34" charset="0"/>
              </a:rPr>
              <a:t>are methods for achieving a desired result.</a:t>
            </a:r>
          </a:p>
          <a:p>
            <a:pPr algn="just"/>
            <a:r>
              <a:rPr lang="en-US" sz="5100" dirty="0">
                <a:solidFill>
                  <a:schemeClr val="tx1"/>
                </a:solidFill>
                <a:latin typeface="Arial Narrow" panose="020B0606020202030204" pitchFamily="34" charset="0"/>
              </a:rPr>
              <a:t>Planning provides a sense of purpose and direction. </a:t>
            </a:r>
            <a:endParaRPr lang="en-US" sz="5100" dirty="0" smtClean="0">
              <a:solidFill>
                <a:schemeClr val="tx1"/>
              </a:solidFill>
              <a:latin typeface="Arial Narrow" panose="020B0606020202030204" pitchFamily="34" charset="0"/>
            </a:endParaRPr>
          </a:p>
          <a:p>
            <a:pPr algn="just"/>
            <a:r>
              <a:rPr lang="en-US" sz="5100" dirty="0" smtClean="0">
                <a:solidFill>
                  <a:schemeClr val="tx1"/>
                </a:solidFill>
                <a:latin typeface="Arial Narrow" panose="020B0606020202030204" pitchFamily="34" charset="0"/>
              </a:rPr>
              <a:t>It </a:t>
            </a:r>
            <a:r>
              <a:rPr lang="en-US" sz="5100" dirty="0">
                <a:solidFill>
                  <a:schemeClr val="tx1"/>
                </a:solidFill>
                <a:latin typeface="Arial Narrow" panose="020B0606020202030204" pitchFamily="34" charset="0"/>
              </a:rPr>
              <a:t>is a comprehensive </a:t>
            </a:r>
            <a:r>
              <a:rPr lang="en-US" sz="5100" dirty="0" smtClean="0">
                <a:solidFill>
                  <a:schemeClr val="tx1"/>
                </a:solidFill>
                <a:latin typeface="Arial Narrow" panose="020B0606020202030204" pitchFamily="34" charset="0"/>
              </a:rPr>
              <a:t>framework </a:t>
            </a:r>
            <a:r>
              <a:rPr lang="en-US" sz="5100" dirty="0">
                <a:solidFill>
                  <a:schemeClr val="tx1"/>
                </a:solidFill>
                <a:latin typeface="Arial Narrow" panose="020B0606020202030204" pitchFamily="34" charset="0"/>
              </a:rPr>
              <a:t>for making decisions in advance. It also facilitates the organizing, leading, and controlling functions </a:t>
            </a:r>
          </a:p>
          <a:p>
            <a:pPr algn="just"/>
            <a:r>
              <a:rPr lang="en-US" sz="5100" dirty="0">
                <a:solidFill>
                  <a:schemeClr val="tx1"/>
                </a:solidFill>
                <a:latin typeface="Arial Narrow" panose="020B0606020202030204" pitchFamily="34" charset="0"/>
              </a:rPr>
              <a:t>of management. </a:t>
            </a:r>
          </a:p>
          <a:p>
            <a:endParaRPr lang="en-US" dirty="0"/>
          </a:p>
        </p:txBody>
      </p:sp>
    </p:spTree>
    <p:extLst>
      <p:ext uri="{BB962C8B-B14F-4D97-AF65-F5344CB8AC3E}">
        <p14:creationId xmlns:p14="http://schemas.microsoft.com/office/powerpoint/2010/main" val="4086655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33600"/>
            <a:ext cx="8229600" cy="2362200"/>
          </a:xfrm>
        </p:spPr>
        <p:txBody>
          <a:bodyPr>
            <a:normAutofit fontScale="90000"/>
          </a:bodyPr>
          <a:lstStyle/>
          <a:p>
            <a:pPr algn="just"/>
            <a:r>
              <a:rPr lang="en-US" dirty="0">
                <a:latin typeface="Arial Narrow" panose="020B0606020202030204" pitchFamily="34" charset="0"/>
              </a:rPr>
              <a:t>Planning involves selecting missions and objectives and the actions to achieve them; it requires decision making, which is choosing from among alternative future courses of action.</a:t>
            </a:r>
          </a:p>
        </p:txBody>
      </p:sp>
    </p:spTree>
    <p:extLst>
      <p:ext uri="{BB962C8B-B14F-4D97-AF65-F5344CB8AC3E}">
        <p14:creationId xmlns:p14="http://schemas.microsoft.com/office/powerpoint/2010/main" val="389947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r>
              <a:rPr lang="en-US" b="1" u="sng" dirty="0">
                <a:latin typeface="Algerian" panose="04020705040A02060702" pitchFamily="82" charset="0"/>
              </a:rPr>
              <a:t>Strategic </a:t>
            </a:r>
            <a:r>
              <a:rPr lang="en-US" b="1" u="sng" dirty="0" smtClean="0">
                <a:latin typeface="Algerian" panose="04020705040A02060702" pitchFamily="82" charset="0"/>
              </a:rPr>
              <a:t>planning</a:t>
            </a:r>
            <a:r>
              <a:rPr lang="en-US" dirty="0"/>
              <a:t/>
            </a:r>
            <a:br>
              <a:rPr lang="en-US" dirty="0"/>
            </a:br>
            <a:endParaRPr lang="en-US" dirty="0"/>
          </a:p>
        </p:txBody>
      </p:sp>
      <p:sp>
        <p:nvSpPr>
          <p:cNvPr id="3" name="Content Placeholder 2"/>
          <p:cNvSpPr>
            <a:spLocks noGrp="1"/>
          </p:cNvSpPr>
          <p:nvPr>
            <p:ph idx="1"/>
          </p:nvPr>
        </p:nvSpPr>
        <p:spPr>
          <a:xfrm>
            <a:off x="609600" y="2133600"/>
            <a:ext cx="8229600" cy="4525963"/>
          </a:xfrm>
        </p:spPr>
        <p:txBody>
          <a:bodyPr/>
          <a:lstStyle/>
          <a:p>
            <a:pPr marL="0" indent="0">
              <a:buNone/>
            </a:pPr>
            <a:r>
              <a:rPr lang="en-US" sz="3600" dirty="0" smtClean="0">
                <a:latin typeface="Arial Narrow" panose="020B0606020202030204" pitchFamily="34" charset="0"/>
              </a:rPr>
              <a:t>Is </a:t>
            </a:r>
            <a:r>
              <a:rPr lang="en-US" sz="3600" dirty="0">
                <a:latin typeface="Arial Narrow" panose="020B0606020202030204" pitchFamily="34" charset="0"/>
              </a:rPr>
              <a:t>the process by which top management determines overall organizational purposes and objectives and how they are to be achieved</a:t>
            </a:r>
            <a:r>
              <a:rPr lang="en-US" dirty="0"/>
              <a:t>. </a:t>
            </a:r>
          </a:p>
          <a:p>
            <a:endParaRPr lang="en-US" dirty="0"/>
          </a:p>
        </p:txBody>
      </p:sp>
    </p:spTree>
    <p:extLst>
      <p:ext uri="{BB962C8B-B14F-4D97-AF65-F5344CB8AC3E}">
        <p14:creationId xmlns:p14="http://schemas.microsoft.com/office/powerpoint/2010/main" val="2859284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09" y="152400"/>
            <a:ext cx="8839200" cy="6476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06456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066800"/>
            <a:ext cx="7772400" cy="1470025"/>
          </a:xfrm>
        </p:spPr>
        <p:txBody>
          <a:bodyPr>
            <a:normAutofit fontScale="90000"/>
          </a:bodyPr>
          <a:lstStyle/>
          <a:p>
            <a:r>
              <a:rPr lang="en-US" sz="6000" b="1" u="sng" dirty="0">
                <a:latin typeface="Algerian" panose="04020705040A02060702" pitchFamily="82" charset="0"/>
              </a:rPr>
              <a:t>4 Types of Plan</a:t>
            </a:r>
            <a:r>
              <a:rPr lang="en-US" b="1" dirty="0"/>
              <a:t> </a:t>
            </a:r>
            <a:br>
              <a:rPr lang="en-US" b="1" dirty="0"/>
            </a:br>
            <a:endParaRPr lang="en-US" dirty="0"/>
          </a:p>
        </p:txBody>
      </p:sp>
      <p:sp>
        <p:nvSpPr>
          <p:cNvPr id="3" name="Subtitle 2"/>
          <p:cNvSpPr>
            <a:spLocks noGrp="1"/>
          </p:cNvSpPr>
          <p:nvPr>
            <p:ph type="subTitle" idx="1"/>
          </p:nvPr>
        </p:nvSpPr>
        <p:spPr>
          <a:xfrm>
            <a:off x="1219200" y="2667000"/>
            <a:ext cx="6400800" cy="2438400"/>
          </a:xfrm>
        </p:spPr>
        <p:txBody>
          <a:bodyPr>
            <a:normAutofit fontScale="92500" lnSpcReduction="20000"/>
          </a:bodyPr>
          <a:lstStyle/>
          <a:p>
            <a:pPr marL="514350" indent="-514350" algn="just">
              <a:buFont typeface="+mj-lt"/>
              <a:buAutoNum type="arabicPeriod"/>
            </a:pPr>
            <a:r>
              <a:rPr lang="en-US" sz="4000" dirty="0">
                <a:solidFill>
                  <a:schemeClr val="tx1"/>
                </a:solidFill>
                <a:effectLst>
                  <a:outerShdw blurRad="38100" dist="38100" dir="2700000" algn="tl">
                    <a:srgbClr val="000000">
                      <a:alpha val="43137"/>
                    </a:srgbClr>
                  </a:outerShdw>
                </a:effectLst>
                <a:latin typeface="Arial Narrow" panose="020B0606020202030204" pitchFamily="34" charset="0"/>
              </a:rPr>
              <a:t>Hierarchical plans,</a:t>
            </a:r>
          </a:p>
          <a:p>
            <a:pPr marL="514350" indent="-514350" algn="just">
              <a:buFont typeface="+mj-lt"/>
              <a:buAutoNum type="arabicPeriod"/>
            </a:pPr>
            <a:r>
              <a:rPr lang="en-US" sz="4000" dirty="0">
                <a:solidFill>
                  <a:schemeClr val="tx1"/>
                </a:solidFill>
                <a:effectLst>
                  <a:outerShdw blurRad="38100" dist="38100" dir="2700000" algn="tl">
                    <a:srgbClr val="000000">
                      <a:alpha val="43137"/>
                    </a:srgbClr>
                  </a:outerShdw>
                </a:effectLst>
                <a:latin typeface="Arial Narrow" panose="020B0606020202030204" pitchFamily="34" charset="0"/>
              </a:rPr>
              <a:t>Standing plans,</a:t>
            </a:r>
          </a:p>
          <a:p>
            <a:pPr marL="514350" indent="-514350" algn="just">
              <a:buFont typeface="+mj-lt"/>
              <a:buAutoNum type="arabicPeriod"/>
            </a:pPr>
            <a:r>
              <a:rPr lang="en-US" sz="4000" dirty="0">
                <a:solidFill>
                  <a:schemeClr val="tx1"/>
                </a:solidFill>
                <a:effectLst>
                  <a:outerShdw blurRad="38100" dist="38100" dir="2700000" algn="tl">
                    <a:srgbClr val="000000">
                      <a:alpha val="43137"/>
                    </a:srgbClr>
                  </a:outerShdw>
                </a:effectLst>
                <a:latin typeface="Arial Narrow" panose="020B0606020202030204" pitchFamily="34" charset="0"/>
              </a:rPr>
              <a:t>Single-use plans, and</a:t>
            </a:r>
          </a:p>
          <a:p>
            <a:pPr marL="514350" indent="-514350" algn="just">
              <a:buFont typeface="+mj-lt"/>
              <a:buAutoNum type="arabicPeriod"/>
            </a:pPr>
            <a:r>
              <a:rPr lang="en-US" sz="4000" dirty="0">
                <a:solidFill>
                  <a:schemeClr val="tx1"/>
                </a:solidFill>
                <a:effectLst>
                  <a:outerShdw blurRad="38100" dist="38100" dir="2700000" algn="tl">
                    <a:srgbClr val="000000">
                      <a:alpha val="43137"/>
                    </a:srgbClr>
                  </a:outerShdw>
                </a:effectLst>
                <a:latin typeface="Arial Narrow" panose="020B0606020202030204" pitchFamily="34" charset="0"/>
              </a:rPr>
              <a:t>Contingency plans.</a:t>
            </a:r>
          </a:p>
          <a:p>
            <a:endParaRPr lang="en-US" dirty="0"/>
          </a:p>
        </p:txBody>
      </p:sp>
    </p:spTree>
    <p:extLst>
      <p:ext uri="{BB962C8B-B14F-4D97-AF65-F5344CB8AC3E}">
        <p14:creationId xmlns:p14="http://schemas.microsoft.com/office/powerpoint/2010/main" val="2747417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1) Hierarchical </a:t>
            </a:r>
            <a:r>
              <a:rPr lang="en-US" b="1" dirty="0"/>
              <a:t>Plans:</a:t>
            </a:r>
            <a:endParaRPr lang="en-US" dirty="0"/>
          </a:p>
        </p:txBody>
      </p:sp>
      <p:sp>
        <p:nvSpPr>
          <p:cNvPr id="3" name="Content Placeholder 2"/>
          <p:cNvSpPr>
            <a:spLocks noGrp="1"/>
          </p:cNvSpPr>
          <p:nvPr>
            <p:ph idx="1"/>
          </p:nvPr>
        </p:nvSpPr>
        <p:spPr>
          <a:xfrm>
            <a:off x="533400" y="1219200"/>
            <a:ext cx="8229600" cy="4525963"/>
          </a:xfrm>
        </p:spPr>
        <p:txBody>
          <a:bodyPr/>
          <a:lstStyle/>
          <a:p>
            <a:pPr marL="0" indent="0" algn="just">
              <a:buNone/>
            </a:pPr>
            <a:r>
              <a:rPr lang="en-US" dirty="0"/>
              <a:t/>
            </a:r>
            <a:br>
              <a:rPr lang="en-US" dirty="0"/>
            </a:br>
            <a:r>
              <a:rPr lang="en-US" dirty="0"/>
              <a:t>These plans are drawn at three major hierarchical </a:t>
            </a:r>
            <a:r>
              <a:rPr lang="en-US" dirty="0" smtClean="0"/>
              <a:t>levels namely </a:t>
            </a:r>
            <a:r>
              <a:rPr lang="en-US" dirty="0"/>
              <a:t>the institutional, the managerial </a:t>
            </a:r>
            <a:r>
              <a:rPr lang="en-US" dirty="0" smtClean="0"/>
              <a:t>and the technical core. The plans for these three levels are;</a:t>
            </a:r>
          </a:p>
          <a:p>
            <a:r>
              <a:rPr lang="en-US" spc="-150" dirty="0" smtClean="0"/>
              <a:t>Strategic plan</a:t>
            </a:r>
          </a:p>
          <a:p>
            <a:r>
              <a:rPr lang="en-US" spc="-150" dirty="0" smtClean="0"/>
              <a:t>Administrative </a:t>
            </a:r>
            <a:r>
              <a:rPr lang="en-US" spc="-150" dirty="0"/>
              <a:t>or Intermediate plan</a:t>
            </a:r>
          </a:p>
          <a:p>
            <a:r>
              <a:rPr lang="en-US" spc="-150" dirty="0" smtClean="0"/>
              <a:t>Operational plan</a:t>
            </a:r>
          </a:p>
          <a:p>
            <a:endParaRPr lang="en-US" dirty="0"/>
          </a:p>
        </p:txBody>
      </p:sp>
    </p:spTree>
    <p:extLst>
      <p:ext uri="{BB962C8B-B14F-4D97-AF65-F5344CB8AC3E}">
        <p14:creationId xmlns:p14="http://schemas.microsoft.com/office/powerpoint/2010/main" val="2740123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2) Standing </a:t>
            </a:r>
            <a:r>
              <a:rPr lang="en-US" b="1" dirty="0"/>
              <a:t>Plans:</a:t>
            </a:r>
            <a:endParaRPr lang="en-US" dirty="0"/>
          </a:p>
        </p:txBody>
      </p:sp>
      <p:sp>
        <p:nvSpPr>
          <p:cNvPr id="3" name="Content Placeholder 2"/>
          <p:cNvSpPr>
            <a:spLocks noGrp="1"/>
          </p:cNvSpPr>
          <p:nvPr>
            <p:ph idx="1"/>
          </p:nvPr>
        </p:nvSpPr>
        <p:spPr>
          <a:xfrm>
            <a:off x="457200" y="1447800"/>
            <a:ext cx="8229600" cy="4525963"/>
          </a:xfrm>
        </p:spPr>
        <p:txBody>
          <a:bodyPr>
            <a:normAutofit fontScale="92500" lnSpcReduction="20000"/>
          </a:bodyPr>
          <a:lstStyle/>
          <a:p>
            <a:pPr marL="0" indent="0">
              <a:buNone/>
            </a:pPr>
            <a:r>
              <a:rPr lang="en-US" dirty="0"/>
              <a:t/>
            </a:r>
            <a:br>
              <a:rPr lang="en-US" dirty="0"/>
            </a:br>
            <a:r>
              <a:rPr lang="en-US" dirty="0"/>
              <a:t>Standing plans are drawn to cover issues that managers face repeatedly. Such a standing plan may be called standard operating procedure (SOP). Generally, five types of standing plans are used</a:t>
            </a:r>
            <a:r>
              <a:rPr lang="en-US" dirty="0" smtClean="0"/>
              <a:t>;</a:t>
            </a:r>
          </a:p>
          <a:p>
            <a:r>
              <a:rPr lang="en-US" dirty="0" smtClean="0"/>
              <a:t>Mission </a:t>
            </a:r>
            <a:r>
              <a:rPr lang="en-US" dirty="0"/>
              <a:t>or purpose</a:t>
            </a:r>
          </a:p>
          <a:p>
            <a:r>
              <a:rPr lang="en-US" dirty="0"/>
              <a:t>Strategy</a:t>
            </a:r>
          </a:p>
          <a:p>
            <a:r>
              <a:rPr lang="en-US" dirty="0"/>
              <a:t>Policies</a:t>
            </a:r>
          </a:p>
          <a:p>
            <a:r>
              <a:rPr lang="en-US" dirty="0"/>
              <a:t>Rules</a:t>
            </a:r>
          </a:p>
          <a:p>
            <a:r>
              <a:rPr lang="en-US" dirty="0"/>
              <a:t>Procedures</a:t>
            </a:r>
          </a:p>
          <a:p>
            <a:endParaRPr lang="en-US" dirty="0"/>
          </a:p>
        </p:txBody>
      </p:sp>
    </p:spTree>
    <p:extLst>
      <p:ext uri="{BB962C8B-B14F-4D97-AF65-F5344CB8AC3E}">
        <p14:creationId xmlns:p14="http://schemas.microsoft.com/office/powerpoint/2010/main" val="3325329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3) Single-use </a:t>
            </a:r>
            <a:r>
              <a:rPr lang="en-US" b="1" dirty="0"/>
              <a:t>Plans:</a:t>
            </a:r>
            <a:endParaRPr lang="en-US" dirty="0"/>
          </a:p>
        </p:txBody>
      </p:sp>
      <p:sp>
        <p:nvSpPr>
          <p:cNvPr id="3" name="Content Placeholder 2"/>
          <p:cNvSpPr>
            <a:spLocks noGrp="1"/>
          </p:cNvSpPr>
          <p:nvPr>
            <p:ph idx="1"/>
          </p:nvPr>
        </p:nvSpPr>
        <p:spPr>
          <a:xfrm>
            <a:off x="457200" y="1371600"/>
            <a:ext cx="8229600" cy="4525963"/>
          </a:xfrm>
        </p:spPr>
        <p:txBody>
          <a:bodyPr>
            <a:normAutofit fontScale="92500" lnSpcReduction="10000"/>
          </a:bodyPr>
          <a:lstStyle/>
          <a:p>
            <a:pPr marL="0" indent="0">
              <a:buNone/>
            </a:pPr>
            <a:r>
              <a:rPr lang="en-US" dirty="0"/>
              <a:t/>
            </a:r>
            <a:br>
              <a:rPr lang="en-US" dirty="0"/>
            </a:br>
            <a:r>
              <a:rPr lang="en-US" dirty="0"/>
              <a:t>Single-use plans are prepared for single or unique situations or problems and are normally discarded or replaced after one use. Generally, four types of single-use plans are used. These are</a:t>
            </a:r>
            <a:r>
              <a:rPr lang="en-US" dirty="0" smtClean="0"/>
              <a:t>;</a:t>
            </a:r>
          </a:p>
          <a:p>
            <a:r>
              <a:rPr lang="en-US" dirty="0" smtClean="0"/>
              <a:t>Objectives </a:t>
            </a:r>
            <a:r>
              <a:rPr lang="en-US" dirty="0"/>
              <a:t>or Goals</a:t>
            </a:r>
          </a:p>
          <a:p>
            <a:r>
              <a:rPr lang="en-US" dirty="0"/>
              <a:t>Programs</a:t>
            </a:r>
          </a:p>
          <a:p>
            <a:r>
              <a:rPr lang="en-US" dirty="0"/>
              <a:t>Projects</a:t>
            </a:r>
          </a:p>
          <a:p>
            <a:r>
              <a:rPr lang="en-US" dirty="0"/>
              <a:t>Budgets</a:t>
            </a:r>
          </a:p>
          <a:p>
            <a:endParaRPr lang="en-US" dirty="0"/>
          </a:p>
        </p:txBody>
      </p:sp>
    </p:spTree>
    <p:extLst>
      <p:ext uri="{BB962C8B-B14F-4D97-AF65-F5344CB8AC3E}">
        <p14:creationId xmlns:p14="http://schemas.microsoft.com/office/powerpoint/2010/main" val="6743159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5728</TotalTime>
  <Words>541</Words>
  <Application>Microsoft Office PowerPoint</Application>
  <PresentationFormat>On-screen Show (4:3)</PresentationFormat>
  <Paragraphs>63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Planning and decision making</vt:lpstr>
      <vt:lpstr>What is planning?  </vt:lpstr>
      <vt:lpstr>Planning involves selecting missions and objectives and the actions to achieve them; it requires decision making, which is choosing from among alternative future courses of action.</vt:lpstr>
      <vt:lpstr>Strategic planning </vt:lpstr>
      <vt:lpstr>PowerPoint Presentation</vt:lpstr>
      <vt:lpstr>4 Types of Plan  </vt:lpstr>
      <vt:lpstr>1) Hierarchical Plans:</vt:lpstr>
      <vt:lpstr>2) Standing Plans:</vt:lpstr>
      <vt:lpstr>3) Single-use Plans:</vt:lpstr>
      <vt:lpstr>4) Contingency Plans:</vt:lpstr>
      <vt:lpstr>PowerPoint Presentation</vt:lpstr>
      <vt:lpstr>Decision Making</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and decision making</dc:title>
  <dc:creator>Mehwish CS</dc:creator>
  <cp:lastModifiedBy>Mehwish CS</cp:lastModifiedBy>
  <cp:revision>6</cp:revision>
  <dcterms:created xsi:type="dcterms:W3CDTF">2006-08-16T00:00:00Z</dcterms:created>
  <dcterms:modified xsi:type="dcterms:W3CDTF">2020-03-10T05:16:07Z</dcterms:modified>
</cp:coreProperties>
</file>