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26055" y="2481452"/>
            <a:ext cx="469188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88694" y="1877314"/>
            <a:ext cx="2853054" cy="437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9968" y="461899"/>
            <a:ext cx="254406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93850"/>
            <a:ext cx="8248650" cy="2674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-methodology.net/research-philosophy/positivism/" TargetMode="External"/><Relationship Id="rId2" Type="http://schemas.openxmlformats.org/officeDocument/2006/relationships/hyperlink" Target="http://research-methodology.net/research-philosophy/pragmatism-research-philosophy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research-methodology.net/research-philosophy/interpretivism/" TargetMode="External"/><Relationship Id="rId4" Type="http://schemas.openxmlformats.org/officeDocument/2006/relationships/hyperlink" Target="http://research-methodology.net/research-philosophy/realism/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</a:t>
            </a:r>
            <a:r>
              <a:rPr spc="-65" dirty="0"/>
              <a:t> </a:t>
            </a:r>
            <a:r>
              <a:rPr spc="-10" dirty="0"/>
              <a:t>Philosophy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9913" y="3894201"/>
            <a:ext cx="469188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114" dirty="0">
                <a:solidFill>
                  <a:srgbClr val="888888"/>
                </a:solidFill>
                <a:latin typeface="Carlito"/>
                <a:cs typeface="Carlito"/>
              </a:rPr>
              <a:t>ZOHAIB ALI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461899"/>
            <a:ext cx="68764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Rationalism </a:t>
            </a:r>
            <a:r>
              <a:rPr spc="-20" dirty="0"/>
              <a:t>versus</a:t>
            </a:r>
            <a:r>
              <a:rPr dirty="0"/>
              <a:t> </a:t>
            </a:r>
            <a:r>
              <a:rPr spc="-10" dirty="0"/>
              <a:t>Empiricism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944484" cy="4370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431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dispute between rationalism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empiricism  concerns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0" dirty="0">
                <a:latin typeface="Carlito"/>
                <a:cs typeface="Carlito"/>
              </a:rPr>
              <a:t>extent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which </a:t>
            </a:r>
            <a:r>
              <a:rPr sz="3000" spc="-10" dirty="0">
                <a:latin typeface="Carlito"/>
                <a:cs typeface="Carlito"/>
              </a:rPr>
              <a:t>we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10" dirty="0">
                <a:latin typeface="Carlito"/>
                <a:cs typeface="Carlito"/>
              </a:rPr>
              <a:t>dependent  </a:t>
            </a:r>
            <a:r>
              <a:rPr sz="3000" spc="-5" dirty="0">
                <a:latin typeface="Carlito"/>
                <a:cs typeface="Carlito"/>
              </a:rPr>
              <a:t>upon </a:t>
            </a:r>
            <a:r>
              <a:rPr sz="3000" b="1" i="1" dirty="0">
                <a:latin typeface="Carlito"/>
                <a:cs typeface="Carlito"/>
              </a:rPr>
              <a:t>sense </a:t>
            </a:r>
            <a:r>
              <a:rPr sz="3000" b="1" i="1" spc="-15" dirty="0">
                <a:latin typeface="Carlito"/>
                <a:cs typeface="Carlito"/>
              </a:rPr>
              <a:t>experience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our </a:t>
            </a:r>
            <a:r>
              <a:rPr sz="3000" spc="-25" dirty="0">
                <a:latin typeface="Carlito"/>
                <a:cs typeface="Carlito"/>
              </a:rPr>
              <a:t>effort </a:t>
            </a:r>
            <a:r>
              <a:rPr sz="3000" spc="-15" dirty="0">
                <a:latin typeface="Carlito"/>
                <a:cs typeface="Carlito"/>
              </a:rPr>
              <a:t>to gain  </a:t>
            </a:r>
            <a:r>
              <a:rPr sz="3000" spc="-5" dirty="0">
                <a:latin typeface="Carlito"/>
                <a:cs typeface="Carlito"/>
              </a:rPr>
              <a:t>knowledge.</a:t>
            </a:r>
            <a:endParaRPr sz="3000">
              <a:latin typeface="Carlito"/>
              <a:cs typeface="Carlito"/>
            </a:endParaRPr>
          </a:p>
          <a:p>
            <a:pPr marL="355600" marR="42545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Rationalists claim </a:t>
            </a:r>
            <a:r>
              <a:rPr sz="3000" spc="-10" dirty="0">
                <a:latin typeface="Carlito"/>
                <a:cs typeface="Carlito"/>
              </a:rPr>
              <a:t>that there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10" dirty="0">
                <a:latin typeface="Carlito"/>
                <a:cs typeface="Carlito"/>
              </a:rPr>
              <a:t>significant </a:t>
            </a:r>
            <a:r>
              <a:rPr sz="3000" spc="-35" dirty="0">
                <a:latin typeface="Carlito"/>
                <a:cs typeface="Carlito"/>
              </a:rPr>
              <a:t>ways  </a:t>
            </a:r>
            <a:r>
              <a:rPr sz="3000" dirty="0">
                <a:latin typeface="Carlito"/>
                <a:cs typeface="Carlito"/>
              </a:rPr>
              <a:t>in which </a:t>
            </a:r>
            <a:r>
              <a:rPr sz="3000" spc="-5" dirty="0">
                <a:latin typeface="Carlito"/>
                <a:cs typeface="Carlito"/>
              </a:rPr>
              <a:t>our concepts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knowledge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10" dirty="0">
                <a:latin typeface="Carlito"/>
                <a:cs typeface="Carlito"/>
              </a:rPr>
              <a:t>gained  independently </a:t>
            </a:r>
            <a:r>
              <a:rPr sz="3000" spc="-5" dirty="0">
                <a:latin typeface="Carlito"/>
                <a:cs typeface="Carlito"/>
              </a:rPr>
              <a:t>of sense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experience.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Empiricists </a:t>
            </a:r>
            <a:r>
              <a:rPr sz="3000" dirty="0">
                <a:latin typeface="Carlito"/>
                <a:cs typeface="Carlito"/>
              </a:rPr>
              <a:t>claim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i="1" spc="-5" dirty="0">
                <a:latin typeface="Carlito"/>
                <a:cs typeface="Carlito"/>
              </a:rPr>
              <a:t>sense </a:t>
            </a:r>
            <a:r>
              <a:rPr sz="3000" i="1" spc="-15" dirty="0">
                <a:latin typeface="Carlito"/>
                <a:cs typeface="Carlito"/>
              </a:rPr>
              <a:t>experience </a:t>
            </a:r>
            <a:r>
              <a:rPr sz="3000" i="1" dirty="0">
                <a:latin typeface="Carlito"/>
                <a:cs typeface="Carlito"/>
              </a:rPr>
              <a:t>&amp; </a:t>
            </a:r>
            <a:r>
              <a:rPr sz="3000" i="1" spc="-5" dirty="0">
                <a:latin typeface="Carlito"/>
                <a:cs typeface="Carlito"/>
              </a:rPr>
              <a:t>sensory  perception </a:t>
            </a:r>
            <a:r>
              <a:rPr sz="3000" spc="-5" dirty="0">
                <a:latin typeface="Carlito"/>
                <a:cs typeface="Carlito"/>
              </a:rPr>
              <a:t>(5 senses)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10" dirty="0">
                <a:latin typeface="Carlito"/>
                <a:cs typeface="Carlito"/>
              </a:rPr>
              <a:t>ultimate </a:t>
            </a:r>
            <a:r>
              <a:rPr sz="3000" spc="-15" dirty="0">
                <a:latin typeface="Carlito"/>
                <a:cs typeface="Carlito"/>
              </a:rPr>
              <a:t>source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all  </a:t>
            </a:r>
            <a:r>
              <a:rPr sz="3000" spc="-5" dirty="0">
                <a:latin typeface="Carlito"/>
                <a:cs typeface="Carlito"/>
              </a:rPr>
              <a:t>our concepts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knowledge.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6794"/>
            <a:ext cx="8025130" cy="441579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37465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Rationalists </a:t>
            </a:r>
            <a:r>
              <a:rPr sz="3000" spc="-15" dirty="0">
                <a:latin typeface="Carlito"/>
                <a:cs typeface="Carlito"/>
              </a:rPr>
              <a:t>generally </a:t>
            </a:r>
            <a:r>
              <a:rPr sz="3000" spc="-10" dirty="0">
                <a:latin typeface="Carlito"/>
                <a:cs typeface="Carlito"/>
              </a:rPr>
              <a:t>develop </a:t>
            </a:r>
            <a:r>
              <a:rPr sz="3000" dirty="0">
                <a:latin typeface="Carlito"/>
                <a:cs typeface="Carlito"/>
              </a:rPr>
              <a:t>their </a:t>
            </a:r>
            <a:r>
              <a:rPr sz="3000" spc="-5" dirty="0">
                <a:latin typeface="Carlito"/>
                <a:cs typeface="Carlito"/>
              </a:rPr>
              <a:t>view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two  </a:t>
            </a:r>
            <a:r>
              <a:rPr sz="3000" spc="-25" dirty="0">
                <a:latin typeface="Carlito"/>
                <a:cs typeface="Carlito"/>
              </a:rPr>
              <a:t>ways:</a:t>
            </a:r>
            <a:endParaRPr sz="3000">
              <a:latin typeface="Carlito"/>
              <a:cs typeface="Carlito"/>
            </a:endParaRPr>
          </a:p>
          <a:p>
            <a:pPr marL="355600" marR="36195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First, </a:t>
            </a:r>
            <a:r>
              <a:rPr sz="3000" spc="-10" dirty="0">
                <a:latin typeface="Carlito"/>
                <a:cs typeface="Carlito"/>
              </a:rPr>
              <a:t>they argue that there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cases </a:t>
            </a:r>
            <a:r>
              <a:rPr sz="3000" spc="-10" dirty="0">
                <a:latin typeface="Carlito"/>
                <a:cs typeface="Carlito"/>
              </a:rPr>
              <a:t>where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20" dirty="0">
                <a:latin typeface="Carlito"/>
                <a:cs typeface="Carlito"/>
              </a:rPr>
              <a:t>content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our </a:t>
            </a:r>
            <a:r>
              <a:rPr sz="3000" i="1" spc="-10" dirty="0">
                <a:latin typeface="Carlito"/>
                <a:cs typeface="Carlito"/>
              </a:rPr>
              <a:t>concepts </a:t>
            </a:r>
            <a:r>
              <a:rPr sz="3000" i="1" spc="-5" dirty="0">
                <a:latin typeface="Carlito"/>
                <a:cs typeface="Carlito"/>
              </a:rPr>
              <a:t>or knowledge </a:t>
            </a:r>
            <a:r>
              <a:rPr sz="3000" spc="-10" dirty="0">
                <a:latin typeface="Carlito"/>
                <a:cs typeface="Carlito"/>
              </a:rPr>
              <a:t>outstrips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information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5" dirty="0">
                <a:latin typeface="Carlito"/>
                <a:cs typeface="Carlito"/>
              </a:rPr>
              <a:t>sense </a:t>
            </a:r>
            <a:r>
              <a:rPr sz="3000" spc="-10" dirty="0">
                <a:latin typeface="Carlito"/>
                <a:cs typeface="Carlito"/>
              </a:rPr>
              <a:t>experience </a:t>
            </a:r>
            <a:r>
              <a:rPr sz="3000" spc="-5" dirty="0">
                <a:latin typeface="Carlito"/>
                <a:cs typeface="Carlito"/>
              </a:rPr>
              <a:t>can  </a:t>
            </a:r>
            <a:r>
              <a:rPr sz="3000" spc="-15" dirty="0">
                <a:latin typeface="Carlito"/>
                <a:cs typeface="Carlito"/>
              </a:rPr>
              <a:t>provide.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Second, they construct accounts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how </a:t>
            </a:r>
            <a:r>
              <a:rPr sz="3000" i="1" spc="-5" dirty="0">
                <a:latin typeface="Carlito"/>
                <a:cs typeface="Carlito"/>
              </a:rPr>
              <a:t>reason </a:t>
            </a:r>
            <a:r>
              <a:rPr sz="3000" dirty="0">
                <a:latin typeface="Carlito"/>
                <a:cs typeface="Carlito"/>
              </a:rPr>
              <a:t>in  some </a:t>
            </a:r>
            <a:r>
              <a:rPr sz="3000" spc="-20" dirty="0">
                <a:latin typeface="Carlito"/>
                <a:cs typeface="Carlito"/>
              </a:rPr>
              <a:t>form </a:t>
            </a:r>
            <a:r>
              <a:rPr sz="3000" dirty="0">
                <a:latin typeface="Carlito"/>
                <a:cs typeface="Carlito"/>
              </a:rPr>
              <a:t>or other </a:t>
            </a:r>
            <a:r>
              <a:rPr sz="3000" spc="-15" dirty="0">
                <a:latin typeface="Carlito"/>
                <a:cs typeface="Carlito"/>
              </a:rPr>
              <a:t>provides </a:t>
            </a:r>
            <a:r>
              <a:rPr sz="3000" spc="-5" dirty="0">
                <a:latin typeface="Carlito"/>
                <a:cs typeface="Carlito"/>
              </a:rPr>
              <a:t>that </a:t>
            </a:r>
            <a:r>
              <a:rPr sz="3000" dirty="0">
                <a:latin typeface="Carlito"/>
                <a:cs typeface="Carlito"/>
              </a:rPr>
              <a:t>additional  </a:t>
            </a:r>
            <a:r>
              <a:rPr sz="3000" spc="-10" dirty="0">
                <a:latin typeface="Carlito"/>
                <a:cs typeface="Carlito"/>
              </a:rPr>
              <a:t>information </a:t>
            </a:r>
            <a:r>
              <a:rPr sz="3000" spc="-5" dirty="0">
                <a:latin typeface="Carlito"/>
                <a:cs typeface="Carlito"/>
              </a:rPr>
              <a:t>about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world.</a:t>
            </a:r>
            <a:endParaRPr sz="3000">
              <a:latin typeface="Carlito"/>
              <a:cs typeface="Carlito"/>
            </a:endParaRPr>
          </a:p>
          <a:p>
            <a:pPr marL="355600" marR="7239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Empiricists </a:t>
            </a:r>
            <a:r>
              <a:rPr sz="3000" spc="-20" dirty="0">
                <a:latin typeface="Carlito"/>
                <a:cs typeface="Carlito"/>
              </a:rPr>
              <a:t>attack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rationalists' </a:t>
            </a:r>
            <a:r>
              <a:rPr sz="3000" spc="-10" dirty="0">
                <a:latin typeface="Carlito"/>
                <a:cs typeface="Carlito"/>
              </a:rPr>
              <a:t>accounts </a:t>
            </a:r>
            <a:r>
              <a:rPr sz="3000" spc="-5" dirty="0">
                <a:latin typeface="Carlito"/>
                <a:cs typeface="Carlito"/>
              </a:rPr>
              <a:t>of  how reason </a:t>
            </a:r>
            <a:r>
              <a:rPr sz="3000" dirty="0">
                <a:latin typeface="Carlito"/>
                <a:cs typeface="Carlito"/>
              </a:rPr>
              <a:t>is a </a:t>
            </a:r>
            <a:r>
              <a:rPr sz="3000" spc="-10" dirty="0">
                <a:latin typeface="Carlito"/>
                <a:cs typeface="Carlito"/>
              </a:rPr>
              <a:t>source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5" dirty="0">
                <a:latin typeface="Carlito"/>
                <a:cs typeface="Carlito"/>
              </a:rPr>
              <a:t>concepts or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knowledge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2414" y="461899"/>
            <a:ext cx="2520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Empiricism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8785"/>
            <a:ext cx="8054975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Empiricism,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30" dirty="0">
                <a:latin typeface="Carlito"/>
                <a:cs typeface="Carlito"/>
              </a:rPr>
              <a:t>philosophy,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view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dirty="0">
                <a:latin typeface="Carlito"/>
                <a:cs typeface="Carlito"/>
              </a:rPr>
              <a:t>all  </a:t>
            </a:r>
            <a:r>
              <a:rPr sz="3000" spc="-5" dirty="0">
                <a:latin typeface="Carlito"/>
                <a:cs typeface="Carlito"/>
              </a:rPr>
              <a:t>concepts </a:t>
            </a:r>
            <a:r>
              <a:rPr sz="3000" spc="-10" dirty="0">
                <a:latin typeface="Carlito"/>
                <a:cs typeface="Carlito"/>
              </a:rPr>
              <a:t>originate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i="1" spc="-15" dirty="0">
                <a:latin typeface="Carlito"/>
                <a:cs typeface="Carlito"/>
              </a:rPr>
              <a:t>experience</a:t>
            </a:r>
            <a:r>
              <a:rPr sz="3000" spc="-15" dirty="0">
                <a:latin typeface="Carlito"/>
                <a:cs typeface="Carlito"/>
              </a:rPr>
              <a:t>,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dirty="0">
                <a:latin typeface="Carlito"/>
                <a:cs typeface="Carlito"/>
              </a:rPr>
              <a:t>all </a:t>
            </a:r>
            <a:r>
              <a:rPr sz="3000" spc="-10" dirty="0">
                <a:latin typeface="Carlito"/>
                <a:cs typeface="Carlito"/>
              </a:rPr>
              <a:t>concepts 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dirty="0">
                <a:latin typeface="Carlito"/>
                <a:cs typeface="Carlito"/>
              </a:rPr>
              <a:t>about </a:t>
            </a:r>
            <a:r>
              <a:rPr sz="3000" spc="-5" dirty="0">
                <a:latin typeface="Carlito"/>
                <a:cs typeface="Carlito"/>
              </a:rPr>
              <a:t>or applicable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things </a:t>
            </a:r>
            <a:r>
              <a:rPr sz="3000" spc="-5" dirty="0">
                <a:latin typeface="Carlito"/>
                <a:cs typeface="Carlito"/>
              </a:rPr>
              <a:t>that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10" dirty="0">
                <a:latin typeface="Carlito"/>
                <a:cs typeface="Carlito"/>
              </a:rPr>
              <a:t>experienced, </a:t>
            </a:r>
            <a:r>
              <a:rPr sz="3000" spc="-5" dirty="0">
                <a:latin typeface="Carlito"/>
                <a:cs typeface="Carlito"/>
              </a:rPr>
              <a:t>or that </a:t>
            </a:r>
            <a:r>
              <a:rPr sz="3000" dirty="0">
                <a:latin typeface="Carlito"/>
                <a:cs typeface="Carlito"/>
              </a:rPr>
              <a:t>all </a:t>
            </a:r>
            <a:r>
              <a:rPr sz="3000" spc="-10" dirty="0">
                <a:latin typeface="Carlito"/>
                <a:cs typeface="Carlito"/>
              </a:rPr>
              <a:t>rationally </a:t>
            </a:r>
            <a:r>
              <a:rPr sz="3000" spc="-5" dirty="0">
                <a:latin typeface="Carlito"/>
                <a:cs typeface="Carlito"/>
              </a:rPr>
              <a:t>acceptable  </a:t>
            </a:r>
            <a:r>
              <a:rPr sz="3000" spc="-15" dirty="0">
                <a:latin typeface="Carlito"/>
                <a:cs typeface="Carlito"/>
              </a:rPr>
              <a:t>beliefs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10" dirty="0">
                <a:latin typeface="Carlito"/>
                <a:cs typeface="Carlito"/>
              </a:rPr>
              <a:t>propositions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justifiable or knowable  only </a:t>
            </a:r>
            <a:r>
              <a:rPr sz="3000" spc="-10" dirty="0">
                <a:latin typeface="Carlito"/>
                <a:cs typeface="Carlito"/>
              </a:rPr>
              <a:t>through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experience.</a:t>
            </a:r>
            <a:endParaRPr sz="3000">
              <a:latin typeface="Carlito"/>
              <a:cs typeface="Carlito"/>
            </a:endParaRPr>
          </a:p>
          <a:p>
            <a:pPr marL="355600" marR="20129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This </a:t>
            </a:r>
            <a:r>
              <a:rPr sz="3000" spc="-15" dirty="0">
                <a:latin typeface="Carlito"/>
                <a:cs typeface="Carlito"/>
              </a:rPr>
              <a:t>broad </a:t>
            </a:r>
            <a:r>
              <a:rPr sz="3000" spc="-10" dirty="0">
                <a:latin typeface="Carlito"/>
                <a:cs typeface="Carlito"/>
              </a:rPr>
              <a:t>definition accords </a:t>
            </a:r>
            <a:r>
              <a:rPr sz="3000" dirty="0">
                <a:latin typeface="Carlito"/>
                <a:cs typeface="Carlito"/>
              </a:rPr>
              <a:t>with the </a:t>
            </a:r>
            <a:r>
              <a:rPr sz="3000" spc="-15" dirty="0">
                <a:latin typeface="Carlito"/>
                <a:cs typeface="Carlito"/>
              </a:rPr>
              <a:t>derivation 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term </a:t>
            </a:r>
            <a:r>
              <a:rPr sz="3000" spc="-5" dirty="0">
                <a:latin typeface="Carlito"/>
                <a:cs typeface="Carlito"/>
              </a:rPr>
              <a:t>empiricism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ancient </a:t>
            </a:r>
            <a:r>
              <a:rPr sz="3000" spc="-10" dirty="0">
                <a:latin typeface="Carlito"/>
                <a:cs typeface="Carlito"/>
              </a:rPr>
              <a:t>Greek  </a:t>
            </a:r>
            <a:r>
              <a:rPr sz="3000" spc="-15" dirty="0">
                <a:latin typeface="Carlito"/>
                <a:cs typeface="Carlito"/>
              </a:rPr>
              <a:t>word </a:t>
            </a:r>
            <a:r>
              <a:rPr sz="3000" i="1" spc="-5" dirty="0">
                <a:latin typeface="Carlito"/>
                <a:cs typeface="Carlito"/>
              </a:rPr>
              <a:t>empeiria</a:t>
            </a:r>
            <a:r>
              <a:rPr sz="3000" spc="-5" dirty="0">
                <a:latin typeface="Carlito"/>
                <a:cs typeface="Carlito"/>
              </a:rPr>
              <a:t>, </a:t>
            </a:r>
            <a:r>
              <a:rPr sz="3000" spc="-35" dirty="0">
                <a:latin typeface="Carlito"/>
                <a:cs typeface="Carlito"/>
              </a:rPr>
              <a:t>“experience.”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673" y="461899"/>
            <a:ext cx="52304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</a:t>
            </a:r>
            <a:r>
              <a:rPr spc="-10" dirty="0"/>
              <a:t>posteriori vs. </a:t>
            </a:r>
            <a:r>
              <a:rPr dirty="0"/>
              <a:t>A</a:t>
            </a:r>
            <a:r>
              <a:rPr spc="-35" dirty="0"/>
              <a:t> </a:t>
            </a:r>
            <a:r>
              <a:rPr spc="-5" dirty="0"/>
              <a:t>priori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8025130" cy="4064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629285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Concepts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10" dirty="0">
                <a:latin typeface="Carlito"/>
                <a:cs typeface="Carlito"/>
              </a:rPr>
              <a:t>said to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35" dirty="0">
                <a:latin typeface="Carlito"/>
                <a:cs typeface="Carlito"/>
              </a:rPr>
              <a:t>“a </a:t>
            </a:r>
            <a:r>
              <a:rPr sz="2500" spc="-5" dirty="0">
                <a:latin typeface="Carlito"/>
                <a:cs typeface="Carlito"/>
              </a:rPr>
              <a:t>posteriori” </a:t>
            </a:r>
            <a:r>
              <a:rPr sz="2500" spc="-10" dirty="0">
                <a:latin typeface="Carlito"/>
                <a:cs typeface="Carlito"/>
              </a:rPr>
              <a:t>(Latin: </a:t>
            </a:r>
            <a:r>
              <a:rPr sz="2500" spc="-15" dirty="0">
                <a:latin typeface="Carlito"/>
                <a:cs typeface="Carlito"/>
              </a:rPr>
              <a:t>“from </a:t>
            </a:r>
            <a:r>
              <a:rPr sz="2500" spc="-5" dirty="0">
                <a:latin typeface="Carlito"/>
                <a:cs typeface="Carlito"/>
              </a:rPr>
              <a:t>the  </a:t>
            </a:r>
            <a:r>
              <a:rPr sz="2500" dirty="0">
                <a:latin typeface="Carlito"/>
                <a:cs typeface="Carlito"/>
              </a:rPr>
              <a:t>latter”) </a:t>
            </a:r>
            <a:r>
              <a:rPr sz="2500" spc="-5" dirty="0">
                <a:latin typeface="Carlito"/>
                <a:cs typeface="Carlito"/>
              </a:rPr>
              <a:t>if they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applied only </a:t>
            </a:r>
            <a:r>
              <a:rPr sz="2500" dirty="0">
                <a:latin typeface="Carlito"/>
                <a:cs typeface="Carlito"/>
              </a:rPr>
              <a:t>on </a:t>
            </a:r>
            <a:r>
              <a:rPr sz="2500" spc="-5" dirty="0">
                <a:latin typeface="Carlito"/>
                <a:cs typeface="Carlito"/>
              </a:rPr>
              <a:t>the basis </a:t>
            </a:r>
            <a:r>
              <a:rPr sz="2500" spc="-10" dirty="0">
                <a:latin typeface="Carlito"/>
                <a:cs typeface="Carlito"/>
              </a:rPr>
              <a:t>of  </a:t>
            </a:r>
            <a:r>
              <a:rPr sz="2500" spc="-5" dirty="0">
                <a:latin typeface="Carlito"/>
                <a:cs typeface="Carlito"/>
              </a:rPr>
              <a:t>experience,</a:t>
            </a:r>
            <a:endParaRPr sz="2500">
              <a:latin typeface="Carlito"/>
              <a:cs typeface="Carlito"/>
            </a:endParaRPr>
          </a:p>
          <a:p>
            <a:pPr marL="355600" marR="37465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Concepts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called </a:t>
            </a:r>
            <a:r>
              <a:rPr sz="2500" spc="-35" dirty="0">
                <a:latin typeface="Carlito"/>
                <a:cs typeface="Carlito"/>
              </a:rPr>
              <a:t>“a </a:t>
            </a:r>
            <a:r>
              <a:rPr sz="2500" dirty="0">
                <a:latin typeface="Carlito"/>
                <a:cs typeface="Carlito"/>
              </a:rPr>
              <a:t>priori” </a:t>
            </a:r>
            <a:r>
              <a:rPr sz="2500" spc="-15" dirty="0">
                <a:latin typeface="Carlito"/>
                <a:cs typeface="Carlito"/>
              </a:rPr>
              <a:t>(“from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5" dirty="0">
                <a:latin typeface="Carlito"/>
                <a:cs typeface="Carlito"/>
              </a:rPr>
              <a:t>former”) </a:t>
            </a:r>
            <a:r>
              <a:rPr sz="2500" spc="-5" dirty="0">
                <a:latin typeface="Carlito"/>
                <a:cs typeface="Carlito"/>
              </a:rPr>
              <a:t>if they  </a:t>
            </a:r>
            <a:r>
              <a:rPr sz="2500" spc="-15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applied independently of</a:t>
            </a:r>
            <a:r>
              <a:rPr sz="2500" spc="6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experience.</a:t>
            </a:r>
            <a:endParaRPr sz="2500">
              <a:latin typeface="Carlito"/>
              <a:cs typeface="Carlito"/>
            </a:endParaRPr>
          </a:p>
          <a:p>
            <a:pPr marL="355600" marR="5143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Beliefs </a:t>
            </a:r>
            <a:r>
              <a:rPr sz="2500" spc="-5" dirty="0">
                <a:latin typeface="Carlito"/>
                <a:cs typeface="Carlito"/>
              </a:rPr>
              <a:t>or </a:t>
            </a:r>
            <a:r>
              <a:rPr sz="2500" spc="-10" dirty="0">
                <a:latin typeface="Carlito"/>
                <a:cs typeface="Carlito"/>
              </a:rPr>
              <a:t>propositions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said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be a </a:t>
            </a:r>
            <a:r>
              <a:rPr sz="2500" spc="-10" dirty="0">
                <a:latin typeface="Carlito"/>
                <a:cs typeface="Carlito"/>
              </a:rPr>
              <a:t>posteriori </a:t>
            </a:r>
            <a:r>
              <a:rPr sz="2500" spc="-5" dirty="0">
                <a:latin typeface="Carlito"/>
                <a:cs typeface="Carlito"/>
              </a:rPr>
              <a:t>if they </a:t>
            </a:r>
            <a:r>
              <a:rPr sz="2500" spc="-15" dirty="0">
                <a:latin typeface="Carlito"/>
                <a:cs typeface="Carlito"/>
              </a:rPr>
              <a:t>are  </a:t>
            </a:r>
            <a:r>
              <a:rPr sz="2500" spc="-5" dirty="0">
                <a:latin typeface="Carlito"/>
                <a:cs typeface="Carlito"/>
              </a:rPr>
              <a:t>knowable only on the </a:t>
            </a:r>
            <a:r>
              <a:rPr sz="2500" spc="-10" dirty="0">
                <a:latin typeface="Carlito"/>
                <a:cs typeface="Carlito"/>
              </a:rPr>
              <a:t>basis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experience </a:t>
            </a:r>
            <a:r>
              <a:rPr sz="2500" spc="-5" dirty="0">
                <a:latin typeface="Carlito"/>
                <a:cs typeface="Carlito"/>
              </a:rPr>
              <a:t>and a priori if  they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knowable independently of</a:t>
            </a:r>
            <a:r>
              <a:rPr sz="2500" spc="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experience.</a:t>
            </a:r>
            <a:endParaRPr sz="2500">
              <a:latin typeface="Carlito"/>
              <a:cs typeface="Carlito"/>
            </a:endParaRPr>
          </a:p>
          <a:p>
            <a:pPr marL="355600" marR="63817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2002789" algn="l"/>
              </a:tabLst>
            </a:pPr>
            <a:r>
              <a:rPr sz="2500" spc="-5" dirty="0">
                <a:latin typeface="Carlito"/>
                <a:cs typeface="Carlito"/>
              </a:rPr>
              <a:t>Empiricism:	the view </a:t>
            </a:r>
            <a:r>
              <a:rPr sz="2500" spc="-10" dirty="0">
                <a:latin typeface="Carlito"/>
                <a:cs typeface="Carlito"/>
              </a:rPr>
              <a:t>that </a:t>
            </a:r>
            <a:r>
              <a:rPr sz="2500" dirty="0">
                <a:latin typeface="Carlito"/>
                <a:cs typeface="Carlito"/>
              </a:rPr>
              <a:t>all </a:t>
            </a:r>
            <a:r>
              <a:rPr sz="2500" spc="-10" dirty="0">
                <a:latin typeface="Carlito"/>
                <a:cs typeface="Carlito"/>
              </a:rPr>
              <a:t>concepts, </a:t>
            </a:r>
            <a:r>
              <a:rPr sz="2500" dirty="0">
                <a:latin typeface="Carlito"/>
                <a:cs typeface="Carlito"/>
              </a:rPr>
              <a:t>or all </a:t>
            </a:r>
            <a:r>
              <a:rPr sz="2500" spc="-10" dirty="0">
                <a:latin typeface="Carlito"/>
                <a:cs typeface="Carlito"/>
              </a:rPr>
              <a:t>rationally  acceptable </a:t>
            </a:r>
            <a:r>
              <a:rPr sz="2500" spc="-15" dirty="0">
                <a:latin typeface="Carlito"/>
                <a:cs typeface="Carlito"/>
              </a:rPr>
              <a:t>beliefs </a:t>
            </a:r>
            <a:r>
              <a:rPr sz="2500" spc="-5" dirty="0">
                <a:latin typeface="Carlito"/>
                <a:cs typeface="Carlito"/>
              </a:rPr>
              <a:t>or </a:t>
            </a:r>
            <a:r>
              <a:rPr sz="2500" spc="-10" dirty="0">
                <a:latin typeface="Carlito"/>
                <a:cs typeface="Carlito"/>
              </a:rPr>
              <a:t>propositions,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35" dirty="0">
                <a:latin typeface="Carlito"/>
                <a:cs typeface="Carlito"/>
              </a:rPr>
              <a:t>‘a</a:t>
            </a:r>
            <a:r>
              <a:rPr sz="2500" spc="10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posteriori’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Rationalism: all </a:t>
            </a:r>
            <a:r>
              <a:rPr sz="2500" spc="-10" dirty="0">
                <a:latin typeface="Carlito"/>
                <a:cs typeface="Carlito"/>
              </a:rPr>
              <a:t>concepts, </a:t>
            </a:r>
            <a:r>
              <a:rPr sz="2500" spc="-5" dirty="0">
                <a:latin typeface="Carlito"/>
                <a:cs typeface="Carlito"/>
              </a:rPr>
              <a:t>or all </a:t>
            </a:r>
            <a:r>
              <a:rPr sz="2500" spc="-10" dirty="0">
                <a:latin typeface="Carlito"/>
                <a:cs typeface="Carlito"/>
              </a:rPr>
              <a:t>rationally </a:t>
            </a:r>
            <a:r>
              <a:rPr sz="2500" spc="-5" dirty="0">
                <a:latin typeface="Carlito"/>
                <a:cs typeface="Carlito"/>
              </a:rPr>
              <a:t>acceptable </a:t>
            </a:r>
            <a:r>
              <a:rPr sz="2500" spc="-15" dirty="0">
                <a:latin typeface="Carlito"/>
                <a:cs typeface="Carlito"/>
              </a:rPr>
              <a:t>beliefs  are </a:t>
            </a:r>
            <a:r>
              <a:rPr sz="2500" spc="-30" dirty="0">
                <a:latin typeface="Carlito"/>
                <a:cs typeface="Carlito"/>
              </a:rPr>
              <a:t>‘a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dirty="0">
                <a:latin typeface="Carlito"/>
                <a:cs typeface="Carlito"/>
              </a:rPr>
              <a:t>priori’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8594" y="461899"/>
            <a:ext cx="2687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Rationalism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9401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25" dirty="0">
                <a:latin typeface="Carlito"/>
                <a:cs typeface="Carlito"/>
              </a:rPr>
              <a:t>epistemology, </a:t>
            </a:r>
            <a:r>
              <a:rPr sz="3200" spc="-10" dirty="0">
                <a:latin typeface="Carlito"/>
                <a:cs typeface="Carlito"/>
              </a:rPr>
              <a:t>rationalism </a:t>
            </a:r>
            <a:r>
              <a:rPr sz="3200" dirty="0">
                <a:latin typeface="Carlito"/>
                <a:cs typeface="Carlito"/>
              </a:rPr>
              <a:t>is the view </a:t>
            </a:r>
            <a:r>
              <a:rPr sz="3200" spc="-5" dirty="0">
                <a:latin typeface="Carlito"/>
                <a:cs typeface="Carlito"/>
              </a:rPr>
              <a:t>that  </a:t>
            </a:r>
            <a:r>
              <a:rPr sz="3200" spc="-20" dirty="0">
                <a:latin typeface="Carlito"/>
                <a:cs typeface="Carlito"/>
              </a:rPr>
              <a:t>"regards </a:t>
            </a:r>
            <a:r>
              <a:rPr sz="3200" b="1" i="1" spc="-5" dirty="0">
                <a:latin typeface="Carlito"/>
                <a:cs typeface="Carlito"/>
              </a:rPr>
              <a:t>reason </a:t>
            </a:r>
            <a:r>
              <a:rPr sz="3200" i="1" spc="-5" dirty="0">
                <a:latin typeface="Carlito"/>
                <a:cs typeface="Carlito"/>
              </a:rPr>
              <a:t>as </a:t>
            </a:r>
            <a:r>
              <a:rPr sz="3200" i="1" dirty="0">
                <a:latin typeface="Carlito"/>
                <a:cs typeface="Carlito"/>
              </a:rPr>
              <a:t>the </a:t>
            </a:r>
            <a:r>
              <a:rPr sz="3200" i="1" spc="-5" dirty="0">
                <a:latin typeface="Carlito"/>
                <a:cs typeface="Carlito"/>
              </a:rPr>
              <a:t>chief source and </a:t>
            </a:r>
            <a:r>
              <a:rPr sz="3200" i="1" spc="-20" dirty="0">
                <a:latin typeface="Carlito"/>
                <a:cs typeface="Carlito"/>
              </a:rPr>
              <a:t>test </a:t>
            </a:r>
            <a:r>
              <a:rPr sz="3200" i="1" spc="-5" dirty="0">
                <a:latin typeface="Carlito"/>
                <a:cs typeface="Carlito"/>
              </a:rPr>
              <a:t>of  knowledge</a:t>
            </a:r>
            <a:r>
              <a:rPr sz="3200" spc="-5" dirty="0">
                <a:latin typeface="Carlito"/>
                <a:cs typeface="Carlito"/>
              </a:rPr>
              <a:t>" or </a:t>
            </a:r>
            <a:r>
              <a:rPr sz="3200" spc="-15" dirty="0">
                <a:latin typeface="Carlito"/>
                <a:cs typeface="Carlito"/>
              </a:rPr>
              <a:t>"any </a:t>
            </a:r>
            <a:r>
              <a:rPr sz="3200" dirty="0">
                <a:latin typeface="Carlito"/>
                <a:cs typeface="Carlito"/>
              </a:rPr>
              <a:t>view appealing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reason  </a:t>
            </a:r>
            <a:r>
              <a:rPr sz="3200" dirty="0">
                <a:latin typeface="Carlito"/>
                <a:cs typeface="Carlito"/>
              </a:rPr>
              <a:t>as a </a:t>
            </a:r>
            <a:r>
              <a:rPr sz="3200" spc="-10" dirty="0">
                <a:latin typeface="Carlito"/>
                <a:cs typeface="Carlito"/>
              </a:rPr>
              <a:t>source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knowledge </a:t>
            </a:r>
            <a:r>
              <a:rPr sz="3200" dirty="0">
                <a:latin typeface="Carlito"/>
                <a:cs typeface="Carlito"/>
              </a:rPr>
              <a:t>or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justification".</a:t>
            </a:r>
            <a:endParaRPr sz="3200">
              <a:latin typeface="Carlito"/>
              <a:cs typeface="Carlito"/>
            </a:endParaRPr>
          </a:p>
          <a:p>
            <a:pPr marL="355600" marR="228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Rationalism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defined </a:t>
            </a:r>
            <a:r>
              <a:rPr sz="3200" dirty="0">
                <a:latin typeface="Carlito"/>
                <a:cs typeface="Carlito"/>
              </a:rPr>
              <a:t>as a methodology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dirty="0">
                <a:latin typeface="Carlito"/>
                <a:cs typeface="Carlito"/>
              </a:rPr>
              <a:t>a  theory in which the </a:t>
            </a:r>
            <a:r>
              <a:rPr sz="3200" spc="-5" dirty="0">
                <a:latin typeface="Carlito"/>
                <a:cs typeface="Carlito"/>
              </a:rPr>
              <a:t>criterion of the </a:t>
            </a:r>
            <a:r>
              <a:rPr sz="3200" dirty="0">
                <a:latin typeface="Carlito"/>
                <a:cs typeface="Carlito"/>
              </a:rPr>
              <a:t>truth is 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dirty="0">
                <a:latin typeface="Carlito"/>
                <a:cs typeface="Carlito"/>
              </a:rPr>
              <a:t>sensory </a:t>
            </a:r>
            <a:r>
              <a:rPr sz="3200" spc="-5" dirty="0">
                <a:latin typeface="Carlito"/>
                <a:cs typeface="Carlito"/>
              </a:rPr>
              <a:t>but intellectual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deductive.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496950"/>
            <a:ext cx="73793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‘I think </a:t>
            </a:r>
            <a:r>
              <a:rPr sz="4000" spc="-30" dirty="0"/>
              <a:t>therefore </a:t>
            </a:r>
            <a:r>
              <a:rPr sz="4000" spc="-5" dirty="0"/>
              <a:t>I </a:t>
            </a:r>
            <a:r>
              <a:rPr sz="4000" dirty="0"/>
              <a:t>exist’</a:t>
            </a:r>
            <a:r>
              <a:rPr sz="4000" spc="10" dirty="0"/>
              <a:t> </a:t>
            </a:r>
            <a:r>
              <a:rPr sz="4000" spc="-15" dirty="0"/>
              <a:t>(Descartes)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947659" cy="4064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1620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Rationalists </a:t>
            </a:r>
            <a:r>
              <a:rPr sz="2500" spc="-10" dirty="0">
                <a:latin typeface="Carlito"/>
                <a:cs typeface="Carlito"/>
              </a:rPr>
              <a:t>believed that </a:t>
            </a:r>
            <a:r>
              <a:rPr sz="2500" spc="-5" dirty="0">
                <a:latin typeface="Carlito"/>
                <a:cs typeface="Carlito"/>
              </a:rPr>
              <a:t>reality </a:t>
            </a:r>
            <a:r>
              <a:rPr sz="2500" spc="-10" dirty="0">
                <a:latin typeface="Carlito"/>
                <a:cs typeface="Carlito"/>
              </a:rPr>
              <a:t>has </a:t>
            </a:r>
            <a:r>
              <a:rPr sz="2500" spc="-5" dirty="0">
                <a:latin typeface="Carlito"/>
                <a:cs typeface="Carlito"/>
              </a:rPr>
              <a:t>an intrinsically logical  </a:t>
            </a:r>
            <a:r>
              <a:rPr sz="2500" spc="-10" dirty="0">
                <a:latin typeface="Carlito"/>
                <a:cs typeface="Carlito"/>
              </a:rPr>
              <a:t>structure.</a:t>
            </a:r>
            <a:endParaRPr sz="2500">
              <a:latin typeface="Carlito"/>
              <a:cs typeface="Carlito"/>
            </a:endParaRPr>
          </a:p>
          <a:p>
            <a:pPr marL="355600" marR="55054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Rationalists </a:t>
            </a:r>
            <a:r>
              <a:rPr sz="2500" spc="-10" dirty="0">
                <a:latin typeface="Carlito"/>
                <a:cs typeface="Carlito"/>
              </a:rPr>
              <a:t>argue that certain </a:t>
            </a:r>
            <a:r>
              <a:rPr sz="2500" spc="-5" dirty="0">
                <a:latin typeface="Carlito"/>
                <a:cs typeface="Carlito"/>
              </a:rPr>
              <a:t>truths </a:t>
            </a:r>
            <a:r>
              <a:rPr sz="2500" spc="-15" dirty="0">
                <a:latin typeface="Carlito"/>
                <a:cs typeface="Carlito"/>
              </a:rPr>
              <a:t>exist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that </a:t>
            </a:r>
            <a:r>
              <a:rPr sz="2500" spc="-5" dirty="0">
                <a:latin typeface="Carlito"/>
                <a:cs typeface="Carlito"/>
              </a:rPr>
              <a:t>the  </a:t>
            </a:r>
            <a:r>
              <a:rPr sz="2500" spc="-10" dirty="0">
                <a:latin typeface="Carlito"/>
                <a:cs typeface="Carlito"/>
              </a:rPr>
              <a:t>intellect can directly grasp </a:t>
            </a:r>
            <a:r>
              <a:rPr sz="2500" spc="-5" dirty="0">
                <a:latin typeface="Carlito"/>
                <a:cs typeface="Carlito"/>
              </a:rPr>
              <a:t>these</a:t>
            </a:r>
            <a:r>
              <a:rPr sz="2500" spc="8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truths.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Rationalists </a:t>
            </a:r>
            <a:r>
              <a:rPr sz="2500" spc="-5" dirty="0">
                <a:latin typeface="Carlito"/>
                <a:cs typeface="Carlito"/>
              </a:rPr>
              <a:t>asserted </a:t>
            </a:r>
            <a:r>
              <a:rPr sz="2500" spc="-10" dirty="0">
                <a:latin typeface="Carlito"/>
                <a:cs typeface="Carlito"/>
              </a:rPr>
              <a:t>that certain </a:t>
            </a:r>
            <a:r>
              <a:rPr sz="2500" spc="-15" dirty="0">
                <a:latin typeface="Carlito"/>
                <a:cs typeface="Carlito"/>
              </a:rPr>
              <a:t>rational </a:t>
            </a:r>
            <a:r>
              <a:rPr sz="2500" spc="-10" dirty="0">
                <a:latin typeface="Carlito"/>
                <a:cs typeface="Carlito"/>
              </a:rPr>
              <a:t>principles </a:t>
            </a:r>
            <a:r>
              <a:rPr sz="2500" spc="-20" dirty="0">
                <a:latin typeface="Carlito"/>
                <a:cs typeface="Carlito"/>
              </a:rPr>
              <a:t>exist </a:t>
            </a:r>
            <a:r>
              <a:rPr sz="2500" spc="-5" dirty="0">
                <a:latin typeface="Carlito"/>
                <a:cs typeface="Carlito"/>
              </a:rPr>
              <a:t>in  </a:t>
            </a:r>
            <a:r>
              <a:rPr sz="2500" dirty="0">
                <a:latin typeface="Carlito"/>
                <a:cs typeface="Carlito"/>
              </a:rPr>
              <a:t>logic, </a:t>
            </a:r>
            <a:r>
              <a:rPr sz="2500" spc="-5" dirty="0">
                <a:latin typeface="Carlito"/>
                <a:cs typeface="Carlito"/>
              </a:rPr>
              <a:t>mathematics, ethics, and </a:t>
            </a:r>
            <a:r>
              <a:rPr sz="2500" spc="-15" dirty="0">
                <a:latin typeface="Carlito"/>
                <a:cs typeface="Carlito"/>
              </a:rPr>
              <a:t>metaphysics </a:t>
            </a:r>
            <a:r>
              <a:rPr sz="2500" spc="-10" dirty="0">
                <a:latin typeface="Carlito"/>
                <a:cs typeface="Carlito"/>
              </a:rPr>
              <a:t>that </a:t>
            </a:r>
            <a:r>
              <a:rPr sz="2500" spc="-15" dirty="0">
                <a:latin typeface="Carlito"/>
                <a:cs typeface="Carlito"/>
              </a:rPr>
              <a:t>are  </a:t>
            </a:r>
            <a:r>
              <a:rPr sz="2500" spc="-10" dirty="0">
                <a:latin typeface="Carlito"/>
                <a:cs typeface="Carlito"/>
              </a:rPr>
              <a:t>fundamentally</a:t>
            </a:r>
            <a:r>
              <a:rPr sz="2500" spc="3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true</a:t>
            </a:r>
            <a:endParaRPr sz="2500">
              <a:latin typeface="Carlito"/>
              <a:cs typeface="Carlito"/>
            </a:endParaRPr>
          </a:p>
          <a:p>
            <a:pPr marL="355600" marR="20129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rationalists </a:t>
            </a:r>
            <a:r>
              <a:rPr sz="2500" spc="-10" dirty="0">
                <a:latin typeface="Carlito"/>
                <a:cs typeface="Carlito"/>
              </a:rPr>
              <a:t>had such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high confidence </a:t>
            </a:r>
            <a:r>
              <a:rPr sz="2500" spc="-5" dirty="0">
                <a:latin typeface="Carlito"/>
                <a:cs typeface="Carlito"/>
              </a:rPr>
              <a:t>in </a:t>
            </a:r>
            <a:r>
              <a:rPr sz="2500" spc="-10" dirty="0">
                <a:latin typeface="Carlito"/>
                <a:cs typeface="Carlito"/>
              </a:rPr>
              <a:t>reason that  </a:t>
            </a:r>
            <a:r>
              <a:rPr sz="2500" spc="-5" dirty="0">
                <a:latin typeface="Carlito"/>
                <a:cs typeface="Carlito"/>
              </a:rPr>
              <a:t>empirical </a:t>
            </a:r>
            <a:r>
              <a:rPr sz="2500" spc="-10" dirty="0">
                <a:latin typeface="Carlito"/>
                <a:cs typeface="Carlito"/>
              </a:rPr>
              <a:t>proof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20" dirty="0">
                <a:latin typeface="Carlito"/>
                <a:cs typeface="Carlito"/>
              </a:rPr>
              <a:t>physical </a:t>
            </a:r>
            <a:r>
              <a:rPr sz="2500" spc="-5" dirty="0">
                <a:latin typeface="Carlito"/>
                <a:cs typeface="Carlito"/>
              </a:rPr>
              <a:t>evidence </a:t>
            </a:r>
            <a:r>
              <a:rPr sz="2500" spc="-15" dirty="0">
                <a:latin typeface="Carlito"/>
                <a:cs typeface="Carlito"/>
              </a:rPr>
              <a:t>were regarded </a:t>
            </a:r>
            <a:r>
              <a:rPr sz="2500" spc="-5" dirty="0">
                <a:latin typeface="Carlito"/>
                <a:cs typeface="Carlito"/>
              </a:rPr>
              <a:t>as  unnecessary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ascertain certain</a:t>
            </a:r>
            <a:r>
              <a:rPr sz="2500" spc="5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truths</a:t>
            </a:r>
            <a:endParaRPr sz="2500">
              <a:latin typeface="Carlito"/>
              <a:cs typeface="Carlito"/>
            </a:endParaRPr>
          </a:p>
          <a:p>
            <a:pPr marL="355600" marR="18097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26720" algn="l"/>
                <a:tab pos="427355" algn="l"/>
              </a:tabLst>
            </a:pPr>
            <a:r>
              <a:rPr dirty="0"/>
              <a:t>	</a:t>
            </a:r>
            <a:r>
              <a:rPr sz="2500" spc="-15" dirty="0">
                <a:latin typeface="Carlito"/>
                <a:cs typeface="Carlito"/>
              </a:rPr>
              <a:t>There are </a:t>
            </a:r>
            <a:r>
              <a:rPr sz="2500" spc="-10" dirty="0">
                <a:latin typeface="Carlito"/>
                <a:cs typeface="Carlito"/>
              </a:rPr>
              <a:t>significant </a:t>
            </a:r>
            <a:r>
              <a:rPr sz="2500" spc="-30" dirty="0">
                <a:latin typeface="Carlito"/>
                <a:cs typeface="Carlito"/>
              </a:rPr>
              <a:t>ways </a:t>
            </a:r>
            <a:r>
              <a:rPr sz="2500" spc="-5" dirty="0">
                <a:latin typeface="Carlito"/>
                <a:cs typeface="Carlito"/>
              </a:rPr>
              <a:t>in which our </a:t>
            </a:r>
            <a:r>
              <a:rPr sz="2500" spc="-10" dirty="0">
                <a:latin typeface="Carlito"/>
                <a:cs typeface="Carlito"/>
              </a:rPr>
              <a:t>concepts </a:t>
            </a:r>
            <a:r>
              <a:rPr sz="2500" spc="-5" dirty="0">
                <a:latin typeface="Carlito"/>
                <a:cs typeface="Carlito"/>
              </a:rPr>
              <a:t>and  knowledge </a:t>
            </a:r>
            <a:r>
              <a:rPr sz="2500" spc="-10" dirty="0">
                <a:latin typeface="Carlito"/>
                <a:cs typeface="Carlito"/>
              </a:rPr>
              <a:t>are </a:t>
            </a:r>
            <a:r>
              <a:rPr sz="2500" spc="-15" dirty="0">
                <a:latin typeface="Carlito"/>
                <a:cs typeface="Carlito"/>
              </a:rPr>
              <a:t>gained </a:t>
            </a:r>
            <a:r>
              <a:rPr sz="2500" spc="-5" dirty="0">
                <a:latin typeface="Carlito"/>
                <a:cs typeface="Carlito"/>
              </a:rPr>
              <a:t>independently of </a:t>
            </a:r>
            <a:r>
              <a:rPr sz="2500" spc="-10" dirty="0">
                <a:latin typeface="Carlito"/>
                <a:cs typeface="Carlito"/>
              </a:rPr>
              <a:t>sense</a:t>
            </a:r>
            <a:r>
              <a:rPr sz="2500" spc="9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experience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800" y="461899"/>
            <a:ext cx="6230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Four Research</a:t>
            </a:r>
            <a:r>
              <a:rPr spc="-85" dirty="0"/>
              <a:t> </a:t>
            </a:r>
            <a:r>
              <a:rPr dirty="0"/>
              <a:t>Philosophies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2703830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Positivism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Realism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Interpretivism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Pragmatism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7570" y="461899"/>
            <a:ext cx="23056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Positivism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7980680" cy="429450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118110" indent="-342900" algn="just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Positivistic </a:t>
            </a:r>
            <a:r>
              <a:rPr sz="2000" spc="-5" dirty="0">
                <a:latin typeface="Carlito"/>
                <a:cs typeface="Carlito"/>
              </a:rPr>
              <a:t>approaches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research are </a:t>
            </a:r>
            <a:r>
              <a:rPr sz="2000" dirty="0">
                <a:latin typeface="Carlito"/>
                <a:cs typeface="Carlito"/>
              </a:rPr>
              <a:t>based </a:t>
            </a:r>
            <a:r>
              <a:rPr sz="2000" spc="-5" dirty="0">
                <a:latin typeface="Carlito"/>
                <a:cs typeface="Carlito"/>
              </a:rPr>
              <a:t>on </a:t>
            </a:r>
            <a:r>
              <a:rPr sz="2000" spc="-10" dirty="0">
                <a:latin typeface="Carlito"/>
                <a:cs typeface="Carlito"/>
              </a:rPr>
              <a:t>research </a:t>
            </a:r>
            <a:r>
              <a:rPr sz="2000" spc="-5" dirty="0">
                <a:latin typeface="Carlito"/>
                <a:cs typeface="Carlito"/>
              </a:rPr>
              <a:t>methodologies  commonly used </a:t>
            </a:r>
            <a:r>
              <a:rPr sz="2000" dirty="0">
                <a:latin typeface="Carlito"/>
                <a:cs typeface="Carlito"/>
              </a:rPr>
              <a:t>in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science</a:t>
            </a:r>
            <a:r>
              <a:rPr sz="2000" dirty="0"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192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characterised by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detached approach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research </a:t>
            </a:r>
            <a:r>
              <a:rPr sz="2000" spc="-5" dirty="0">
                <a:latin typeface="Carlito"/>
                <a:cs typeface="Carlito"/>
              </a:rPr>
              <a:t>that </a:t>
            </a:r>
            <a:r>
              <a:rPr sz="2000" spc="-10" dirty="0">
                <a:latin typeface="Carlito"/>
                <a:cs typeface="Carlito"/>
              </a:rPr>
              <a:t>seeks </a:t>
            </a:r>
            <a:r>
              <a:rPr sz="2000" dirty="0">
                <a:latin typeface="Carlito"/>
                <a:cs typeface="Carlito"/>
              </a:rPr>
              <a:t>out  the </a:t>
            </a:r>
            <a:r>
              <a:rPr sz="2000" spc="-10" dirty="0">
                <a:latin typeface="Carlito"/>
                <a:cs typeface="Carlito"/>
              </a:rPr>
              <a:t>facts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causes of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social </a:t>
            </a:r>
            <a:r>
              <a:rPr sz="2000" dirty="0">
                <a:latin typeface="Carlito"/>
                <a:cs typeface="Carlito"/>
              </a:rPr>
              <a:t>phenomena in a </a:t>
            </a:r>
            <a:r>
              <a:rPr sz="2000" b="1" spc="-15" dirty="0">
                <a:latin typeface="Carlito"/>
                <a:cs typeface="Carlito"/>
              </a:rPr>
              <a:t>systematic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50" dirty="0">
                <a:latin typeface="Carlito"/>
                <a:cs typeface="Carlito"/>
              </a:rPr>
              <a:t>way.</a:t>
            </a:r>
            <a:endParaRPr sz="2000">
              <a:latin typeface="Carlito"/>
              <a:cs typeface="Carlito"/>
            </a:endParaRPr>
          </a:p>
          <a:p>
            <a:pPr marL="355600" marR="259079" indent="-342900" algn="just">
              <a:lnSpc>
                <a:spcPct val="80000"/>
              </a:lnSpc>
              <a:spcBef>
                <a:spcPts val="4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Positivistic </a:t>
            </a:r>
            <a:r>
              <a:rPr sz="2000" spc="-5" dirty="0">
                <a:latin typeface="Carlito"/>
                <a:cs typeface="Carlito"/>
              </a:rPr>
              <a:t>approaches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founded on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belief that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study of </a:t>
            </a:r>
            <a:r>
              <a:rPr sz="2000" dirty="0">
                <a:latin typeface="Carlito"/>
                <a:cs typeface="Carlito"/>
              </a:rPr>
              <a:t>human  </a:t>
            </a:r>
            <a:r>
              <a:rPr sz="2000" spc="-5" dirty="0">
                <a:latin typeface="Carlito"/>
                <a:cs typeface="Carlito"/>
              </a:rPr>
              <a:t>behavior </a:t>
            </a:r>
            <a:r>
              <a:rPr sz="2000" dirty="0">
                <a:latin typeface="Carlito"/>
                <a:cs typeface="Carlito"/>
              </a:rPr>
              <a:t>should be </a:t>
            </a:r>
            <a:r>
              <a:rPr sz="2000" spc="-5" dirty="0">
                <a:latin typeface="Carlito"/>
                <a:cs typeface="Carlito"/>
              </a:rPr>
              <a:t>conducted </a:t>
            </a:r>
            <a:r>
              <a:rPr sz="2000" dirty="0">
                <a:latin typeface="Carlito"/>
                <a:cs typeface="Carlito"/>
              </a:rPr>
              <a:t>in the </a:t>
            </a:r>
            <a:r>
              <a:rPr sz="2000" spc="-5" dirty="0">
                <a:latin typeface="Carlito"/>
                <a:cs typeface="Carlito"/>
              </a:rPr>
              <a:t>same </a:t>
            </a:r>
            <a:r>
              <a:rPr sz="2000" spc="-25" dirty="0">
                <a:latin typeface="Carlito"/>
                <a:cs typeface="Carlito"/>
              </a:rPr>
              <a:t>way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5" dirty="0">
                <a:latin typeface="Carlito"/>
                <a:cs typeface="Carlito"/>
              </a:rPr>
              <a:t>studies conducted </a:t>
            </a:r>
            <a:r>
              <a:rPr sz="2000" dirty="0">
                <a:latin typeface="Carlito"/>
                <a:cs typeface="Carlito"/>
              </a:rPr>
              <a:t>in  the </a:t>
            </a:r>
            <a:r>
              <a:rPr sz="2000" b="1" spc="-10" dirty="0">
                <a:latin typeface="Carlito"/>
                <a:cs typeface="Carlito"/>
              </a:rPr>
              <a:t>natural </a:t>
            </a:r>
            <a:r>
              <a:rPr sz="2000" b="1" dirty="0">
                <a:latin typeface="Carlito"/>
                <a:cs typeface="Carlito"/>
              </a:rPr>
              <a:t>sciences </a:t>
            </a:r>
            <a:r>
              <a:rPr sz="2000" spc="-5" dirty="0">
                <a:latin typeface="Carlito"/>
                <a:cs typeface="Carlito"/>
              </a:rPr>
              <a:t>(Collis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25" dirty="0">
                <a:latin typeface="Carlito"/>
                <a:cs typeface="Carlito"/>
              </a:rPr>
              <a:t>Hussey, </a:t>
            </a:r>
            <a:r>
              <a:rPr sz="2000" dirty="0">
                <a:latin typeface="Carlito"/>
                <a:cs typeface="Carlito"/>
              </a:rPr>
              <a:t>2003,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p.52).</a:t>
            </a:r>
            <a:endParaRPr sz="2000">
              <a:latin typeface="Carlito"/>
              <a:cs typeface="Carlito"/>
            </a:endParaRPr>
          </a:p>
          <a:p>
            <a:pPr marL="355600" indent="-342900" algn="just">
              <a:lnSpc>
                <a:spcPts val="216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i="1" spc="-10" dirty="0">
                <a:latin typeface="Carlito"/>
                <a:cs typeface="Carlito"/>
              </a:rPr>
              <a:t>Positivistic </a:t>
            </a:r>
            <a:r>
              <a:rPr sz="2000" b="1" i="1" dirty="0">
                <a:latin typeface="Carlito"/>
                <a:cs typeface="Carlito"/>
              </a:rPr>
              <a:t>approaches </a:t>
            </a:r>
            <a:r>
              <a:rPr sz="2000" b="1" i="1" spc="-5" dirty="0">
                <a:latin typeface="Carlito"/>
                <a:cs typeface="Carlito"/>
              </a:rPr>
              <a:t>seek </a:t>
            </a:r>
            <a:r>
              <a:rPr sz="2000" b="1" i="1" spc="-15" dirty="0">
                <a:latin typeface="Carlito"/>
                <a:cs typeface="Carlito"/>
              </a:rPr>
              <a:t>to identify, </a:t>
            </a:r>
            <a:r>
              <a:rPr sz="2000" b="1" i="1" dirty="0">
                <a:latin typeface="Carlito"/>
                <a:cs typeface="Carlito"/>
              </a:rPr>
              <a:t>measure and </a:t>
            </a:r>
            <a:r>
              <a:rPr sz="2000" b="1" i="1" spc="-5" dirty="0">
                <a:latin typeface="Carlito"/>
                <a:cs typeface="Carlito"/>
              </a:rPr>
              <a:t>evaluate</a:t>
            </a:r>
            <a:r>
              <a:rPr sz="2000" b="1" i="1" spc="-160" dirty="0">
                <a:latin typeface="Carlito"/>
                <a:cs typeface="Carlito"/>
              </a:rPr>
              <a:t> </a:t>
            </a:r>
            <a:r>
              <a:rPr sz="2000" b="1" i="1" spc="-15" dirty="0">
                <a:latin typeface="Carlito"/>
                <a:cs typeface="Carlito"/>
              </a:rPr>
              <a:t>any</a:t>
            </a:r>
            <a:endParaRPr sz="2000">
              <a:latin typeface="Carlito"/>
              <a:cs typeface="Carlito"/>
            </a:endParaRPr>
          </a:p>
          <a:p>
            <a:pPr marL="355600" algn="just">
              <a:lnSpc>
                <a:spcPts val="2160"/>
              </a:lnSpc>
            </a:pPr>
            <a:r>
              <a:rPr sz="2000" b="1" i="1" dirty="0">
                <a:latin typeface="Carlito"/>
                <a:cs typeface="Carlito"/>
              </a:rPr>
              <a:t>phenomena and </a:t>
            </a:r>
            <a:r>
              <a:rPr sz="2000" b="1" i="1" spc="-15" dirty="0">
                <a:latin typeface="Carlito"/>
                <a:cs typeface="Carlito"/>
              </a:rPr>
              <a:t>to </a:t>
            </a:r>
            <a:r>
              <a:rPr sz="2000" b="1" i="1" dirty="0">
                <a:latin typeface="Carlito"/>
                <a:cs typeface="Carlito"/>
              </a:rPr>
              <a:t>provide </a:t>
            </a:r>
            <a:r>
              <a:rPr sz="2000" b="1" i="1" spc="-5" dirty="0">
                <a:latin typeface="Carlito"/>
                <a:cs typeface="Carlito"/>
              </a:rPr>
              <a:t>rational explanation </a:t>
            </a:r>
            <a:r>
              <a:rPr sz="2000" b="1" i="1" spc="-10" dirty="0">
                <a:latin typeface="Carlito"/>
                <a:cs typeface="Carlito"/>
              </a:rPr>
              <a:t>for</a:t>
            </a:r>
            <a:r>
              <a:rPr sz="2000" b="1" i="1" spc="-185" dirty="0">
                <a:latin typeface="Carlito"/>
                <a:cs typeface="Carlito"/>
              </a:rPr>
              <a:t> </a:t>
            </a:r>
            <a:r>
              <a:rPr sz="2000" b="1" i="1" dirty="0">
                <a:latin typeface="Carlito"/>
                <a:cs typeface="Carlito"/>
              </a:rPr>
              <a:t>it.</a:t>
            </a:r>
            <a:endParaRPr sz="2000">
              <a:latin typeface="Carlito"/>
              <a:cs typeface="Carlito"/>
            </a:endParaRPr>
          </a:p>
          <a:p>
            <a:pPr marL="355600" marR="332105" indent="-342900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spc="-10" dirty="0">
                <a:latin typeface="Carlito"/>
                <a:cs typeface="Carlito"/>
              </a:rPr>
              <a:t>explanation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spc="-15" dirty="0">
                <a:latin typeface="Carlito"/>
                <a:cs typeface="Carlito"/>
              </a:rPr>
              <a:t>attempt to </a:t>
            </a:r>
            <a:r>
              <a:rPr sz="2000" spc="-10" dirty="0">
                <a:latin typeface="Carlito"/>
                <a:cs typeface="Carlito"/>
              </a:rPr>
              <a:t>establish </a:t>
            </a:r>
            <a:r>
              <a:rPr sz="2000" spc="-5" dirty="0">
                <a:latin typeface="Carlito"/>
                <a:cs typeface="Carlito"/>
              </a:rPr>
              <a:t>causal links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relationships  between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different </a:t>
            </a:r>
            <a:r>
              <a:rPr sz="2000" spc="-5" dirty="0">
                <a:latin typeface="Carlito"/>
                <a:cs typeface="Carlito"/>
              </a:rPr>
              <a:t>elements </a:t>
            </a:r>
            <a:r>
              <a:rPr sz="2000" dirty="0">
                <a:latin typeface="Carlito"/>
                <a:cs typeface="Carlito"/>
              </a:rPr>
              <a:t>(or </a:t>
            </a:r>
            <a:r>
              <a:rPr sz="2000" spc="-5" dirty="0">
                <a:latin typeface="Carlito"/>
                <a:cs typeface="Carlito"/>
              </a:rPr>
              <a:t>variables)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subject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relate  </a:t>
            </a:r>
            <a:r>
              <a:rPr sz="2000" dirty="0">
                <a:latin typeface="Carlito"/>
                <a:cs typeface="Carlito"/>
              </a:rPr>
              <a:t>them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particular </a:t>
            </a:r>
            <a:r>
              <a:rPr sz="2000" dirty="0">
                <a:latin typeface="Carlito"/>
                <a:cs typeface="Carlito"/>
              </a:rPr>
              <a:t>theory </a:t>
            </a:r>
            <a:r>
              <a:rPr sz="2000" spc="-5" dirty="0">
                <a:latin typeface="Carlito"/>
                <a:cs typeface="Carlito"/>
              </a:rPr>
              <a:t>or practice.</a:t>
            </a:r>
            <a:endParaRPr sz="2000">
              <a:latin typeface="Carlito"/>
              <a:cs typeface="Carlito"/>
            </a:endParaRPr>
          </a:p>
          <a:p>
            <a:pPr marL="355600" marR="71247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There </a:t>
            </a:r>
            <a:r>
              <a:rPr sz="2000" dirty="0">
                <a:latin typeface="Carlito"/>
                <a:cs typeface="Carlito"/>
              </a:rPr>
              <a:t>is a </a:t>
            </a:r>
            <a:r>
              <a:rPr sz="2000" spc="-5" dirty="0">
                <a:latin typeface="Carlito"/>
                <a:cs typeface="Carlito"/>
              </a:rPr>
              <a:t>belief that </a:t>
            </a:r>
            <a:r>
              <a:rPr sz="2000" dirty="0">
                <a:latin typeface="Carlito"/>
                <a:cs typeface="Carlito"/>
              </a:rPr>
              <a:t>people do </a:t>
            </a:r>
            <a:r>
              <a:rPr sz="2000" spc="-5" dirty="0">
                <a:latin typeface="Carlito"/>
                <a:cs typeface="Carlito"/>
              </a:rPr>
              <a:t>respond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stimulus or </a:t>
            </a:r>
            <a:r>
              <a:rPr sz="2000" spc="-10" dirty="0">
                <a:latin typeface="Carlito"/>
                <a:cs typeface="Carlito"/>
              </a:rPr>
              <a:t>forces, </a:t>
            </a:r>
            <a:r>
              <a:rPr sz="2000" dirty="0">
                <a:latin typeface="Carlito"/>
                <a:cs typeface="Carlito"/>
              </a:rPr>
              <a:t>rules  </a:t>
            </a:r>
            <a:r>
              <a:rPr sz="2000" spc="-5" dirty="0">
                <a:latin typeface="Carlito"/>
                <a:cs typeface="Carlito"/>
              </a:rPr>
              <a:t>(norms) </a:t>
            </a:r>
            <a:r>
              <a:rPr sz="2000" spc="-10" dirty="0">
                <a:latin typeface="Carlito"/>
                <a:cs typeface="Carlito"/>
              </a:rPr>
              <a:t>external to </a:t>
            </a:r>
            <a:r>
              <a:rPr sz="2000" spc="-5" dirty="0">
                <a:latin typeface="Carlito"/>
                <a:cs typeface="Carlito"/>
              </a:rPr>
              <a:t>themselves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that </a:t>
            </a:r>
            <a:r>
              <a:rPr sz="2000" dirty="0">
                <a:latin typeface="Carlito"/>
                <a:cs typeface="Carlito"/>
              </a:rPr>
              <a:t>these </a:t>
            </a:r>
            <a:r>
              <a:rPr sz="2000" spc="-5" dirty="0">
                <a:latin typeface="Carlito"/>
                <a:cs typeface="Carlito"/>
              </a:rPr>
              <a:t>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discovered,  </a:t>
            </a:r>
            <a:r>
              <a:rPr sz="2000" spc="-5" dirty="0">
                <a:latin typeface="Carlito"/>
                <a:cs typeface="Carlito"/>
              </a:rPr>
              <a:t>identified </a:t>
            </a:r>
            <a:r>
              <a:rPr sz="2000" dirty="0">
                <a:latin typeface="Carlito"/>
                <a:cs typeface="Carlito"/>
              </a:rPr>
              <a:t>and described </a:t>
            </a:r>
            <a:r>
              <a:rPr sz="2000" spc="-5" dirty="0">
                <a:latin typeface="Carlito"/>
                <a:cs typeface="Carlito"/>
              </a:rPr>
              <a:t>using </a:t>
            </a:r>
            <a:r>
              <a:rPr sz="2000" spc="-10" dirty="0">
                <a:latin typeface="Carlito"/>
                <a:cs typeface="Carlito"/>
              </a:rPr>
              <a:t>rational, </a:t>
            </a:r>
            <a:r>
              <a:rPr sz="2000" spc="-15" dirty="0">
                <a:latin typeface="Carlito"/>
                <a:cs typeface="Carlito"/>
              </a:rPr>
              <a:t>systematic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deductive  processes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5749"/>
            <a:ext cx="8076565" cy="40493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233045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As a </a:t>
            </a:r>
            <a:r>
              <a:rPr sz="2200" spc="-20" dirty="0">
                <a:latin typeface="Carlito"/>
                <a:cs typeface="Carlito"/>
              </a:rPr>
              <a:t>philosophy, </a:t>
            </a:r>
            <a:r>
              <a:rPr sz="2200" spc="-5" dirty="0">
                <a:latin typeface="Carlito"/>
                <a:cs typeface="Carlito"/>
              </a:rPr>
              <a:t>positivism </a:t>
            </a:r>
            <a:r>
              <a:rPr sz="2200" spc="-10" dirty="0">
                <a:latin typeface="Carlito"/>
                <a:cs typeface="Carlito"/>
              </a:rPr>
              <a:t>adheres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view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only </a:t>
            </a:r>
            <a:r>
              <a:rPr sz="2200" spc="-10" dirty="0">
                <a:latin typeface="Carlito"/>
                <a:cs typeface="Carlito"/>
              </a:rPr>
              <a:t>“factual”  knowledge gained through observation (the </a:t>
            </a:r>
            <a:r>
              <a:rPr sz="2200" spc="-5" dirty="0">
                <a:latin typeface="Carlito"/>
                <a:cs typeface="Carlito"/>
              </a:rPr>
              <a:t>senses), including  </a:t>
            </a:r>
            <a:r>
              <a:rPr sz="2200" spc="-10" dirty="0">
                <a:latin typeface="Carlito"/>
                <a:cs typeface="Carlito"/>
              </a:rPr>
              <a:t>measurement,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trustworthy.</a:t>
            </a:r>
            <a:endParaRPr sz="2200">
              <a:latin typeface="Carlito"/>
              <a:cs typeface="Carlito"/>
            </a:endParaRPr>
          </a:p>
          <a:p>
            <a:pPr marL="355600" marR="34734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In positivism </a:t>
            </a:r>
            <a:r>
              <a:rPr sz="2200" spc="-10" dirty="0">
                <a:latin typeface="Carlito"/>
                <a:cs typeface="Carlito"/>
              </a:rPr>
              <a:t>studies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role </a:t>
            </a:r>
            <a:r>
              <a:rPr sz="2200" spc="-5" dirty="0">
                <a:latin typeface="Carlito"/>
                <a:cs typeface="Carlito"/>
              </a:rPr>
              <a:t>of the </a:t>
            </a:r>
            <a:r>
              <a:rPr sz="2200" spc="-10" dirty="0">
                <a:latin typeface="Carlito"/>
                <a:cs typeface="Carlito"/>
              </a:rPr>
              <a:t>researcher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limited </a:t>
            </a:r>
            <a:r>
              <a:rPr sz="2200" spc="-20" dirty="0">
                <a:latin typeface="Carlito"/>
                <a:cs typeface="Carlito"/>
              </a:rPr>
              <a:t>to data  </a:t>
            </a:r>
            <a:r>
              <a:rPr sz="2200" spc="-5" dirty="0">
                <a:latin typeface="Carlito"/>
                <a:cs typeface="Carlito"/>
              </a:rPr>
              <a:t>collection and </a:t>
            </a:r>
            <a:r>
              <a:rPr sz="2200" spc="-15" dirty="0">
                <a:latin typeface="Carlito"/>
                <a:cs typeface="Carlito"/>
              </a:rPr>
              <a:t>interpretation </a:t>
            </a:r>
            <a:r>
              <a:rPr sz="2200" spc="-10" dirty="0">
                <a:latin typeface="Carlito"/>
                <a:cs typeface="Carlito"/>
              </a:rPr>
              <a:t>through objective approach </a:t>
            </a:r>
            <a:r>
              <a:rPr sz="2200" spc="-5" dirty="0">
                <a:latin typeface="Carlito"/>
                <a:cs typeface="Carlito"/>
              </a:rPr>
              <a:t>and the  </a:t>
            </a:r>
            <a:r>
              <a:rPr sz="2200" spc="-10" dirty="0">
                <a:latin typeface="Carlito"/>
                <a:cs typeface="Carlito"/>
              </a:rPr>
              <a:t>research findings are </a:t>
            </a:r>
            <a:r>
              <a:rPr sz="2200" spc="-5" dirty="0">
                <a:latin typeface="Carlito"/>
                <a:cs typeface="Carlito"/>
              </a:rPr>
              <a:t>usually observable and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quantifiable.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15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Positivism depends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quantifiable </a:t>
            </a:r>
            <a:r>
              <a:rPr sz="2200" spc="-10" dirty="0">
                <a:latin typeface="Carlito"/>
                <a:cs typeface="Carlito"/>
              </a:rPr>
              <a:t>observations </a:t>
            </a:r>
            <a:r>
              <a:rPr sz="2200" spc="-15" dirty="0">
                <a:latin typeface="Carlito"/>
                <a:cs typeface="Carlito"/>
              </a:rPr>
              <a:t>that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lead</a:t>
            </a:r>
            <a:endParaRPr sz="2200">
              <a:latin typeface="Carlito"/>
              <a:cs typeface="Carlito"/>
            </a:endParaRPr>
          </a:p>
          <a:p>
            <a:pPr marL="355600" marR="5080">
              <a:lnSpc>
                <a:spcPct val="80000"/>
              </a:lnSpc>
              <a:spcBef>
                <a:spcPts val="265"/>
              </a:spcBef>
            </a:pPr>
            <a:r>
              <a:rPr sz="2200" spc="-5" dirty="0">
                <a:latin typeface="Carlito"/>
                <a:cs typeface="Carlito"/>
              </a:rPr>
              <a:t>themselves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statistical </a:t>
            </a:r>
            <a:r>
              <a:rPr sz="2200" spc="-5" dirty="0">
                <a:latin typeface="Carlito"/>
                <a:cs typeface="Carlito"/>
              </a:rPr>
              <a:t>analysis. It has </a:t>
            </a:r>
            <a:r>
              <a:rPr sz="2200" spc="-10" dirty="0">
                <a:latin typeface="Carlito"/>
                <a:cs typeface="Carlito"/>
              </a:rPr>
              <a:t>been noted that </a:t>
            </a:r>
            <a:r>
              <a:rPr sz="2200" spc="-20" dirty="0">
                <a:latin typeface="Carlito"/>
                <a:cs typeface="Carlito"/>
              </a:rPr>
              <a:t>“as </a:t>
            </a:r>
            <a:r>
              <a:rPr sz="2200" spc="-5" dirty="0">
                <a:latin typeface="Carlito"/>
                <a:cs typeface="Carlito"/>
              </a:rPr>
              <a:t>a  </a:t>
            </a:r>
            <a:r>
              <a:rPr sz="2200" spc="-25" dirty="0">
                <a:latin typeface="Carlito"/>
                <a:cs typeface="Carlito"/>
              </a:rPr>
              <a:t>philosophy, </a:t>
            </a:r>
            <a:r>
              <a:rPr sz="2200" spc="-5" dirty="0">
                <a:latin typeface="Carlito"/>
                <a:cs typeface="Carlito"/>
              </a:rPr>
              <a:t>positivism is in </a:t>
            </a:r>
            <a:r>
              <a:rPr sz="2200" spc="-10" dirty="0">
                <a:latin typeface="Carlito"/>
                <a:cs typeface="Carlito"/>
              </a:rPr>
              <a:t>accordance </a:t>
            </a:r>
            <a:r>
              <a:rPr sz="2200" spc="-5" dirty="0">
                <a:latin typeface="Carlito"/>
                <a:cs typeface="Carlito"/>
              </a:rPr>
              <a:t>with the empiricist view </a:t>
            </a:r>
            <a:r>
              <a:rPr sz="2200" spc="-10" dirty="0">
                <a:latin typeface="Carlito"/>
                <a:cs typeface="Carlito"/>
              </a:rPr>
              <a:t>that  knowledge </a:t>
            </a:r>
            <a:r>
              <a:rPr sz="2200" spc="-15" dirty="0">
                <a:latin typeface="Carlito"/>
                <a:cs typeface="Carlito"/>
              </a:rPr>
              <a:t>stems from </a:t>
            </a:r>
            <a:r>
              <a:rPr sz="2200" spc="-5" dirty="0">
                <a:latin typeface="Carlito"/>
                <a:cs typeface="Carlito"/>
              </a:rPr>
              <a:t>human </a:t>
            </a:r>
            <a:r>
              <a:rPr sz="2200" spc="-10" dirty="0">
                <a:latin typeface="Carlito"/>
                <a:cs typeface="Carlito"/>
              </a:rPr>
              <a:t>experience. </a:t>
            </a:r>
            <a:r>
              <a:rPr sz="2200" spc="-5" dirty="0">
                <a:latin typeface="Carlito"/>
                <a:cs typeface="Carlito"/>
              </a:rPr>
              <a:t>It has an </a:t>
            </a:r>
            <a:r>
              <a:rPr sz="2200" spc="-10" dirty="0">
                <a:latin typeface="Carlito"/>
                <a:cs typeface="Carlito"/>
              </a:rPr>
              <a:t>atomistic,  ontological </a:t>
            </a:r>
            <a:r>
              <a:rPr sz="2200" spc="-5" dirty="0">
                <a:latin typeface="Carlito"/>
                <a:cs typeface="Carlito"/>
              </a:rPr>
              <a:t>view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world as comprising </a:t>
            </a:r>
            <a:r>
              <a:rPr sz="2200" spc="-15" dirty="0">
                <a:latin typeface="Carlito"/>
                <a:cs typeface="Carlito"/>
              </a:rPr>
              <a:t>discrete, </a:t>
            </a:r>
            <a:r>
              <a:rPr sz="2200" spc="-5" dirty="0">
                <a:latin typeface="Carlito"/>
                <a:cs typeface="Carlito"/>
              </a:rPr>
              <a:t>observable  elements and </a:t>
            </a:r>
            <a:r>
              <a:rPr sz="2200" spc="-15" dirty="0">
                <a:latin typeface="Carlito"/>
                <a:cs typeface="Carlito"/>
              </a:rPr>
              <a:t>events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15" dirty="0">
                <a:latin typeface="Carlito"/>
                <a:cs typeface="Carlito"/>
              </a:rPr>
              <a:t>interact </a:t>
            </a:r>
            <a:r>
              <a:rPr sz="2200" spc="-5" dirty="0">
                <a:latin typeface="Carlito"/>
                <a:cs typeface="Carlito"/>
              </a:rPr>
              <a:t>in an observable, </a:t>
            </a:r>
            <a:r>
              <a:rPr sz="2200" spc="-10" dirty="0">
                <a:latin typeface="Carlito"/>
                <a:cs typeface="Carlito"/>
              </a:rPr>
              <a:t>determined </a:t>
            </a:r>
            <a:r>
              <a:rPr sz="2200" spc="-5" dirty="0">
                <a:latin typeface="Carlito"/>
                <a:cs typeface="Carlito"/>
              </a:rPr>
              <a:t>and  regular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5" dirty="0">
                <a:latin typeface="Carlito"/>
                <a:cs typeface="Carlito"/>
              </a:rPr>
              <a:t>manner”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6794"/>
            <a:ext cx="7781290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143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positivism </a:t>
            </a:r>
            <a:r>
              <a:rPr sz="3000" spc="-5" dirty="0">
                <a:latin typeface="Carlito"/>
                <a:cs typeface="Carlito"/>
              </a:rPr>
              <a:t>studies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researcher is  independent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study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there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no  </a:t>
            </a:r>
            <a:r>
              <a:rPr sz="3000" spc="-10" dirty="0">
                <a:latin typeface="Carlito"/>
                <a:cs typeface="Carlito"/>
              </a:rPr>
              <a:t>provisions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human </a:t>
            </a:r>
            <a:r>
              <a:rPr sz="3000" spc="-20" dirty="0">
                <a:latin typeface="Carlito"/>
                <a:cs typeface="Carlito"/>
              </a:rPr>
              <a:t>interests </a:t>
            </a:r>
            <a:r>
              <a:rPr sz="3000" dirty="0">
                <a:latin typeface="Carlito"/>
                <a:cs typeface="Carlito"/>
              </a:rPr>
              <a:t>within the</a:t>
            </a:r>
            <a:r>
              <a:rPr sz="3000" spc="35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study.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Positivist </a:t>
            </a:r>
            <a:r>
              <a:rPr sz="3000" spc="-10" dirty="0">
                <a:latin typeface="Carlito"/>
                <a:cs typeface="Carlito"/>
              </a:rPr>
              <a:t>studies </a:t>
            </a:r>
            <a:r>
              <a:rPr sz="3000" spc="-5" dirty="0">
                <a:latin typeface="Carlito"/>
                <a:cs typeface="Carlito"/>
              </a:rPr>
              <a:t>usually adopt </a:t>
            </a:r>
            <a:r>
              <a:rPr sz="3000" spc="-10" dirty="0">
                <a:latin typeface="Carlito"/>
                <a:cs typeface="Carlito"/>
              </a:rPr>
              <a:t>deductive  approach, whereas </a:t>
            </a:r>
            <a:r>
              <a:rPr sz="3000" spc="-5" dirty="0">
                <a:latin typeface="Carlito"/>
                <a:cs typeface="Carlito"/>
              </a:rPr>
              <a:t>inductive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10" dirty="0">
                <a:latin typeface="Carlito"/>
                <a:cs typeface="Carlito"/>
              </a:rPr>
              <a:t>approach 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usually </a:t>
            </a:r>
            <a:r>
              <a:rPr sz="3000" spc="-10" dirty="0">
                <a:latin typeface="Carlito"/>
                <a:cs typeface="Carlito"/>
              </a:rPr>
              <a:t>associated </a:t>
            </a:r>
            <a:r>
              <a:rPr sz="3000" dirty="0">
                <a:latin typeface="Carlito"/>
                <a:cs typeface="Carlito"/>
              </a:rPr>
              <a:t>with a </a:t>
            </a:r>
            <a:r>
              <a:rPr sz="3000" spc="-5" dirty="0">
                <a:latin typeface="Carlito"/>
                <a:cs typeface="Carlito"/>
              </a:rPr>
              <a:t>phenomenology  </a:t>
            </a:r>
            <a:r>
              <a:rPr sz="3000" spc="-30" dirty="0">
                <a:latin typeface="Carlito"/>
                <a:cs typeface="Carlito"/>
              </a:rPr>
              <a:t>philosophy.</a:t>
            </a:r>
            <a:endParaRPr sz="3000">
              <a:latin typeface="Carlito"/>
              <a:cs typeface="Carlito"/>
            </a:endParaRPr>
          </a:p>
          <a:p>
            <a:pPr marL="355600" marR="20320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spc="-15" dirty="0">
                <a:latin typeface="Carlito"/>
                <a:cs typeface="Carlito"/>
              </a:rPr>
              <a:t>Positivism </a:t>
            </a:r>
            <a:r>
              <a:rPr sz="3000" spc="-20" dirty="0">
                <a:latin typeface="Carlito"/>
                <a:cs typeface="Carlito"/>
              </a:rPr>
              <a:t>relates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viewpoint that  researcher </a:t>
            </a:r>
            <a:r>
              <a:rPr sz="3000" spc="-5" dirty="0">
                <a:latin typeface="Carlito"/>
                <a:cs typeface="Carlito"/>
              </a:rPr>
              <a:t>needs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20" dirty="0">
                <a:latin typeface="Carlito"/>
                <a:cs typeface="Carlito"/>
              </a:rPr>
              <a:t>concentrate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0" dirty="0">
                <a:latin typeface="Carlito"/>
                <a:cs typeface="Carlito"/>
              </a:rPr>
              <a:t>facts,  whereas </a:t>
            </a:r>
            <a:r>
              <a:rPr sz="3000" spc="-5" dirty="0">
                <a:latin typeface="Carlito"/>
                <a:cs typeface="Carlito"/>
              </a:rPr>
              <a:t>phenomenology </a:t>
            </a:r>
            <a:r>
              <a:rPr sz="3000" spc="-20" dirty="0">
                <a:latin typeface="Carlito"/>
                <a:cs typeface="Carlito"/>
              </a:rPr>
              <a:t>concentrates </a:t>
            </a:r>
            <a:r>
              <a:rPr sz="3000" spc="-5" dirty="0">
                <a:latin typeface="Carlito"/>
                <a:cs typeface="Carlito"/>
              </a:rPr>
              <a:t>on the  </a:t>
            </a:r>
            <a:r>
              <a:rPr sz="3000" dirty="0">
                <a:latin typeface="Carlito"/>
                <a:cs typeface="Carlito"/>
              </a:rPr>
              <a:t>meaning and </a:t>
            </a:r>
            <a:r>
              <a:rPr sz="3000" spc="-5" dirty="0">
                <a:latin typeface="Carlito"/>
                <a:cs typeface="Carlito"/>
              </a:rPr>
              <a:t>has </a:t>
            </a:r>
            <a:r>
              <a:rPr sz="3000" spc="-15" dirty="0">
                <a:latin typeface="Carlito"/>
                <a:cs typeface="Carlito"/>
              </a:rPr>
              <a:t>provision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human</a:t>
            </a:r>
            <a:r>
              <a:rPr sz="3000" spc="60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interest.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4346" y="461899"/>
            <a:ext cx="7054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 </a:t>
            </a:r>
            <a:r>
              <a:rPr spc="-5" dirty="0"/>
              <a:t>Philosophical</a:t>
            </a:r>
            <a:r>
              <a:rPr spc="-45" dirty="0"/>
              <a:t> </a:t>
            </a:r>
            <a:r>
              <a:rPr dirty="0"/>
              <a:t>Schools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4721860" cy="180690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Ontology</a:t>
            </a:r>
            <a:endParaRPr lang="en-US" sz="3200" spc="-1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Epistemology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370"/>
            <a:ext cx="7928609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Researchers </a:t>
            </a:r>
            <a:r>
              <a:rPr sz="3000" spc="-10" dirty="0">
                <a:latin typeface="Carlito"/>
                <a:cs typeface="Carlito"/>
              </a:rPr>
              <a:t>warn </a:t>
            </a:r>
            <a:r>
              <a:rPr sz="3000" spc="-5" dirty="0">
                <a:latin typeface="Carlito"/>
                <a:cs typeface="Carlito"/>
              </a:rPr>
              <a:t>that “if </a:t>
            </a:r>
            <a:r>
              <a:rPr sz="3000" spc="-20" dirty="0">
                <a:latin typeface="Carlito"/>
                <a:cs typeface="Carlito"/>
              </a:rPr>
              <a:t>you </a:t>
            </a:r>
            <a:r>
              <a:rPr sz="3000" dirty="0">
                <a:latin typeface="Carlito"/>
                <a:cs typeface="Carlito"/>
              </a:rPr>
              <a:t>assume a </a:t>
            </a:r>
            <a:r>
              <a:rPr sz="3000" spc="-10" dirty="0">
                <a:latin typeface="Carlito"/>
                <a:cs typeface="Carlito"/>
              </a:rPr>
              <a:t>positivist  approach </a:t>
            </a:r>
            <a:r>
              <a:rPr sz="3000" spc="-15" dirty="0">
                <a:latin typeface="Carlito"/>
                <a:cs typeface="Carlito"/>
              </a:rPr>
              <a:t>to your </a:t>
            </a:r>
            <a:r>
              <a:rPr sz="3000" spc="-45" dirty="0">
                <a:latin typeface="Carlito"/>
                <a:cs typeface="Carlito"/>
              </a:rPr>
              <a:t>study, </a:t>
            </a:r>
            <a:r>
              <a:rPr sz="3000" dirty="0">
                <a:latin typeface="Carlito"/>
                <a:cs typeface="Carlito"/>
              </a:rPr>
              <a:t>then </a:t>
            </a:r>
            <a:r>
              <a:rPr sz="3000" spc="-10" dirty="0">
                <a:latin typeface="Carlito"/>
                <a:cs typeface="Carlito"/>
              </a:rPr>
              <a:t>it </a:t>
            </a:r>
            <a:r>
              <a:rPr sz="3000" spc="-5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your </a:t>
            </a:r>
            <a:r>
              <a:rPr sz="3000" spc="-10" dirty="0">
                <a:latin typeface="Carlito"/>
                <a:cs typeface="Carlito"/>
              </a:rPr>
              <a:t>belief </a:t>
            </a:r>
            <a:r>
              <a:rPr sz="3000" spc="-5" dirty="0">
                <a:latin typeface="Carlito"/>
                <a:cs typeface="Carlito"/>
              </a:rPr>
              <a:t>that  </a:t>
            </a:r>
            <a:r>
              <a:rPr sz="3000" spc="-15" dirty="0">
                <a:latin typeface="Carlito"/>
                <a:cs typeface="Carlito"/>
              </a:rPr>
              <a:t>you are </a:t>
            </a:r>
            <a:r>
              <a:rPr sz="3000" spc="-5" dirty="0">
                <a:latin typeface="Carlito"/>
                <a:cs typeface="Carlito"/>
              </a:rPr>
              <a:t>independent of </a:t>
            </a:r>
            <a:r>
              <a:rPr sz="3000" spc="-15" dirty="0">
                <a:latin typeface="Carlito"/>
                <a:cs typeface="Carlito"/>
              </a:rPr>
              <a:t>your research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your  research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5" dirty="0">
                <a:latin typeface="Carlito"/>
                <a:cs typeface="Carlito"/>
              </a:rPr>
              <a:t>purely </a:t>
            </a:r>
            <a:r>
              <a:rPr sz="3000" spc="-5" dirty="0">
                <a:latin typeface="Carlito"/>
                <a:cs typeface="Carlito"/>
              </a:rPr>
              <a:t>objective. Independent  </a:t>
            </a:r>
            <a:r>
              <a:rPr sz="3000" dirty="0">
                <a:latin typeface="Carlito"/>
                <a:cs typeface="Carlito"/>
              </a:rPr>
              <a:t>means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15" dirty="0">
                <a:latin typeface="Carlito"/>
                <a:cs typeface="Carlito"/>
              </a:rPr>
              <a:t>you </a:t>
            </a:r>
            <a:r>
              <a:rPr sz="3000" spc="-10" dirty="0">
                <a:latin typeface="Carlito"/>
                <a:cs typeface="Carlito"/>
              </a:rPr>
              <a:t>maintain </a:t>
            </a:r>
            <a:r>
              <a:rPr sz="3000" spc="-5" dirty="0">
                <a:latin typeface="Carlito"/>
                <a:cs typeface="Carlito"/>
              </a:rPr>
              <a:t>minimal </a:t>
            </a:r>
            <a:r>
              <a:rPr sz="3000" spc="-15" dirty="0">
                <a:latin typeface="Carlito"/>
                <a:cs typeface="Carlito"/>
              </a:rPr>
              <a:t>interaction 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5" dirty="0">
                <a:latin typeface="Carlito"/>
                <a:cs typeface="Carlito"/>
              </a:rPr>
              <a:t>your research </a:t>
            </a:r>
            <a:r>
              <a:rPr sz="3000" spc="-10" dirty="0">
                <a:latin typeface="Carlito"/>
                <a:cs typeface="Carlito"/>
              </a:rPr>
              <a:t>participants </a:t>
            </a:r>
            <a:r>
              <a:rPr sz="3000" dirty="0">
                <a:latin typeface="Carlito"/>
                <a:cs typeface="Carlito"/>
              </a:rPr>
              <a:t>when </a:t>
            </a:r>
            <a:r>
              <a:rPr sz="3000" spc="-5" dirty="0">
                <a:latin typeface="Carlito"/>
                <a:cs typeface="Carlito"/>
              </a:rPr>
              <a:t>carrying  out </a:t>
            </a:r>
            <a:r>
              <a:rPr sz="3000" spc="-15" dirty="0">
                <a:latin typeface="Carlito"/>
                <a:cs typeface="Carlito"/>
              </a:rPr>
              <a:t>your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55" dirty="0">
                <a:latin typeface="Carlito"/>
                <a:cs typeface="Carlito"/>
              </a:rPr>
              <a:t>research.”</a:t>
            </a:r>
            <a:endParaRPr sz="3000">
              <a:latin typeface="Carlito"/>
              <a:cs typeface="Carlito"/>
            </a:endParaRPr>
          </a:p>
          <a:p>
            <a:pPr marL="355600" marR="4064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other </a:t>
            </a:r>
            <a:r>
              <a:rPr sz="3000" spc="-15" dirty="0">
                <a:latin typeface="Carlito"/>
                <a:cs typeface="Carlito"/>
              </a:rPr>
              <a:t>words, </a:t>
            </a:r>
            <a:r>
              <a:rPr sz="3000" spc="-10" dirty="0">
                <a:latin typeface="Carlito"/>
                <a:cs typeface="Carlito"/>
              </a:rPr>
              <a:t>studies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positivist paradigm 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based </a:t>
            </a:r>
            <a:r>
              <a:rPr sz="3000" spc="-15" dirty="0">
                <a:latin typeface="Carlito"/>
                <a:cs typeface="Carlito"/>
              </a:rPr>
              <a:t>purely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5" dirty="0">
                <a:latin typeface="Carlito"/>
                <a:cs typeface="Carlito"/>
              </a:rPr>
              <a:t>facts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consider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world 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external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5" dirty="0">
                <a:latin typeface="Carlito"/>
                <a:cs typeface="Carlito"/>
              </a:rPr>
              <a:t> objective.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1845"/>
            <a:ext cx="7912100" cy="435546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204470" indent="-342900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five </a:t>
            </a:r>
            <a:r>
              <a:rPr sz="2000" spc="-5" dirty="0">
                <a:latin typeface="Carlito"/>
                <a:cs typeface="Carlito"/>
              </a:rPr>
              <a:t>main </a:t>
            </a:r>
            <a:r>
              <a:rPr sz="2000" dirty="0">
                <a:latin typeface="Carlito"/>
                <a:cs typeface="Carlito"/>
              </a:rPr>
              <a:t>principles </a:t>
            </a:r>
            <a:r>
              <a:rPr sz="2000" spc="-5" dirty="0">
                <a:latin typeface="Carlito"/>
                <a:cs typeface="Carlito"/>
              </a:rPr>
              <a:t>of positivism philosophy 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summarized </a:t>
            </a:r>
            <a:r>
              <a:rPr sz="2000" dirty="0">
                <a:latin typeface="Carlito"/>
                <a:cs typeface="Carlito"/>
              </a:rPr>
              <a:t>as  the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following: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Carlito"/>
              <a:cs typeface="Carlito"/>
            </a:endParaRPr>
          </a:p>
          <a:p>
            <a:pPr marL="318770" lvl="1" indent="-250825">
              <a:lnSpc>
                <a:spcPct val="100000"/>
              </a:lnSpc>
              <a:buAutoNum type="arabicPeriod"/>
              <a:tabLst>
                <a:tab pos="319405" algn="l"/>
              </a:tabLst>
            </a:pPr>
            <a:r>
              <a:rPr sz="2000" spc="-10" dirty="0">
                <a:latin typeface="Carlito"/>
                <a:cs typeface="Carlito"/>
              </a:rPr>
              <a:t>There are </a:t>
            </a:r>
            <a:r>
              <a:rPr sz="2000" spc="-5" dirty="0">
                <a:latin typeface="Carlito"/>
                <a:cs typeface="Carlito"/>
              </a:rPr>
              <a:t>no </a:t>
            </a:r>
            <a:r>
              <a:rPr sz="2000" spc="-10" dirty="0">
                <a:latin typeface="Carlito"/>
                <a:cs typeface="Carlito"/>
              </a:rPr>
              <a:t>differences </a:t>
            </a:r>
            <a:r>
              <a:rPr sz="2000" dirty="0">
                <a:latin typeface="Carlito"/>
                <a:cs typeface="Carlito"/>
              </a:rPr>
              <a:t>in the logic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inquiry </a:t>
            </a:r>
            <a:r>
              <a:rPr sz="2000" spc="-10" dirty="0">
                <a:latin typeface="Carlito"/>
                <a:cs typeface="Carlito"/>
              </a:rPr>
              <a:t>across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sciences.</a:t>
            </a:r>
            <a:endParaRPr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Carlito"/>
              <a:buAutoNum type="arabicPeriod"/>
            </a:pPr>
            <a:endParaRPr sz="1950">
              <a:latin typeface="Carlito"/>
              <a:cs typeface="Carlito"/>
            </a:endParaRPr>
          </a:p>
          <a:p>
            <a:pPr marL="318770" lvl="1" indent="-250825">
              <a:lnSpc>
                <a:spcPct val="100000"/>
              </a:lnSpc>
              <a:buAutoNum type="arabicPeriod"/>
              <a:tabLst>
                <a:tab pos="319405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research </a:t>
            </a:r>
            <a:r>
              <a:rPr sz="2000" dirty="0">
                <a:latin typeface="Carlito"/>
                <a:cs typeface="Carlito"/>
              </a:rPr>
              <a:t>should aim </a:t>
            </a:r>
            <a:r>
              <a:rPr sz="2000" spc="-10" dirty="0">
                <a:latin typeface="Carlito"/>
                <a:cs typeface="Carlito"/>
              </a:rPr>
              <a:t>to explain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predict.</a:t>
            </a:r>
            <a:endParaRPr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rlito"/>
              <a:buAutoNum type="arabicPeriod"/>
            </a:pPr>
            <a:endParaRPr sz="2350">
              <a:latin typeface="Carlito"/>
              <a:cs typeface="Carlito"/>
            </a:endParaRPr>
          </a:p>
          <a:p>
            <a:pPr marL="12700" marR="203835" lvl="1" indent="55880" algn="just">
              <a:lnSpc>
                <a:spcPct val="80000"/>
              </a:lnSpc>
              <a:spcBef>
                <a:spcPts val="5"/>
              </a:spcBef>
              <a:buAutoNum type="arabicPeriod"/>
              <a:tabLst>
                <a:tab pos="319405" algn="l"/>
              </a:tabLst>
            </a:pPr>
            <a:r>
              <a:rPr sz="2000" spc="-10" dirty="0">
                <a:latin typeface="Carlito"/>
                <a:cs typeface="Carlito"/>
              </a:rPr>
              <a:t>Research </a:t>
            </a:r>
            <a:r>
              <a:rPr sz="2000" dirty="0">
                <a:latin typeface="Carlito"/>
                <a:cs typeface="Carlito"/>
              </a:rPr>
              <a:t>should </a:t>
            </a:r>
            <a:r>
              <a:rPr sz="2000" spc="-5" dirty="0">
                <a:latin typeface="Carlito"/>
                <a:cs typeface="Carlito"/>
              </a:rPr>
              <a:t>be empirically observable via </a:t>
            </a:r>
            <a:r>
              <a:rPr sz="2000" dirty="0">
                <a:latin typeface="Carlito"/>
                <a:cs typeface="Carlito"/>
              </a:rPr>
              <a:t>human </a:t>
            </a:r>
            <a:r>
              <a:rPr sz="2000" spc="-5" dirty="0">
                <a:latin typeface="Carlito"/>
                <a:cs typeface="Carlito"/>
              </a:rPr>
              <a:t>senses. Inductive  reasoning should be used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develop </a:t>
            </a:r>
            <a:r>
              <a:rPr sz="2000" spc="-15" dirty="0">
                <a:latin typeface="Carlito"/>
                <a:cs typeface="Carlito"/>
              </a:rPr>
              <a:t>statements </a:t>
            </a:r>
            <a:r>
              <a:rPr sz="2000" spc="-5" dirty="0">
                <a:latin typeface="Carlito"/>
                <a:cs typeface="Carlito"/>
              </a:rPr>
              <a:t>(hypotheses)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5" dirty="0">
                <a:latin typeface="Carlito"/>
                <a:cs typeface="Carlito"/>
              </a:rPr>
              <a:t>tested  </a:t>
            </a:r>
            <a:r>
              <a:rPr sz="2000" spc="-5" dirty="0">
                <a:latin typeface="Carlito"/>
                <a:cs typeface="Carlito"/>
              </a:rPr>
              <a:t>during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research process.</a:t>
            </a:r>
            <a:endParaRPr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rlito"/>
              <a:buAutoNum type="arabicPeriod"/>
            </a:pPr>
            <a:endParaRPr sz="1950">
              <a:latin typeface="Carlito"/>
              <a:cs typeface="Carlito"/>
            </a:endParaRPr>
          </a:p>
          <a:p>
            <a:pPr marL="318770" lvl="1" indent="-250825">
              <a:lnSpc>
                <a:spcPts val="2160"/>
              </a:lnSpc>
              <a:spcBef>
                <a:spcPts val="5"/>
              </a:spcBef>
              <a:buAutoNum type="arabicPeriod"/>
              <a:tabLst>
                <a:tab pos="319405" algn="l"/>
              </a:tabLst>
            </a:pPr>
            <a:r>
              <a:rPr sz="2000" dirty="0">
                <a:latin typeface="Carlito"/>
                <a:cs typeface="Carlito"/>
              </a:rPr>
              <a:t>Science is </a:t>
            </a:r>
            <a:r>
              <a:rPr sz="2000" spc="-5" dirty="0">
                <a:latin typeface="Carlito"/>
                <a:cs typeface="Carlito"/>
              </a:rPr>
              <a:t>not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same </a:t>
            </a:r>
            <a:r>
              <a:rPr sz="2000" dirty="0">
                <a:latin typeface="Carlito"/>
                <a:cs typeface="Carlito"/>
              </a:rPr>
              <a:t>as the common </a:t>
            </a:r>
            <a:r>
              <a:rPr sz="2000" spc="-5" dirty="0">
                <a:latin typeface="Carlito"/>
                <a:cs typeface="Carlito"/>
              </a:rPr>
              <a:t>sense. The common sense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should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not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allowed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bias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research </a:t>
            </a:r>
            <a:r>
              <a:rPr sz="2000" spc="-5" dirty="0">
                <a:latin typeface="Carlito"/>
                <a:cs typeface="Carlito"/>
              </a:rPr>
              <a:t>findings.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rlito"/>
              <a:cs typeface="Carlito"/>
            </a:endParaRPr>
          </a:p>
          <a:p>
            <a:pPr marL="318770" lvl="1" indent="-250825">
              <a:lnSpc>
                <a:spcPct val="100000"/>
              </a:lnSpc>
              <a:buAutoNum type="arabicPeriod" startAt="5"/>
              <a:tabLst>
                <a:tab pos="319405" algn="l"/>
              </a:tabLst>
            </a:pPr>
            <a:r>
              <a:rPr sz="2000" dirty="0">
                <a:latin typeface="Carlito"/>
                <a:cs typeface="Carlito"/>
              </a:rPr>
              <a:t>Science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value-free </a:t>
            </a:r>
            <a:r>
              <a:rPr sz="2000" dirty="0">
                <a:latin typeface="Carlito"/>
                <a:cs typeface="Carlito"/>
              </a:rPr>
              <a:t>and it </a:t>
            </a:r>
            <a:r>
              <a:rPr sz="2000" spc="-5" dirty="0">
                <a:latin typeface="Carlito"/>
                <a:cs typeface="Carlito"/>
              </a:rPr>
              <a:t>should be judged only by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logic.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5749"/>
            <a:ext cx="8020684" cy="4518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065">
              <a:lnSpc>
                <a:spcPts val="2375"/>
              </a:lnSpc>
              <a:spcBef>
                <a:spcPts val="95"/>
              </a:spcBef>
            </a:pPr>
            <a:r>
              <a:rPr sz="2200" spc="-10" dirty="0">
                <a:latin typeface="Carlito"/>
                <a:cs typeface="Carlito"/>
              </a:rPr>
              <a:t>Positivism </a:t>
            </a:r>
            <a:r>
              <a:rPr sz="2200" spc="-5" dirty="0">
                <a:latin typeface="Carlito"/>
                <a:cs typeface="Carlito"/>
              </a:rPr>
              <a:t>as an </a:t>
            </a:r>
            <a:r>
              <a:rPr sz="2200" spc="-10" dirty="0">
                <a:latin typeface="Carlito"/>
                <a:cs typeface="Carlito"/>
              </a:rPr>
              <a:t>epistemology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associated </a:t>
            </a:r>
            <a:r>
              <a:rPr sz="2200" spc="-5" dirty="0">
                <a:latin typeface="Carlito"/>
                <a:cs typeface="Carlito"/>
              </a:rPr>
              <a:t>with the </a:t>
            </a:r>
            <a:r>
              <a:rPr sz="2200" spc="-10" dirty="0">
                <a:latin typeface="Carlito"/>
                <a:cs typeface="Carlito"/>
              </a:rPr>
              <a:t>following </a:t>
            </a:r>
            <a:r>
              <a:rPr sz="2200" spc="-5" dirty="0">
                <a:latin typeface="Carlito"/>
                <a:cs typeface="Carlito"/>
              </a:rPr>
              <a:t>set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ts val="2375"/>
              </a:lnSpc>
            </a:pPr>
            <a:r>
              <a:rPr sz="2200" spc="-15" dirty="0">
                <a:latin typeface="Carlito"/>
                <a:cs typeface="Carlito"/>
              </a:rPr>
              <a:t>disadvantages: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rlito"/>
                <a:cs typeface="Carlito"/>
              </a:rPr>
              <a:t>Firstly, </a:t>
            </a:r>
            <a:r>
              <a:rPr sz="2200" spc="-5" dirty="0">
                <a:latin typeface="Carlito"/>
                <a:cs typeface="Carlito"/>
              </a:rPr>
              <a:t>positivism </a:t>
            </a:r>
            <a:r>
              <a:rPr sz="2200" spc="-10" dirty="0">
                <a:latin typeface="Carlito"/>
                <a:cs typeface="Carlito"/>
              </a:rPr>
              <a:t>relies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experience </a:t>
            </a:r>
            <a:r>
              <a:rPr sz="2200" spc="-5" dirty="0">
                <a:latin typeface="Carlito"/>
                <a:cs typeface="Carlito"/>
              </a:rPr>
              <a:t>as a </a:t>
            </a:r>
            <a:r>
              <a:rPr sz="2200" spc="-10" dirty="0">
                <a:latin typeface="Carlito"/>
                <a:cs typeface="Carlito"/>
              </a:rPr>
              <a:t>valid source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5" dirty="0">
                <a:latin typeface="Carlito"/>
                <a:cs typeface="Carlito"/>
              </a:rPr>
              <a:t>knowledge. </a:t>
            </a:r>
            <a:r>
              <a:rPr sz="2200" spc="-35" dirty="0">
                <a:latin typeface="Carlito"/>
                <a:cs typeface="Carlito"/>
              </a:rPr>
              <a:t>However, </a:t>
            </a:r>
            <a:r>
              <a:rPr sz="2200" spc="-5" dirty="0">
                <a:latin typeface="Carlito"/>
                <a:cs typeface="Carlito"/>
              </a:rPr>
              <a:t>a wide </a:t>
            </a:r>
            <a:r>
              <a:rPr sz="2200" spc="-20" dirty="0">
                <a:latin typeface="Carlito"/>
                <a:cs typeface="Carlito"/>
              </a:rPr>
              <a:t>range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basic and </a:t>
            </a:r>
            <a:r>
              <a:rPr sz="2200" spc="-10" dirty="0">
                <a:latin typeface="Carlito"/>
                <a:cs typeface="Carlito"/>
              </a:rPr>
              <a:t>important concepts  </a:t>
            </a:r>
            <a:r>
              <a:rPr sz="2200" spc="-5" dirty="0">
                <a:latin typeface="Carlito"/>
                <a:cs typeface="Carlito"/>
              </a:rPr>
              <a:t>such as </a:t>
            </a:r>
            <a:r>
              <a:rPr sz="2200" spc="-10" dirty="0">
                <a:latin typeface="Carlito"/>
                <a:cs typeface="Carlito"/>
              </a:rPr>
              <a:t>cause, </a:t>
            </a:r>
            <a:r>
              <a:rPr sz="2200" spc="-5" dirty="0">
                <a:latin typeface="Carlito"/>
                <a:cs typeface="Carlito"/>
              </a:rPr>
              <a:t>time and space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not based on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experience.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355600" marR="537845" indent="-342900">
              <a:lnSpc>
                <a:spcPts val="21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Carlito"/>
                <a:cs typeface="Carlito"/>
              </a:rPr>
              <a:t>Secondly, </a:t>
            </a:r>
            <a:r>
              <a:rPr sz="2200" spc="-5" dirty="0">
                <a:latin typeface="Carlito"/>
                <a:cs typeface="Carlito"/>
              </a:rPr>
              <a:t>positivism assumes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all types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processes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10" dirty="0">
                <a:latin typeface="Carlito"/>
                <a:cs typeface="Carlito"/>
              </a:rPr>
              <a:t>be  </a:t>
            </a:r>
            <a:r>
              <a:rPr sz="2200" spc="-15" dirty="0">
                <a:latin typeface="Carlito"/>
                <a:cs typeface="Carlito"/>
              </a:rPr>
              <a:t>perceived </a:t>
            </a:r>
            <a:r>
              <a:rPr sz="2200" spc="-5" dirty="0">
                <a:latin typeface="Carlito"/>
                <a:cs typeface="Carlito"/>
              </a:rPr>
              <a:t>as a </a:t>
            </a:r>
            <a:r>
              <a:rPr sz="2200" spc="-10" dirty="0">
                <a:latin typeface="Carlito"/>
                <a:cs typeface="Carlito"/>
              </a:rPr>
              <a:t>certain variation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actions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individuals </a:t>
            </a:r>
            <a:r>
              <a:rPr sz="2200" dirty="0">
                <a:latin typeface="Carlito"/>
                <a:cs typeface="Carlito"/>
              </a:rPr>
              <a:t>or  </a:t>
            </a:r>
            <a:r>
              <a:rPr sz="2200" spc="-10" dirty="0">
                <a:latin typeface="Carlito"/>
                <a:cs typeface="Carlito"/>
              </a:rPr>
              <a:t>relationships between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individuals.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600">
              <a:latin typeface="Carlito"/>
              <a:cs typeface="Carlito"/>
            </a:endParaRPr>
          </a:p>
          <a:p>
            <a:pPr marL="355600" marR="13335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0" dirty="0">
                <a:latin typeface="Carlito"/>
                <a:cs typeface="Carlito"/>
              </a:rPr>
              <a:t>Thirdly, </a:t>
            </a:r>
            <a:r>
              <a:rPr sz="2200" spc="-5" dirty="0">
                <a:latin typeface="Carlito"/>
                <a:cs typeface="Carlito"/>
              </a:rPr>
              <a:t>adoption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positivism in business </a:t>
            </a:r>
            <a:r>
              <a:rPr sz="2200" spc="-10" dirty="0">
                <a:latin typeface="Carlito"/>
                <a:cs typeface="Carlito"/>
              </a:rPr>
              <a:t>studies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studies 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0" dirty="0">
                <a:latin typeface="Carlito"/>
                <a:cs typeface="Carlito"/>
              </a:rPr>
              <a:t>criticized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reliance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status </a:t>
            </a:r>
            <a:r>
              <a:rPr sz="2200" spc="-5" dirty="0">
                <a:latin typeface="Carlito"/>
                <a:cs typeface="Carlito"/>
              </a:rPr>
              <a:t>quo. </a:t>
            </a:r>
            <a:r>
              <a:rPr sz="2200" spc="-10" dirty="0">
                <a:latin typeface="Carlito"/>
                <a:cs typeface="Carlito"/>
              </a:rPr>
              <a:t>In other words, research  findings </a:t>
            </a:r>
            <a:r>
              <a:rPr sz="2200" spc="-5" dirty="0">
                <a:latin typeface="Carlito"/>
                <a:cs typeface="Carlito"/>
              </a:rPr>
              <a:t>in positivism </a:t>
            </a:r>
            <a:r>
              <a:rPr sz="2200" spc="-10" dirty="0">
                <a:latin typeface="Carlito"/>
                <a:cs typeface="Carlito"/>
              </a:rPr>
              <a:t>studies are </a:t>
            </a:r>
            <a:r>
              <a:rPr sz="2200" spc="-5" dirty="0">
                <a:latin typeface="Carlito"/>
                <a:cs typeface="Carlito"/>
              </a:rPr>
              <a:t>only </a:t>
            </a:r>
            <a:r>
              <a:rPr sz="2200" spc="-10" dirty="0">
                <a:latin typeface="Carlito"/>
                <a:cs typeface="Carlito"/>
              </a:rPr>
              <a:t>descriptive, </a:t>
            </a:r>
            <a:r>
              <a:rPr sz="2200" spc="-5" dirty="0">
                <a:latin typeface="Carlito"/>
                <a:cs typeface="Carlito"/>
              </a:rPr>
              <a:t>thus </a:t>
            </a:r>
            <a:r>
              <a:rPr sz="2200" spc="-10" dirty="0">
                <a:latin typeface="Carlito"/>
                <a:cs typeface="Carlito"/>
              </a:rPr>
              <a:t>they </a:t>
            </a:r>
            <a:r>
              <a:rPr sz="2200" spc="-5" dirty="0">
                <a:latin typeface="Carlito"/>
                <a:cs typeface="Carlito"/>
              </a:rPr>
              <a:t>lack  insight </a:t>
            </a:r>
            <a:r>
              <a:rPr sz="2200" spc="-15" dirty="0">
                <a:latin typeface="Carlito"/>
                <a:cs typeface="Carlito"/>
              </a:rPr>
              <a:t>into </a:t>
            </a:r>
            <a:r>
              <a:rPr sz="2200" spc="-10" dirty="0">
                <a:latin typeface="Carlito"/>
                <a:cs typeface="Carlito"/>
              </a:rPr>
              <a:t>in-depth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issues.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8173" y="461899"/>
            <a:ext cx="17913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R</a:t>
            </a:r>
            <a:r>
              <a:rPr dirty="0"/>
              <a:t>ealism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4227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00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Realism research philosophy </a:t>
            </a:r>
            <a:r>
              <a:rPr sz="3200" spc="-5" dirty="0">
                <a:latin typeface="Carlito"/>
                <a:cs typeface="Carlito"/>
              </a:rPr>
              <a:t>relies </a:t>
            </a:r>
            <a:r>
              <a:rPr sz="3200" dirty="0">
                <a:latin typeface="Carlito"/>
                <a:cs typeface="Carlito"/>
              </a:rPr>
              <a:t>on the idea 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independence </a:t>
            </a:r>
            <a:r>
              <a:rPr sz="3200" spc="-5" dirty="0">
                <a:latin typeface="Carlito"/>
                <a:cs typeface="Carlito"/>
              </a:rPr>
              <a:t>of reality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human  </a:t>
            </a:r>
            <a:r>
              <a:rPr sz="3200" dirty="0">
                <a:latin typeface="Carlito"/>
                <a:cs typeface="Carlito"/>
              </a:rPr>
              <a:t>mind.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As a </a:t>
            </a:r>
            <a:r>
              <a:rPr sz="3200" spc="-15" dirty="0">
                <a:latin typeface="Carlito"/>
                <a:cs typeface="Carlito"/>
              </a:rPr>
              <a:t>branch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epistemology, </a:t>
            </a:r>
            <a:r>
              <a:rPr sz="3200" spc="-5" dirty="0">
                <a:latin typeface="Carlito"/>
                <a:cs typeface="Carlito"/>
              </a:rPr>
              <a:t>this </a:t>
            </a:r>
            <a:r>
              <a:rPr sz="3200" spc="-10" dirty="0">
                <a:latin typeface="Carlito"/>
                <a:cs typeface="Carlito"/>
              </a:rPr>
              <a:t>philosophy </a:t>
            </a:r>
            <a:r>
              <a:rPr sz="3200" spc="-5" dirty="0">
                <a:latin typeface="Carlito"/>
                <a:cs typeface="Carlito"/>
              </a:rPr>
              <a:t>is  based 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assumption of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scientific  </a:t>
            </a:r>
            <a:r>
              <a:rPr sz="3200" spc="-5" dirty="0">
                <a:latin typeface="Carlito"/>
                <a:cs typeface="Carlito"/>
              </a:rPr>
              <a:t>approach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knowledge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Direct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Critical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Realism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370"/>
            <a:ext cx="8047355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3335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Direct realism </a:t>
            </a:r>
            <a:r>
              <a:rPr sz="3000" spc="-5" dirty="0">
                <a:latin typeface="Carlito"/>
                <a:cs typeface="Carlito"/>
              </a:rPr>
              <a:t>can be described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10" dirty="0">
                <a:latin typeface="Carlito"/>
                <a:cs typeface="Carlito"/>
              </a:rPr>
              <a:t>“what </a:t>
            </a:r>
            <a:r>
              <a:rPr sz="3000" spc="-15" dirty="0">
                <a:latin typeface="Carlito"/>
                <a:cs typeface="Carlito"/>
              </a:rPr>
              <a:t>you </a:t>
            </a:r>
            <a:r>
              <a:rPr sz="3000" spc="-5" dirty="0">
                <a:latin typeface="Carlito"/>
                <a:cs typeface="Carlito"/>
              </a:rPr>
              <a:t>see 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what </a:t>
            </a:r>
            <a:r>
              <a:rPr sz="3000" spc="-15" dirty="0">
                <a:latin typeface="Carlito"/>
                <a:cs typeface="Carlito"/>
              </a:rPr>
              <a:t>you </a:t>
            </a:r>
            <a:r>
              <a:rPr sz="3000" spc="-50" dirty="0">
                <a:latin typeface="Carlito"/>
                <a:cs typeface="Carlito"/>
              </a:rPr>
              <a:t>get”.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other </a:t>
            </a:r>
            <a:r>
              <a:rPr sz="3000" spc="-15" dirty="0">
                <a:latin typeface="Carlito"/>
                <a:cs typeface="Carlito"/>
              </a:rPr>
              <a:t>words, </a:t>
            </a:r>
            <a:r>
              <a:rPr sz="3000" spc="-10" dirty="0">
                <a:latin typeface="Carlito"/>
                <a:cs typeface="Carlito"/>
              </a:rPr>
              <a:t>direct realism  </a:t>
            </a:r>
            <a:r>
              <a:rPr sz="3000" spc="-20" dirty="0">
                <a:latin typeface="Carlito"/>
                <a:cs typeface="Carlito"/>
              </a:rPr>
              <a:t>portrays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world through personal </a:t>
            </a:r>
            <a:r>
              <a:rPr sz="3000" spc="-5" dirty="0">
                <a:latin typeface="Carlito"/>
                <a:cs typeface="Carlito"/>
              </a:rPr>
              <a:t>human  senses.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Critical </a:t>
            </a:r>
            <a:r>
              <a:rPr sz="3000" spc="-10" dirty="0">
                <a:latin typeface="Carlito"/>
                <a:cs typeface="Carlito"/>
              </a:rPr>
              <a:t>realism,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other </a:t>
            </a:r>
            <a:r>
              <a:rPr sz="3000" spc="-5" dirty="0">
                <a:latin typeface="Carlito"/>
                <a:cs typeface="Carlito"/>
              </a:rPr>
              <a:t>hand, </a:t>
            </a:r>
            <a:r>
              <a:rPr sz="3000" spc="-10" dirty="0">
                <a:latin typeface="Carlito"/>
                <a:cs typeface="Carlito"/>
              </a:rPr>
              <a:t>argues that  </a:t>
            </a:r>
            <a:r>
              <a:rPr sz="3000" spc="-5" dirty="0">
                <a:latin typeface="Carlito"/>
                <a:cs typeface="Carlito"/>
              </a:rPr>
              <a:t>humans do </a:t>
            </a:r>
            <a:r>
              <a:rPr sz="3000" spc="-10" dirty="0">
                <a:latin typeface="Carlito"/>
                <a:cs typeface="Carlito"/>
              </a:rPr>
              <a:t>experience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sensations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images  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real world. According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critical </a:t>
            </a:r>
            <a:r>
              <a:rPr sz="3000" spc="-10" dirty="0">
                <a:latin typeface="Carlito"/>
                <a:cs typeface="Carlito"/>
              </a:rPr>
              <a:t>realism,  </a:t>
            </a:r>
            <a:r>
              <a:rPr sz="3000" spc="-5" dirty="0">
                <a:latin typeface="Carlito"/>
                <a:cs typeface="Carlito"/>
              </a:rPr>
              <a:t>sensations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images 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real </a:t>
            </a:r>
            <a:r>
              <a:rPr sz="3000" spc="-10" dirty="0">
                <a:latin typeface="Carlito"/>
                <a:cs typeface="Carlito"/>
              </a:rPr>
              <a:t>world can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10" dirty="0">
                <a:latin typeface="Carlito"/>
                <a:cs typeface="Carlito"/>
              </a:rPr>
              <a:t>deceptive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they </a:t>
            </a:r>
            <a:r>
              <a:rPr sz="3000" spc="-5" dirty="0">
                <a:latin typeface="Carlito"/>
                <a:cs typeface="Carlito"/>
              </a:rPr>
              <a:t>usually do not </a:t>
            </a:r>
            <a:r>
              <a:rPr sz="3000" spc="-25" dirty="0">
                <a:latin typeface="Carlito"/>
                <a:cs typeface="Carlito"/>
              </a:rPr>
              <a:t>portray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real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world.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5749"/>
            <a:ext cx="8016875" cy="43173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6730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Direct </a:t>
            </a:r>
            <a:r>
              <a:rPr sz="2200" spc="-10" dirty="0">
                <a:latin typeface="Carlito"/>
                <a:cs typeface="Carlito"/>
              </a:rPr>
              <a:t>realists accept </a:t>
            </a:r>
            <a:r>
              <a:rPr sz="2200" spc="-5" dirty="0">
                <a:latin typeface="Carlito"/>
                <a:cs typeface="Carlito"/>
              </a:rPr>
              <a:t>the world as </a:t>
            </a:r>
            <a:r>
              <a:rPr sz="2200" spc="-10" dirty="0">
                <a:latin typeface="Carlito"/>
                <a:cs typeface="Carlito"/>
              </a:rPr>
              <a:t>relatively unchanging. They  </a:t>
            </a:r>
            <a:r>
              <a:rPr sz="2200" spc="-20" dirty="0">
                <a:latin typeface="Carlito"/>
                <a:cs typeface="Carlito"/>
              </a:rPr>
              <a:t>concentrate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only one </a:t>
            </a:r>
            <a:r>
              <a:rPr sz="2200" spc="-10" dirty="0">
                <a:latin typeface="Carlito"/>
                <a:cs typeface="Carlito"/>
              </a:rPr>
              <a:t>level </a:t>
            </a:r>
            <a:r>
              <a:rPr sz="2200" spc="-5" dirty="0">
                <a:latin typeface="Carlito"/>
                <a:cs typeface="Carlito"/>
              </a:rPr>
              <a:t>only be it individual, </a:t>
            </a:r>
            <a:r>
              <a:rPr sz="2200" spc="-10" dirty="0">
                <a:latin typeface="Carlito"/>
                <a:cs typeface="Carlito"/>
              </a:rPr>
              <a:t>group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5" dirty="0">
                <a:latin typeface="Carlito"/>
                <a:cs typeface="Carlito"/>
              </a:rPr>
              <a:t>an  </a:t>
            </a:r>
            <a:r>
              <a:rPr sz="2200" spc="-15" dirty="0">
                <a:latin typeface="Carlito"/>
                <a:cs typeface="Carlito"/>
              </a:rPr>
              <a:t>organization.</a:t>
            </a:r>
            <a:endParaRPr sz="2200">
              <a:latin typeface="Carlito"/>
              <a:cs typeface="Carlito"/>
            </a:endParaRPr>
          </a:p>
          <a:p>
            <a:pPr marL="355600" marR="28321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Critical realists, </a:t>
            </a:r>
            <a:r>
              <a:rPr sz="2200" spc="-5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hand appreciate the </a:t>
            </a:r>
            <a:r>
              <a:rPr sz="2200" spc="-5" dirty="0">
                <a:latin typeface="Carlito"/>
                <a:cs typeface="Carlito"/>
              </a:rPr>
              <a:t>importance of  </a:t>
            </a:r>
            <a:r>
              <a:rPr sz="2200" spc="-10" dirty="0">
                <a:latin typeface="Carlito"/>
                <a:cs typeface="Carlito"/>
              </a:rPr>
              <a:t>multi-level </a:t>
            </a:r>
            <a:r>
              <a:rPr sz="2200" spc="-30" dirty="0">
                <a:latin typeface="Carlito"/>
                <a:cs typeface="Carlito"/>
              </a:rPr>
              <a:t>study. </a:t>
            </a:r>
            <a:r>
              <a:rPr sz="2200" spc="-20" dirty="0">
                <a:latin typeface="Carlito"/>
                <a:cs typeface="Carlito"/>
              </a:rPr>
              <a:t>Specifically, </a:t>
            </a:r>
            <a:r>
              <a:rPr sz="2200" spc="-5" dirty="0">
                <a:latin typeface="Carlito"/>
                <a:cs typeface="Carlito"/>
              </a:rPr>
              <a:t>as a </a:t>
            </a:r>
            <a:r>
              <a:rPr sz="2200" spc="-10" dirty="0">
                <a:latin typeface="Carlito"/>
                <a:cs typeface="Carlito"/>
              </a:rPr>
              <a:t>researcher following critical  </a:t>
            </a:r>
            <a:r>
              <a:rPr sz="2200" spc="-5" dirty="0">
                <a:latin typeface="Carlito"/>
                <a:cs typeface="Carlito"/>
              </a:rPr>
              <a:t>realism </a:t>
            </a:r>
            <a:r>
              <a:rPr sz="2200" spc="-10" dirty="0">
                <a:latin typeface="Carlito"/>
                <a:cs typeface="Carlito"/>
              </a:rPr>
              <a:t>research philosophy you </a:t>
            </a:r>
            <a:r>
              <a:rPr sz="2200" spc="-20" dirty="0">
                <a:latin typeface="Carlito"/>
                <a:cs typeface="Carlito"/>
              </a:rPr>
              <a:t>have to </a:t>
            </a:r>
            <a:r>
              <a:rPr sz="2200" spc="-10" dirty="0">
                <a:latin typeface="Carlito"/>
                <a:cs typeface="Carlito"/>
              </a:rPr>
              <a:t>appreciate the influence 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interrelationship between </a:t>
            </a:r>
            <a:r>
              <a:rPr sz="2200" spc="-5" dirty="0">
                <a:latin typeface="Carlito"/>
                <a:cs typeface="Carlito"/>
              </a:rPr>
              <a:t>the individual , the </a:t>
            </a:r>
            <a:r>
              <a:rPr sz="2200" spc="-10" dirty="0">
                <a:latin typeface="Carlito"/>
                <a:cs typeface="Carlito"/>
              </a:rPr>
              <a:t>group </a:t>
            </a:r>
            <a:r>
              <a:rPr sz="2200" spc="-5" dirty="0">
                <a:latin typeface="Carlito"/>
                <a:cs typeface="Carlito"/>
              </a:rPr>
              <a:t>and the  </a:t>
            </a:r>
            <a:r>
              <a:rPr sz="2200" spc="-10" dirty="0">
                <a:latin typeface="Carlito"/>
                <a:cs typeface="Carlito"/>
              </a:rPr>
              <a:t>organization.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There </a:t>
            </a:r>
            <a:r>
              <a:rPr sz="2200" spc="-5" dirty="0">
                <a:latin typeface="Carlito"/>
                <a:cs typeface="Carlito"/>
              </a:rPr>
              <a:t>is a </a:t>
            </a:r>
            <a:r>
              <a:rPr sz="2200" spc="-10" dirty="0">
                <a:latin typeface="Carlito"/>
                <a:cs typeface="Carlito"/>
              </a:rPr>
              <a:t>consensus </a:t>
            </a:r>
            <a:r>
              <a:rPr sz="2200" spc="-5" dirty="0">
                <a:latin typeface="Carlito"/>
                <a:cs typeface="Carlito"/>
              </a:rPr>
              <a:t>among </a:t>
            </a:r>
            <a:r>
              <a:rPr sz="2200" spc="-10" dirty="0">
                <a:latin typeface="Carlito"/>
                <a:cs typeface="Carlito"/>
              </a:rPr>
              <a:t>researchers that critical realist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more  </a:t>
            </a:r>
            <a:r>
              <a:rPr sz="2200" spc="-5" dirty="0">
                <a:latin typeface="Carlito"/>
                <a:cs typeface="Carlito"/>
              </a:rPr>
              <a:t>popular and </a:t>
            </a:r>
            <a:r>
              <a:rPr sz="2200" spc="-15" dirty="0">
                <a:latin typeface="Carlito"/>
                <a:cs typeface="Carlito"/>
              </a:rPr>
              <a:t>appropriate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spc="-10" dirty="0">
                <a:latin typeface="Carlito"/>
                <a:cs typeface="Carlito"/>
              </a:rPr>
              <a:t>direct realist approach due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its  ability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capture </a:t>
            </a:r>
            <a:r>
              <a:rPr sz="2200" spc="-5" dirty="0">
                <a:latin typeface="Carlito"/>
                <a:cs typeface="Carlito"/>
              </a:rPr>
              <a:t>the fuller </a:t>
            </a:r>
            <a:r>
              <a:rPr sz="2200" spc="-10" dirty="0">
                <a:latin typeface="Carlito"/>
                <a:cs typeface="Carlito"/>
              </a:rPr>
              <a:t>picture </a:t>
            </a:r>
            <a:r>
              <a:rPr sz="2200" spc="-5" dirty="0">
                <a:latin typeface="Carlito"/>
                <a:cs typeface="Carlito"/>
              </a:rPr>
              <a:t>when studying a phenomenon.  </a:t>
            </a:r>
            <a:r>
              <a:rPr sz="2200" spc="-25" dirty="0">
                <a:latin typeface="Carlito"/>
                <a:cs typeface="Carlito"/>
              </a:rPr>
              <a:t>Accordingly,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you </a:t>
            </a:r>
            <a:r>
              <a:rPr sz="2200" spc="-20" dirty="0">
                <a:latin typeface="Carlito"/>
                <a:cs typeface="Carlito"/>
              </a:rPr>
              <a:t>have </a:t>
            </a:r>
            <a:r>
              <a:rPr sz="2200" spc="-5" dirty="0">
                <a:latin typeface="Carlito"/>
                <a:cs typeface="Carlito"/>
              </a:rPr>
              <a:t>chosen realism as </a:t>
            </a:r>
            <a:r>
              <a:rPr sz="2200" spc="-10" dirty="0">
                <a:latin typeface="Carlito"/>
                <a:cs typeface="Carlito"/>
              </a:rPr>
              <a:t>your research philosophy  you are </a:t>
            </a:r>
            <a:r>
              <a:rPr sz="2200" spc="-5" dirty="0">
                <a:latin typeface="Carlito"/>
                <a:cs typeface="Carlito"/>
              </a:rPr>
              <a:t>advised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assume the </a:t>
            </a:r>
            <a:r>
              <a:rPr sz="2200" spc="-10" dirty="0">
                <a:latin typeface="Carlito"/>
                <a:cs typeface="Carlito"/>
              </a:rPr>
              <a:t>role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critical realist, </a:t>
            </a:r>
            <a:r>
              <a:rPr sz="2200" spc="-15" dirty="0">
                <a:latin typeface="Carlito"/>
                <a:cs typeface="Carlito"/>
              </a:rPr>
              <a:t>rather </a:t>
            </a:r>
            <a:r>
              <a:rPr sz="2200" spc="-5" dirty="0">
                <a:latin typeface="Carlito"/>
                <a:cs typeface="Carlito"/>
              </a:rPr>
              <a:t>than  </a:t>
            </a:r>
            <a:r>
              <a:rPr sz="2200" spc="-10" dirty="0">
                <a:latin typeface="Carlito"/>
                <a:cs typeface="Carlito"/>
              </a:rPr>
              <a:t>direct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realist.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7322" y="461899"/>
            <a:ext cx="323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Interpretivism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871459" cy="35648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193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Interpretivism, </a:t>
            </a:r>
            <a:r>
              <a:rPr sz="2700" dirty="0">
                <a:latin typeface="Carlito"/>
                <a:cs typeface="Carlito"/>
              </a:rPr>
              <a:t>also known as </a:t>
            </a:r>
            <a:r>
              <a:rPr sz="2700" spc="-10" dirty="0">
                <a:latin typeface="Carlito"/>
                <a:cs typeface="Carlito"/>
              </a:rPr>
              <a:t>interpretivist </a:t>
            </a:r>
            <a:r>
              <a:rPr sz="2700" spc="-15" dirty="0">
                <a:latin typeface="Carlito"/>
                <a:cs typeface="Carlito"/>
              </a:rPr>
              <a:t>involves  researchers to interpret </a:t>
            </a:r>
            <a:r>
              <a:rPr sz="2700" spc="-5" dirty="0">
                <a:latin typeface="Carlito"/>
                <a:cs typeface="Carlito"/>
              </a:rPr>
              <a:t>elements of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40" dirty="0">
                <a:latin typeface="Carlito"/>
                <a:cs typeface="Carlito"/>
              </a:rPr>
              <a:t>study, </a:t>
            </a:r>
            <a:r>
              <a:rPr sz="2700" dirty="0">
                <a:latin typeface="Carlito"/>
                <a:cs typeface="Carlito"/>
              </a:rPr>
              <a:t>thus  </a:t>
            </a:r>
            <a:r>
              <a:rPr sz="2700" spc="-10" dirty="0">
                <a:latin typeface="Carlito"/>
                <a:cs typeface="Carlito"/>
              </a:rPr>
              <a:t>interpretivism </a:t>
            </a:r>
            <a:r>
              <a:rPr sz="2700" spc="-20" dirty="0">
                <a:latin typeface="Carlito"/>
                <a:cs typeface="Carlito"/>
              </a:rPr>
              <a:t>integrates </a:t>
            </a:r>
            <a:r>
              <a:rPr sz="2700" spc="-5" dirty="0">
                <a:latin typeface="Carlito"/>
                <a:cs typeface="Carlito"/>
              </a:rPr>
              <a:t>human </a:t>
            </a:r>
            <a:r>
              <a:rPr sz="2700" spc="-20" dirty="0">
                <a:latin typeface="Carlito"/>
                <a:cs typeface="Carlito"/>
              </a:rPr>
              <a:t>interest </a:t>
            </a:r>
            <a:r>
              <a:rPr sz="2700" spc="-15" dirty="0">
                <a:latin typeface="Carlito"/>
                <a:cs typeface="Carlito"/>
              </a:rPr>
              <a:t>into </a:t>
            </a:r>
            <a:r>
              <a:rPr sz="2700" dirty="0">
                <a:latin typeface="Carlito"/>
                <a:cs typeface="Carlito"/>
              </a:rPr>
              <a:t>a</a:t>
            </a:r>
            <a:r>
              <a:rPr sz="2700" spc="20" dirty="0">
                <a:latin typeface="Carlito"/>
                <a:cs typeface="Carlito"/>
              </a:rPr>
              <a:t> </a:t>
            </a:r>
            <a:r>
              <a:rPr sz="2700" spc="-40" dirty="0">
                <a:latin typeface="Carlito"/>
                <a:cs typeface="Carlito"/>
              </a:rPr>
              <a:t>study.</a:t>
            </a:r>
            <a:endParaRPr sz="2700">
              <a:latin typeface="Carlito"/>
              <a:cs typeface="Carlito"/>
            </a:endParaRPr>
          </a:p>
          <a:p>
            <a:pPr marL="355600" marR="97155" indent="-342900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Carlito"/>
                <a:cs typeface="Carlito"/>
              </a:rPr>
              <a:t>Accordingly, </a:t>
            </a:r>
            <a:r>
              <a:rPr sz="2700" spc="-15" dirty="0">
                <a:latin typeface="Carlito"/>
                <a:cs typeface="Carlito"/>
              </a:rPr>
              <a:t>“interpretive researchers </a:t>
            </a:r>
            <a:r>
              <a:rPr sz="2700" dirty="0">
                <a:latin typeface="Carlito"/>
                <a:cs typeface="Carlito"/>
              </a:rPr>
              <a:t>assume </a:t>
            </a:r>
            <a:r>
              <a:rPr sz="2700" spc="-10" dirty="0">
                <a:latin typeface="Carlito"/>
                <a:cs typeface="Carlito"/>
              </a:rPr>
              <a:t>that  </a:t>
            </a:r>
            <a:r>
              <a:rPr sz="2700" dirty="0">
                <a:latin typeface="Carlito"/>
                <a:cs typeface="Carlito"/>
              </a:rPr>
              <a:t>access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reality </a:t>
            </a:r>
            <a:r>
              <a:rPr sz="2700" spc="-5" dirty="0">
                <a:latin typeface="Carlito"/>
                <a:cs typeface="Carlito"/>
              </a:rPr>
              <a:t>(given or socially </a:t>
            </a:r>
            <a:r>
              <a:rPr sz="2700" spc="-15" dirty="0">
                <a:latin typeface="Carlito"/>
                <a:cs typeface="Carlito"/>
              </a:rPr>
              <a:t>constructed)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only  </a:t>
            </a:r>
            <a:r>
              <a:rPr sz="2700" spc="-10" dirty="0">
                <a:latin typeface="Carlito"/>
                <a:cs typeface="Carlito"/>
              </a:rPr>
              <a:t>through </a:t>
            </a:r>
            <a:r>
              <a:rPr sz="2700" dirty="0">
                <a:latin typeface="Carlito"/>
                <a:cs typeface="Carlito"/>
              </a:rPr>
              <a:t>social </a:t>
            </a:r>
            <a:r>
              <a:rPr sz="2700" spc="-10" dirty="0">
                <a:latin typeface="Carlito"/>
                <a:cs typeface="Carlito"/>
              </a:rPr>
              <a:t>constructions </a:t>
            </a:r>
            <a:r>
              <a:rPr sz="2700" spc="-5" dirty="0">
                <a:latin typeface="Carlito"/>
                <a:cs typeface="Carlito"/>
              </a:rPr>
              <a:t>such </a:t>
            </a:r>
            <a:r>
              <a:rPr sz="2700" dirty="0">
                <a:latin typeface="Carlito"/>
                <a:cs typeface="Carlito"/>
              </a:rPr>
              <a:t>as </a:t>
            </a:r>
            <a:r>
              <a:rPr sz="2700" spc="-5" dirty="0">
                <a:latin typeface="Carlito"/>
                <a:cs typeface="Carlito"/>
              </a:rPr>
              <a:t>language,  consciousness, </a:t>
            </a:r>
            <a:r>
              <a:rPr sz="2700" spc="-10" dirty="0">
                <a:latin typeface="Carlito"/>
                <a:cs typeface="Carlito"/>
              </a:rPr>
              <a:t>shared </a:t>
            </a:r>
            <a:r>
              <a:rPr sz="2700" spc="-5" dirty="0">
                <a:latin typeface="Carlito"/>
                <a:cs typeface="Carlito"/>
              </a:rPr>
              <a:t>meanings, </a:t>
            </a:r>
            <a:r>
              <a:rPr sz="2700" dirty="0">
                <a:latin typeface="Carlito"/>
                <a:cs typeface="Carlito"/>
              </a:rPr>
              <a:t>and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spc="-30" dirty="0">
                <a:latin typeface="Carlito"/>
                <a:cs typeface="Carlito"/>
              </a:rPr>
              <a:t>instruments”.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Development </a:t>
            </a:r>
            <a:r>
              <a:rPr sz="2700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interpretivism philosophy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based on  </a:t>
            </a:r>
            <a:r>
              <a:rPr sz="2700" dirty="0">
                <a:latin typeface="Carlito"/>
                <a:cs typeface="Carlito"/>
              </a:rPr>
              <a:t>the critique </a:t>
            </a:r>
            <a:r>
              <a:rPr sz="2700" spc="-5" dirty="0">
                <a:latin typeface="Carlito"/>
                <a:cs typeface="Carlito"/>
              </a:rPr>
              <a:t>of positivism </a:t>
            </a:r>
            <a:r>
              <a:rPr sz="2700" dirty="0">
                <a:latin typeface="Carlito"/>
                <a:cs typeface="Carlito"/>
              </a:rPr>
              <a:t>in social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sciences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7461"/>
            <a:ext cx="7966075" cy="42240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8064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Interpretivism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5" dirty="0">
                <a:latin typeface="Carlito"/>
                <a:cs typeface="Carlito"/>
              </a:rPr>
              <a:t>“associated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10" dirty="0">
                <a:latin typeface="Carlito"/>
                <a:cs typeface="Carlito"/>
              </a:rPr>
              <a:t>the </a:t>
            </a:r>
            <a:r>
              <a:rPr sz="2700" spc="-5" dirty="0">
                <a:latin typeface="Carlito"/>
                <a:cs typeface="Carlito"/>
              </a:rPr>
              <a:t>philosophical  position of </a:t>
            </a:r>
            <a:r>
              <a:rPr sz="2700" dirty="0">
                <a:latin typeface="Carlito"/>
                <a:cs typeface="Carlito"/>
              </a:rPr>
              <a:t>idealism, and is </a:t>
            </a:r>
            <a:r>
              <a:rPr sz="2700" spc="-5" dirty="0">
                <a:latin typeface="Carlito"/>
                <a:cs typeface="Carlito"/>
              </a:rPr>
              <a:t>used </a:t>
            </a:r>
            <a:r>
              <a:rPr sz="2700" spc="-15" dirty="0">
                <a:latin typeface="Carlito"/>
                <a:cs typeface="Carlito"/>
              </a:rPr>
              <a:t>to group </a:t>
            </a:r>
            <a:r>
              <a:rPr sz="2700" spc="-10" dirty="0">
                <a:latin typeface="Carlito"/>
                <a:cs typeface="Carlito"/>
              </a:rPr>
              <a:t>together  </a:t>
            </a:r>
            <a:r>
              <a:rPr sz="2700" spc="-15" dirty="0">
                <a:latin typeface="Carlito"/>
                <a:cs typeface="Carlito"/>
              </a:rPr>
              <a:t>diverse </a:t>
            </a:r>
            <a:r>
              <a:rPr sz="2700" spc="-5" dirty="0">
                <a:latin typeface="Carlito"/>
                <a:cs typeface="Carlito"/>
              </a:rPr>
              <a:t>approaches, including </a:t>
            </a:r>
            <a:r>
              <a:rPr sz="2700" dirty="0">
                <a:latin typeface="Carlito"/>
                <a:cs typeface="Carlito"/>
              </a:rPr>
              <a:t>social </a:t>
            </a:r>
            <a:r>
              <a:rPr sz="2700" spc="-10" dirty="0">
                <a:latin typeface="Carlito"/>
                <a:cs typeface="Carlito"/>
              </a:rPr>
              <a:t>constructivism,  </a:t>
            </a:r>
            <a:r>
              <a:rPr sz="2700" dirty="0">
                <a:latin typeface="Carlito"/>
                <a:cs typeface="Carlito"/>
              </a:rPr>
              <a:t>phenomenology and </a:t>
            </a:r>
            <a:r>
              <a:rPr sz="2700" spc="-5" dirty="0">
                <a:latin typeface="Carlito"/>
                <a:cs typeface="Carlito"/>
              </a:rPr>
              <a:t>hermeneutics; approaches </a:t>
            </a:r>
            <a:r>
              <a:rPr sz="2700" spc="-10" dirty="0">
                <a:latin typeface="Carlito"/>
                <a:cs typeface="Carlito"/>
              </a:rPr>
              <a:t>that  reject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objectivist </a:t>
            </a:r>
            <a:r>
              <a:rPr sz="2700" spc="-5" dirty="0">
                <a:latin typeface="Carlito"/>
                <a:cs typeface="Carlito"/>
              </a:rPr>
              <a:t>view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spc="-5" dirty="0">
                <a:latin typeface="Carlito"/>
                <a:cs typeface="Carlito"/>
              </a:rPr>
              <a:t>meaning </a:t>
            </a:r>
            <a:r>
              <a:rPr sz="2700" spc="-10" dirty="0">
                <a:latin typeface="Carlito"/>
                <a:cs typeface="Carlito"/>
              </a:rPr>
              <a:t>resides </a:t>
            </a:r>
            <a:r>
              <a:rPr sz="2700" dirty="0">
                <a:latin typeface="Carlito"/>
                <a:cs typeface="Carlito"/>
              </a:rPr>
              <a:t>within  the </a:t>
            </a:r>
            <a:r>
              <a:rPr sz="2700" spc="-10" dirty="0">
                <a:latin typeface="Carlito"/>
                <a:cs typeface="Carlito"/>
              </a:rPr>
              <a:t>world </a:t>
            </a:r>
            <a:r>
              <a:rPr sz="2700" spc="-5" dirty="0">
                <a:latin typeface="Carlito"/>
                <a:cs typeface="Carlito"/>
              </a:rPr>
              <a:t>independently of</a:t>
            </a:r>
            <a:r>
              <a:rPr sz="2700" spc="-30" dirty="0">
                <a:latin typeface="Carlito"/>
                <a:cs typeface="Carlito"/>
              </a:rPr>
              <a:t> consciousness”.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According </a:t>
            </a:r>
            <a:r>
              <a:rPr sz="2700" spc="-15" dirty="0">
                <a:latin typeface="Carlito"/>
                <a:cs typeface="Carlito"/>
              </a:rPr>
              <a:t>to interpretivist </a:t>
            </a:r>
            <a:r>
              <a:rPr sz="2700" spc="-10" dirty="0">
                <a:latin typeface="Carlito"/>
                <a:cs typeface="Carlito"/>
              </a:rPr>
              <a:t>approach, </a:t>
            </a:r>
            <a:r>
              <a:rPr sz="2700" dirty="0">
                <a:latin typeface="Carlito"/>
                <a:cs typeface="Carlito"/>
              </a:rPr>
              <a:t>it is </a:t>
            </a:r>
            <a:r>
              <a:rPr sz="2700" spc="-10" dirty="0">
                <a:latin typeface="Carlito"/>
                <a:cs typeface="Carlito"/>
              </a:rPr>
              <a:t>important </a:t>
            </a:r>
            <a:r>
              <a:rPr sz="2700" spc="-25" dirty="0">
                <a:latin typeface="Carlito"/>
                <a:cs typeface="Carlito"/>
              </a:rPr>
              <a:t>for 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researcher </a:t>
            </a:r>
            <a:r>
              <a:rPr sz="2700" dirty="0">
                <a:latin typeface="Carlito"/>
                <a:cs typeface="Carlito"/>
              </a:rPr>
              <a:t>as a </a:t>
            </a:r>
            <a:r>
              <a:rPr sz="2700" spc="-5" dirty="0">
                <a:latin typeface="Carlito"/>
                <a:cs typeface="Carlito"/>
              </a:rPr>
              <a:t>social </a:t>
            </a:r>
            <a:r>
              <a:rPr sz="2700" spc="-10" dirty="0">
                <a:latin typeface="Carlito"/>
                <a:cs typeface="Carlito"/>
              </a:rPr>
              <a:t>actor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appreciate  </a:t>
            </a:r>
            <a:r>
              <a:rPr sz="2700" spc="-15" dirty="0">
                <a:latin typeface="Carlito"/>
                <a:cs typeface="Carlito"/>
              </a:rPr>
              <a:t>differences </a:t>
            </a:r>
            <a:r>
              <a:rPr sz="2700" spc="-10" dirty="0">
                <a:latin typeface="Carlito"/>
                <a:cs typeface="Carlito"/>
              </a:rPr>
              <a:t>between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people.</a:t>
            </a:r>
            <a:endParaRPr sz="2700">
              <a:latin typeface="Carlito"/>
              <a:cs typeface="Carlito"/>
            </a:endParaRPr>
          </a:p>
          <a:p>
            <a:pPr marL="355600" marR="31051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spc="-10" dirty="0">
                <a:latin typeface="Carlito"/>
                <a:cs typeface="Carlito"/>
              </a:rPr>
              <a:t>Interpretivism </a:t>
            </a:r>
            <a:r>
              <a:rPr sz="2700" spc="-5" dirty="0">
                <a:latin typeface="Carlito"/>
                <a:cs typeface="Carlito"/>
              </a:rPr>
              <a:t>studies usually </a:t>
            </a:r>
            <a:r>
              <a:rPr sz="2700" spc="-15" dirty="0">
                <a:latin typeface="Carlito"/>
                <a:cs typeface="Carlito"/>
              </a:rPr>
              <a:t>focus </a:t>
            </a:r>
            <a:r>
              <a:rPr sz="2700" spc="-5" dirty="0">
                <a:latin typeface="Carlito"/>
                <a:cs typeface="Carlito"/>
              </a:rPr>
              <a:t>on </a:t>
            </a:r>
            <a:r>
              <a:rPr sz="2700" dirty="0">
                <a:latin typeface="Carlito"/>
                <a:cs typeface="Carlito"/>
              </a:rPr>
              <a:t>meaning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and  </a:t>
            </a:r>
            <a:r>
              <a:rPr sz="2700" spc="-15" dirty="0">
                <a:latin typeface="Carlito"/>
                <a:cs typeface="Carlito"/>
              </a:rPr>
              <a:t>may </a:t>
            </a:r>
            <a:r>
              <a:rPr sz="2700" dirty="0">
                <a:latin typeface="Carlito"/>
                <a:cs typeface="Carlito"/>
              </a:rPr>
              <a:t>employ multiple </a:t>
            </a:r>
            <a:r>
              <a:rPr sz="2700" spc="-5" dirty="0">
                <a:latin typeface="Carlito"/>
                <a:cs typeface="Carlito"/>
              </a:rPr>
              <a:t>methods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order </a:t>
            </a:r>
            <a:r>
              <a:rPr sz="2700" spc="-15" dirty="0">
                <a:latin typeface="Carlito"/>
                <a:cs typeface="Carlito"/>
              </a:rPr>
              <a:t>to reflect  </a:t>
            </a:r>
            <a:r>
              <a:rPr sz="2700" spc="-20" dirty="0">
                <a:latin typeface="Carlito"/>
                <a:cs typeface="Carlito"/>
              </a:rPr>
              <a:t>different </a:t>
            </a:r>
            <a:r>
              <a:rPr sz="2700" dirty="0">
                <a:latin typeface="Carlito"/>
                <a:cs typeface="Carlito"/>
              </a:rPr>
              <a:t>aspects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issue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804164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Interpretivist approach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based </a:t>
            </a:r>
            <a:r>
              <a:rPr sz="3200" dirty="0">
                <a:latin typeface="Carlito"/>
                <a:cs typeface="Carlito"/>
              </a:rPr>
              <a:t>on </a:t>
            </a:r>
            <a:r>
              <a:rPr sz="3200" spc="-10" dirty="0">
                <a:latin typeface="Carlito"/>
                <a:cs typeface="Carlito"/>
              </a:rPr>
              <a:t>naturalistic  </a:t>
            </a:r>
            <a:r>
              <a:rPr sz="3200" spc="-5" dirty="0">
                <a:latin typeface="Carlito"/>
                <a:cs typeface="Carlito"/>
              </a:rPr>
              <a:t>approach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data </a:t>
            </a:r>
            <a:r>
              <a:rPr sz="3200" spc="-5" dirty="0">
                <a:latin typeface="Carlito"/>
                <a:cs typeface="Carlito"/>
              </a:rPr>
              <a:t>collection 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10" dirty="0">
                <a:latin typeface="Carlito"/>
                <a:cs typeface="Carlito"/>
              </a:rPr>
              <a:t>interviews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observations. Secondary </a:t>
            </a:r>
            <a:r>
              <a:rPr sz="3200" spc="-20" dirty="0">
                <a:latin typeface="Carlito"/>
                <a:cs typeface="Carlito"/>
              </a:rPr>
              <a:t>data </a:t>
            </a:r>
            <a:r>
              <a:rPr sz="3200" spc="-10" dirty="0">
                <a:latin typeface="Carlito"/>
                <a:cs typeface="Carlito"/>
              </a:rPr>
              <a:t>research </a:t>
            </a:r>
            <a:r>
              <a:rPr sz="3200" dirty="0">
                <a:latin typeface="Carlito"/>
                <a:cs typeface="Carlito"/>
              </a:rPr>
              <a:t>is  also </a:t>
            </a:r>
            <a:r>
              <a:rPr sz="3200" spc="-5" dirty="0">
                <a:latin typeface="Carlito"/>
                <a:cs typeface="Carlito"/>
              </a:rPr>
              <a:t>popular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interpretivism </a:t>
            </a:r>
            <a:r>
              <a:rPr sz="3200" spc="-30" dirty="0">
                <a:latin typeface="Carlito"/>
                <a:cs typeface="Carlito"/>
              </a:rPr>
              <a:t>philosophy. </a:t>
            </a:r>
            <a:r>
              <a:rPr sz="3200" dirty="0">
                <a:latin typeface="Carlito"/>
                <a:cs typeface="Carlito"/>
              </a:rPr>
              <a:t>In  this type </a:t>
            </a:r>
            <a:r>
              <a:rPr sz="3200" spc="-5" dirty="0">
                <a:latin typeface="Carlito"/>
                <a:cs typeface="Carlito"/>
              </a:rPr>
              <a:t>of studies, </a:t>
            </a:r>
            <a:r>
              <a:rPr sz="3200" dirty="0">
                <a:latin typeface="Carlito"/>
                <a:cs typeface="Carlito"/>
              </a:rPr>
              <a:t>meanings </a:t>
            </a:r>
            <a:r>
              <a:rPr sz="3200" spc="-10" dirty="0">
                <a:latin typeface="Carlito"/>
                <a:cs typeface="Carlito"/>
              </a:rPr>
              <a:t>emerge </a:t>
            </a:r>
            <a:r>
              <a:rPr sz="3200" spc="-5" dirty="0">
                <a:latin typeface="Carlito"/>
                <a:cs typeface="Carlito"/>
              </a:rPr>
              <a:t>usually  </a:t>
            </a:r>
            <a:r>
              <a:rPr sz="3200" spc="-20" dirty="0">
                <a:latin typeface="Carlito"/>
                <a:cs typeface="Carlito"/>
              </a:rPr>
              <a:t>towards </a:t>
            </a:r>
            <a:r>
              <a:rPr sz="3200" dirty="0">
                <a:latin typeface="Carlito"/>
                <a:cs typeface="Carlito"/>
              </a:rPr>
              <a:t>the end of the </a:t>
            </a:r>
            <a:r>
              <a:rPr sz="3200" spc="-10" dirty="0">
                <a:latin typeface="Carlito"/>
                <a:cs typeface="Carlito"/>
              </a:rPr>
              <a:t>research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process.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081"/>
            <a:ext cx="7937500" cy="42932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22923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The most </a:t>
            </a:r>
            <a:r>
              <a:rPr sz="2500" spc="-15" dirty="0">
                <a:latin typeface="Carlito"/>
                <a:cs typeface="Carlito"/>
              </a:rPr>
              <a:t>noteworthy </a:t>
            </a:r>
            <a:r>
              <a:rPr sz="2500" spc="-10" dirty="0">
                <a:latin typeface="Carlito"/>
                <a:cs typeface="Carlito"/>
              </a:rPr>
              <a:t>variations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interpretivism </a:t>
            </a:r>
            <a:r>
              <a:rPr sz="2500" spc="-5" dirty="0">
                <a:latin typeface="Carlito"/>
                <a:cs typeface="Carlito"/>
              </a:rPr>
              <a:t>include  the </a:t>
            </a:r>
            <a:r>
              <a:rPr sz="2500" spc="-15" dirty="0">
                <a:latin typeface="Carlito"/>
                <a:cs typeface="Carlito"/>
              </a:rPr>
              <a:t>following: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i="1" spc="-5" dirty="0">
                <a:latin typeface="Carlito"/>
                <a:cs typeface="Carlito"/>
              </a:rPr>
              <a:t>Hermeneutics </a:t>
            </a:r>
            <a:r>
              <a:rPr sz="2500" spc="-30" dirty="0">
                <a:latin typeface="Carlito"/>
                <a:cs typeface="Carlito"/>
              </a:rPr>
              <a:t>refers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philosophy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5" dirty="0">
                <a:latin typeface="Carlito"/>
                <a:cs typeface="Carlito"/>
              </a:rPr>
              <a:t>interpretation 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5" dirty="0">
                <a:latin typeface="Carlito"/>
                <a:cs typeface="Carlito"/>
              </a:rPr>
              <a:t>understanding. </a:t>
            </a:r>
            <a:r>
              <a:rPr sz="2500" spc="-5" dirty="0">
                <a:latin typeface="Carlito"/>
                <a:cs typeface="Carlito"/>
              </a:rPr>
              <a:t>Hermeneutics mainly </a:t>
            </a:r>
            <a:r>
              <a:rPr sz="2500" spc="-15" dirty="0">
                <a:latin typeface="Carlito"/>
                <a:cs typeface="Carlito"/>
              </a:rPr>
              <a:t>focuses </a:t>
            </a:r>
            <a:r>
              <a:rPr sz="2500" spc="-10" dirty="0">
                <a:latin typeface="Carlito"/>
                <a:cs typeface="Carlito"/>
              </a:rPr>
              <a:t>on  biblical </a:t>
            </a:r>
            <a:r>
              <a:rPr sz="2500" spc="-15" dirty="0">
                <a:latin typeface="Carlito"/>
                <a:cs typeface="Carlito"/>
              </a:rPr>
              <a:t>texts </a:t>
            </a:r>
            <a:r>
              <a:rPr sz="2500" spc="-5" dirty="0">
                <a:latin typeface="Carlito"/>
                <a:cs typeface="Carlito"/>
              </a:rPr>
              <a:t>and wisdom </a:t>
            </a:r>
            <a:r>
              <a:rPr sz="2500" spc="-15" dirty="0">
                <a:latin typeface="Carlito"/>
                <a:cs typeface="Carlito"/>
              </a:rPr>
              <a:t>literature </a:t>
            </a:r>
            <a:r>
              <a:rPr sz="2500" spc="-5" dirty="0">
                <a:latin typeface="Carlito"/>
                <a:cs typeface="Carlito"/>
              </a:rPr>
              <a:t>and as </a:t>
            </a:r>
            <a:r>
              <a:rPr sz="2500" spc="-10" dirty="0">
                <a:latin typeface="Carlito"/>
                <a:cs typeface="Carlito"/>
              </a:rPr>
              <a:t>such, has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little  relevance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business</a:t>
            </a:r>
            <a:r>
              <a:rPr sz="2500" spc="4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studies.</a:t>
            </a:r>
            <a:endParaRPr sz="2500">
              <a:latin typeface="Carlito"/>
              <a:cs typeface="Carlito"/>
            </a:endParaRPr>
          </a:p>
          <a:p>
            <a:pPr marL="355600" marR="78105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i="1" spc="-5" dirty="0">
                <a:latin typeface="Carlito"/>
                <a:cs typeface="Carlito"/>
              </a:rPr>
              <a:t>Phenomenology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0" dirty="0">
                <a:latin typeface="Carlito"/>
                <a:cs typeface="Carlito"/>
              </a:rPr>
              <a:t>“the philosophical tradition that seeks  </a:t>
            </a:r>
            <a:r>
              <a:rPr sz="2500" spc="-15" dirty="0">
                <a:latin typeface="Carlito"/>
                <a:cs typeface="Carlito"/>
              </a:rPr>
              <a:t>to understand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0" dirty="0">
                <a:latin typeface="Carlito"/>
                <a:cs typeface="Carlito"/>
              </a:rPr>
              <a:t>world through directly experiencing </a:t>
            </a:r>
            <a:r>
              <a:rPr sz="2500" spc="-5" dirty="0">
                <a:latin typeface="Carlito"/>
                <a:cs typeface="Carlito"/>
              </a:rPr>
              <a:t>the  </a:t>
            </a:r>
            <a:r>
              <a:rPr sz="2500" spc="-50" dirty="0">
                <a:latin typeface="Carlito"/>
                <a:cs typeface="Carlito"/>
              </a:rPr>
              <a:t>phenomena”.</a:t>
            </a:r>
            <a:endParaRPr sz="2500">
              <a:latin typeface="Carlito"/>
              <a:cs typeface="Carlito"/>
            </a:endParaRPr>
          </a:p>
          <a:p>
            <a:pPr marL="355600" marR="18478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i="1" spc="-10" dirty="0">
                <a:latin typeface="Carlito"/>
                <a:cs typeface="Carlito"/>
              </a:rPr>
              <a:t>Symbolic interactionism </a:t>
            </a:r>
            <a:r>
              <a:rPr sz="2500" spc="-5" dirty="0">
                <a:latin typeface="Carlito"/>
                <a:cs typeface="Carlito"/>
              </a:rPr>
              <a:t>accepts </a:t>
            </a:r>
            <a:r>
              <a:rPr sz="2500" spc="-10" dirty="0">
                <a:latin typeface="Carlito"/>
                <a:cs typeface="Carlito"/>
              </a:rPr>
              <a:t>symbols </a:t>
            </a:r>
            <a:r>
              <a:rPr sz="2500" spc="-5" dirty="0">
                <a:latin typeface="Carlito"/>
                <a:cs typeface="Carlito"/>
              </a:rPr>
              <a:t>as </a:t>
            </a:r>
            <a:r>
              <a:rPr sz="2500" spc="-10" dirty="0">
                <a:latin typeface="Carlito"/>
                <a:cs typeface="Carlito"/>
              </a:rPr>
              <a:t>culturally  </a:t>
            </a:r>
            <a:r>
              <a:rPr sz="2500" spc="-5" dirty="0">
                <a:latin typeface="Carlito"/>
                <a:cs typeface="Carlito"/>
              </a:rPr>
              <a:t>derived social objects </a:t>
            </a:r>
            <a:r>
              <a:rPr sz="2500" spc="-10" dirty="0">
                <a:latin typeface="Carlito"/>
                <a:cs typeface="Carlito"/>
              </a:rPr>
              <a:t>having shared </a:t>
            </a:r>
            <a:r>
              <a:rPr sz="2500" spc="-5" dirty="0">
                <a:latin typeface="Carlito"/>
                <a:cs typeface="Carlito"/>
              </a:rPr>
              <a:t>meanings. </a:t>
            </a:r>
            <a:r>
              <a:rPr sz="2500" spc="-10" dirty="0">
                <a:latin typeface="Carlito"/>
                <a:cs typeface="Carlito"/>
              </a:rPr>
              <a:t>According 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10" dirty="0">
                <a:latin typeface="Carlito"/>
                <a:cs typeface="Carlito"/>
              </a:rPr>
              <a:t>symbolic interactionism symbols </a:t>
            </a:r>
            <a:r>
              <a:rPr sz="2500" spc="-15" dirty="0">
                <a:latin typeface="Carlito"/>
                <a:cs typeface="Carlito"/>
              </a:rPr>
              <a:t>provide </a:t>
            </a:r>
            <a:r>
              <a:rPr sz="2500" spc="-5" dirty="0">
                <a:latin typeface="Carlito"/>
                <a:cs typeface="Carlito"/>
              </a:rPr>
              <a:t>the means </a:t>
            </a:r>
            <a:r>
              <a:rPr sz="2500" spc="-10" dirty="0">
                <a:latin typeface="Carlito"/>
                <a:cs typeface="Carlito"/>
              </a:rPr>
              <a:t>by  </a:t>
            </a:r>
            <a:r>
              <a:rPr sz="2500" spc="-5" dirty="0">
                <a:latin typeface="Carlito"/>
                <a:cs typeface="Carlito"/>
              </a:rPr>
              <a:t>which reality is</a:t>
            </a:r>
            <a:r>
              <a:rPr sz="2500" spc="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constructed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357" y="461899"/>
            <a:ext cx="2651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1.</a:t>
            </a:r>
            <a:r>
              <a:rPr spc="-80" dirty="0"/>
              <a:t> </a:t>
            </a:r>
            <a:r>
              <a:rPr spc="-15" dirty="0"/>
              <a:t>Ontology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8027034" cy="4064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83248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Ontology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epistemology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10" dirty="0">
                <a:latin typeface="Carlito"/>
                <a:cs typeface="Carlito"/>
              </a:rPr>
              <a:t>two </a:t>
            </a:r>
            <a:r>
              <a:rPr sz="2500" spc="-20" dirty="0">
                <a:latin typeface="Carlito"/>
                <a:cs typeface="Carlito"/>
              </a:rPr>
              <a:t>different </a:t>
            </a:r>
            <a:r>
              <a:rPr sz="2500" spc="-25" dirty="0">
                <a:latin typeface="Carlito"/>
                <a:cs typeface="Carlito"/>
              </a:rPr>
              <a:t>ways </a:t>
            </a:r>
            <a:r>
              <a:rPr sz="2500" spc="-10" dirty="0">
                <a:latin typeface="Carlito"/>
                <a:cs typeface="Carlito"/>
              </a:rPr>
              <a:t>of  </a:t>
            </a:r>
            <a:r>
              <a:rPr sz="2500" spc="-5" dirty="0">
                <a:latin typeface="Carlito"/>
                <a:cs typeface="Carlito"/>
              </a:rPr>
              <a:t>viewing the </a:t>
            </a:r>
            <a:r>
              <a:rPr sz="2500" spc="-10" dirty="0">
                <a:latin typeface="Carlito"/>
                <a:cs typeface="Carlito"/>
              </a:rPr>
              <a:t>research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30" dirty="0">
                <a:latin typeface="Carlito"/>
                <a:cs typeface="Carlito"/>
              </a:rPr>
              <a:t>philosophy.</a:t>
            </a:r>
            <a:endParaRPr sz="2500">
              <a:latin typeface="Carlito"/>
              <a:cs typeface="Carlito"/>
            </a:endParaRPr>
          </a:p>
          <a:p>
            <a:pPr marL="355600" marR="9525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Ontology </a:t>
            </a:r>
            <a:r>
              <a:rPr sz="2500" spc="-15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10" dirty="0">
                <a:latin typeface="Carlito"/>
                <a:cs typeface="Carlito"/>
              </a:rPr>
              <a:t>defined </a:t>
            </a:r>
            <a:r>
              <a:rPr sz="2500" spc="-5" dirty="0">
                <a:latin typeface="Carlito"/>
                <a:cs typeface="Carlito"/>
              </a:rPr>
              <a:t>as </a:t>
            </a:r>
            <a:r>
              <a:rPr sz="2500" dirty="0">
                <a:latin typeface="Carlito"/>
                <a:cs typeface="Carlito"/>
              </a:rPr>
              <a:t>“</a:t>
            </a:r>
            <a:r>
              <a:rPr sz="2500" b="1" i="1" dirty="0">
                <a:latin typeface="Carlito"/>
                <a:cs typeface="Carlito"/>
              </a:rPr>
              <a:t>the </a:t>
            </a:r>
            <a:r>
              <a:rPr sz="2500" b="1" i="1" spc="-10" dirty="0">
                <a:latin typeface="Carlito"/>
                <a:cs typeface="Carlito"/>
              </a:rPr>
              <a:t>science </a:t>
            </a:r>
            <a:r>
              <a:rPr sz="2500" b="1" i="1" spc="-5" dirty="0">
                <a:latin typeface="Carlito"/>
                <a:cs typeface="Carlito"/>
              </a:rPr>
              <a:t>or </a:t>
            </a:r>
            <a:r>
              <a:rPr sz="2500" b="1" i="1" spc="-10" dirty="0">
                <a:latin typeface="Carlito"/>
                <a:cs typeface="Carlito"/>
              </a:rPr>
              <a:t>study </a:t>
            </a:r>
            <a:r>
              <a:rPr sz="2500" b="1" i="1" spc="-5" dirty="0">
                <a:latin typeface="Carlito"/>
                <a:cs typeface="Carlito"/>
              </a:rPr>
              <a:t>of being”  </a:t>
            </a:r>
            <a:r>
              <a:rPr sz="2500" b="1" i="1" dirty="0">
                <a:latin typeface="Carlito"/>
                <a:cs typeface="Carlito"/>
              </a:rPr>
              <a:t>and </a:t>
            </a:r>
            <a:r>
              <a:rPr sz="2500" b="1" i="1" spc="-5" dirty="0">
                <a:latin typeface="Carlito"/>
                <a:cs typeface="Carlito"/>
              </a:rPr>
              <a:t>it deals </a:t>
            </a:r>
            <a:r>
              <a:rPr sz="2500" b="1" i="1" spc="-10" dirty="0">
                <a:latin typeface="Carlito"/>
                <a:cs typeface="Carlito"/>
              </a:rPr>
              <a:t>with </a:t>
            </a:r>
            <a:r>
              <a:rPr sz="2500" b="1" i="1" spc="-5" dirty="0">
                <a:latin typeface="Carlito"/>
                <a:cs typeface="Carlito"/>
              </a:rPr>
              <a:t>the nature of</a:t>
            </a:r>
            <a:r>
              <a:rPr sz="2500" b="1" i="1" spc="-25" dirty="0">
                <a:latin typeface="Carlito"/>
                <a:cs typeface="Carlito"/>
              </a:rPr>
              <a:t> reality.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Ontology </a:t>
            </a:r>
            <a:r>
              <a:rPr sz="2500" spc="-5" dirty="0">
                <a:latin typeface="Carlito"/>
                <a:cs typeface="Carlito"/>
              </a:rPr>
              <a:t>is a </a:t>
            </a:r>
            <a:r>
              <a:rPr sz="2500" spc="-25" dirty="0">
                <a:latin typeface="Carlito"/>
                <a:cs typeface="Carlito"/>
              </a:rPr>
              <a:t>system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belief that </a:t>
            </a:r>
            <a:r>
              <a:rPr sz="2500" spc="-15" dirty="0">
                <a:latin typeface="Carlito"/>
                <a:cs typeface="Carlito"/>
              </a:rPr>
              <a:t>reflects </a:t>
            </a:r>
            <a:r>
              <a:rPr sz="2500" spc="-5" dirty="0">
                <a:latin typeface="Carlito"/>
                <a:cs typeface="Carlito"/>
              </a:rPr>
              <a:t>an </a:t>
            </a:r>
            <a:r>
              <a:rPr sz="2500" spc="-15" dirty="0">
                <a:latin typeface="Carlito"/>
                <a:cs typeface="Carlito"/>
              </a:rPr>
              <a:t>interpretation  </a:t>
            </a:r>
            <a:r>
              <a:rPr sz="2500" spc="-5" dirty="0">
                <a:latin typeface="Carlito"/>
                <a:cs typeface="Carlito"/>
              </a:rPr>
              <a:t>of an individual about what </a:t>
            </a:r>
            <a:r>
              <a:rPr sz="2500" spc="-10" dirty="0">
                <a:latin typeface="Carlito"/>
                <a:cs typeface="Carlito"/>
              </a:rPr>
              <a:t>constitutes </a:t>
            </a:r>
            <a:r>
              <a:rPr sz="2500" spc="-5" dirty="0">
                <a:latin typeface="Carlito"/>
                <a:cs typeface="Carlito"/>
              </a:rPr>
              <a:t>a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fact.</a:t>
            </a:r>
            <a:endParaRPr sz="2500">
              <a:latin typeface="Carlito"/>
              <a:cs typeface="Carlito"/>
            </a:endParaRPr>
          </a:p>
          <a:p>
            <a:pPr marL="355600" marR="60325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In </a:t>
            </a:r>
            <a:r>
              <a:rPr sz="2500" spc="-10" dirty="0">
                <a:latin typeface="Carlito"/>
                <a:cs typeface="Carlito"/>
              </a:rPr>
              <a:t>simple </a:t>
            </a:r>
            <a:r>
              <a:rPr sz="2500" spc="-5" dirty="0">
                <a:latin typeface="Carlito"/>
                <a:cs typeface="Carlito"/>
              </a:rPr>
              <a:t>terms, </a:t>
            </a:r>
            <a:r>
              <a:rPr sz="2500" spc="-10" dirty="0">
                <a:latin typeface="Carlito"/>
                <a:cs typeface="Carlito"/>
              </a:rPr>
              <a:t>ontology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0" dirty="0">
                <a:latin typeface="Carlito"/>
                <a:cs typeface="Carlito"/>
              </a:rPr>
              <a:t>associated </a:t>
            </a:r>
            <a:r>
              <a:rPr sz="2500" spc="-5" dirty="0">
                <a:latin typeface="Carlito"/>
                <a:cs typeface="Carlito"/>
              </a:rPr>
              <a:t>with a </a:t>
            </a:r>
            <a:r>
              <a:rPr sz="2500" spc="-15" dirty="0">
                <a:latin typeface="Carlito"/>
                <a:cs typeface="Carlito"/>
              </a:rPr>
              <a:t>central  </a:t>
            </a:r>
            <a:r>
              <a:rPr sz="2500" spc="-10" dirty="0">
                <a:latin typeface="Carlito"/>
                <a:cs typeface="Carlito"/>
              </a:rPr>
              <a:t>question </a:t>
            </a:r>
            <a:r>
              <a:rPr sz="2500" spc="-5" dirty="0">
                <a:latin typeface="Carlito"/>
                <a:cs typeface="Carlito"/>
              </a:rPr>
              <a:t>of whether social entities need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10" dirty="0">
                <a:latin typeface="Carlito"/>
                <a:cs typeface="Carlito"/>
              </a:rPr>
              <a:t>perceived </a:t>
            </a:r>
            <a:r>
              <a:rPr sz="2500" spc="-5" dirty="0">
                <a:latin typeface="Carlito"/>
                <a:cs typeface="Carlito"/>
              </a:rPr>
              <a:t>as  objective </a:t>
            </a:r>
            <a:r>
              <a:rPr sz="2500" dirty="0">
                <a:latin typeface="Carlito"/>
                <a:cs typeface="Carlito"/>
              </a:rPr>
              <a:t>or </a:t>
            </a:r>
            <a:r>
              <a:rPr sz="2500" spc="-10" dirty="0">
                <a:latin typeface="Carlito"/>
                <a:cs typeface="Carlito"/>
              </a:rPr>
              <a:t>subjective.</a:t>
            </a:r>
            <a:endParaRPr sz="2500">
              <a:latin typeface="Carlito"/>
              <a:cs typeface="Carlito"/>
            </a:endParaRPr>
          </a:p>
          <a:p>
            <a:pPr marL="355600" marR="34861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Objectivism (or </a:t>
            </a:r>
            <a:r>
              <a:rPr sz="2500" spc="-10" dirty="0">
                <a:latin typeface="Carlito"/>
                <a:cs typeface="Carlito"/>
              </a:rPr>
              <a:t>Positivism) </a:t>
            </a:r>
            <a:r>
              <a:rPr sz="2500" spc="-5" dirty="0">
                <a:latin typeface="Carlito"/>
                <a:cs typeface="Carlito"/>
              </a:rPr>
              <a:t>and Subjectivism </a:t>
            </a:r>
            <a:r>
              <a:rPr sz="2500" spc="-10" dirty="0">
                <a:latin typeface="Carlito"/>
                <a:cs typeface="Carlito"/>
              </a:rPr>
              <a:t>(or  Interpretivism </a:t>
            </a:r>
            <a:r>
              <a:rPr sz="2500" dirty="0">
                <a:latin typeface="Carlito"/>
                <a:cs typeface="Carlito"/>
              </a:rPr>
              <a:t>or </a:t>
            </a:r>
            <a:r>
              <a:rPr sz="2500" spc="-5" dirty="0">
                <a:latin typeface="Carlito"/>
                <a:cs typeface="Carlito"/>
              </a:rPr>
              <a:t>Constructivism)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specified as </a:t>
            </a:r>
            <a:r>
              <a:rPr sz="2500" spc="-10" dirty="0">
                <a:latin typeface="Carlito"/>
                <a:cs typeface="Carlito"/>
              </a:rPr>
              <a:t>two  important </a:t>
            </a:r>
            <a:r>
              <a:rPr sz="2500" spc="-5" dirty="0">
                <a:latin typeface="Carlito"/>
                <a:cs typeface="Carlito"/>
              </a:rPr>
              <a:t>aspects of</a:t>
            </a:r>
            <a:r>
              <a:rPr sz="2500" spc="25" dirty="0">
                <a:latin typeface="Carlito"/>
                <a:cs typeface="Carlito"/>
              </a:rPr>
              <a:t> </a:t>
            </a:r>
            <a:r>
              <a:rPr sz="2500" spc="-30" dirty="0">
                <a:latin typeface="Carlito"/>
                <a:cs typeface="Carlito"/>
              </a:rPr>
              <a:t>ontology.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6794"/>
            <a:ext cx="7940675" cy="43243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In </a:t>
            </a:r>
            <a:r>
              <a:rPr sz="3000" spc="-15" dirty="0">
                <a:latin typeface="Carlito"/>
                <a:cs typeface="Carlito"/>
              </a:rPr>
              <a:t>general interpretivist </a:t>
            </a:r>
            <a:r>
              <a:rPr sz="3000" spc="-10" dirty="0">
                <a:latin typeface="Carlito"/>
                <a:cs typeface="Carlito"/>
              </a:rPr>
              <a:t>approach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based on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following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beliefs:</a:t>
            </a:r>
            <a:endParaRPr sz="3000">
              <a:latin typeface="Carlito"/>
              <a:cs typeface="Carlito"/>
            </a:endParaRPr>
          </a:p>
          <a:p>
            <a:pPr marL="12700" marR="523875" lvl="1" indent="85090">
              <a:lnSpc>
                <a:spcPts val="2880"/>
              </a:lnSpc>
              <a:spcBef>
                <a:spcPts val="720"/>
              </a:spcBef>
              <a:buFont typeface="Carlito"/>
              <a:buAutoNum type="arabicPeriod"/>
              <a:tabLst>
                <a:tab pos="474980" algn="l"/>
                <a:tab pos="3702050" algn="l"/>
              </a:tabLst>
            </a:pPr>
            <a:r>
              <a:rPr sz="3000" b="1" i="1" spc="-15" dirty="0">
                <a:latin typeface="Carlito"/>
                <a:cs typeface="Carlito"/>
              </a:rPr>
              <a:t>Relativist</a:t>
            </a:r>
            <a:r>
              <a:rPr sz="3000" b="1" i="1" spc="30" dirty="0">
                <a:latin typeface="Carlito"/>
                <a:cs typeface="Carlito"/>
              </a:rPr>
              <a:t> </a:t>
            </a:r>
            <a:r>
              <a:rPr sz="3000" b="1" i="1" spc="-10" dirty="0">
                <a:latin typeface="Carlito"/>
                <a:cs typeface="Carlito"/>
              </a:rPr>
              <a:t>ontology</a:t>
            </a:r>
            <a:r>
              <a:rPr sz="3000" spc="-10" dirty="0">
                <a:latin typeface="Carlito"/>
                <a:cs typeface="Carlito"/>
              </a:rPr>
              <a:t>.	</a:t>
            </a:r>
            <a:r>
              <a:rPr sz="3000" spc="-5" dirty="0">
                <a:latin typeface="Carlito"/>
                <a:cs typeface="Carlito"/>
              </a:rPr>
              <a:t>This </a:t>
            </a:r>
            <a:r>
              <a:rPr sz="3000" spc="-10" dirty="0">
                <a:latin typeface="Carlito"/>
                <a:cs typeface="Carlito"/>
              </a:rPr>
              <a:t>approach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perceives  </a:t>
            </a:r>
            <a:r>
              <a:rPr sz="3000" spc="-10" dirty="0">
                <a:latin typeface="Carlito"/>
                <a:cs typeface="Carlito"/>
              </a:rPr>
              <a:t>reality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15" dirty="0">
                <a:latin typeface="Carlito"/>
                <a:cs typeface="Carlito"/>
              </a:rPr>
              <a:t>inter </a:t>
            </a:r>
            <a:r>
              <a:rPr sz="3000" spc="-10" dirty="0">
                <a:latin typeface="Carlito"/>
                <a:cs typeface="Carlito"/>
              </a:rPr>
              <a:t>subjectively that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based on  meanings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understandings </a:t>
            </a:r>
            <a:r>
              <a:rPr sz="3000" spc="-5" dirty="0">
                <a:latin typeface="Carlito"/>
                <a:cs typeface="Carlito"/>
              </a:rPr>
              <a:t>on social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experiential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levels.</a:t>
            </a:r>
            <a:endParaRPr sz="3000">
              <a:latin typeface="Carlito"/>
              <a:cs typeface="Carlito"/>
            </a:endParaRPr>
          </a:p>
          <a:p>
            <a:pPr marL="12700" marR="65405" lvl="1">
              <a:lnSpc>
                <a:spcPct val="80000"/>
              </a:lnSpc>
              <a:spcBef>
                <a:spcPts val="750"/>
              </a:spcBef>
              <a:buFont typeface="Carlito"/>
              <a:buAutoNum type="arabicPeriod"/>
              <a:tabLst>
                <a:tab pos="389255" algn="l"/>
              </a:tabLst>
            </a:pPr>
            <a:r>
              <a:rPr sz="3000" b="1" i="1" spc="-10" dirty="0">
                <a:latin typeface="Carlito"/>
                <a:cs typeface="Carlito"/>
              </a:rPr>
              <a:t>Transactional </a:t>
            </a:r>
            <a:r>
              <a:rPr sz="3000" b="1" i="1" spc="-5" dirty="0">
                <a:latin typeface="Carlito"/>
                <a:cs typeface="Carlito"/>
              </a:rPr>
              <a:t>or subjectivist </a:t>
            </a:r>
            <a:r>
              <a:rPr sz="3000" b="1" i="1" spc="-10" dirty="0">
                <a:latin typeface="Carlito"/>
                <a:cs typeface="Carlito"/>
              </a:rPr>
              <a:t>epistemology</a:t>
            </a:r>
            <a:r>
              <a:rPr sz="3000" spc="-10" dirty="0">
                <a:latin typeface="Carlito"/>
                <a:cs typeface="Carlito"/>
              </a:rPr>
              <a:t>.  According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this </a:t>
            </a:r>
            <a:r>
              <a:rPr sz="3000" spc="-10" dirty="0">
                <a:latin typeface="Carlito"/>
                <a:cs typeface="Carlito"/>
              </a:rPr>
              <a:t>approach, </a:t>
            </a:r>
            <a:r>
              <a:rPr sz="3000" spc="-5" dirty="0">
                <a:latin typeface="Carlito"/>
                <a:cs typeface="Carlito"/>
              </a:rPr>
              <a:t>people cannot be  </a:t>
            </a:r>
            <a:r>
              <a:rPr sz="3000" spc="-20" dirty="0">
                <a:latin typeface="Carlito"/>
                <a:cs typeface="Carlito"/>
              </a:rPr>
              <a:t>separated from </a:t>
            </a:r>
            <a:r>
              <a:rPr sz="3000" spc="-5" dirty="0">
                <a:latin typeface="Carlito"/>
                <a:cs typeface="Carlito"/>
              </a:rPr>
              <a:t>their knowledge; </a:t>
            </a:r>
            <a:r>
              <a:rPr sz="3000" spc="-25" dirty="0">
                <a:latin typeface="Carlito"/>
                <a:cs typeface="Carlito"/>
              </a:rPr>
              <a:t>therefore </a:t>
            </a:r>
            <a:r>
              <a:rPr sz="3000" spc="-10" dirty="0">
                <a:latin typeface="Carlito"/>
                <a:cs typeface="Carlito"/>
              </a:rPr>
              <a:t>there </a:t>
            </a:r>
            <a:r>
              <a:rPr sz="3000" dirty="0">
                <a:latin typeface="Carlito"/>
                <a:cs typeface="Carlito"/>
              </a:rPr>
              <a:t>is  a </a:t>
            </a:r>
            <a:r>
              <a:rPr sz="3000" spc="-5" dirty="0">
                <a:latin typeface="Carlito"/>
                <a:cs typeface="Carlito"/>
              </a:rPr>
              <a:t>clear </a:t>
            </a:r>
            <a:r>
              <a:rPr sz="3000" spc="-10" dirty="0">
                <a:latin typeface="Carlito"/>
                <a:cs typeface="Carlito"/>
              </a:rPr>
              <a:t>link between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researcher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research  </a:t>
            </a:r>
            <a:r>
              <a:rPr sz="3000" spc="-5" dirty="0">
                <a:latin typeface="Carlito"/>
                <a:cs typeface="Carlito"/>
              </a:rPr>
              <a:t>subject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661" y="461899"/>
            <a:ext cx="6188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Pizam </a:t>
            </a:r>
            <a:r>
              <a:rPr dirty="0"/>
              <a:t>and </a:t>
            </a:r>
            <a:r>
              <a:rPr spc="-15" dirty="0"/>
              <a:t>Mansfeld</a:t>
            </a:r>
            <a:r>
              <a:rPr spc="-90" dirty="0"/>
              <a:t> </a:t>
            </a:r>
            <a:r>
              <a:rPr spc="-5" dirty="0"/>
              <a:t>(2009)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29600" cy="2661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Assumptions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Positivism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Interpretivism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Nature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Reality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Objective, tangible,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single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404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Socially constructed,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multiple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Goal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Research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3946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Explanation, Strong  Prediction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394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Understanding,</a:t>
                      </a:r>
                      <a:r>
                        <a:rPr sz="18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Weak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Prediction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Focus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Interest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61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What is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general,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average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representative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25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What is specific, unique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deviant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305" y="461899"/>
            <a:ext cx="654748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Disadvantages </a:t>
            </a:r>
            <a:r>
              <a:rPr dirty="0"/>
              <a:t>&amp;</a:t>
            </a:r>
            <a:r>
              <a:rPr spc="-45" dirty="0"/>
              <a:t> </a:t>
            </a:r>
            <a:r>
              <a:rPr spc="-20"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7920990" cy="438467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615950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Main </a:t>
            </a:r>
            <a:r>
              <a:rPr sz="2200" spc="-15" dirty="0">
                <a:latin typeface="Carlito"/>
                <a:cs typeface="Carlito"/>
              </a:rPr>
              <a:t>disadvantages </a:t>
            </a:r>
            <a:r>
              <a:rPr sz="2200" spc="-10" dirty="0">
                <a:latin typeface="Carlito"/>
                <a:cs typeface="Carlito"/>
              </a:rPr>
              <a:t>associated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0" dirty="0">
                <a:latin typeface="Carlito"/>
                <a:cs typeface="Carlito"/>
              </a:rPr>
              <a:t>interpretivism </a:t>
            </a:r>
            <a:r>
              <a:rPr sz="2200" spc="-15" dirty="0">
                <a:latin typeface="Carlito"/>
                <a:cs typeface="Carlito"/>
              </a:rPr>
              <a:t>relate </a:t>
            </a:r>
            <a:r>
              <a:rPr sz="2200" spc="-20" dirty="0">
                <a:latin typeface="Carlito"/>
                <a:cs typeface="Carlito"/>
              </a:rPr>
              <a:t>to  </a:t>
            </a:r>
            <a:r>
              <a:rPr sz="2200" spc="-10" dirty="0">
                <a:latin typeface="Carlito"/>
                <a:cs typeface="Carlito"/>
              </a:rPr>
              <a:t>subjective nature </a:t>
            </a:r>
            <a:r>
              <a:rPr sz="2200" spc="-5" dirty="0">
                <a:latin typeface="Carlito"/>
                <a:cs typeface="Carlito"/>
              </a:rPr>
              <a:t>of this </a:t>
            </a:r>
            <a:r>
              <a:rPr sz="2200" spc="-10" dirty="0">
                <a:latin typeface="Carlito"/>
                <a:cs typeface="Carlito"/>
              </a:rPr>
              <a:t>approach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great room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bias </a:t>
            </a:r>
            <a:r>
              <a:rPr sz="2200" dirty="0">
                <a:latin typeface="Carlito"/>
                <a:cs typeface="Carlito"/>
              </a:rPr>
              <a:t>on  </a:t>
            </a:r>
            <a:r>
              <a:rPr sz="2200" spc="-5" dirty="0">
                <a:latin typeface="Carlito"/>
                <a:cs typeface="Carlito"/>
              </a:rPr>
              <a:t>behalf of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researcher.</a:t>
            </a:r>
            <a:endParaRPr sz="2200">
              <a:latin typeface="Carlito"/>
              <a:cs typeface="Carlito"/>
            </a:endParaRPr>
          </a:p>
          <a:p>
            <a:pPr marL="355600" marR="116839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Primary </a:t>
            </a:r>
            <a:r>
              <a:rPr sz="2200" spc="-20" dirty="0">
                <a:latin typeface="Carlito"/>
                <a:cs typeface="Carlito"/>
              </a:rPr>
              <a:t>data generated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interpretivist </a:t>
            </a:r>
            <a:r>
              <a:rPr sz="2200" spc="-10" dirty="0">
                <a:latin typeface="Carlito"/>
                <a:cs typeface="Carlito"/>
              </a:rPr>
              <a:t>studies cannot be  </a:t>
            </a:r>
            <a:r>
              <a:rPr sz="2200" spc="-15" dirty="0">
                <a:latin typeface="Carlito"/>
                <a:cs typeface="Carlito"/>
              </a:rPr>
              <a:t>generalized </a:t>
            </a:r>
            <a:r>
              <a:rPr sz="2200" spc="-10" dirty="0">
                <a:latin typeface="Carlito"/>
                <a:cs typeface="Carlito"/>
              </a:rPr>
              <a:t>since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heavily impacted by personal </a:t>
            </a:r>
            <a:r>
              <a:rPr sz="2200" spc="-5" dirty="0">
                <a:latin typeface="Carlito"/>
                <a:cs typeface="Carlito"/>
              </a:rPr>
              <a:t>viewpoint  and </a:t>
            </a:r>
            <a:r>
              <a:rPr sz="2200" spc="-10" dirty="0">
                <a:latin typeface="Carlito"/>
                <a:cs typeface="Carlito"/>
              </a:rPr>
              <a:t>values. </a:t>
            </a:r>
            <a:r>
              <a:rPr sz="2200" spc="-20" dirty="0">
                <a:latin typeface="Carlito"/>
                <a:cs typeface="Carlito"/>
              </a:rPr>
              <a:t>Therefore, </a:t>
            </a:r>
            <a:r>
              <a:rPr sz="2200" spc="-5" dirty="0">
                <a:latin typeface="Carlito"/>
                <a:cs typeface="Carlito"/>
              </a:rPr>
              <a:t>reliability and </a:t>
            </a:r>
            <a:r>
              <a:rPr sz="2200" spc="-10" dirty="0">
                <a:latin typeface="Carlito"/>
                <a:cs typeface="Carlito"/>
              </a:rPr>
              <a:t>representativeness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5" dirty="0">
                <a:latin typeface="Carlito"/>
                <a:cs typeface="Carlito"/>
              </a:rPr>
              <a:t>is  undermined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certain </a:t>
            </a:r>
            <a:r>
              <a:rPr sz="2200" spc="-20" dirty="0">
                <a:latin typeface="Carlito"/>
                <a:cs typeface="Carlito"/>
              </a:rPr>
              <a:t>extent </a:t>
            </a:r>
            <a:r>
              <a:rPr sz="2200" spc="-5" dirty="0">
                <a:latin typeface="Carlito"/>
                <a:cs typeface="Carlito"/>
              </a:rPr>
              <a:t>as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well.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355600" marR="179070" indent="-342900">
              <a:lnSpc>
                <a:spcPts val="21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On the </a:t>
            </a:r>
            <a:r>
              <a:rPr sz="2200" spc="-10" dirty="0">
                <a:latin typeface="Carlito"/>
                <a:cs typeface="Carlito"/>
              </a:rPr>
              <a:t>positive side, thanks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adoption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interpretivism,  qualitative research </a:t>
            </a:r>
            <a:r>
              <a:rPr sz="2200" spc="-5" dirty="0">
                <a:latin typeface="Carlito"/>
                <a:cs typeface="Carlito"/>
              </a:rPr>
              <a:t>areas such as </a:t>
            </a:r>
            <a:r>
              <a:rPr sz="2200" spc="-15" dirty="0">
                <a:latin typeface="Carlito"/>
                <a:cs typeface="Carlito"/>
              </a:rPr>
              <a:t>cross-cultural differences </a:t>
            </a:r>
            <a:r>
              <a:rPr sz="2200" spc="-5" dirty="0">
                <a:latin typeface="Carlito"/>
                <a:cs typeface="Carlito"/>
              </a:rPr>
              <a:t>in  </a:t>
            </a:r>
            <a:r>
              <a:rPr sz="2200" spc="-10" dirty="0">
                <a:latin typeface="Carlito"/>
                <a:cs typeface="Carlito"/>
              </a:rPr>
              <a:t>organizations, </a:t>
            </a:r>
            <a:r>
              <a:rPr sz="2200" spc="-5" dirty="0">
                <a:latin typeface="Carlito"/>
                <a:cs typeface="Carlito"/>
              </a:rPr>
              <a:t>issues of </a:t>
            </a:r>
            <a:r>
              <a:rPr sz="2200" spc="-10" dirty="0">
                <a:latin typeface="Carlito"/>
                <a:cs typeface="Carlito"/>
              </a:rPr>
              <a:t>ethics, leadership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analysis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factors  </a:t>
            </a:r>
            <a:r>
              <a:rPr sz="2200" spc="-5" dirty="0">
                <a:latin typeface="Carlito"/>
                <a:cs typeface="Carlito"/>
              </a:rPr>
              <a:t>impacting </a:t>
            </a:r>
            <a:r>
              <a:rPr sz="2200" spc="-10" dirty="0">
                <a:latin typeface="Carlito"/>
                <a:cs typeface="Carlito"/>
              </a:rPr>
              <a:t>leadership </a:t>
            </a:r>
            <a:r>
              <a:rPr sz="2200" spc="-15" dirty="0">
                <a:latin typeface="Carlito"/>
                <a:cs typeface="Carlito"/>
              </a:rPr>
              <a:t>etc. can </a:t>
            </a:r>
            <a:r>
              <a:rPr sz="2200" spc="-5" dirty="0">
                <a:latin typeface="Carlito"/>
                <a:cs typeface="Carlito"/>
              </a:rPr>
              <a:t>be studied in a </a:t>
            </a:r>
            <a:r>
              <a:rPr sz="2200" spc="-15" dirty="0">
                <a:latin typeface="Carlito"/>
                <a:cs typeface="Carlito"/>
              </a:rPr>
              <a:t>great </a:t>
            </a:r>
            <a:r>
              <a:rPr sz="2200" spc="-10" dirty="0">
                <a:latin typeface="Carlito"/>
                <a:cs typeface="Carlito"/>
              </a:rPr>
              <a:t>level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17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depth.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Primary </a:t>
            </a:r>
            <a:r>
              <a:rPr sz="2200" spc="-20" dirty="0">
                <a:latin typeface="Carlito"/>
                <a:cs typeface="Carlito"/>
              </a:rPr>
              <a:t>data generated </a:t>
            </a:r>
            <a:r>
              <a:rPr sz="2200" spc="-5" dirty="0">
                <a:latin typeface="Carlito"/>
                <a:cs typeface="Carlito"/>
              </a:rPr>
              <a:t>via </a:t>
            </a:r>
            <a:r>
              <a:rPr sz="2200" spc="-10" dirty="0">
                <a:latin typeface="Carlito"/>
                <a:cs typeface="Carlito"/>
              </a:rPr>
              <a:t>Interpretivism studies might be  associated </a:t>
            </a:r>
            <a:r>
              <a:rPr sz="2200" spc="-5" dirty="0">
                <a:latin typeface="Carlito"/>
                <a:cs typeface="Carlito"/>
              </a:rPr>
              <a:t>with a </a:t>
            </a:r>
            <a:r>
              <a:rPr sz="2200" spc="-10" dirty="0">
                <a:latin typeface="Carlito"/>
                <a:cs typeface="Carlito"/>
              </a:rPr>
              <a:t>high level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validity because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such studies  tends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0" dirty="0">
                <a:latin typeface="Carlito"/>
                <a:cs typeface="Carlito"/>
              </a:rPr>
              <a:t>trustworthy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honest.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5749"/>
            <a:ext cx="8054975" cy="398272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778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Carlito"/>
                <a:cs typeface="Carlito"/>
              </a:rPr>
              <a:t>Generally,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you are following interpretivism research philosophy </a:t>
            </a:r>
            <a:r>
              <a:rPr sz="2200" spc="-5" dirty="0">
                <a:latin typeface="Carlito"/>
                <a:cs typeface="Carlito"/>
              </a:rPr>
              <a:t>in  </a:t>
            </a:r>
            <a:r>
              <a:rPr sz="2200" spc="-10" dirty="0">
                <a:latin typeface="Carlito"/>
                <a:cs typeface="Carlito"/>
              </a:rPr>
              <a:t>your dissertation the depth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discussion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research philosophy  depends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level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your </a:t>
            </a:r>
            <a:r>
              <a:rPr sz="2200" spc="-5" dirty="0">
                <a:latin typeface="Carlito"/>
                <a:cs typeface="Carlito"/>
              </a:rPr>
              <a:t>studies.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dissertation </a:t>
            </a:r>
            <a:r>
              <a:rPr sz="2200" spc="-15" dirty="0">
                <a:latin typeface="Carlito"/>
                <a:cs typeface="Carlito"/>
              </a:rPr>
              <a:t>at  </a:t>
            </a:r>
            <a:r>
              <a:rPr sz="2200" spc="-5" dirty="0">
                <a:latin typeface="Carlito"/>
                <a:cs typeface="Carlito"/>
              </a:rPr>
              <a:t>Bachelor’s </a:t>
            </a:r>
            <a:r>
              <a:rPr sz="2200" spc="-10" dirty="0">
                <a:latin typeface="Carlito"/>
                <a:cs typeface="Carlito"/>
              </a:rPr>
              <a:t>level </a:t>
            </a:r>
            <a:r>
              <a:rPr sz="2200" spc="-5" dirty="0">
                <a:latin typeface="Carlito"/>
                <a:cs typeface="Carlito"/>
              </a:rPr>
              <a:t>it </a:t>
            </a:r>
            <a:r>
              <a:rPr sz="2200" spc="-10" dirty="0">
                <a:latin typeface="Carlito"/>
                <a:cs typeface="Carlito"/>
              </a:rPr>
              <a:t>suffices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specify </a:t>
            </a:r>
            <a:r>
              <a:rPr sz="2200" spc="-10" dirty="0">
                <a:latin typeface="Carlito"/>
                <a:cs typeface="Carlito"/>
              </a:rPr>
              <a:t>that you are following  Interpretivism approach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describe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essence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this  </a:t>
            </a:r>
            <a:r>
              <a:rPr sz="2200" spc="-10" dirty="0">
                <a:latin typeface="Carlito"/>
                <a:cs typeface="Carlito"/>
              </a:rPr>
              <a:t>approach </a:t>
            </a:r>
            <a:r>
              <a:rPr sz="2200" spc="-5" dirty="0">
                <a:latin typeface="Carlito"/>
                <a:cs typeface="Carlito"/>
              </a:rPr>
              <a:t>in a short </a:t>
            </a:r>
            <a:r>
              <a:rPr sz="2200" spc="-15" dirty="0">
                <a:latin typeface="Carlito"/>
                <a:cs typeface="Carlito"/>
              </a:rPr>
              <a:t>paragraph. For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dissertation </a:t>
            </a:r>
            <a:r>
              <a:rPr sz="2200" spc="-15" dirty="0">
                <a:latin typeface="Carlito"/>
                <a:cs typeface="Carlito"/>
              </a:rPr>
              <a:t>at Master’s </a:t>
            </a:r>
            <a:r>
              <a:rPr sz="2200" spc="-10" dirty="0">
                <a:latin typeface="Carlito"/>
                <a:cs typeface="Carlito"/>
              </a:rPr>
              <a:t>level  </a:t>
            </a:r>
            <a:r>
              <a:rPr sz="2200" spc="-5" dirty="0">
                <a:latin typeface="Carlito"/>
                <a:cs typeface="Carlito"/>
              </a:rPr>
              <a:t>discussion </a:t>
            </a:r>
            <a:r>
              <a:rPr sz="2200" spc="-10" dirty="0">
                <a:latin typeface="Carlito"/>
                <a:cs typeface="Carlito"/>
              </a:rPr>
              <a:t>needs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0" dirty="0">
                <a:latin typeface="Carlito"/>
                <a:cs typeface="Carlito"/>
              </a:rPr>
              <a:t>expanded </a:t>
            </a:r>
            <a:r>
              <a:rPr sz="2200" spc="-20" dirty="0">
                <a:latin typeface="Carlito"/>
                <a:cs typeface="Carlito"/>
              </a:rPr>
              <a:t>into </a:t>
            </a:r>
            <a:r>
              <a:rPr sz="2200" spc="-5" dirty="0">
                <a:latin typeface="Carlito"/>
                <a:cs typeface="Carlito"/>
              </a:rPr>
              <a:t>2-3 </a:t>
            </a:r>
            <a:r>
              <a:rPr sz="2200" spc="-15" dirty="0">
                <a:latin typeface="Carlito"/>
                <a:cs typeface="Carlito"/>
              </a:rPr>
              <a:t>paragraphs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include  </a:t>
            </a:r>
            <a:r>
              <a:rPr sz="2200" spc="-10" dirty="0">
                <a:latin typeface="Carlito"/>
                <a:cs typeface="Carlito"/>
              </a:rPr>
              <a:t>justification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your </a:t>
            </a:r>
            <a:r>
              <a:rPr sz="2200" spc="-5" dirty="0">
                <a:latin typeface="Carlito"/>
                <a:cs typeface="Carlito"/>
              </a:rPr>
              <a:t>choice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interpretivist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approach.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a PhD </a:t>
            </a:r>
            <a:r>
              <a:rPr sz="2200" spc="-10" dirty="0">
                <a:latin typeface="Carlito"/>
                <a:cs typeface="Carlito"/>
              </a:rPr>
              <a:t>level, </a:t>
            </a:r>
            <a:r>
              <a:rPr sz="2200" spc="-5" dirty="0">
                <a:latin typeface="Carlito"/>
                <a:cs typeface="Carlito"/>
              </a:rPr>
              <a:t>on the </a:t>
            </a:r>
            <a:r>
              <a:rPr sz="220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hand, discussion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research philosophy  </a:t>
            </a:r>
            <a:r>
              <a:rPr sz="2200" spc="-15" dirty="0">
                <a:latin typeface="Carlito"/>
                <a:cs typeface="Carlito"/>
              </a:rPr>
              <a:t>can cover several </a:t>
            </a:r>
            <a:r>
              <a:rPr sz="2200" spc="-10" dirty="0">
                <a:latin typeface="Carlito"/>
                <a:cs typeface="Carlito"/>
              </a:rPr>
              <a:t>pages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you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expected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discuss the  essence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interpretivism by </a:t>
            </a:r>
            <a:r>
              <a:rPr sz="2200" spc="-15" dirty="0">
                <a:latin typeface="Carlito"/>
                <a:cs typeface="Carlito"/>
              </a:rPr>
              <a:t>referring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several relevant </a:t>
            </a:r>
            <a:r>
              <a:rPr sz="2200" spc="-5" dirty="0">
                <a:latin typeface="Carlito"/>
                <a:cs typeface="Carlito"/>
              </a:rPr>
              <a:t>secondary 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10" dirty="0">
                <a:latin typeface="Carlito"/>
                <a:cs typeface="Carlito"/>
              </a:rPr>
              <a:t>sources. </a:t>
            </a:r>
            <a:r>
              <a:rPr sz="2200" spc="-45" dirty="0">
                <a:latin typeface="Carlito"/>
                <a:cs typeface="Carlito"/>
              </a:rPr>
              <a:t>Your </a:t>
            </a:r>
            <a:r>
              <a:rPr sz="2200" spc="-10" dirty="0">
                <a:latin typeface="Carlito"/>
                <a:cs typeface="Carlito"/>
              </a:rPr>
              <a:t>justification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selection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interpretivism  need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20" dirty="0">
                <a:latin typeface="Carlito"/>
                <a:cs typeface="Carlito"/>
              </a:rPr>
              <a:t>offered </a:t>
            </a:r>
            <a:r>
              <a:rPr sz="2200" spc="-5" dirty="0">
                <a:latin typeface="Carlito"/>
                <a:cs typeface="Carlito"/>
              </a:rPr>
              <a:t>in a </a:t>
            </a:r>
            <a:r>
              <a:rPr sz="2200" spc="-10" dirty="0">
                <a:latin typeface="Carlito"/>
                <a:cs typeface="Carlito"/>
              </a:rPr>
              <a:t>succinct </a:t>
            </a:r>
            <a:r>
              <a:rPr sz="2200" spc="-20" dirty="0">
                <a:latin typeface="Carlito"/>
                <a:cs typeface="Carlito"/>
              </a:rPr>
              <a:t>way </a:t>
            </a:r>
            <a:r>
              <a:rPr sz="2200" spc="-5" dirty="0">
                <a:latin typeface="Carlito"/>
                <a:cs typeface="Carlito"/>
              </a:rPr>
              <a:t>in about </a:t>
            </a:r>
            <a:r>
              <a:rPr sz="2200" spc="-10" dirty="0">
                <a:latin typeface="Carlito"/>
                <a:cs typeface="Carlito"/>
              </a:rPr>
              <a:t>two</a:t>
            </a:r>
            <a:r>
              <a:rPr sz="2200" spc="1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paragraphs…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454" y="461899"/>
            <a:ext cx="34023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Constructivism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35595" cy="44704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875665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Constructivism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0" dirty="0">
                <a:latin typeface="Carlito"/>
                <a:cs typeface="Carlito"/>
              </a:rPr>
              <a:t>the recognition that reality </a:t>
            </a:r>
            <a:r>
              <a:rPr sz="2700" dirty="0">
                <a:latin typeface="Carlito"/>
                <a:cs typeface="Carlito"/>
              </a:rPr>
              <a:t>is a  </a:t>
            </a:r>
            <a:r>
              <a:rPr sz="2700" spc="-15" dirty="0">
                <a:latin typeface="Carlito"/>
                <a:cs typeface="Carlito"/>
              </a:rPr>
              <a:t>product </a:t>
            </a:r>
            <a:r>
              <a:rPr sz="2700" spc="-5" dirty="0">
                <a:latin typeface="Carlito"/>
                <a:cs typeface="Carlito"/>
              </a:rPr>
              <a:t>of human </a:t>
            </a:r>
            <a:r>
              <a:rPr sz="2700" spc="-10" dirty="0">
                <a:latin typeface="Carlito"/>
                <a:cs typeface="Carlito"/>
              </a:rPr>
              <a:t>intelligence </a:t>
            </a:r>
            <a:r>
              <a:rPr sz="2700" spc="-15" dirty="0">
                <a:latin typeface="Carlito"/>
                <a:cs typeface="Carlito"/>
              </a:rPr>
              <a:t>interacting </a:t>
            </a:r>
            <a:r>
              <a:rPr sz="2700" dirty="0">
                <a:latin typeface="Carlito"/>
                <a:cs typeface="Carlito"/>
              </a:rPr>
              <a:t>with  </a:t>
            </a:r>
            <a:r>
              <a:rPr sz="2700" spc="-10" dirty="0">
                <a:latin typeface="Carlito"/>
                <a:cs typeface="Carlito"/>
              </a:rPr>
              <a:t>experience </a:t>
            </a:r>
            <a:r>
              <a:rPr sz="2700" dirty="0">
                <a:latin typeface="Carlito"/>
                <a:cs typeface="Carlito"/>
              </a:rPr>
              <a:t>in the </a:t>
            </a:r>
            <a:r>
              <a:rPr sz="2700" spc="-15" dirty="0">
                <a:latin typeface="Carlito"/>
                <a:cs typeface="Carlito"/>
              </a:rPr>
              <a:t>real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world.</a:t>
            </a:r>
            <a:endParaRPr sz="2700">
              <a:latin typeface="Carlito"/>
              <a:cs typeface="Carlito"/>
            </a:endParaRPr>
          </a:p>
          <a:p>
            <a:pPr marL="355600" marR="36703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As </a:t>
            </a:r>
            <a:r>
              <a:rPr sz="2700" spc="-5" dirty="0">
                <a:latin typeface="Carlito"/>
                <a:cs typeface="Carlito"/>
              </a:rPr>
              <a:t>soon </a:t>
            </a:r>
            <a:r>
              <a:rPr sz="2700" dirty="0">
                <a:latin typeface="Carlito"/>
                <a:cs typeface="Carlito"/>
              </a:rPr>
              <a:t>as </a:t>
            </a:r>
            <a:r>
              <a:rPr sz="2700" spc="-20" dirty="0">
                <a:latin typeface="Carlito"/>
                <a:cs typeface="Carlito"/>
              </a:rPr>
              <a:t>you </a:t>
            </a:r>
            <a:r>
              <a:rPr sz="2700" spc="-5" dirty="0">
                <a:latin typeface="Carlito"/>
                <a:cs typeface="Carlito"/>
              </a:rPr>
              <a:t>include human </a:t>
            </a:r>
            <a:r>
              <a:rPr sz="2700" spc="-15" dirty="0">
                <a:latin typeface="Carlito"/>
                <a:cs typeface="Carlito"/>
              </a:rPr>
              <a:t>mental </a:t>
            </a:r>
            <a:r>
              <a:rPr sz="2700" spc="-5" dirty="0">
                <a:latin typeface="Carlito"/>
                <a:cs typeface="Carlito"/>
              </a:rPr>
              <a:t>activity </a:t>
            </a:r>
            <a:r>
              <a:rPr sz="2700" dirty="0">
                <a:latin typeface="Carlito"/>
                <a:cs typeface="Carlito"/>
              </a:rPr>
              <a:t>in the  </a:t>
            </a:r>
            <a:r>
              <a:rPr sz="2700" spc="-15" dirty="0">
                <a:latin typeface="Carlito"/>
                <a:cs typeface="Carlito"/>
              </a:rPr>
              <a:t>process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knowing </a:t>
            </a:r>
            <a:r>
              <a:rPr sz="2700" spc="-30" dirty="0">
                <a:latin typeface="Carlito"/>
                <a:cs typeface="Carlito"/>
              </a:rPr>
              <a:t>reality, </a:t>
            </a:r>
            <a:r>
              <a:rPr sz="2700" spc="-15" dirty="0">
                <a:latin typeface="Carlito"/>
                <a:cs typeface="Carlito"/>
              </a:rPr>
              <a:t>you </a:t>
            </a:r>
            <a:r>
              <a:rPr sz="2700" spc="-20" dirty="0">
                <a:latin typeface="Carlito"/>
                <a:cs typeface="Carlito"/>
              </a:rPr>
              <a:t>have</a:t>
            </a:r>
            <a:r>
              <a:rPr sz="2700" spc="1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accepted</a:t>
            </a:r>
            <a:endParaRPr sz="2700">
              <a:latin typeface="Carlito"/>
              <a:cs typeface="Carlito"/>
            </a:endParaRPr>
          </a:p>
          <a:p>
            <a:pPr marL="355600">
              <a:lnSpc>
                <a:spcPts val="2870"/>
              </a:lnSpc>
            </a:pPr>
            <a:r>
              <a:rPr sz="2700" spc="-10" dirty="0">
                <a:latin typeface="Carlito"/>
                <a:cs typeface="Carlito"/>
              </a:rPr>
              <a:t>constructivism” Davis</a:t>
            </a:r>
            <a:r>
              <a:rPr sz="2700" spc="-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Elkind</a:t>
            </a: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Constructivism </a:t>
            </a:r>
            <a:r>
              <a:rPr sz="2700" spc="-5" dirty="0">
                <a:latin typeface="Carlito"/>
                <a:cs typeface="Carlito"/>
              </a:rPr>
              <a:t>accepts </a:t>
            </a:r>
            <a:r>
              <a:rPr sz="2700" spc="-10" dirty="0">
                <a:latin typeface="Carlito"/>
                <a:cs typeface="Carlito"/>
              </a:rPr>
              <a:t>reality </a:t>
            </a:r>
            <a:r>
              <a:rPr sz="2700" dirty="0">
                <a:latin typeface="Carlito"/>
                <a:cs typeface="Carlito"/>
              </a:rPr>
              <a:t>as a </a:t>
            </a:r>
            <a:r>
              <a:rPr sz="2700" spc="-10" dirty="0">
                <a:latin typeface="Carlito"/>
                <a:cs typeface="Carlito"/>
              </a:rPr>
              <a:t>construct </a:t>
            </a:r>
            <a:r>
              <a:rPr sz="2700" spc="-5" dirty="0">
                <a:latin typeface="Carlito"/>
                <a:cs typeface="Carlito"/>
              </a:rPr>
              <a:t>of human  </a:t>
            </a:r>
            <a:r>
              <a:rPr sz="2700" dirty="0">
                <a:latin typeface="Carlito"/>
                <a:cs typeface="Carlito"/>
              </a:rPr>
              <a:t>mind, </a:t>
            </a:r>
            <a:r>
              <a:rPr sz="2700" spc="-20" dirty="0">
                <a:latin typeface="Carlito"/>
                <a:cs typeface="Carlito"/>
              </a:rPr>
              <a:t>therefore </a:t>
            </a:r>
            <a:r>
              <a:rPr sz="2700" spc="-5" dirty="0">
                <a:latin typeface="Carlito"/>
                <a:cs typeface="Carlito"/>
              </a:rPr>
              <a:t>reality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0" dirty="0">
                <a:latin typeface="Carlito"/>
                <a:cs typeface="Carlito"/>
              </a:rPr>
              <a:t>perceived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be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subjective.</a:t>
            </a:r>
            <a:endParaRPr sz="2700">
              <a:latin typeface="Carlito"/>
              <a:cs typeface="Carlito"/>
            </a:endParaRPr>
          </a:p>
          <a:p>
            <a:pPr marL="355600" marR="179705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This </a:t>
            </a:r>
            <a:r>
              <a:rPr sz="2700" spc="-10" dirty="0">
                <a:latin typeface="Carlito"/>
                <a:cs typeface="Carlito"/>
              </a:rPr>
              <a:t>philosophical approach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closely associated </a:t>
            </a:r>
            <a:r>
              <a:rPr sz="2700" dirty="0">
                <a:latin typeface="Carlito"/>
                <a:cs typeface="Carlito"/>
              </a:rPr>
              <a:t>with  </a:t>
            </a:r>
            <a:r>
              <a:rPr sz="2700" spc="-10" dirty="0">
                <a:latin typeface="Carlito"/>
                <a:cs typeface="Carlito"/>
              </a:rPr>
              <a:t>pragmatism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latin typeface="Carlito"/>
                <a:cs typeface="Carlito"/>
              </a:rPr>
              <a:t>relativism.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800544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Positivism argues that </a:t>
            </a:r>
            <a:r>
              <a:rPr sz="3200" spc="-5" dirty="0">
                <a:latin typeface="Carlito"/>
                <a:cs typeface="Carlito"/>
              </a:rPr>
              <a:t>knowledge is </a:t>
            </a:r>
            <a:r>
              <a:rPr sz="3200" spc="-15" dirty="0">
                <a:latin typeface="Carlito"/>
                <a:cs typeface="Carlito"/>
              </a:rPr>
              <a:t>generated  </a:t>
            </a:r>
            <a:r>
              <a:rPr sz="3200" dirty="0">
                <a:latin typeface="Carlito"/>
                <a:cs typeface="Carlito"/>
              </a:rPr>
              <a:t>in a </a:t>
            </a:r>
            <a:r>
              <a:rPr sz="3200" spc="-10" dirty="0">
                <a:latin typeface="Carlito"/>
                <a:cs typeface="Carlito"/>
              </a:rPr>
              <a:t>scientific</a:t>
            </a:r>
            <a:r>
              <a:rPr sz="3200" spc="-5" dirty="0">
                <a:latin typeface="Carlito"/>
                <a:cs typeface="Carlito"/>
              </a:rPr>
              <a:t> method</a:t>
            </a:r>
            <a:endParaRPr sz="3200">
              <a:latin typeface="Carlito"/>
              <a:cs typeface="Carlito"/>
            </a:endParaRPr>
          </a:p>
          <a:p>
            <a:pPr marL="355600" marR="422909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Constructivism </a:t>
            </a:r>
            <a:r>
              <a:rPr sz="3200" spc="-10" dirty="0">
                <a:latin typeface="Carlito"/>
                <a:cs typeface="Carlito"/>
              </a:rPr>
              <a:t>maintains that </a:t>
            </a:r>
            <a:r>
              <a:rPr sz="3200" spc="-5" dirty="0">
                <a:latin typeface="Carlito"/>
                <a:cs typeface="Carlito"/>
              </a:rPr>
              <a:t>knowledge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10" dirty="0">
                <a:latin typeface="Carlito"/>
                <a:cs typeface="Carlito"/>
              </a:rPr>
              <a:t>constructed </a:t>
            </a:r>
            <a:r>
              <a:rPr sz="3200" dirty="0">
                <a:latin typeface="Carlito"/>
                <a:cs typeface="Carlito"/>
              </a:rPr>
              <a:t>by </a:t>
            </a:r>
            <a:r>
              <a:rPr sz="3200" spc="-10" dirty="0">
                <a:latin typeface="Carlito"/>
                <a:cs typeface="Carlito"/>
              </a:rPr>
              <a:t>scientists </a:t>
            </a:r>
            <a:r>
              <a:rPr sz="3200" dirty="0">
                <a:latin typeface="Carlito"/>
                <a:cs typeface="Carlito"/>
              </a:rPr>
              <a:t>and it </a:t>
            </a:r>
            <a:r>
              <a:rPr sz="3200" spc="-5" dirty="0">
                <a:latin typeface="Carlito"/>
                <a:cs typeface="Carlito"/>
              </a:rPr>
              <a:t>opposes </a:t>
            </a:r>
            <a:r>
              <a:rPr sz="3200" dirty="0">
                <a:latin typeface="Carlito"/>
                <a:cs typeface="Carlito"/>
              </a:rPr>
              <a:t>the  idea </a:t>
            </a:r>
            <a:r>
              <a:rPr sz="3200" spc="-5" dirty="0">
                <a:latin typeface="Carlito"/>
                <a:cs typeface="Carlito"/>
              </a:rPr>
              <a:t>that </a:t>
            </a: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5" dirty="0">
                <a:latin typeface="Carlito"/>
                <a:cs typeface="Carlito"/>
              </a:rPr>
              <a:t>single </a:t>
            </a:r>
            <a:r>
              <a:rPr sz="3200" dirty="0">
                <a:latin typeface="Carlito"/>
                <a:cs typeface="Carlito"/>
              </a:rPr>
              <a:t>methodology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15" dirty="0">
                <a:latin typeface="Carlito"/>
                <a:cs typeface="Carlito"/>
              </a:rPr>
              <a:t>generate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knowledge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220" y="461899"/>
            <a:ext cx="4842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Social</a:t>
            </a:r>
            <a:r>
              <a:rPr spc="-45" dirty="0"/>
              <a:t> </a:t>
            </a:r>
            <a:r>
              <a:rPr spc="-5" dirty="0"/>
              <a:t>Constructivism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96555" cy="393572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Social </a:t>
            </a:r>
            <a:r>
              <a:rPr sz="2700" spc="-10" dirty="0">
                <a:latin typeface="Carlito"/>
                <a:cs typeface="Carlito"/>
              </a:rPr>
              <a:t>constructivism </a:t>
            </a:r>
            <a:r>
              <a:rPr sz="2700" dirty="0">
                <a:latin typeface="Carlito"/>
                <a:cs typeface="Carlito"/>
              </a:rPr>
              <a:t>is a </a:t>
            </a:r>
            <a:r>
              <a:rPr sz="2700" spc="-5" dirty="0">
                <a:latin typeface="Carlito"/>
                <a:cs typeface="Carlito"/>
              </a:rPr>
              <a:t>sociological </a:t>
            </a:r>
            <a:r>
              <a:rPr sz="2700" dirty="0">
                <a:latin typeface="Carlito"/>
                <a:cs typeface="Carlito"/>
              </a:rPr>
              <a:t>theory of  </a:t>
            </a:r>
            <a:r>
              <a:rPr sz="2700" spc="-5" dirty="0">
                <a:latin typeface="Carlito"/>
                <a:cs typeface="Carlito"/>
              </a:rPr>
              <a:t>knowledge </a:t>
            </a:r>
            <a:r>
              <a:rPr sz="2700" spc="-10" dirty="0">
                <a:latin typeface="Carlito"/>
                <a:cs typeface="Carlito"/>
              </a:rPr>
              <a:t>according </a:t>
            </a:r>
            <a:r>
              <a:rPr sz="2700" spc="-20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which </a:t>
            </a:r>
            <a:r>
              <a:rPr sz="2700" spc="-5" dirty="0">
                <a:latin typeface="Carlito"/>
                <a:cs typeface="Carlito"/>
              </a:rPr>
              <a:t>human </a:t>
            </a:r>
            <a:r>
              <a:rPr sz="2700" spc="-10" dirty="0">
                <a:latin typeface="Carlito"/>
                <a:cs typeface="Carlito"/>
              </a:rPr>
              <a:t>development </a:t>
            </a:r>
            <a:r>
              <a:rPr sz="2700" dirty="0">
                <a:latin typeface="Carlito"/>
                <a:cs typeface="Carlito"/>
              </a:rPr>
              <a:t>is  socially </a:t>
            </a:r>
            <a:r>
              <a:rPr sz="2700" spc="-10" dirty="0">
                <a:latin typeface="Carlito"/>
                <a:cs typeface="Carlito"/>
              </a:rPr>
              <a:t>situated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knowledge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5" dirty="0">
                <a:latin typeface="Carlito"/>
                <a:cs typeface="Carlito"/>
              </a:rPr>
              <a:t>constructed </a:t>
            </a:r>
            <a:r>
              <a:rPr sz="2700" spc="-10" dirty="0">
                <a:latin typeface="Carlito"/>
                <a:cs typeface="Carlito"/>
              </a:rPr>
              <a:t>through  interaction </a:t>
            </a:r>
            <a:r>
              <a:rPr sz="2700" dirty="0">
                <a:latin typeface="Carlito"/>
                <a:cs typeface="Carlito"/>
              </a:rPr>
              <a:t>with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others.</a:t>
            </a:r>
            <a:endParaRPr sz="2700">
              <a:latin typeface="Carlito"/>
              <a:cs typeface="Carlito"/>
            </a:endParaRPr>
          </a:p>
          <a:p>
            <a:pPr marL="355600" marR="89535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spc="-5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phrase was </a:t>
            </a:r>
            <a:r>
              <a:rPr sz="2700" spc="-10" dirty="0">
                <a:latin typeface="Carlito"/>
                <a:cs typeface="Carlito"/>
              </a:rPr>
              <a:t>coined by </a:t>
            </a:r>
            <a:r>
              <a:rPr sz="2700" spc="-20" dirty="0">
                <a:latin typeface="Carlito"/>
                <a:cs typeface="Carlito"/>
              </a:rPr>
              <a:t>Peter </a:t>
            </a:r>
            <a:r>
              <a:rPr sz="2700" spc="-5" dirty="0">
                <a:latin typeface="Carlito"/>
                <a:cs typeface="Carlito"/>
              </a:rPr>
              <a:t>L. </a:t>
            </a:r>
            <a:r>
              <a:rPr sz="2700" spc="-15" dirty="0">
                <a:latin typeface="Carlito"/>
                <a:cs typeface="Carlito"/>
              </a:rPr>
              <a:t>Berger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Thomas  Luckmann </a:t>
            </a:r>
            <a:r>
              <a:rPr sz="2700" dirty="0">
                <a:latin typeface="Carlito"/>
                <a:cs typeface="Carlito"/>
              </a:rPr>
              <a:t>in The </a:t>
            </a:r>
            <a:r>
              <a:rPr sz="2700" spc="-5" dirty="0">
                <a:latin typeface="Carlito"/>
                <a:cs typeface="Carlito"/>
              </a:rPr>
              <a:t>Social </a:t>
            </a:r>
            <a:r>
              <a:rPr sz="2700" spc="-10" dirty="0">
                <a:latin typeface="Carlito"/>
                <a:cs typeface="Carlito"/>
              </a:rPr>
              <a:t>Construction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30" dirty="0">
                <a:latin typeface="Carlito"/>
                <a:cs typeface="Carlito"/>
              </a:rPr>
              <a:t>Reality.</a:t>
            </a:r>
            <a:endParaRPr sz="2700">
              <a:latin typeface="Carlito"/>
              <a:cs typeface="Carlito"/>
            </a:endParaRPr>
          </a:p>
          <a:p>
            <a:pPr marL="355600" marR="181610" indent="-342900">
              <a:lnSpc>
                <a:spcPct val="9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Based </a:t>
            </a:r>
            <a:r>
              <a:rPr sz="2700" spc="-5" dirty="0">
                <a:latin typeface="Carlito"/>
                <a:cs typeface="Carlito"/>
              </a:rPr>
              <a:t>on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10" dirty="0">
                <a:latin typeface="Carlito"/>
                <a:cs typeface="Carlito"/>
              </a:rPr>
              <a:t>combination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Alfred </a:t>
            </a:r>
            <a:r>
              <a:rPr sz="2700" spc="-5" dirty="0">
                <a:latin typeface="Carlito"/>
                <a:cs typeface="Carlito"/>
              </a:rPr>
              <a:t>Schutz' Sociology of  </a:t>
            </a:r>
            <a:r>
              <a:rPr sz="2700" spc="-10" dirty="0">
                <a:latin typeface="Carlito"/>
                <a:cs typeface="Carlito"/>
              </a:rPr>
              <a:t>Knowledge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Durkheim's concept of institutions,  </a:t>
            </a:r>
            <a:r>
              <a:rPr sz="2700" dirty="0">
                <a:latin typeface="Carlito"/>
                <a:cs typeface="Carlito"/>
              </a:rPr>
              <a:t>their theory aims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answer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question </a:t>
            </a:r>
            <a:r>
              <a:rPr sz="2700" spc="-5" dirty="0">
                <a:latin typeface="Carlito"/>
                <a:cs typeface="Carlito"/>
              </a:rPr>
              <a:t>of how  subjective meaning </a:t>
            </a:r>
            <a:r>
              <a:rPr sz="2700" spc="-10" dirty="0">
                <a:latin typeface="Carlito"/>
                <a:cs typeface="Carlito"/>
              </a:rPr>
              <a:t>becomes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5" dirty="0">
                <a:latin typeface="Carlito"/>
                <a:cs typeface="Carlito"/>
              </a:rPr>
              <a:t>social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fact.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87717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667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Social </a:t>
            </a:r>
            <a:r>
              <a:rPr sz="3200" spc="-10" dirty="0">
                <a:latin typeface="Carlito"/>
                <a:cs typeface="Carlito"/>
              </a:rPr>
              <a:t>constructivism </a:t>
            </a:r>
            <a:r>
              <a:rPr sz="3200" spc="-15" dirty="0">
                <a:latin typeface="Carlito"/>
                <a:cs typeface="Carlito"/>
              </a:rPr>
              <a:t>focuses </a:t>
            </a:r>
            <a:r>
              <a:rPr sz="3200" dirty="0">
                <a:latin typeface="Carlito"/>
                <a:cs typeface="Carlito"/>
              </a:rPr>
              <a:t>on an  individual's learning </a:t>
            </a:r>
            <a:r>
              <a:rPr sz="3200" spc="-5" dirty="0">
                <a:latin typeface="Carlito"/>
                <a:cs typeface="Carlito"/>
              </a:rPr>
              <a:t>that </a:t>
            </a:r>
            <a:r>
              <a:rPr sz="3200" spc="-30" dirty="0">
                <a:latin typeface="Carlito"/>
                <a:cs typeface="Carlito"/>
              </a:rPr>
              <a:t>takes </a:t>
            </a:r>
            <a:r>
              <a:rPr sz="3200" spc="-5" dirty="0">
                <a:latin typeface="Carlito"/>
                <a:cs typeface="Carlito"/>
              </a:rPr>
              <a:t>place because  of his or her </a:t>
            </a:r>
            <a:r>
              <a:rPr sz="3200" spc="-10" dirty="0">
                <a:latin typeface="Carlito"/>
                <a:cs typeface="Carlito"/>
              </a:rPr>
              <a:t>interactions </a:t>
            </a:r>
            <a:r>
              <a:rPr sz="3200" dirty="0">
                <a:latin typeface="Carlito"/>
                <a:cs typeface="Carlito"/>
              </a:rPr>
              <a:t>in a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group.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person's </a:t>
            </a:r>
            <a:r>
              <a:rPr sz="3200" spc="-10" dirty="0">
                <a:latin typeface="Carlito"/>
                <a:cs typeface="Carlito"/>
              </a:rPr>
              <a:t>cognitive development </a:t>
            </a:r>
            <a:r>
              <a:rPr sz="3200" dirty="0">
                <a:latin typeface="Carlito"/>
                <a:cs typeface="Carlito"/>
              </a:rPr>
              <a:t>will also </a:t>
            </a:r>
            <a:r>
              <a:rPr sz="3200" spc="-5" dirty="0">
                <a:latin typeface="Carlito"/>
                <a:cs typeface="Carlito"/>
              </a:rPr>
              <a:t>be  </a:t>
            </a:r>
            <a:r>
              <a:rPr sz="3200" spc="-10" dirty="0">
                <a:latin typeface="Carlito"/>
                <a:cs typeface="Carlito"/>
              </a:rPr>
              <a:t>influenced by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culture </a:t>
            </a:r>
            <a:r>
              <a:rPr sz="3200" spc="-5" dirty="0">
                <a:latin typeface="Carlito"/>
                <a:cs typeface="Carlito"/>
              </a:rPr>
              <a:t>that he or she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15" dirty="0">
                <a:latin typeface="Carlito"/>
                <a:cs typeface="Carlito"/>
              </a:rPr>
              <a:t>involved </a:t>
            </a:r>
            <a:r>
              <a:rPr sz="3200" dirty="0">
                <a:latin typeface="Carlito"/>
                <a:cs typeface="Carlito"/>
              </a:rPr>
              <a:t>in,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the language, </a:t>
            </a:r>
            <a:r>
              <a:rPr sz="3200" spc="-15" dirty="0">
                <a:latin typeface="Carlito"/>
                <a:cs typeface="Carlito"/>
              </a:rPr>
              <a:t>history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social </a:t>
            </a:r>
            <a:r>
              <a:rPr sz="3200" spc="-15" dirty="0">
                <a:latin typeface="Carlito"/>
                <a:cs typeface="Carlito"/>
              </a:rPr>
              <a:t>context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912734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'Strong' social constructivism </a:t>
            </a:r>
            <a:r>
              <a:rPr sz="3200" dirty="0">
                <a:latin typeface="Carlito"/>
                <a:cs typeface="Carlito"/>
              </a:rPr>
              <a:t>as a  </a:t>
            </a:r>
            <a:r>
              <a:rPr sz="3200" spc="-5" dirty="0">
                <a:latin typeface="Carlito"/>
                <a:cs typeface="Carlito"/>
              </a:rPr>
              <a:t>philosophical approach </a:t>
            </a:r>
            <a:r>
              <a:rPr sz="3200" spc="-10" dirty="0">
                <a:latin typeface="Carlito"/>
                <a:cs typeface="Carlito"/>
              </a:rPr>
              <a:t>tends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suggest that  </a:t>
            </a:r>
            <a:r>
              <a:rPr sz="3200" dirty="0">
                <a:latin typeface="Carlito"/>
                <a:cs typeface="Carlito"/>
              </a:rPr>
              <a:t>"the </a:t>
            </a:r>
            <a:r>
              <a:rPr sz="3200" spc="-15" dirty="0">
                <a:latin typeface="Carlito"/>
                <a:cs typeface="Carlito"/>
              </a:rPr>
              <a:t>natural </a:t>
            </a:r>
            <a:r>
              <a:rPr sz="3200" spc="-10" dirty="0">
                <a:latin typeface="Carlito"/>
                <a:cs typeface="Carlito"/>
              </a:rPr>
              <a:t>world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small or </a:t>
            </a:r>
            <a:r>
              <a:rPr sz="3200" spc="-15" dirty="0">
                <a:latin typeface="Carlito"/>
                <a:cs typeface="Carlito"/>
              </a:rPr>
              <a:t>non-existent  role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construction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scientific  knowledge".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081"/>
            <a:ext cx="8051165" cy="39884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84137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Constructivist philosophy stressing </a:t>
            </a:r>
            <a:r>
              <a:rPr sz="2500" spc="-5" dirty="0">
                <a:latin typeface="Carlito"/>
                <a:cs typeface="Carlito"/>
              </a:rPr>
              <a:t>the importance </a:t>
            </a:r>
            <a:r>
              <a:rPr sz="2500" spc="-10" dirty="0">
                <a:latin typeface="Carlito"/>
                <a:cs typeface="Carlito"/>
              </a:rPr>
              <a:t>of  interactions </a:t>
            </a:r>
            <a:r>
              <a:rPr sz="2500" spc="-5" dirty="0">
                <a:latin typeface="Carlito"/>
                <a:cs typeface="Carlito"/>
              </a:rPr>
              <a:t>in the </a:t>
            </a:r>
            <a:r>
              <a:rPr sz="2500" spc="-10" dirty="0">
                <a:latin typeface="Carlito"/>
                <a:cs typeface="Carlito"/>
              </a:rPr>
              <a:t>construction </a:t>
            </a:r>
            <a:r>
              <a:rPr sz="2500" spc="-5" dirty="0">
                <a:latin typeface="Carlito"/>
                <a:cs typeface="Carlito"/>
              </a:rPr>
              <a:t>of</a:t>
            </a:r>
            <a:r>
              <a:rPr sz="2500" spc="-1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knowledge.</a:t>
            </a:r>
            <a:endParaRPr sz="2500">
              <a:latin typeface="Carlito"/>
              <a:cs typeface="Carlito"/>
            </a:endParaRPr>
          </a:p>
          <a:p>
            <a:pPr marL="355600" marR="36258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5042535" algn="l"/>
              </a:tabLst>
            </a:pPr>
            <a:r>
              <a:rPr sz="2500" spc="-10" dirty="0">
                <a:latin typeface="Carlito"/>
                <a:cs typeface="Carlito"/>
              </a:rPr>
              <a:t>Each </a:t>
            </a:r>
            <a:r>
              <a:rPr sz="2500" spc="-5" dirty="0">
                <a:latin typeface="Carlito"/>
                <a:cs typeface="Carlito"/>
              </a:rPr>
              <a:t>of us is </a:t>
            </a:r>
            <a:r>
              <a:rPr sz="2500" spc="-10" dirty="0">
                <a:latin typeface="Carlito"/>
                <a:cs typeface="Carlito"/>
              </a:rPr>
              <a:t>shaped </a:t>
            </a:r>
            <a:r>
              <a:rPr sz="2500" spc="-15" dirty="0">
                <a:latin typeface="Carlito"/>
                <a:cs typeface="Carlito"/>
              </a:rPr>
              <a:t>by </a:t>
            </a:r>
            <a:r>
              <a:rPr sz="2500" spc="-10" dirty="0">
                <a:latin typeface="Carlito"/>
                <a:cs typeface="Carlito"/>
              </a:rPr>
              <a:t>our experiences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interactions.  Each new experience</a:t>
            </a:r>
            <a:r>
              <a:rPr sz="2500" spc="9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or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interaction	shapes our  perspectives </a:t>
            </a:r>
            <a:r>
              <a:rPr sz="2500" spc="-5" dirty="0">
                <a:latin typeface="Carlito"/>
                <a:cs typeface="Carlito"/>
              </a:rPr>
              <a:t>and</a:t>
            </a:r>
            <a:r>
              <a:rPr sz="2500" spc="30" dirty="0">
                <a:latin typeface="Carlito"/>
                <a:cs typeface="Carlito"/>
              </a:rPr>
              <a:t> </a:t>
            </a:r>
            <a:r>
              <a:rPr sz="2500" spc="-35" dirty="0">
                <a:latin typeface="Carlito"/>
                <a:cs typeface="Carlito"/>
              </a:rPr>
              <a:t>behavior.</a:t>
            </a:r>
            <a:endParaRPr sz="2500">
              <a:latin typeface="Carlito"/>
              <a:cs typeface="Carlito"/>
            </a:endParaRPr>
          </a:p>
          <a:p>
            <a:pPr marL="355600" marR="29591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Social </a:t>
            </a:r>
            <a:r>
              <a:rPr sz="2500" spc="-10" dirty="0">
                <a:latin typeface="Carlito"/>
                <a:cs typeface="Carlito"/>
              </a:rPr>
              <a:t>constructivism extends </a:t>
            </a:r>
            <a:r>
              <a:rPr sz="2500" b="1" spc="-5" dirty="0">
                <a:latin typeface="Carlito"/>
                <a:cs typeface="Carlito"/>
              </a:rPr>
              <a:t>constructivism </a:t>
            </a:r>
            <a:r>
              <a:rPr sz="2500" spc="-15" dirty="0">
                <a:latin typeface="Carlito"/>
                <a:cs typeface="Carlito"/>
              </a:rPr>
              <a:t>into </a:t>
            </a:r>
            <a:r>
              <a:rPr sz="2500" b="1" spc="-5" dirty="0">
                <a:latin typeface="Carlito"/>
                <a:cs typeface="Carlito"/>
              </a:rPr>
              <a:t>social  </a:t>
            </a:r>
            <a:r>
              <a:rPr sz="2500" spc="-10" dirty="0">
                <a:latin typeface="Carlito"/>
                <a:cs typeface="Carlito"/>
              </a:rPr>
              <a:t>settings, </a:t>
            </a:r>
            <a:r>
              <a:rPr sz="2500" spc="-5" dirty="0">
                <a:latin typeface="Carlito"/>
                <a:cs typeface="Carlito"/>
              </a:rPr>
              <a:t>wherein </a:t>
            </a:r>
            <a:r>
              <a:rPr sz="2500" spc="-10" dirty="0">
                <a:latin typeface="Carlito"/>
                <a:cs typeface="Carlito"/>
              </a:rPr>
              <a:t>groups construct </a:t>
            </a:r>
            <a:r>
              <a:rPr sz="2500" spc="-5" dirty="0">
                <a:latin typeface="Carlito"/>
                <a:cs typeface="Carlito"/>
              </a:rPr>
              <a:t>knowledge </a:t>
            </a:r>
            <a:r>
              <a:rPr sz="2500" spc="-20" dirty="0">
                <a:latin typeface="Carlito"/>
                <a:cs typeface="Carlito"/>
              </a:rPr>
              <a:t>for </a:t>
            </a:r>
            <a:r>
              <a:rPr sz="2500" spc="-10" dirty="0">
                <a:latin typeface="Carlito"/>
                <a:cs typeface="Carlito"/>
              </a:rPr>
              <a:t>one  </a:t>
            </a:r>
            <a:r>
              <a:rPr sz="2500" spc="-30" dirty="0">
                <a:latin typeface="Carlito"/>
                <a:cs typeface="Carlito"/>
              </a:rPr>
              <a:t>another, </a:t>
            </a:r>
            <a:r>
              <a:rPr sz="2500" spc="-10" dirty="0">
                <a:latin typeface="Carlito"/>
                <a:cs typeface="Carlito"/>
              </a:rPr>
              <a:t>collaboratively creating </a:t>
            </a:r>
            <a:r>
              <a:rPr sz="2500" spc="-5" dirty="0">
                <a:latin typeface="Carlito"/>
                <a:cs typeface="Carlito"/>
              </a:rPr>
              <a:t>a small </a:t>
            </a:r>
            <a:r>
              <a:rPr sz="2500" spc="-10" dirty="0">
                <a:latin typeface="Carlito"/>
                <a:cs typeface="Carlito"/>
              </a:rPr>
              <a:t>culture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shared  artifacts </a:t>
            </a:r>
            <a:r>
              <a:rPr sz="2500" spc="-5" dirty="0">
                <a:latin typeface="Carlito"/>
                <a:cs typeface="Carlito"/>
              </a:rPr>
              <a:t>with </a:t>
            </a:r>
            <a:r>
              <a:rPr sz="2500" spc="-10" dirty="0">
                <a:latin typeface="Carlito"/>
                <a:cs typeface="Carlito"/>
              </a:rPr>
              <a:t>shared</a:t>
            </a:r>
            <a:r>
              <a:rPr sz="2500" spc="3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meanings.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Social constructivism </a:t>
            </a:r>
            <a:r>
              <a:rPr sz="2500" spc="-5" dirty="0">
                <a:latin typeface="Carlito"/>
                <a:cs typeface="Carlito"/>
              </a:rPr>
              <a:t>is a </a:t>
            </a:r>
            <a:r>
              <a:rPr sz="2500" dirty="0">
                <a:latin typeface="Carlito"/>
                <a:cs typeface="Carlito"/>
              </a:rPr>
              <a:t>theory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knowledge </a:t>
            </a:r>
            <a:r>
              <a:rPr sz="2500" spc="-5" dirty="0">
                <a:latin typeface="Carlito"/>
                <a:cs typeface="Carlito"/>
              </a:rPr>
              <a:t>and learning  which </a:t>
            </a:r>
            <a:r>
              <a:rPr sz="2500" spc="-15" dirty="0">
                <a:latin typeface="Carlito"/>
                <a:cs typeface="Carlito"/>
              </a:rPr>
              <a:t>contends </a:t>
            </a:r>
            <a:r>
              <a:rPr sz="2500" spc="-10" dirty="0">
                <a:latin typeface="Carlito"/>
                <a:cs typeface="Carlito"/>
              </a:rPr>
              <a:t>that categories </a:t>
            </a:r>
            <a:r>
              <a:rPr sz="2500" spc="-5" dirty="0">
                <a:latin typeface="Carlito"/>
                <a:cs typeface="Carlito"/>
              </a:rPr>
              <a:t>of knowledge and reality 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actively </a:t>
            </a:r>
            <a:r>
              <a:rPr sz="2500" spc="-15" dirty="0">
                <a:latin typeface="Carlito"/>
                <a:cs typeface="Carlito"/>
              </a:rPr>
              <a:t>created </a:t>
            </a:r>
            <a:r>
              <a:rPr sz="2500" spc="-10" dirty="0">
                <a:latin typeface="Carlito"/>
                <a:cs typeface="Carlito"/>
              </a:rPr>
              <a:t>by </a:t>
            </a:r>
            <a:r>
              <a:rPr sz="2500" b="1" spc="-5" dirty="0">
                <a:latin typeface="Carlito"/>
                <a:cs typeface="Carlito"/>
              </a:rPr>
              <a:t>social </a:t>
            </a:r>
            <a:r>
              <a:rPr sz="2500" spc="-10" dirty="0">
                <a:latin typeface="Carlito"/>
                <a:cs typeface="Carlito"/>
              </a:rPr>
              <a:t>relationships </a:t>
            </a:r>
            <a:r>
              <a:rPr sz="2500" spc="-5" dirty="0">
                <a:latin typeface="Carlito"/>
                <a:cs typeface="Carlito"/>
              </a:rPr>
              <a:t>and</a:t>
            </a:r>
            <a:r>
              <a:rPr sz="2500" spc="14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interactions.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0973" y="461899"/>
            <a:ext cx="2700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Objectivism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053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365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Objectivism </a:t>
            </a:r>
            <a:r>
              <a:rPr sz="3200" spc="-10" dirty="0">
                <a:latin typeface="Carlito"/>
                <a:cs typeface="Carlito"/>
              </a:rPr>
              <a:t>(Positivism) </a:t>
            </a:r>
            <a:r>
              <a:rPr sz="3200" spc="-20" dirty="0">
                <a:latin typeface="Carlito"/>
                <a:cs typeface="Carlito"/>
              </a:rPr>
              <a:t>“portrays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position  that social entities </a:t>
            </a:r>
            <a:r>
              <a:rPr sz="3200" spc="-20" dirty="0">
                <a:latin typeface="Carlito"/>
                <a:cs typeface="Carlito"/>
              </a:rPr>
              <a:t>exist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reality </a:t>
            </a:r>
            <a:r>
              <a:rPr sz="3200" spc="-10" dirty="0">
                <a:latin typeface="Carlito"/>
                <a:cs typeface="Carlito"/>
              </a:rPr>
              <a:t>external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social </a:t>
            </a:r>
            <a:r>
              <a:rPr sz="3200" spc="-15" dirty="0">
                <a:latin typeface="Carlito"/>
                <a:cs typeface="Carlito"/>
              </a:rPr>
              <a:t>actors </a:t>
            </a:r>
            <a:r>
              <a:rPr sz="3200" spc="-5" dirty="0">
                <a:latin typeface="Carlito"/>
                <a:cs typeface="Carlito"/>
              </a:rPr>
              <a:t>concerned </a:t>
            </a:r>
            <a:r>
              <a:rPr sz="3200" dirty="0">
                <a:latin typeface="Carlito"/>
                <a:cs typeface="Carlito"/>
              </a:rPr>
              <a:t>with their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existence”.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“is </a:t>
            </a:r>
            <a:r>
              <a:rPr sz="3200" dirty="0">
                <a:latin typeface="Carlito"/>
                <a:cs typeface="Carlito"/>
              </a:rPr>
              <a:t>an </a:t>
            </a:r>
            <a:r>
              <a:rPr sz="3200" spc="-10" dirty="0">
                <a:latin typeface="Carlito"/>
                <a:cs typeface="Carlito"/>
              </a:rPr>
              <a:t>ontological </a:t>
            </a:r>
            <a:r>
              <a:rPr sz="3200" spc="-5" dirty="0">
                <a:latin typeface="Carlito"/>
                <a:cs typeface="Carlito"/>
              </a:rPr>
              <a:t>position that </a:t>
            </a:r>
            <a:r>
              <a:rPr sz="3200" dirty="0">
                <a:latin typeface="Carlito"/>
                <a:cs typeface="Carlito"/>
              </a:rPr>
              <a:t>asserts </a:t>
            </a:r>
            <a:r>
              <a:rPr sz="3200" spc="-5" dirty="0">
                <a:latin typeface="Carlito"/>
                <a:cs typeface="Carlito"/>
              </a:rPr>
              <a:t>that  social phenomena </a:t>
            </a:r>
            <a:r>
              <a:rPr sz="3200" dirty="0">
                <a:latin typeface="Carlito"/>
                <a:cs typeface="Carlito"/>
              </a:rPr>
              <a:t>and their meanings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dirty="0">
                <a:latin typeface="Carlito"/>
                <a:cs typeface="Carlito"/>
              </a:rPr>
              <a:t>an  </a:t>
            </a:r>
            <a:r>
              <a:rPr sz="3200" spc="-15" dirty="0">
                <a:latin typeface="Carlito"/>
                <a:cs typeface="Carlito"/>
              </a:rPr>
              <a:t>existence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dirty="0">
                <a:latin typeface="Carlito"/>
                <a:cs typeface="Carlito"/>
              </a:rPr>
              <a:t>is independent </a:t>
            </a:r>
            <a:r>
              <a:rPr sz="3200" spc="-5" dirty="0">
                <a:latin typeface="Carlito"/>
                <a:cs typeface="Carlito"/>
              </a:rPr>
              <a:t>of social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actors”.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0305" y="461899"/>
            <a:ext cx="2722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Pragmatism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5177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65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Pragmatism research philosophy </a:t>
            </a:r>
            <a:r>
              <a:rPr sz="3200" dirty="0">
                <a:latin typeface="Carlito"/>
                <a:cs typeface="Carlito"/>
              </a:rPr>
              <a:t>accepts  </a:t>
            </a:r>
            <a:r>
              <a:rPr sz="3200" spc="-5" dirty="0">
                <a:latin typeface="Carlito"/>
                <a:cs typeface="Carlito"/>
              </a:rPr>
              <a:t>concepts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5" dirty="0">
                <a:latin typeface="Carlito"/>
                <a:cs typeface="Carlito"/>
              </a:rPr>
              <a:t>relevant </a:t>
            </a:r>
            <a:r>
              <a:rPr sz="3200" spc="-5" dirty="0">
                <a:latin typeface="Carlito"/>
                <a:cs typeface="Carlito"/>
              </a:rPr>
              <a:t>only </a:t>
            </a: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they support  </a:t>
            </a:r>
            <a:r>
              <a:rPr sz="3200" dirty="0">
                <a:latin typeface="Carlito"/>
                <a:cs typeface="Carlito"/>
              </a:rPr>
              <a:t>action.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Pragmatics </a:t>
            </a:r>
            <a:r>
              <a:rPr sz="3200" spc="-15" dirty="0">
                <a:latin typeface="Carlito"/>
                <a:cs typeface="Carlito"/>
              </a:rPr>
              <a:t>“recognize </a:t>
            </a:r>
            <a:r>
              <a:rPr sz="3200" spc="-10" dirty="0">
                <a:latin typeface="Carlito"/>
                <a:cs typeface="Carlito"/>
              </a:rPr>
              <a:t>that there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20" dirty="0">
                <a:latin typeface="Carlito"/>
                <a:cs typeface="Carlito"/>
              </a:rPr>
              <a:t>many 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30" dirty="0">
                <a:latin typeface="Carlito"/>
                <a:cs typeface="Carlito"/>
              </a:rPr>
              <a:t>ways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interpreting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world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undertaking </a:t>
            </a:r>
            <a:r>
              <a:rPr sz="3200" spc="-10" dirty="0">
                <a:latin typeface="Carlito"/>
                <a:cs typeface="Carlito"/>
              </a:rPr>
              <a:t>research, </a:t>
            </a:r>
            <a:r>
              <a:rPr sz="3200" spc="-5" dirty="0">
                <a:latin typeface="Carlito"/>
                <a:cs typeface="Carlito"/>
              </a:rPr>
              <a:t>that no single </a:t>
            </a:r>
            <a:r>
              <a:rPr sz="3200" spc="-10" dirty="0">
                <a:latin typeface="Carlito"/>
                <a:cs typeface="Carlito"/>
              </a:rPr>
              <a:t>point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dirty="0">
                <a:latin typeface="Carlito"/>
                <a:cs typeface="Carlito"/>
              </a:rPr>
              <a:t>view </a:t>
            </a:r>
            <a:r>
              <a:rPr sz="3200" spc="-10" dirty="0">
                <a:latin typeface="Carlito"/>
                <a:cs typeface="Carlito"/>
              </a:rPr>
              <a:t>can ever give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entire picture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that  </a:t>
            </a: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 multiple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60" dirty="0">
                <a:latin typeface="Carlito"/>
                <a:cs typeface="Carlito"/>
              </a:rPr>
              <a:t>realities”.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98830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According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pragmatism research </a:t>
            </a:r>
            <a:r>
              <a:rPr sz="3200" spc="-30" dirty="0">
                <a:latin typeface="Carlito"/>
                <a:cs typeface="Carlito"/>
              </a:rPr>
              <a:t>philosophy,  </a:t>
            </a:r>
            <a:r>
              <a:rPr sz="3200" spc="-10" dirty="0">
                <a:latin typeface="Carlito"/>
                <a:cs typeface="Carlito"/>
              </a:rPr>
              <a:t>research question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spc="-5" dirty="0">
                <a:latin typeface="Carlito"/>
                <a:cs typeface="Carlito"/>
              </a:rPr>
              <a:t>important  </a:t>
            </a:r>
            <a:r>
              <a:rPr sz="3200" spc="-10" dirty="0">
                <a:latin typeface="Carlito"/>
                <a:cs typeface="Carlito"/>
              </a:rPr>
              <a:t>determinant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research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philosophy.</a:t>
            </a:r>
            <a:endParaRPr sz="3200">
              <a:latin typeface="Carlito"/>
              <a:cs typeface="Carlito"/>
            </a:endParaRPr>
          </a:p>
          <a:p>
            <a:pPr marL="355600" marR="1212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Pragmatics can </a:t>
            </a:r>
            <a:r>
              <a:rPr sz="3200" spc="-5" dirty="0">
                <a:latin typeface="Carlito"/>
                <a:cs typeface="Carlito"/>
              </a:rPr>
              <a:t>combine both, </a:t>
            </a:r>
            <a:r>
              <a:rPr sz="3200" spc="-10" dirty="0">
                <a:latin typeface="Carlito"/>
                <a:cs typeface="Carlito"/>
              </a:rPr>
              <a:t>positivist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interpretivism </a:t>
            </a:r>
            <a:r>
              <a:rPr sz="3200" spc="-5" dirty="0">
                <a:latin typeface="Carlito"/>
                <a:cs typeface="Carlito"/>
              </a:rPr>
              <a:t>positions </a:t>
            </a:r>
            <a:r>
              <a:rPr sz="3200" dirty="0">
                <a:latin typeface="Carlito"/>
                <a:cs typeface="Carlito"/>
              </a:rPr>
              <a:t>within the </a:t>
            </a:r>
            <a:r>
              <a:rPr sz="3200" spc="-10" dirty="0">
                <a:latin typeface="Carlito"/>
                <a:cs typeface="Carlito"/>
              </a:rPr>
              <a:t>scope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single </a:t>
            </a:r>
            <a:r>
              <a:rPr sz="3200" spc="-10" dirty="0">
                <a:latin typeface="Carlito"/>
                <a:cs typeface="Carlito"/>
              </a:rPr>
              <a:t>research according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nature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research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question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92282"/>
              </p:ext>
            </p:extLst>
          </p:nvPr>
        </p:nvGraphicFramePr>
        <p:xfrm>
          <a:off x="450850" y="1593850"/>
          <a:ext cx="6583679" cy="2392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Research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Approach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Ontology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Research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Strategy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Positivism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Deductive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Objective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Quantitative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Interpretivism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Inductive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Subjective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Qualitative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Pragmatism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Deductive/Indu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Objective/Subj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ective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Qualitative/or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Quantitative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6761" y="461899"/>
            <a:ext cx="61061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Deductive </a:t>
            </a:r>
            <a:r>
              <a:rPr spc="-25" dirty="0"/>
              <a:t>versus</a:t>
            </a:r>
            <a:r>
              <a:rPr spc="-15" dirty="0"/>
              <a:t> </a:t>
            </a:r>
            <a:r>
              <a:rPr spc="-10" dirty="0"/>
              <a:t>Inductive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6892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52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Deductive </a:t>
            </a:r>
            <a:r>
              <a:rPr sz="3200" spc="-5" dirty="0">
                <a:latin typeface="Carlito"/>
                <a:cs typeface="Carlito"/>
              </a:rPr>
              <a:t>reasoning </a:t>
            </a:r>
            <a:r>
              <a:rPr sz="3200" spc="-15" dirty="0">
                <a:latin typeface="Carlito"/>
                <a:cs typeface="Carlito"/>
              </a:rPr>
              <a:t>starts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10" dirty="0">
                <a:latin typeface="Carlito"/>
                <a:cs typeface="Carlito"/>
              </a:rPr>
              <a:t>general  </a:t>
            </a:r>
            <a:r>
              <a:rPr sz="3200" spc="-30" dirty="0">
                <a:latin typeface="Carlito"/>
                <a:cs typeface="Carlito"/>
              </a:rPr>
              <a:t>theory, </a:t>
            </a:r>
            <a:r>
              <a:rPr sz="3200" spc="-15" dirty="0">
                <a:latin typeface="Carlito"/>
                <a:cs typeface="Carlito"/>
              </a:rPr>
              <a:t>statement,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hypothesis </a:t>
            </a:r>
            <a:r>
              <a:rPr sz="3200" dirty="0">
                <a:latin typeface="Carlito"/>
                <a:cs typeface="Carlito"/>
              </a:rPr>
              <a:t>and then  </a:t>
            </a:r>
            <a:r>
              <a:rPr sz="3200" spc="-10" dirty="0">
                <a:latin typeface="Carlito"/>
                <a:cs typeface="Carlito"/>
              </a:rPr>
              <a:t>works </a:t>
            </a:r>
            <a:r>
              <a:rPr sz="3200" dirty="0">
                <a:latin typeface="Carlito"/>
                <a:cs typeface="Carlito"/>
              </a:rPr>
              <a:t>its </a:t>
            </a:r>
            <a:r>
              <a:rPr sz="3200" spc="-30" dirty="0">
                <a:latin typeface="Carlito"/>
                <a:cs typeface="Carlito"/>
              </a:rPr>
              <a:t>way </a:t>
            </a:r>
            <a:r>
              <a:rPr sz="3200" spc="-5" dirty="0">
                <a:latin typeface="Carlito"/>
                <a:cs typeface="Carlito"/>
              </a:rPr>
              <a:t>down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conclusion based on  </a:t>
            </a:r>
            <a:r>
              <a:rPr sz="3200" dirty="0">
                <a:latin typeface="Carlito"/>
                <a:cs typeface="Carlito"/>
              </a:rPr>
              <a:t>evidence.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Inductive reasoning </a:t>
            </a:r>
            <a:r>
              <a:rPr sz="3200" spc="-15" dirty="0">
                <a:latin typeface="Carlito"/>
                <a:cs typeface="Carlito"/>
              </a:rPr>
              <a:t>starts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5" dirty="0">
                <a:latin typeface="Carlito"/>
                <a:cs typeface="Carlito"/>
              </a:rPr>
              <a:t>small  </a:t>
            </a:r>
            <a:r>
              <a:rPr sz="3200" spc="-10" dirty="0">
                <a:latin typeface="Carlito"/>
                <a:cs typeface="Carlito"/>
              </a:rPr>
              <a:t>observation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question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works </a:t>
            </a:r>
            <a:r>
              <a:rPr sz="3200" spc="-25" dirty="0">
                <a:latin typeface="Carlito"/>
                <a:cs typeface="Carlito"/>
              </a:rPr>
              <a:t>it’s </a:t>
            </a:r>
            <a:r>
              <a:rPr sz="3200" spc="-30" dirty="0">
                <a:latin typeface="Carlito"/>
                <a:cs typeface="Carlito"/>
              </a:rPr>
              <a:t>way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dirty="0">
                <a:latin typeface="Carlito"/>
                <a:cs typeface="Carlito"/>
              </a:rPr>
              <a:t>a theory or </a:t>
            </a:r>
            <a:r>
              <a:rPr sz="3200" spc="-15" dirty="0">
                <a:latin typeface="Carlito"/>
                <a:cs typeface="Carlito"/>
              </a:rPr>
              <a:t>understanding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5" dirty="0">
                <a:latin typeface="Carlito"/>
                <a:cs typeface="Carlito"/>
              </a:rPr>
              <a:t>exploration </a:t>
            </a:r>
            <a:r>
              <a:rPr sz="3200" spc="-5" dirty="0">
                <a:latin typeface="Carlito"/>
                <a:cs typeface="Carlito"/>
              </a:rPr>
              <a:t>by  </a:t>
            </a:r>
            <a:r>
              <a:rPr sz="3200" spc="-10" dirty="0">
                <a:latin typeface="Carlito"/>
                <a:cs typeface="Carlito"/>
              </a:rPr>
              <a:t>examining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related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issues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480" y="461899"/>
            <a:ext cx="3736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Phenomenology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8032115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  <a:tab pos="3393440" algn="l"/>
              </a:tabLst>
            </a:pPr>
            <a:r>
              <a:rPr sz="3000" spc="-5" dirty="0">
                <a:latin typeface="Carlito"/>
                <a:cs typeface="Carlito"/>
              </a:rPr>
              <a:t>Phenomenological	</a:t>
            </a:r>
            <a:r>
              <a:rPr sz="3000" spc="-10" dirty="0">
                <a:latin typeface="Carlito"/>
                <a:cs typeface="Carlito"/>
              </a:rPr>
              <a:t>approach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perspective </a:t>
            </a:r>
            <a:r>
              <a:rPr sz="3000" spc="-5" dirty="0">
                <a:latin typeface="Carlito"/>
                <a:cs typeface="Carlito"/>
              </a:rPr>
              <a:t>that human </a:t>
            </a:r>
            <a:r>
              <a:rPr sz="3000" spc="-10" dirty="0">
                <a:latin typeface="Carlito"/>
                <a:cs typeface="Carlito"/>
              </a:rPr>
              <a:t>behavior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not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5" dirty="0">
                <a:latin typeface="Carlito"/>
                <a:cs typeface="Carlito"/>
              </a:rPr>
              <a:t>easily  </a:t>
            </a:r>
            <a:r>
              <a:rPr sz="3000" spc="-10" dirty="0">
                <a:latin typeface="Carlito"/>
                <a:cs typeface="Carlito"/>
              </a:rPr>
              <a:t>measured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5" dirty="0">
                <a:latin typeface="Carlito"/>
                <a:cs typeface="Carlito"/>
              </a:rPr>
              <a:t>phenomena </a:t>
            </a:r>
            <a:r>
              <a:rPr sz="3000" dirty="0">
                <a:latin typeface="Carlito"/>
                <a:cs typeface="Carlito"/>
              </a:rPr>
              <a:t>in the </a:t>
            </a:r>
            <a:r>
              <a:rPr sz="3000" spc="-15" dirty="0">
                <a:latin typeface="Carlito"/>
                <a:cs typeface="Carlito"/>
              </a:rPr>
              <a:t>natural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sciences.</a:t>
            </a:r>
            <a:endParaRPr sz="3000">
              <a:latin typeface="Carlito"/>
              <a:cs typeface="Carlito"/>
            </a:endParaRPr>
          </a:p>
          <a:p>
            <a:pPr marL="355600" marR="34607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Human </a:t>
            </a:r>
            <a:r>
              <a:rPr sz="3000" spc="-10" dirty="0">
                <a:latin typeface="Carlito"/>
                <a:cs typeface="Carlito"/>
              </a:rPr>
              <a:t>motivation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shaped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spc="-20" dirty="0">
                <a:latin typeface="Carlito"/>
                <a:cs typeface="Carlito"/>
              </a:rPr>
              <a:t>factors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5" dirty="0">
                <a:latin typeface="Carlito"/>
                <a:cs typeface="Carlito"/>
              </a:rPr>
              <a:t>not </a:t>
            </a:r>
            <a:r>
              <a:rPr sz="3000" spc="-20" dirty="0">
                <a:latin typeface="Carlito"/>
                <a:cs typeface="Carlito"/>
              </a:rPr>
              <a:t>always </a:t>
            </a:r>
            <a:r>
              <a:rPr sz="3000" spc="-5" dirty="0">
                <a:latin typeface="Carlito"/>
                <a:cs typeface="Carlito"/>
              </a:rPr>
              <a:t>observable, </a:t>
            </a:r>
            <a:r>
              <a:rPr sz="3000" spc="5" dirty="0">
                <a:latin typeface="Carlito"/>
                <a:cs typeface="Carlito"/>
              </a:rPr>
              <a:t>e.g. </a:t>
            </a:r>
            <a:r>
              <a:rPr sz="3000" spc="-5" dirty="0">
                <a:latin typeface="Carlito"/>
                <a:cs typeface="Carlito"/>
              </a:rPr>
              <a:t>inner thought  </a:t>
            </a:r>
            <a:r>
              <a:rPr sz="3000" spc="-10" dirty="0">
                <a:latin typeface="Carlito"/>
                <a:cs typeface="Carlito"/>
              </a:rPr>
              <a:t>processes, </a:t>
            </a:r>
            <a:r>
              <a:rPr sz="3000" spc="-5" dirty="0">
                <a:latin typeface="Carlito"/>
                <a:cs typeface="Carlito"/>
              </a:rPr>
              <a:t>so that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10" dirty="0">
                <a:latin typeface="Carlito"/>
                <a:cs typeface="Carlito"/>
              </a:rPr>
              <a:t>can become </a:t>
            </a:r>
            <a:r>
              <a:rPr sz="3000" spc="-15" dirty="0">
                <a:latin typeface="Carlito"/>
                <a:cs typeface="Carlito"/>
              </a:rPr>
              <a:t>hard to  </a:t>
            </a:r>
            <a:r>
              <a:rPr sz="3000" spc="-20" dirty="0">
                <a:latin typeface="Carlito"/>
                <a:cs typeface="Carlito"/>
              </a:rPr>
              <a:t>generalize </a:t>
            </a:r>
            <a:r>
              <a:rPr sz="3000" spc="-5" dirty="0">
                <a:latin typeface="Carlito"/>
                <a:cs typeface="Carlito"/>
              </a:rPr>
              <a:t>on,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15" dirty="0">
                <a:latin typeface="Carlito"/>
                <a:cs typeface="Carlito"/>
              </a:rPr>
              <a:t>example, </a:t>
            </a:r>
            <a:r>
              <a:rPr sz="3000" spc="-10" dirty="0">
                <a:latin typeface="Carlito"/>
                <a:cs typeface="Carlito"/>
              </a:rPr>
              <a:t>motivation </a:t>
            </a:r>
            <a:r>
              <a:rPr sz="3000" spc="-20" dirty="0">
                <a:latin typeface="Carlito"/>
                <a:cs typeface="Carlito"/>
              </a:rPr>
              <a:t>from  </a:t>
            </a:r>
            <a:r>
              <a:rPr sz="3000" spc="-10" dirty="0">
                <a:latin typeface="Carlito"/>
                <a:cs typeface="Carlito"/>
              </a:rPr>
              <a:t>observation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behavior </a:t>
            </a:r>
            <a:r>
              <a:rPr sz="3000" dirty="0">
                <a:latin typeface="Carlito"/>
                <a:cs typeface="Carlito"/>
              </a:rPr>
              <a:t>alone.</a:t>
            </a:r>
            <a:endParaRPr sz="3000">
              <a:latin typeface="Carlito"/>
              <a:cs typeface="Carlito"/>
            </a:endParaRPr>
          </a:p>
          <a:p>
            <a:pPr marL="355600" marR="16764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Furthermore, </a:t>
            </a:r>
            <a:r>
              <a:rPr sz="3000" spc="-5" dirty="0">
                <a:latin typeface="Carlito"/>
                <a:cs typeface="Carlito"/>
              </a:rPr>
              <a:t>people place </a:t>
            </a:r>
            <a:r>
              <a:rPr sz="3000" dirty="0">
                <a:latin typeface="Carlito"/>
                <a:cs typeface="Carlito"/>
              </a:rPr>
              <a:t>their </a:t>
            </a:r>
            <a:r>
              <a:rPr sz="3000" spc="-5" dirty="0">
                <a:latin typeface="Carlito"/>
                <a:cs typeface="Carlito"/>
              </a:rPr>
              <a:t>own </a:t>
            </a:r>
            <a:r>
              <a:rPr sz="3000" dirty="0">
                <a:latin typeface="Carlito"/>
                <a:cs typeface="Carlito"/>
              </a:rPr>
              <a:t>meanings 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0" dirty="0">
                <a:latin typeface="Carlito"/>
                <a:cs typeface="Carlito"/>
              </a:rPr>
              <a:t>events; </a:t>
            </a:r>
            <a:r>
              <a:rPr sz="3000" dirty="0">
                <a:latin typeface="Carlito"/>
                <a:cs typeface="Carlito"/>
              </a:rPr>
              <a:t>meanings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5" dirty="0">
                <a:latin typeface="Carlito"/>
                <a:cs typeface="Carlito"/>
              </a:rPr>
              <a:t>do not </a:t>
            </a:r>
            <a:r>
              <a:rPr sz="3000" spc="-20" dirty="0">
                <a:latin typeface="Carlito"/>
                <a:cs typeface="Carlito"/>
              </a:rPr>
              <a:t>always </a:t>
            </a:r>
            <a:r>
              <a:rPr sz="3000" spc="-10" dirty="0">
                <a:latin typeface="Carlito"/>
                <a:cs typeface="Carlito"/>
              </a:rPr>
              <a:t>coincide  </a:t>
            </a:r>
            <a:r>
              <a:rPr sz="3000" dirty="0">
                <a:latin typeface="Carlito"/>
                <a:cs typeface="Carlito"/>
              </a:rPr>
              <a:t>with the </a:t>
            </a:r>
            <a:r>
              <a:rPr sz="3000" spc="-30" dirty="0">
                <a:latin typeface="Carlito"/>
                <a:cs typeface="Carlito"/>
              </a:rPr>
              <a:t>way </a:t>
            </a:r>
            <a:r>
              <a:rPr sz="3000" spc="-10" dirty="0">
                <a:latin typeface="Carlito"/>
                <a:cs typeface="Carlito"/>
              </a:rPr>
              <a:t>others </a:t>
            </a:r>
            <a:r>
              <a:rPr sz="3000" spc="-20" dirty="0">
                <a:latin typeface="Carlito"/>
                <a:cs typeface="Carlito"/>
              </a:rPr>
              <a:t>have </a:t>
            </a:r>
            <a:r>
              <a:rPr sz="3000" spc="-15" dirty="0">
                <a:latin typeface="Carlito"/>
                <a:cs typeface="Carlito"/>
              </a:rPr>
              <a:t>interpreted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them.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370"/>
            <a:ext cx="7856220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Phenomenology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business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10" dirty="0">
                <a:latin typeface="Carlito"/>
                <a:cs typeface="Carlito"/>
              </a:rPr>
              <a:t>studies  </a:t>
            </a:r>
            <a:r>
              <a:rPr sz="3000" spc="-5" dirty="0">
                <a:latin typeface="Carlito"/>
                <a:cs typeface="Carlito"/>
              </a:rPr>
              <a:t>ideas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20" dirty="0">
                <a:latin typeface="Carlito"/>
                <a:cs typeface="Carlito"/>
              </a:rPr>
              <a:t>generated from </a:t>
            </a:r>
            <a:r>
              <a:rPr sz="3000" dirty="0">
                <a:latin typeface="Carlito"/>
                <a:cs typeface="Carlito"/>
              </a:rPr>
              <a:t>rich </a:t>
            </a:r>
            <a:r>
              <a:rPr sz="3000" spc="-5" dirty="0">
                <a:latin typeface="Carlito"/>
                <a:cs typeface="Carlito"/>
              </a:rPr>
              <a:t>amount of </a:t>
            </a:r>
            <a:r>
              <a:rPr sz="3000" spc="-20" dirty="0">
                <a:latin typeface="Carlito"/>
                <a:cs typeface="Carlito"/>
              </a:rPr>
              <a:t>data </a:t>
            </a:r>
            <a:r>
              <a:rPr sz="3000" spc="-10" dirty="0">
                <a:latin typeface="Carlito"/>
                <a:cs typeface="Carlito"/>
              </a:rPr>
              <a:t>by  </a:t>
            </a:r>
            <a:r>
              <a:rPr sz="3000" dirty="0">
                <a:latin typeface="Carlito"/>
                <a:cs typeface="Carlito"/>
              </a:rPr>
              <a:t>the means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induction and </a:t>
            </a:r>
            <a:r>
              <a:rPr sz="3000" spc="-5" dirty="0">
                <a:latin typeface="Carlito"/>
                <a:cs typeface="Carlito"/>
              </a:rPr>
              <a:t>human </a:t>
            </a:r>
            <a:r>
              <a:rPr sz="3000" spc="-15" dirty="0">
                <a:latin typeface="Carlito"/>
                <a:cs typeface="Carlito"/>
              </a:rPr>
              <a:t>interests, </a:t>
            </a:r>
            <a:r>
              <a:rPr sz="3000" dirty="0">
                <a:latin typeface="Carlito"/>
                <a:cs typeface="Carlito"/>
              </a:rPr>
              <a:t>as  </a:t>
            </a:r>
            <a:r>
              <a:rPr sz="3000" spc="-10" dirty="0">
                <a:latin typeface="Carlito"/>
                <a:cs typeface="Carlito"/>
              </a:rPr>
              <a:t>well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15" dirty="0">
                <a:latin typeface="Carlito"/>
                <a:cs typeface="Carlito"/>
              </a:rPr>
              <a:t>stakeholder perspective </a:t>
            </a:r>
            <a:r>
              <a:rPr sz="3000" spc="-20" dirty="0">
                <a:latin typeface="Carlito"/>
                <a:cs typeface="Carlito"/>
              </a:rPr>
              <a:t>may have </a:t>
            </a:r>
            <a:r>
              <a:rPr sz="3000" dirty="0">
                <a:latin typeface="Carlito"/>
                <a:cs typeface="Carlito"/>
              </a:rPr>
              <a:t>their  </a:t>
            </a:r>
            <a:r>
              <a:rPr sz="3000" spc="-10" dirty="0">
                <a:latin typeface="Carlito"/>
                <a:cs typeface="Carlito"/>
              </a:rPr>
              <a:t>reflection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dirty="0">
                <a:latin typeface="Carlito"/>
                <a:cs typeface="Carlito"/>
              </a:rPr>
              <a:t>the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study.</a:t>
            </a:r>
            <a:endParaRPr sz="3000">
              <a:latin typeface="Carlito"/>
              <a:cs typeface="Carlito"/>
            </a:endParaRPr>
          </a:p>
          <a:p>
            <a:pPr marL="355600" marR="16891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10" dirty="0">
                <a:latin typeface="Carlito"/>
                <a:cs typeface="Carlito"/>
              </a:rPr>
              <a:t>study that </a:t>
            </a:r>
            <a:r>
              <a:rPr sz="3000" spc="-20" dirty="0">
                <a:latin typeface="Carlito"/>
                <a:cs typeface="Carlito"/>
              </a:rPr>
              <a:t>attempts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assess the impact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10" dirty="0">
                <a:latin typeface="Carlito"/>
                <a:cs typeface="Carlito"/>
              </a:rPr>
              <a:t>leadership style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10" dirty="0">
                <a:latin typeface="Carlito"/>
                <a:cs typeface="Carlito"/>
              </a:rPr>
              <a:t>employee motivation </a:t>
            </a:r>
            <a:r>
              <a:rPr sz="3000" dirty="0">
                <a:latin typeface="Carlito"/>
                <a:cs typeface="Carlito"/>
              </a:rPr>
              <a:t>in an  </a:t>
            </a:r>
            <a:r>
              <a:rPr sz="3000" spc="-15" dirty="0">
                <a:latin typeface="Carlito"/>
                <a:cs typeface="Carlito"/>
              </a:rPr>
              <a:t>organization </a:t>
            </a:r>
            <a:r>
              <a:rPr sz="3000" dirty="0">
                <a:latin typeface="Carlito"/>
                <a:cs typeface="Carlito"/>
              </a:rPr>
              <a:t>via </a:t>
            </a:r>
            <a:r>
              <a:rPr sz="3000" spc="-5" dirty="0">
                <a:latin typeface="Carlito"/>
                <a:cs typeface="Carlito"/>
              </a:rPr>
              <a:t>conducting </a:t>
            </a:r>
            <a:r>
              <a:rPr sz="3000" spc="-15" dirty="0">
                <a:latin typeface="Carlito"/>
                <a:cs typeface="Carlito"/>
              </a:rPr>
              <a:t>in-depth interviews 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employees </a:t>
            </a:r>
            <a:r>
              <a:rPr sz="3000" dirty="0">
                <a:latin typeface="Carlito"/>
                <a:cs typeface="Carlito"/>
              </a:rPr>
              <a:t>is a </a:t>
            </a:r>
            <a:r>
              <a:rPr sz="3000" spc="-20" dirty="0">
                <a:latin typeface="Carlito"/>
                <a:cs typeface="Carlito"/>
              </a:rPr>
              <a:t>relevant </a:t>
            </a:r>
            <a:r>
              <a:rPr sz="3000" spc="-15" dirty="0">
                <a:latin typeface="Carlito"/>
                <a:cs typeface="Carlito"/>
              </a:rPr>
              <a:t>example </a:t>
            </a:r>
            <a:r>
              <a:rPr sz="3000" spc="-25" dirty="0">
                <a:latin typeface="Carlito"/>
                <a:cs typeface="Carlito"/>
              </a:rPr>
              <a:t>for 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dirty="0">
                <a:latin typeface="Carlito"/>
                <a:cs typeface="Carlito"/>
              </a:rPr>
              <a:t>with a </a:t>
            </a:r>
            <a:r>
              <a:rPr sz="3000" spc="-5" dirty="0">
                <a:latin typeface="Carlito"/>
                <a:cs typeface="Carlito"/>
              </a:rPr>
              <a:t>phenomenology</a:t>
            </a:r>
            <a:r>
              <a:rPr sz="3000" spc="35" dirty="0">
                <a:latin typeface="Carlito"/>
                <a:cs typeface="Carlito"/>
              </a:rPr>
              <a:t> </a:t>
            </a:r>
            <a:r>
              <a:rPr sz="3000" spc="-30" dirty="0">
                <a:latin typeface="Carlito"/>
                <a:cs typeface="Carlito"/>
              </a:rPr>
              <a:t>philosophy.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8493"/>
            <a:ext cx="7971790" cy="41243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Advantages </a:t>
            </a:r>
            <a:r>
              <a:rPr sz="3200" spc="-5" dirty="0">
                <a:latin typeface="Carlito"/>
                <a:cs typeface="Carlito"/>
              </a:rPr>
              <a:t>associated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phenomenology  </a:t>
            </a:r>
            <a:r>
              <a:rPr sz="3200" dirty="0">
                <a:latin typeface="Carlito"/>
                <a:cs typeface="Carlito"/>
              </a:rPr>
              <a:t>include </a:t>
            </a:r>
            <a:r>
              <a:rPr sz="3200" spc="-20" dirty="0">
                <a:latin typeface="Carlito"/>
                <a:cs typeface="Carlito"/>
              </a:rPr>
              <a:t>better </a:t>
            </a:r>
            <a:r>
              <a:rPr sz="3200" spc="-15" dirty="0">
                <a:latin typeface="Carlito"/>
                <a:cs typeface="Carlito"/>
              </a:rPr>
              <a:t>understanding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meanings  </a:t>
            </a:r>
            <a:r>
              <a:rPr sz="3200" spc="-15" dirty="0">
                <a:latin typeface="Carlito"/>
                <a:cs typeface="Carlito"/>
              </a:rPr>
              <a:t>attached </a:t>
            </a:r>
            <a:r>
              <a:rPr sz="3200" spc="-5" dirty="0">
                <a:latin typeface="Carlito"/>
                <a:cs typeface="Carlito"/>
              </a:rPr>
              <a:t>by people </a:t>
            </a:r>
            <a:r>
              <a:rPr sz="3200" dirty="0">
                <a:latin typeface="Carlito"/>
                <a:cs typeface="Carlito"/>
              </a:rPr>
              <a:t>and its </a:t>
            </a:r>
            <a:r>
              <a:rPr sz="3200" spc="-5" dirty="0">
                <a:latin typeface="Carlito"/>
                <a:cs typeface="Carlito"/>
              </a:rPr>
              <a:t>contribution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new </a:t>
            </a:r>
            <a:r>
              <a:rPr sz="3200" dirty="0">
                <a:latin typeface="Carlito"/>
                <a:cs typeface="Carlito"/>
              </a:rPr>
              <a:t>theories.</a:t>
            </a:r>
            <a:endParaRPr sz="3200">
              <a:latin typeface="Carlito"/>
              <a:cs typeface="Carlito"/>
            </a:endParaRPr>
          </a:p>
          <a:p>
            <a:pPr marL="355600" marR="415925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5" dirty="0">
                <a:latin typeface="Carlito"/>
                <a:cs typeface="Carlito"/>
              </a:rPr>
              <a:t>disadvantages </a:t>
            </a:r>
            <a:r>
              <a:rPr sz="3200" spc="-5" dirty="0">
                <a:latin typeface="Carlito"/>
                <a:cs typeface="Carlito"/>
              </a:rPr>
              <a:t>include </a:t>
            </a:r>
            <a:r>
              <a:rPr sz="3200" spc="-10" dirty="0">
                <a:latin typeface="Carlito"/>
                <a:cs typeface="Carlito"/>
              </a:rPr>
              <a:t>difficulties </a:t>
            </a:r>
            <a:r>
              <a:rPr sz="3200" spc="-5" dirty="0">
                <a:latin typeface="Carlito"/>
                <a:cs typeface="Carlito"/>
              </a:rPr>
              <a:t>with  analysis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interpretation, </a:t>
            </a:r>
            <a:r>
              <a:rPr sz="3200" spc="-5" dirty="0">
                <a:latin typeface="Carlito"/>
                <a:cs typeface="Carlito"/>
              </a:rPr>
              <a:t>usually lower  </a:t>
            </a:r>
            <a:r>
              <a:rPr sz="3200" spc="-10" dirty="0">
                <a:latin typeface="Carlito"/>
                <a:cs typeface="Carlito"/>
              </a:rPr>
              <a:t>levels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validity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reliability </a:t>
            </a:r>
            <a:r>
              <a:rPr sz="3200" spc="-10" dirty="0">
                <a:latin typeface="Carlito"/>
                <a:cs typeface="Carlito"/>
              </a:rPr>
              <a:t>compared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positivism,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spc="-5" dirty="0">
                <a:latin typeface="Carlito"/>
                <a:cs typeface="Carlito"/>
              </a:rPr>
              <a:t>time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other  </a:t>
            </a:r>
            <a:r>
              <a:rPr sz="3200" spc="-10" dirty="0">
                <a:latin typeface="Carlito"/>
                <a:cs typeface="Carlito"/>
              </a:rPr>
              <a:t>resources required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20" dirty="0">
                <a:latin typeface="Carlito"/>
                <a:cs typeface="Carlito"/>
              </a:rPr>
              <a:t>data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collection.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8354" y="461899"/>
            <a:ext cx="6925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Phenomenology:Adv </a:t>
            </a:r>
            <a:r>
              <a:rPr spc="-15" dirty="0"/>
              <a:t>vs</a:t>
            </a:r>
            <a:r>
              <a:rPr spc="-100" dirty="0"/>
              <a:t> </a:t>
            </a:r>
            <a:r>
              <a:rPr dirty="0"/>
              <a:t>disadv</a:t>
            </a:r>
          </a:p>
        </p:txBody>
      </p:sp>
      <p:sp>
        <p:nvSpPr>
          <p:cNvPr id="3" name="object 3"/>
          <p:cNvSpPr/>
          <p:nvPr/>
        </p:nvSpPr>
        <p:spPr>
          <a:xfrm>
            <a:off x="4476750" y="5371972"/>
            <a:ext cx="3263900" cy="920750"/>
          </a:xfrm>
          <a:custGeom>
            <a:avLst/>
            <a:gdLst/>
            <a:ahLst/>
            <a:cxnLst/>
            <a:rect l="l" t="t" r="r" b="b"/>
            <a:pathLst>
              <a:path w="3263900" h="920750">
                <a:moveTo>
                  <a:pt x="3257550" y="0"/>
                </a:moveTo>
                <a:lnTo>
                  <a:pt x="3257550" y="920711"/>
                </a:lnTo>
              </a:path>
              <a:path w="3263900" h="920750">
                <a:moveTo>
                  <a:pt x="0" y="914361"/>
                </a:moveTo>
                <a:lnTo>
                  <a:pt x="3263900" y="9143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86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29235" algn="l"/>
              </a:tabLst>
            </a:pPr>
            <a:r>
              <a:rPr spc="-5" dirty="0"/>
              <a:t>Can look </a:t>
            </a:r>
            <a:r>
              <a:rPr dirty="0"/>
              <a:t>at </a:t>
            </a:r>
            <a:r>
              <a:rPr spc="-5" dirty="0"/>
              <a:t>change  processes over</a:t>
            </a:r>
            <a:r>
              <a:rPr spc="-30" dirty="0"/>
              <a:t> </a:t>
            </a:r>
            <a:r>
              <a:rPr spc="-5" dirty="0"/>
              <a:t>time</a:t>
            </a: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/>
            </a:pPr>
            <a:endParaRPr sz="2500"/>
          </a:p>
          <a:p>
            <a:pPr marL="256540" indent="-2444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57175" algn="l"/>
              </a:tabLst>
            </a:pPr>
            <a:r>
              <a:rPr spc="-5" dirty="0"/>
              <a:t>Help to</a:t>
            </a:r>
            <a:r>
              <a:rPr spc="5" dirty="0"/>
              <a:t> </a:t>
            </a:r>
            <a:r>
              <a:rPr spc="-5" dirty="0"/>
              <a:t>understand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people’s</a:t>
            </a:r>
            <a:r>
              <a:rPr spc="-20" dirty="0"/>
              <a:t> </a:t>
            </a:r>
            <a:r>
              <a:rPr dirty="0"/>
              <a:t>meanings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/>
          </a:p>
          <a:p>
            <a:pPr marL="12700" marR="430530" algn="just">
              <a:lnSpc>
                <a:spcPct val="100000"/>
              </a:lnSpc>
              <a:buAutoNum type="arabicPeriod" startAt="3"/>
              <a:tabLst>
                <a:tab pos="255904" algn="l"/>
              </a:tabLst>
            </a:pPr>
            <a:r>
              <a:rPr spc="-5" dirty="0"/>
              <a:t>Help to adjust to </a:t>
            </a:r>
            <a:r>
              <a:rPr dirty="0"/>
              <a:t>new  </a:t>
            </a:r>
            <a:r>
              <a:rPr spc="-5" dirty="0"/>
              <a:t>issues </a:t>
            </a:r>
            <a:r>
              <a:rPr dirty="0"/>
              <a:t>and ideas as </a:t>
            </a:r>
            <a:r>
              <a:rPr spc="-5" dirty="0"/>
              <a:t>they  emerge</a:t>
            </a:r>
          </a:p>
          <a:p>
            <a:pPr marL="12700" marR="793115" algn="just">
              <a:lnSpc>
                <a:spcPct val="100000"/>
              </a:lnSpc>
              <a:spcBef>
                <a:spcPts val="720"/>
              </a:spcBef>
              <a:buAutoNum type="arabicPeriod" startAt="3"/>
              <a:tabLst>
                <a:tab pos="259079" algn="l"/>
              </a:tabLst>
            </a:pPr>
            <a:r>
              <a:rPr spc="-5" dirty="0"/>
              <a:t>Contribute to the  development of </a:t>
            </a:r>
            <a:r>
              <a:rPr dirty="0"/>
              <a:t>new  </a:t>
            </a:r>
            <a:r>
              <a:rPr spc="-5" dirty="0"/>
              <a:t>theories</a:t>
            </a:r>
          </a:p>
          <a:p>
            <a:pPr marL="12700" marR="5080">
              <a:lnSpc>
                <a:spcPct val="100000"/>
              </a:lnSpc>
              <a:spcBef>
                <a:spcPts val="720"/>
              </a:spcBef>
              <a:buAutoNum type="arabicPeriod" startAt="3"/>
              <a:tabLst>
                <a:tab pos="250190" algn="l"/>
              </a:tabLst>
            </a:pPr>
            <a:r>
              <a:rPr spc="-5" dirty="0"/>
              <a:t>Gather data which </a:t>
            </a:r>
            <a:r>
              <a:rPr dirty="0"/>
              <a:t>is seen  as </a:t>
            </a:r>
            <a:r>
              <a:rPr spc="-5" dirty="0"/>
              <a:t>natural rather than  </a:t>
            </a:r>
            <a:r>
              <a:rPr dirty="0"/>
              <a:t>artificial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6252" y="1740153"/>
            <a:ext cx="3072130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AutoNum type="arabicPeriod"/>
              <a:tabLst>
                <a:tab pos="172720" algn="l"/>
              </a:tabLst>
            </a:pPr>
            <a:r>
              <a:rPr sz="1800" dirty="0">
                <a:latin typeface="Georgia"/>
                <a:cs typeface="Georgia"/>
              </a:rPr>
              <a:t>Data </a:t>
            </a:r>
            <a:r>
              <a:rPr sz="1800" spc="-5" dirty="0">
                <a:latin typeface="Georgia"/>
                <a:cs typeface="Georgia"/>
              </a:rPr>
              <a:t>gathering can take up </a:t>
            </a:r>
            <a:r>
              <a:rPr sz="1800" dirty="0">
                <a:latin typeface="Georgia"/>
                <a:cs typeface="Georgia"/>
              </a:rPr>
              <a:t>a  </a:t>
            </a:r>
            <a:r>
              <a:rPr sz="1800" spc="-5" dirty="0">
                <a:latin typeface="Georgia"/>
                <a:cs typeface="Georgia"/>
              </a:rPr>
              <a:t>great deal of </a:t>
            </a:r>
            <a:r>
              <a:rPr sz="1800" dirty="0">
                <a:latin typeface="Georgia"/>
                <a:cs typeface="Georgia"/>
              </a:rPr>
              <a:t>time and  </a:t>
            </a:r>
            <a:r>
              <a:rPr sz="1800" spc="-5" dirty="0">
                <a:latin typeface="Georgia"/>
                <a:cs typeface="Georgia"/>
              </a:rPr>
              <a:t>resources</a:t>
            </a:r>
            <a:endParaRPr sz="1800">
              <a:latin typeface="Georgia"/>
              <a:cs typeface="Georgia"/>
            </a:endParaRPr>
          </a:p>
          <a:p>
            <a:pPr marL="12700" marR="100330">
              <a:lnSpc>
                <a:spcPct val="100000"/>
              </a:lnSpc>
              <a:spcBef>
                <a:spcPts val="720"/>
              </a:spcBef>
              <a:buSzPct val="94444"/>
              <a:buAutoNum type="arabicPeriod"/>
              <a:tabLst>
                <a:tab pos="203200" algn="l"/>
              </a:tabLst>
            </a:pPr>
            <a:r>
              <a:rPr sz="1800" spc="-5" dirty="0">
                <a:latin typeface="Georgia"/>
                <a:cs typeface="Georgia"/>
              </a:rPr>
              <a:t>The analysis </a:t>
            </a:r>
            <a:r>
              <a:rPr sz="1800" dirty="0">
                <a:latin typeface="Georgia"/>
                <a:cs typeface="Georgia"/>
              </a:rPr>
              <a:t>and  </a:t>
            </a:r>
            <a:r>
              <a:rPr sz="1800" spc="-5" dirty="0">
                <a:latin typeface="Georgia"/>
                <a:cs typeface="Georgia"/>
              </a:rPr>
              <a:t>interpretation of data </a:t>
            </a:r>
            <a:r>
              <a:rPr sz="1800" dirty="0">
                <a:latin typeface="Georgia"/>
                <a:cs typeface="Georgia"/>
              </a:rPr>
              <a:t>may </a:t>
            </a:r>
            <a:r>
              <a:rPr sz="1800" spc="-5" dirty="0">
                <a:latin typeface="Georgia"/>
                <a:cs typeface="Georgia"/>
              </a:rPr>
              <a:t>be  difficult</a:t>
            </a:r>
            <a:endParaRPr sz="1800">
              <a:latin typeface="Georgia"/>
              <a:cs typeface="Georgia"/>
            </a:endParaRPr>
          </a:p>
          <a:p>
            <a:pPr marL="12700" marR="48260">
              <a:lnSpc>
                <a:spcPct val="100000"/>
              </a:lnSpc>
              <a:spcBef>
                <a:spcPts val="720"/>
              </a:spcBef>
              <a:buSzPct val="94444"/>
              <a:buAutoNum type="arabicPeriod"/>
              <a:tabLst>
                <a:tab pos="201295" algn="l"/>
              </a:tabLst>
            </a:pPr>
            <a:r>
              <a:rPr sz="1800" dirty="0">
                <a:latin typeface="Georgia"/>
                <a:cs typeface="Georgia"/>
              </a:rPr>
              <a:t>May </a:t>
            </a:r>
            <a:r>
              <a:rPr sz="1800" spc="-5" dirty="0">
                <a:latin typeface="Georgia"/>
                <a:cs typeface="Georgia"/>
              </a:rPr>
              <a:t>be harder than  positivist approach to control  pace, progress </a:t>
            </a:r>
            <a:r>
              <a:rPr sz="1800" dirty="0">
                <a:latin typeface="Georgia"/>
                <a:cs typeface="Georgia"/>
              </a:rPr>
              <a:t>and end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points</a:t>
            </a:r>
            <a:endParaRPr sz="1800">
              <a:latin typeface="Georgia"/>
              <a:cs typeface="Georgia"/>
            </a:endParaRPr>
          </a:p>
          <a:p>
            <a:pPr marL="12700" marR="59690">
              <a:lnSpc>
                <a:spcPct val="100000"/>
              </a:lnSpc>
              <a:spcBef>
                <a:spcPts val="725"/>
              </a:spcBef>
              <a:buSzPct val="94444"/>
              <a:buAutoNum type="arabicPeriod"/>
              <a:tabLst>
                <a:tab pos="204470" algn="l"/>
              </a:tabLst>
            </a:pPr>
            <a:r>
              <a:rPr sz="1800" spc="-5" dirty="0">
                <a:latin typeface="Georgia"/>
                <a:cs typeface="Georgia"/>
              </a:rPr>
              <a:t>Policy-makers </a:t>
            </a:r>
            <a:r>
              <a:rPr sz="1800" dirty="0">
                <a:latin typeface="Georgia"/>
                <a:cs typeface="Georgia"/>
              </a:rPr>
              <a:t>may </a:t>
            </a:r>
            <a:r>
              <a:rPr sz="1800" spc="-10" dirty="0">
                <a:latin typeface="Georgia"/>
                <a:cs typeface="Georgia"/>
              </a:rPr>
              <a:t>give </a:t>
            </a:r>
            <a:r>
              <a:rPr sz="1800" spc="-5" dirty="0">
                <a:latin typeface="Georgia"/>
                <a:cs typeface="Georgia"/>
              </a:rPr>
              <a:t>low  credibility to </a:t>
            </a:r>
            <a:r>
              <a:rPr sz="1800" dirty="0">
                <a:latin typeface="Georgia"/>
                <a:cs typeface="Georgia"/>
              </a:rPr>
              <a:t>a  </a:t>
            </a:r>
            <a:r>
              <a:rPr sz="1800" spc="-5" dirty="0">
                <a:latin typeface="Georgia"/>
                <a:cs typeface="Georgia"/>
              </a:rPr>
              <a:t>phenomenological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study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4504" y="461899"/>
            <a:ext cx="5631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Positivism: </a:t>
            </a:r>
            <a:r>
              <a:rPr dirty="0"/>
              <a:t>Adv </a:t>
            </a:r>
            <a:r>
              <a:rPr spc="-15" dirty="0"/>
              <a:t>vs</a:t>
            </a:r>
            <a:r>
              <a:rPr spc="-30" dirty="0"/>
              <a:t> </a:t>
            </a:r>
            <a:r>
              <a:rPr spc="-5" dirty="0"/>
              <a:t>disadv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8694" y="1648714"/>
            <a:ext cx="28797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0550">
              <a:lnSpc>
                <a:spcPct val="100000"/>
              </a:lnSpc>
              <a:spcBef>
                <a:spcPts val="100"/>
              </a:spcBef>
              <a:buSzPct val="94444"/>
              <a:buAutoNum type="arabicPeriod"/>
              <a:tabLst>
                <a:tab pos="172720" algn="l"/>
              </a:tabLst>
            </a:pPr>
            <a:r>
              <a:rPr sz="1800" spc="-5" dirty="0">
                <a:latin typeface="Georgia"/>
                <a:cs typeface="Georgia"/>
              </a:rPr>
              <a:t>Wide coverage of the  range of situations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/>
            </a:pPr>
            <a:endParaRPr sz="2500">
              <a:latin typeface="Georgia"/>
              <a:cs typeface="Georgia"/>
            </a:endParaRPr>
          </a:p>
          <a:p>
            <a:pPr marL="202565" indent="-190500">
              <a:lnSpc>
                <a:spcPct val="100000"/>
              </a:lnSpc>
              <a:spcBef>
                <a:spcPts val="5"/>
              </a:spcBef>
              <a:buSzPct val="94444"/>
              <a:buAutoNum type="arabicPeriod"/>
              <a:tabLst>
                <a:tab pos="203200" algn="l"/>
              </a:tabLst>
            </a:pPr>
            <a:r>
              <a:rPr sz="1800" spc="-5" dirty="0">
                <a:latin typeface="Georgia"/>
                <a:cs typeface="Georgia"/>
              </a:rPr>
              <a:t>Can be fast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and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Georgia"/>
                <a:cs typeface="Georgia"/>
              </a:rPr>
              <a:t>economical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buSzPct val="94444"/>
              <a:buAutoNum type="arabicPeriod" startAt="3"/>
              <a:tabLst>
                <a:tab pos="201295" algn="l"/>
              </a:tabLst>
            </a:pPr>
            <a:r>
              <a:rPr sz="1800" dirty="0">
                <a:latin typeface="Georgia"/>
                <a:cs typeface="Georgia"/>
              </a:rPr>
              <a:t>May </a:t>
            </a:r>
            <a:r>
              <a:rPr sz="1800" spc="-5" dirty="0">
                <a:latin typeface="Georgia"/>
                <a:cs typeface="Georgia"/>
              </a:rPr>
              <a:t>be relevant to policy  decisions when statistics </a:t>
            </a:r>
            <a:r>
              <a:rPr sz="1800" dirty="0">
                <a:latin typeface="Georgia"/>
                <a:cs typeface="Georgia"/>
              </a:rPr>
              <a:t>are  </a:t>
            </a:r>
            <a:r>
              <a:rPr sz="1800" spc="-5" dirty="0">
                <a:latin typeface="Georgia"/>
                <a:cs typeface="Georgia"/>
              </a:rPr>
              <a:t>exaggerated </a:t>
            </a:r>
            <a:r>
              <a:rPr sz="1800" dirty="0">
                <a:latin typeface="Georgia"/>
                <a:cs typeface="Georgia"/>
              </a:rPr>
              <a:t>in </a:t>
            </a:r>
            <a:r>
              <a:rPr sz="1800" spc="-5" dirty="0">
                <a:latin typeface="Georgia"/>
                <a:cs typeface="Georgia"/>
              </a:rPr>
              <a:t>large  samples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6252" y="1648714"/>
            <a:ext cx="308991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0">
              <a:lnSpc>
                <a:spcPct val="100000"/>
              </a:lnSpc>
              <a:spcBef>
                <a:spcPts val="100"/>
              </a:spcBef>
              <a:buSzPct val="94444"/>
              <a:buAutoNum type="arabicPeriod"/>
              <a:tabLst>
                <a:tab pos="172720" algn="l"/>
              </a:tabLst>
            </a:pPr>
            <a:r>
              <a:rPr sz="1800" spc="-5" dirty="0">
                <a:latin typeface="Georgia"/>
                <a:cs typeface="Georgia"/>
              </a:rPr>
              <a:t>Methods </a:t>
            </a:r>
            <a:r>
              <a:rPr sz="1800" dirty="0">
                <a:latin typeface="Georgia"/>
                <a:cs typeface="Georgia"/>
              </a:rPr>
              <a:t>tend </a:t>
            </a:r>
            <a:r>
              <a:rPr sz="1800" spc="-5" dirty="0">
                <a:latin typeface="Georgia"/>
                <a:cs typeface="Georgia"/>
              </a:rPr>
              <a:t>to be flexible  </a:t>
            </a:r>
            <a:r>
              <a:rPr sz="1800" dirty="0">
                <a:latin typeface="Georgia"/>
                <a:cs typeface="Georgia"/>
              </a:rPr>
              <a:t>and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artificial</a:t>
            </a:r>
            <a:endParaRPr sz="1800">
              <a:latin typeface="Georgia"/>
              <a:cs typeface="Georgia"/>
            </a:endParaRPr>
          </a:p>
          <a:p>
            <a:pPr marL="12700" marR="88900">
              <a:lnSpc>
                <a:spcPct val="100000"/>
              </a:lnSpc>
              <a:spcBef>
                <a:spcPts val="720"/>
              </a:spcBef>
              <a:buSzPct val="94444"/>
              <a:buAutoNum type="arabicPeriod"/>
              <a:tabLst>
                <a:tab pos="203200" algn="l"/>
              </a:tabLst>
            </a:pPr>
            <a:r>
              <a:rPr sz="1800" dirty="0">
                <a:latin typeface="Georgia"/>
                <a:cs typeface="Georgia"/>
              </a:rPr>
              <a:t>Not </a:t>
            </a:r>
            <a:r>
              <a:rPr sz="1800" spc="-5" dirty="0">
                <a:latin typeface="Georgia"/>
                <a:cs typeface="Georgia"/>
              </a:rPr>
              <a:t>very effective </a:t>
            </a:r>
            <a:r>
              <a:rPr sz="1800" dirty="0">
                <a:latin typeface="Georgia"/>
                <a:cs typeface="Georgia"/>
              </a:rPr>
              <a:t>in  </a:t>
            </a:r>
            <a:r>
              <a:rPr sz="1800" spc="-5" dirty="0">
                <a:latin typeface="Georgia"/>
                <a:cs typeface="Georgia"/>
              </a:rPr>
              <a:t>understanding processes or  the significance people attach  to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actions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/>
            </a:pPr>
            <a:endParaRPr sz="2500">
              <a:latin typeface="Georgia"/>
              <a:cs typeface="Georgia"/>
            </a:endParaRPr>
          </a:p>
          <a:p>
            <a:pPr marL="12700" marR="993140">
              <a:lnSpc>
                <a:spcPct val="100000"/>
              </a:lnSpc>
              <a:buSzPct val="94444"/>
              <a:buAutoNum type="arabicPeriod"/>
              <a:tabLst>
                <a:tab pos="201295" algn="l"/>
              </a:tabLst>
            </a:pPr>
            <a:r>
              <a:rPr sz="1800" dirty="0">
                <a:latin typeface="Georgia"/>
                <a:cs typeface="Georgia"/>
              </a:rPr>
              <a:t>Not </a:t>
            </a:r>
            <a:r>
              <a:rPr sz="1800" spc="-5" dirty="0">
                <a:latin typeface="Georgia"/>
                <a:cs typeface="Georgia"/>
              </a:rPr>
              <a:t>very helpful</a:t>
            </a:r>
            <a:r>
              <a:rPr sz="1800" spc="-6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  </a:t>
            </a:r>
            <a:r>
              <a:rPr sz="1800" spc="-5" dirty="0">
                <a:latin typeface="Georgia"/>
                <a:cs typeface="Georgia"/>
              </a:rPr>
              <a:t>generating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theories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/>
            </a:pPr>
            <a:endParaRPr sz="2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buSzPct val="94444"/>
              <a:buAutoNum type="arabicPeriod"/>
              <a:tabLst>
                <a:tab pos="204470" algn="l"/>
              </a:tabLst>
            </a:pPr>
            <a:r>
              <a:rPr sz="1800" spc="-5" dirty="0">
                <a:latin typeface="Georgia"/>
                <a:cs typeface="Georgia"/>
              </a:rPr>
              <a:t>Because </a:t>
            </a:r>
            <a:r>
              <a:rPr sz="1800" dirty="0">
                <a:latin typeface="Georgia"/>
                <a:cs typeface="Georgia"/>
              </a:rPr>
              <a:t>it </a:t>
            </a:r>
            <a:r>
              <a:rPr sz="1800" spc="-5" dirty="0">
                <a:latin typeface="Georgia"/>
                <a:cs typeface="Georgia"/>
              </a:rPr>
              <a:t>focuses on what  </a:t>
            </a:r>
            <a:r>
              <a:rPr sz="1800" dirty="0">
                <a:latin typeface="Georgia"/>
                <a:cs typeface="Georgia"/>
              </a:rPr>
              <a:t>is </a:t>
            </a:r>
            <a:r>
              <a:rPr sz="1800" spc="-5" dirty="0">
                <a:latin typeface="Georgia"/>
                <a:cs typeface="Georgia"/>
              </a:rPr>
              <a:t>or what has </a:t>
            </a:r>
            <a:r>
              <a:rPr sz="1800" dirty="0">
                <a:latin typeface="Georgia"/>
                <a:cs typeface="Georgia"/>
              </a:rPr>
              <a:t>been recently, it  makes it </a:t>
            </a:r>
            <a:r>
              <a:rPr sz="1800" spc="-5" dirty="0">
                <a:latin typeface="Georgia"/>
                <a:cs typeface="Georgia"/>
              </a:rPr>
              <a:t>hard for policy  </a:t>
            </a:r>
            <a:r>
              <a:rPr sz="1800" dirty="0">
                <a:latin typeface="Georgia"/>
                <a:cs typeface="Georgia"/>
              </a:rPr>
              <a:t>makers </a:t>
            </a:r>
            <a:r>
              <a:rPr sz="1800" spc="-5" dirty="0">
                <a:latin typeface="Georgia"/>
                <a:cs typeface="Georgia"/>
              </a:rPr>
              <a:t>to </a:t>
            </a:r>
            <a:r>
              <a:rPr sz="1800" dirty="0">
                <a:latin typeface="Georgia"/>
                <a:cs typeface="Georgia"/>
              </a:rPr>
              <a:t>infer </a:t>
            </a:r>
            <a:r>
              <a:rPr sz="1800" spc="-5" dirty="0">
                <a:latin typeface="Georgia"/>
                <a:cs typeface="Georgia"/>
              </a:rPr>
              <a:t>what actions  should </a:t>
            </a:r>
            <a:r>
              <a:rPr sz="1800" dirty="0">
                <a:latin typeface="Georgia"/>
                <a:cs typeface="Georgia"/>
              </a:rPr>
              <a:t>take </a:t>
            </a:r>
            <a:r>
              <a:rPr sz="1800" spc="-5" dirty="0">
                <a:latin typeface="Georgia"/>
                <a:cs typeface="Georgia"/>
              </a:rPr>
              <a:t>place </a:t>
            </a:r>
            <a:r>
              <a:rPr sz="1800" dirty="0">
                <a:latin typeface="Georgia"/>
                <a:cs typeface="Georgia"/>
              </a:rPr>
              <a:t>in </a:t>
            </a:r>
            <a:r>
              <a:rPr sz="1800" spc="-5" dirty="0">
                <a:latin typeface="Georgia"/>
                <a:cs typeface="Georgia"/>
              </a:rPr>
              <a:t>the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future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Hypot</a:t>
            </a:r>
            <a:r>
              <a:rPr spc="10" dirty="0"/>
              <a:t>h</a:t>
            </a:r>
            <a:r>
              <a:rPr dirty="0"/>
              <a:t>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44815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8862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proposition </a:t>
            </a:r>
            <a:r>
              <a:rPr sz="3200" dirty="0">
                <a:latin typeface="Carlito"/>
                <a:cs typeface="Carlito"/>
              </a:rPr>
              <a:t>made as a </a:t>
            </a:r>
            <a:r>
              <a:rPr sz="3200" spc="-5" dirty="0">
                <a:latin typeface="Carlito"/>
                <a:cs typeface="Carlito"/>
              </a:rPr>
              <a:t>basis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reasoning,  without </a:t>
            </a:r>
            <a:r>
              <a:rPr sz="3200" spc="-20" dirty="0">
                <a:latin typeface="Carlito"/>
                <a:cs typeface="Carlito"/>
              </a:rPr>
              <a:t>any </a:t>
            </a:r>
            <a:r>
              <a:rPr sz="3200" dirty="0">
                <a:latin typeface="Carlito"/>
                <a:cs typeface="Carlito"/>
              </a:rPr>
              <a:t>assumption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its</a:t>
            </a:r>
            <a:r>
              <a:rPr sz="3200" spc="6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truth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15" dirty="0">
                <a:latin typeface="Carlito"/>
                <a:cs typeface="Carlito"/>
              </a:rPr>
              <a:t>(ex: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hypothesis that every </a:t>
            </a:r>
            <a:r>
              <a:rPr sz="3200" spc="-15" dirty="0">
                <a:latin typeface="Carlito"/>
                <a:cs typeface="Carlito"/>
              </a:rPr>
              <a:t>event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9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cause)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1057" y="461899"/>
            <a:ext cx="28803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Subjectivism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8785"/>
            <a:ext cx="7832725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Subjectivism (also </a:t>
            </a:r>
            <a:r>
              <a:rPr sz="3000" dirty="0">
                <a:latin typeface="Carlito"/>
                <a:cs typeface="Carlito"/>
              </a:rPr>
              <a:t>known as </a:t>
            </a:r>
            <a:r>
              <a:rPr sz="3000" spc="-5" dirty="0">
                <a:latin typeface="Carlito"/>
                <a:cs typeface="Carlito"/>
              </a:rPr>
              <a:t>constructionism or  </a:t>
            </a:r>
            <a:r>
              <a:rPr sz="3000" spc="-10" dirty="0">
                <a:latin typeface="Carlito"/>
                <a:cs typeface="Carlito"/>
              </a:rPr>
              <a:t>interpretivism) </a:t>
            </a:r>
            <a:r>
              <a:rPr sz="3000" spc="-15" dirty="0">
                <a:latin typeface="Carlito"/>
                <a:cs typeface="Carlito"/>
              </a:rPr>
              <a:t>perceives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dirty="0">
                <a:latin typeface="Carlito"/>
                <a:cs typeface="Carlito"/>
              </a:rPr>
              <a:t>social </a:t>
            </a:r>
            <a:r>
              <a:rPr sz="3000" spc="-5" dirty="0">
                <a:latin typeface="Carlito"/>
                <a:cs typeface="Carlito"/>
              </a:rPr>
              <a:t>phenomena 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created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spc="-10" dirty="0">
                <a:latin typeface="Carlito"/>
                <a:cs typeface="Carlito"/>
              </a:rPr>
              <a:t>perceptions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consequent  </a:t>
            </a:r>
            <a:r>
              <a:rPr sz="3000" dirty="0">
                <a:latin typeface="Carlito"/>
                <a:cs typeface="Carlito"/>
              </a:rPr>
              <a:t>actions </a:t>
            </a:r>
            <a:r>
              <a:rPr sz="3000" spc="-5" dirty="0">
                <a:latin typeface="Carlito"/>
                <a:cs typeface="Carlito"/>
              </a:rPr>
              <a:t>of those </a:t>
            </a:r>
            <a:r>
              <a:rPr sz="3000" dirty="0">
                <a:latin typeface="Carlito"/>
                <a:cs typeface="Carlito"/>
              </a:rPr>
              <a:t>social </a:t>
            </a:r>
            <a:r>
              <a:rPr sz="3000" spc="-15" dirty="0">
                <a:latin typeface="Carlito"/>
                <a:cs typeface="Carlito"/>
              </a:rPr>
              <a:t>actors </a:t>
            </a:r>
            <a:r>
              <a:rPr sz="3000" spc="-5" dirty="0">
                <a:latin typeface="Carlito"/>
                <a:cs typeface="Carlito"/>
              </a:rPr>
              <a:t>concerned </a:t>
            </a:r>
            <a:r>
              <a:rPr sz="3000" dirty="0">
                <a:latin typeface="Carlito"/>
                <a:cs typeface="Carlito"/>
              </a:rPr>
              <a:t>with  </a:t>
            </a:r>
            <a:r>
              <a:rPr sz="3000" spc="-5" dirty="0">
                <a:latin typeface="Carlito"/>
                <a:cs typeface="Carlito"/>
              </a:rPr>
              <a:t>their </a:t>
            </a:r>
            <a:r>
              <a:rPr sz="3000" spc="-15" dirty="0">
                <a:latin typeface="Carlito"/>
                <a:cs typeface="Carlito"/>
              </a:rPr>
              <a:t>existence.</a:t>
            </a:r>
            <a:endParaRPr sz="3000">
              <a:latin typeface="Carlito"/>
              <a:cs typeface="Carlito"/>
            </a:endParaRPr>
          </a:p>
          <a:p>
            <a:pPr marL="355600" marR="1524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latin typeface="Carlito"/>
                <a:cs typeface="Carlito"/>
              </a:rPr>
              <a:t>Formally, </a:t>
            </a:r>
            <a:r>
              <a:rPr sz="3000" spc="-5" dirty="0">
                <a:latin typeface="Carlito"/>
                <a:cs typeface="Carlito"/>
              </a:rPr>
              <a:t>constructionism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defined </a:t>
            </a:r>
            <a:r>
              <a:rPr sz="3000" dirty="0">
                <a:latin typeface="Carlito"/>
                <a:cs typeface="Carlito"/>
              </a:rPr>
              <a:t>as  </a:t>
            </a:r>
            <a:r>
              <a:rPr sz="3000" spc="-20" dirty="0">
                <a:latin typeface="Carlito"/>
                <a:cs typeface="Carlito"/>
              </a:rPr>
              <a:t>“ontological </a:t>
            </a:r>
            <a:r>
              <a:rPr sz="3000" spc="-5" dirty="0">
                <a:latin typeface="Carlito"/>
                <a:cs typeface="Carlito"/>
              </a:rPr>
              <a:t>position </a:t>
            </a:r>
            <a:r>
              <a:rPr sz="3000" dirty="0">
                <a:latin typeface="Carlito"/>
                <a:cs typeface="Carlito"/>
              </a:rPr>
              <a:t>which </a:t>
            </a:r>
            <a:r>
              <a:rPr sz="3000" spc="-5" dirty="0">
                <a:latin typeface="Carlito"/>
                <a:cs typeface="Carlito"/>
              </a:rPr>
              <a:t>asserts that </a:t>
            </a:r>
            <a:r>
              <a:rPr sz="3000" dirty="0">
                <a:latin typeface="Carlito"/>
                <a:cs typeface="Carlito"/>
              </a:rPr>
              <a:t>social  </a:t>
            </a:r>
            <a:r>
              <a:rPr sz="3000" spc="-5" dirty="0">
                <a:latin typeface="Carlito"/>
                <a:cs typeface="Carlito"/>
              </a:rPr>
              <a:t>phenomena </a:t>
            </a:r>
            <a:r>
              <a:rPr sz="3000" dirty="0">
                <a:latin typeface="Carlito"/>
                <a:cs typeface="Carlito"/>
              </a:rPr>
              <a:t>and their meanings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continually  </a:t>
            </a:r>
            <a:r>
              <a:rPr sz="3000" spc="-10" dirty="0">
                <a:latin typeface="Carlito"/>
                <a:cs typeface="Carlito"/>
              </a:rPr>
              <a:t>being </a:t>
            </a:r>
            <a:r>
              <a:rPr sz="3000" spc="-5" dirty="0">
                <a:latin typeface="Carlito"/>
                <a:cs typeface="Carlito"/>
              </a:rPr>
              <a:t>accomplished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spc="-5" dirty="0">
                <a:latin typeface="Carlito"/>
                <a:cs typeface="Carlito"/>
              </a:rPr>
              <a:t>social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45" dirty="0">
                <a:latin typeface="Carlito"/>
                <a:cs typeface="Carlito"/>
              </a:rPr>
              <a:t>actors”.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5502" y="461899"/>
            <a:ext cx="18719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V</a:t>
            </a:r>
            <a:r>
              <a:rPr dirty="0"/>
              <a:t>ariable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8025130" cy="4470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Variable </a:t>
            </a:r>
            <a:r>
              <a:rPr sz="2700" dirty="0">
                <a:latin typeface="Carlito"/>
                <a:cs typeface="Carlito"/>
              </a:rPr>
              <a:t>is an </a:t>
            </a:r>
            <a:r>
              <a:rPr sz="2700" spc="-5" dirty="0">
                <a:latin typeface="Carlito"/>
                <a:cs typeface="Carlito"/>
              </a:rPr>
              <a:t>element, </a:t>
            </a:r>
            <a:r>
              <a:rPr sz="2700" spc="-20" dirty="0">
                <a:latin typeface="Carlito"/>
                <a:cs typeface="Carlito"/>
              </a:rPr>
              <a:t>feature </a:t>
            </a:r>
            <a:r>
              <a:rPr sz="2700" spc="-5" dirty="0">
                <a:latin typeface="Carlito"/>
                <a:cs typeface="Carlito"/>
              </a:rPr>
              <a:t>or </a:t>
            </a:r>
            <a:r>
              <a:rPr sz="2700" spc="-15" dirty="0">
                <a:latin typeface="Carlito"/>
                <a:cs typeface="Carlito"/>
              </a:rPr>
              <a:t>factor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dirty="0">
                <a:latin typeface="Carlito"/>
                <a:cs typeface="Carlito"/>
              </a:rPr>
              <a:t>is liable </a:t>
            </a:r>
            <a:r>
              <a:rPr sz="2700" spc="-20" dirty="0">
                <a:latin typeface="Carlito"/>
                <a:cs typeface="Carlito"/>
              </a:rPr>
              <a:t>to  </a:t>
            </a:r>
            <a:r>
              <a:rPr sz="2700" spc="-10" dirty="0">
                <a:latin typeface="Carlito"/>
                <a:cs typeface="Carlito"/>
              </a:rPr>
              <a:t>vary </a:t>
            </a:r>
            <a:r>
              <a:rPr sz="2700" spc="-5" dirty="0">
                <a:latin typeface="Carlito"/>
                <a:cs typeface="Carlito"/>
              </a:rPr>
              <a:t>or</a:t>
            </a:r>
            <a:r>
              <a:rPr sz="270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change</a:t>
            </a:r>
            <a:endParaRPr sz="2700">
              <a:latin typeface="Carlito"/>
              <a:cs typeface="Carlito"/>
            </a:endParaRPr>
          </a:p>
          <a:p>
            <a:pPr marL="355600" marR="194945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A </a:t>
            </a:r>
            <a:r>
              <a:rPr sz="2700" spc="-10" dirty="0">
                <a:latin typeface="Carlito"/>
                <a:cs typeface="Carlito"/>
              </a:rPr>
              <a:t>characteristic, </a:t>
            </a:r>
            <a:r>
              <a:rPr sz="2700" spc="-40" dirty="0">
                <a:latin typeface="Carlito"/>
                <a:cs typeface="Carlito"/>
              </a:rPr>
              <a:t>number, </a:t>
            </a:r>
            <a:r>
              <a:rPr sz="2700" spc="-5" dirty="0">
                <a:latin typeface="Carlito"/>
                <a:cs typeface="Carlito"/>
              </a:rPr>
              <a:t>or quantity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spc="-5" dirty="0">
                <a:latin typeface="Carlito"/>
                <a:cs typeface="Carlito"/>
              </a:rPr>
              <a:t>increases or  </a:t>
            </a:r>
            <a:r>
              <a:rPr sz="2700" spc="-10" dirty="0">
                <a:latin typeface="Carlito"/>
                <a:cs typeface="Carlito"/>
              </a:rPr>
              <a:t>decreases over </a:t>
            </a:r>
            <a:r>
              <a:rPr sz="2700" dirty="0">
                <a:latin typeface="Carlito"/>
                <a:cs typeface="Carlito"/>
              </a:rPr>
              <a:t>time, or </a:t>
            </a:r>
            <a:r>
              <a:rPr sz="2700" spc="-35" dirty="0">
                <a:latin typeface="Carlito"/>
                <a:cs typeface="Carlito"/>
              </a:rPr>
              <a:t>take </a:t>
            </a:r>
            <a:r>
              <a:rPr sz="2700" spc="-20" dirty="0">
                <a:latin typeface="Carlito"/>
                <a:cs typeface="Carlito"/>
              </a:rPr>
              <a:t>different </a:t>
            </a:r>
            <a:r>
              <a:rPr sz="2700" spc="-10" dirty="0">
                <a:latin typeface="Carlito"/>
                <a:cs typeface="Carlito"/>
              </a:rPr>
              <a:t>values </a:t>
            </a:r>
            <a:r>
              <a:rPr sz="2700" dirty="0">
                <a:latin typeface="Carlito"/>
                <a:cs typeface="Carlito"/>
              </a:rPr>
              <a:t>in  </a:t>
            </a:r>
            <a:r>
              <a:rPr sz="2700" spc="-20" dirty="0">
                <a:latin typeface="Carlito"/>
                <a:cs typeface="Carlito"/>
              </a:rPr>
              <a:t>different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situations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45" dirty="0">
                <a:latin typeface="Carlito"/>
                <a:cs typeface="Carlito"/>
              </a:rPr>
              <a:t>Two </a:t>
            </a:r>
            <a:r>
              <a:rPr sz="2700" spc="-5" dirty="0">
                <a:latin typeface="Carlito"/>
                <a:cs typeface="Carlito"/>
              </a:rPr>
              <a:t>basic </a:t>
            </a:r>
            <a:r>
              <a:rPr sz="2700" dirty="0">
                <a:latin typeface="Carlito"/>
                <a:cs typeface="Carlito"/>
              </a:rPr>
              <a:t>types</a:t>
            </a:r>
            <a:r>
              <a:rPr sz="2700" spc="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are:</a:t>
            </a:r>
            <a:endParaRPr sz="2700">
              <a:latin typeface="Carlito"/>
              <a:cs typeface="Carlito"/>
            </a:endParaRPr>
          </a:p>
          <a:p>
            <a:pPr marL="527685" marR="321945" indent="-515620">
              <a:lnSpc>
                <a:spcPts val="2920"/>
              </a:lnSpc>
              <a:spcBef>
                <a:spcPts val="6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Carlito"/>
                <a:cs typeface="Carlito"/>
              </a:rPr>
              <a:t>Independent variable: </a:t>
            </a:r>
            <a:r>
              <a:rPr sz="2700" spc="-10" dirty="0">
                <a:latin typeface="Carlito"/>
                <a:cs typeface="Carlito"/>
              </a:rPr>
              <a:t>that can </a:t>
            </a:r>
            <a:r>
              <a:rPr sz="2700" spc="-35" dirty="0">
                <a:latin typeface="Carlito"/>
                <a:cs typeface="Carlito"/>
              </a:rPr>
              <a:t>take </a:t>
            </a:r>
            <a:r>
              <a:rPr sz="2700" spc="-20" dirty="0">
                <a:latin typeface="Carlito"/>
                <a:cs typeface="Carlito"/>
              </a:rPr>
              <a:t>different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values 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latin typeface="Carlito"/>
                <a:cs typeface="Carlito"/>
              </a:rPr>
              <a:t>can cause corresponding </a:t>
            </a:r>
            <a:r>
              <a:rPr sz="2700" spc="-5" dirty="0">
                <a:latin typeface="Carlito"/>
                <a:cs typeface="Carlito"/>
              </a:rPr>
              <a:t>changes </a:t>
            </a:r>
            <a:r>
              <a:rPr sz="2700" dirty="0">
                <a:latin typeface="Carlito"/>
                <a:cs typeface="Carlito"/>
              </a:rPr>
              <a:t>in other  </a:t>
            </a:r>
            <a:r>
              <a:rPr sz="2700" spc="-5" dirty="0">
                <a:latin typeface="Carlito"/>
                <a:cs typeface="Carlito"/>
              </a:rPr>
              <a:t>variables</a:t>
            </a:r>
            <a:endParaRPr sz="2700">
              <a:latin typeface="Carlito"/>
              <a:cs typeface="Carlito"/>
            </a:endParaRPr>
          </a:p>
          <a:p>
            <a:pPr marL="527685" marR="556260" indent="-515620">
              <a:lnSpc>
                <a:spcPts val="2920"/>
              </a:lnSpc>
              <a:spcBef>
                <a:spcPts val="6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10" dirty="0">
                <a:latin typeface="Carlito"/>
                <a:cs typeface="Carlito"/>
              </a:rPr>
              <a:t>Dependent </a:t>
            </a:r>
            <a:r>
              <a:rPr sz="2700" spc="-5" dirty="0">
                <a:latin typeface="Carlito"/>
                <a:cs typeface="Carlito"/>
              </a:rPr>
              <a:t>variable: </a:t>
            </a:r>
            <a:r>
              <a:rPr sz="2700" spc="-10" dirty="0">
                <a:latin typeface="Carlito"/>
                <a:cs typeface="Carlito"/>
              </a:rPr>
              <a:t>that can </a:t>
            </a:r>
            <a:r>
              <a:rPr sz="2700" spc="-35" dirty="0">
                <a:latin typeface="Carlito"/>
                <a:cs typeface="Carlito"/>
              </a:rPr>
              <a:t>take </a:t>
            </a:r>
            <a:r>
              <a:rPr sz="2700" spc="-20" dirty="0">
                <a:latin typeface="Carlito"/>
                <a:cs typeface="Carlito"/>
              </a:rPr>
              <a:t>different </a:t>
            </a:r>
            <a:r>
              <a:rPr sz="2700" spc="-10" dirty="0">
                <a:latin typeface="Carlito"/>
                <a:cs typeface="Carlito"/>
              </a:rPr>
              <a:t>values  </a:t>
            </a:r>
            <a:r>
              <a:rPr sz="2700" spc="-5" dirty="0">
                <a:latin typeface="Carlito"/>
                <a:cs typeface="Carlito"/>
              </a:rPr>
              <a:t>only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response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an </a:t>
            </a:r>
            <a:r>
              <a:rPr sz="2700" spc="-5" dirty="0">
                <a:latin typeface="Carlito"/>
                <a:cs typeface="Carlito"/>
              </a:rPr>
              <a:t>independent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variable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677" y="1042542"/>
            <a:ext cx="11836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Georgia"/>
                <a:cs typeface="Georgia"/>
              </a:rPr>
              <a:t>Research  </a:t>
            </a:r>
            <a:r>
              <a:rPr sz="1600" b="1" spc="-15" dirty="0">
                <a:latin typeface="Georgia"/>
                <a:cs typeface="Georgia"/>
              </a:rPr>
              <a:t>p</a:t>
            </a:r>
            <a:r>
              <a:rPr sz="1600" b="1" spc="-10" dirty="0">
                <a:latin typeface="Georgia"/>
                <a:cs typeface="Georgia"/>
              </a:rPr>
              <a:t>h</a:t>
            </a:r>
            <a:r>
              <a:rPr sz="1600" b="1" spc="-5" dirty="0">
                <a:latin typeface="Georgia"/>
                <a:cs typeface="Georgia"/>
              </a:rPr>
              <a:t>il</a:t>
            </a:r>
            <a:r>
              <a:rPr sz="1600" b="1" dirty="0">
                <a:latin typeface="Georgia"/>
                <a:cs typeface="Georgia"/>
              </a:rPr>
              <a:t>o</a:t>
            </a:r>
            <a:r>
              <a:rPr sz="1600" b="1" spc="-5" dirty="0">
                <a:latin typeface="Georgia"/>
                <a:cs typeface="Georgia"/>
              </a:rPr>
              <a:t>sop</a:t>
            </a:r>
            <a:r>
              <a:rPr sz="1600" b="1" spc="-15" dirty="0">
                <a:latin typeface="Georgia"/>
                <a:cs typeface="Georgia"/>
              </a:rPr>
              <a:t>h</a:t>
            </a:r>
            <a:r>
              <a:rPr sz="1600" b="1" spc="-5" dirty="0">
                <a:latin typeface="Georgia"/>
                <a:cs typeface="Georgia"/>
              </a:rPr>
              <a:t>y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8630" y="919937"/>
            <a:ext cx="4481830" cy="2889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99109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Georgia"/>
                <a:cs typeface="Georgia"/>
              </a:rPr>
              <a:t>Epistemology: the researcher’s view  regarding what constitutes acceptable  knowledge</a:t>
            </a:r>
            <a:endParaRPr sz="1600">
              <a:latin typeface="Georgia"/>
              <a:cs typeface="Georgia"/>
            </a:endParaRPr>
          </a:p>
          <a:p>
            <a:pPr marL="12700" marR="108585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Georgia"/>
                <a:cs typeface="Georgia"/>
              </a:rPr>
              <a:t>Either or both </a:t>
            </a:r>
            <a:r>
              <a:rPr sz="1400" dirty="0">
                <a:latin typeface="Georgia"/>
                <a:cs typeface="Georgia"/>
              </a:rPr>
              <a:t>observable phenomena and </a:t>
            </a:r>
            <a:r>
              <a:rPr sz="1400" spc="-5" dirty="0">
                <a:latin typeface="Georgia"/>
                <a:cs typeface="Georgia"/>
              </a:rPr>
              <a:t>subjective  </a:t>
            </a:r>
            <a:r>
              <a:rPr sz="1400" dirty="0">
                <a:latin typeface="Georgia"/>
                <a:cs typeface="Georgia"/>
              </a:rPr>
              <a:t>meanings </a:t>
            </a:r>
            <a:r>
              <a:rPr sz="1400" spc="-5" dirty="0">
                <a:latin typeface="Georgia"/>
                <a:cs typeface="Georgia"/>
              </a:rPr>
              <a:t>can provide </a:t>
            </a:r>
            <a:r>
              <a:rPr sz="1400" dirty="0">
                <a:latin typeface="Georgia"/>
                <a:cs typeface="Georgia"/>
              </a:rPr>
              <a:t>acceptable </a:t>
            </a:r>
            <a:r>
              <a:rPr sz="1400" spc="-5" dirty="0">
                <a:latin typeface="Georgia"/>
                <a:cs typeface="Georgia"/>
              </a:rPr>
              <a:t>knowledge </a:t>
            </a:r>
            <a:r>
              <a:rPr sz="1400" dirty="0">
                <a:latin typeface="Georgia"/>
                <a:cs typeface="Georgia"/>
              </a:rPr>
              <a:t>dependent  </a:t>
            </a:r>
            <a:r>
              <a:rPr sz="1400" spc="-5" dirty="0">
                <a:latin typeface="Georgia"/>
                <a:cs typeface="Georgia"/>
              </a:rPr>
              <a:t>upon </a:t>
            </a:r>
            <a:r>
              <a:rPr sz="1400" dirty="0">
                <a:latin typeface="Georgia"/>
                <a:cs typeface="Georgia"/>
              </a:rPr>
              <a:t>the research</a:t>
            </a:r>
            <a:r>
              <a:rPr sz="1400" spc="-7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question.</a:t>
            </a:r>
            <a:endParaRPr sz="1400">
              <a:latin typeface="Georgia"/>
              <a:cs typeface="Georgia"/>
            </a:endParaRPr>
          </a:p>
          <a:p>
            <a:pPr marL="12700" marR="177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Georgia"/>
                <a:cs typeface="Georgia"/>
              </a:rPr>
              <a:t>Focus on practical </a:t>
            </a:r>
            <a:r>
              <a:rPr sz="1400" dirty="0">
                <a:latin typeface="Georgia"/>
                <a:cs typeface="Georgia"/>
              </a:rPr>
              <a:t>applied research, </a:t>
            </a:r>
            <a:r>
              <a:rPr sz="1400" spc="-5" dirty="0">
                <a:latin typeface="Georgia"/>
                <a:cs typeface="Georgia"/>
              </a:rPr>
              <a:t>integrating different  perspectives to help </a:t>
            </a:r>
            <a:r>
              <a:rPr sz="1400" dirty="0">
                <a:latin typeface="Georgia"/>
                <a:cs typeface="Georgia"/>
              </a:rPr>
              <a:t>interpret the</a:t>
            </a:r>
            <a:r>
              <a:rPr sz="1400" spc="-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data</a:t>
            </a:r>
            <a:endParaRPr sz="1400">
              <a:latin typeface="Georgia"/>
              <a:cs typeface="Georgia"/>
            </a:endParaRPr>
          </a:p>
          <a:p>
            <a:pPr marL="12700" marR="164465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Georgia"/>
                <a:cs typeface="Georgia"/>
              </a:rPr>
              <a:t>Only </a:t>
            </a:r>
            <a:r>
              <a:rPr sz="1400" dirty="0">
                <a:latin typeface="Georgia"/>
                <a:cs typeface="Georgia"/>
              </a:rPr>
              <a:t>observable phenomena </a:t>
            </a:r>
            <a:r>
              <a:rPr sz="1400" spc="-5" dirty="0">
                <a:latin typeface="Georgia"/>
                <a:cs typeface="Georgia"/>
              </a:rPr>
              <a:t>can provide credible data,  facts.</a:t>
            </a:r>
            <a:endParaRPr sz="1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Georgia"/>
                <a:cs typeface="Georgia"/>
              </a:rPr>
              <a:t>Focus on causality </a:t>
            </a:r>
            <a:r>
              <a:rPr sz="1400" dirty="0">
                <a:latin typeface="Georgia"/>
                <a:cs typeface="Georgia"/>
              </a:rPr>
              <a:t>and </a:t>
            </a:r>
            <a:r>
              <a:rPr sz="1400" spc="-5" dirty="0">
                <a:latin typeface="Georgia"/>
                <a:cs typeface="Georgia"/>
              </a:rPr>
              <a:t>law-like generalizations, reducing  </a:t>
            </a:r>
            <a:r>
              <a:rPr sz="1400" dirty="0">
                <a:latin typeface="Georgia"/>
                <a:cs typeface="Georgia"/>
              </a:rPr>
              <a:t>phenomena </a:t>
            </a:r>
            <a:r>
              <a:rPr sz="1400" spc="-5" dirty="0">
                <a:latin typeface="Georgia"/>
                <a:cs typeface="Georgia"/>
              </a:rPr>
              <a:t>to </a:t>
            </a:r>
            <a:r>
              <a:rPr sz="1400" dirty="0">
                <a:latin typeface="Georgia"/>
                <a:cs typeface="Georgia"/>
              </a:rPr>
              <a:t>simplest</a:t>
            </a:r>
            <a:r>
              <a:rPr sz="1400" spc="-7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elements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677" y="2169032"/>
            <a:ext cx="11131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P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r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agmatism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677" y="3234004"/>
            <a:ext cx="9607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Po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s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itivi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s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m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677" y="4467605"/>
            <a:ext cx="7499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R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e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ali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s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m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8630" y="3949446"/>
            <a:ext cx="451231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eorgia"/>
                <a:cs typeface="Georgia"/>
              </a:rPr>
              <a:t>Observable phenomena </a:t>
            </a:r>
            <a:r>
              <a:rPr sz="1400" spc="-5" dirty="0">
                <a:latin typeface="Georgia"/>
                <a:cs typeface="Georgia"/>
              </a:rPr>
              <a:t>provide credible data, facts.  </a:t>
            </a:r>
            <a:r>
              <a:rPr sz="1400" dirty="0">
                <a:latin typeface="Georgia"/>
                <a:cs typeface="Georgia"/>
              </a:rPr>
              <a:t>Insufficient </a:t>
            </a:r>
            <a:r>
              <a:rPr sz="1400" spc="-5" dirty="0">
                <a:latin typeface="Georgia"/>
                <a:cs typeface="Georgia"/>
              </a:rPr>
              <a:t>data </a:t>
            </a:r>
            <a:r>
              <a:rPr sz="1400" dirty="0">
                <a:latin typeface="Georgia"/>
                <a:cs typeface="Georgia"/>
              </a:rPr>
              <a:t>means inaccuracies in sensations</a:t>
            </a:r>
            <a:r>
              <a:rPr sz="1400" spc="-1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(direct  realism).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Alternatively,</a:t>
            </a:r>
            <a:endParaRPr sz="1400">
              <a:latin typeface="Georgia"/>
              <a:cs typeface="Georgia"/>
            </a:endParaRPr>
          </a:p>
          <a:p>
            <a:pPr marL="12700" marR="74549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phenomena create </a:t>
            </a:r>
            <a:r>
              <a:rPr sz="1400" spc="-5" dirty="0">
                <a:latin typeface="Georgia"/>
                <a:cs typeface="Georgia"/>
              </a:rPr>
              <a:t>sensations which </a:t>
            </a:r>
            <a:r>
              <a:rPr sz="1400" dirty="0">
                <a:latin typeface="Georgia"/>
                <a:cs typeface="Georgia"/>
              </a:rPr>
              <a:t>are open</a:t>
            </a:r>
            <a:r>
              <a:rPr sz="1400" spc="-15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to  </a:t>
            </a:r>
            <a:r>
              <a:rPr sz="1400" dirty="0">
                <a:latin typeface="Georgia"/>
                <a:cs typeface="Georgia"/>
              </a:rPr>
              <a:t>misinterpretation </a:t>
            </a:r>
            <a:r>
              <a:rPr sz="1400" spc="-5" dirty="0">
                <a:latin typeface="Georgia"/>
                <a:cs typeface="Georgia"/>
              </a:rPr>
              <a:t>(critical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realism).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Focus on explaining within </a:t>
            </a:r>
            <a:r>
              <a:rPr sz="1400" dirty="0">
                <a:latin typeface="Georgia"/>
                <a:cs typeface="Georgia"/>
              </a:rPr>
              <a:t>a </a:t>
            </a:r>
            <a:r>
              <a:rPr sz="1400" spc="-5" dirty="0">
                <a:latin typeface="Georgia"/>
                <a:cs typeface="Georgia"/>
              </a:rPr>
              <a:t>context or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contexts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677" y="5695899"/>
            <a:ext cx="1325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5"/>
              </a:rPr>
              <a:t>Interpretivism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8630" y="5497779"/>
            <a:ext cx="448818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ubjective </a:t>
            </a:r>
            <a:r>
              <a:rPr sz="1400" dirty="0">
                <a:latin typeface="Georgia"/>
                <a:cs typeface="Georgia"/>
              </a:rPr>
              <a:t>meanings and </a:t>
            </a:r>
            <a:r>
              <a:rPr sz="1400" spc="-5" dirty="0">
                <a:latin typeface="Georgia"/>
                <a:cs typeface="Georgia"/>
              </a:rPr>
              <a:t>social</a:t>
            </a:r>
            <a:r>
              <a:rPr sz="1400" spc="-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phenomena.</a:t>
            </a:r>
            <a:endParaRPr sz="1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Georgia"/>
                <a:cs typeface="Georgia"/>
              </a:rPr>
              <a:t>Focus upon </a:t>
            </a:r>
            <a:r>
              <a:rPr sz="1400" dirty="0">
                <a:latin typeface="Georgia"/>
                <a:cs typeface="Georgia"/>
              </a:rPr>
              <a:t>the </a:t>
            </a:r>
            <a:r>
              <a:rPr sz="1400" spc="-5" dirty="0">
                <a:latin typeface="Georgia"/>
                <a:cs typeface="Georgia"/>
              </a:rPr>
              <a:t>details of situation, </a:t>
            </a:r>
            <a:r>
              <a:rPr sz="1400" dirty="0">
                <a:latin typeface="Georgia"/>
                <a:cs typeface="Georgia"/>
              </a:rPr>
              <a:t>a </a:t>
            </a:r>
            <a:r>
              <a:rPr sz="1400" spc="-5" dirty="0">
                <a:latin typeface="Georgia"/>
                <a:cs typeface="Georgia"/>
              </a:rPr>
              <a:t>reality </a:t>
            </a:r>
            <a:r>
              <a:rPr sz="1400" dirty="0">
                <a:latin typeface="Georgia"/>
                <a:cs typeface="Georgia"/>
              </a:rPr>
              <a:t>behind these  </a:t>
            </a:r>
            <a:r>
              <a:rPr sz="1400" spc="-5" dirty="0">
                <a:latin typeface="Georgia"/>
                <a:cs typeface="Georgia"/>
              </a:rPr>
              <a:t>details, subjective </a:t>
            </a:r>
            <a:r>
              <a:rPr sz="1400" dirty="0">
                <a:latin typeface="Georgia"/>
                <a:cs typeface="Georgia"/>
              </a:rPr>
              <a:t>meanings </a:t>
            </a:r>
            <a:r>
              <a:rPr sz="1400" spc="-5" dirty="0">
                <a:latin typeface="Georgia"/>
                <a:cs typeface="Georgia"/>
              </a:rPr>
              <a:t>motivating</a:t>
            </a:r>
            <a:r>
              <a:rPr sz="1400" spc="-5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action</a:t>
            </a:r>
            <a:r>
              <a:rPr sz="1000" spc="-5" dirty="0">
                <a:latin typeface="Georgia"/>
                <a:cs typeface="Georgia"/>
              </a:rPr>
              <a:t>s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55826"/>
            <a:ext cx="510032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-10" dirty="0">
                <a:latin typeface="Carlito"/>
                <a:cs typeface="Carlito"/>
              </a:rPr>
              <a:t>Thank</a:t>
            </a:r>
            <a:r>
              <a:rPr sz="9600" spc="-85" dirty="0">
                <a:latin typeface="Carlito"/>
                <a:cs typeface="Carlito"/>
              </a:rPr>
              <a:t> </a:t>
            </a:r>
            <a:r>
              <a:rPr sz="9600" spc="-240" dirty="0">
                <a:latin typeface="Carlito"/>
                <a:cs typeface="Carlito"/>
              </a:rPr>
              <a:t>You</a:t>
            </a:r>
            <a:endParaRPr sz="9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20872"/>
            <a:ext cx="10541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12570" dirty="0">
                <a:latin typeface="Wingdings"/>
                <a:cs typeface="Wingdings"/>
              </a:rPr>
              <a:t></a:t>
            </a:r>
            <a:endParaRPr sz="9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9201" y="461899"/>
            <a:ext cx="3627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</a:t>
            </a:r>
            <a:r>
              <a:rPr spc="-65" dirty="0"/>
              <a:t> </a:t>
            </a:r>
            <a:r>
              <a:rPr spc="-10" dirty="0"/>
              <a:t>Epistemology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025130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8097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Epistemology </a:t>
            </a:r>
            <a:r>
              <a:rPr sz="3200" dirty="0">
                <a:latin typeface="Carlito"/>
                <a:cs typeface="Carlito"/>
              </a:rPr>
              <a:t>as a </a:t>
            </a:r>
            <a:r>
              <a:rPr sz="3200" spc="-10" dirty="0">
                <a:latin typeface="Carlito"/>
                <a:cs typeface="Carlito"/>
              </a:rPr>
              <a:t>branch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philosophy </a:t>
            </a:r>
            <a:r>
              <a:rPr sz="3200" spc="-5" dirty="0">
                <a:latin typeface="Carlito"/>
                <a:cs typeface="Carlito"/>
              </a:rPr>
              <a:t>deals  </a:t>
            </a:r>
            <a:r>
              <a:rPr sz="3200" dirty="0">
                <a:latin typeface="Carlito"/>
                <a:cs typeface="Carlito"/>
              </a:rPr>
              <a:t>with the </a:t>
            </a:r>
            <a:r>
              <a:rPr sz="3200" b="1" i="1" spc="-5" dirty="0">
                <a:latin typeface="Carlito"/>
                <a:cs typeface="Carlito"/>
              </a:rPr>
              <a:t>sources of</a:t>
            </a:r>
            <a:r>
              <a:rPr sz="3200" b="1" i="1" spc="-25" dirty="0">
                <a:latin typeface="Carlito"/>
                <a:cs typeface="Carlito"/>
              </a:rPr>
              <a:t> </a:t>
            </a:r>
            <a:r>
              <a:rPr sz="3200" b="1" i="1" dirty="0">
                <a:latin typeface="Carlito"/>
                <a:cs typeface="Carlito"/>
              </a:rPr>
              <a:t>knowledge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Specifically, </a:t>
            </a:r>
            <a:r>
              <a:rPr sz="3200" spc="-5" dirty="0">
                <a:latin typeface="Carlito"/>
                <a:cs typeface="Carlito"/>
              </a:rPr>
              <a:t>epistemology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concerned </a:t>
            </a:r>
            <a:r>
              <a:rPr sz="3200" dirty="0">
                <a:latin typeface="Carlito"/>
                <a:cs typeface="Carlito"/>
              </a:rPr>
              <a:t>with  </a:t>
            </a:r>
            <a:r>
              <a:rPr sz="3200" spc="-5" dirty="0">
                <a:latin typeface="Carlito"/>
                <a:cs typeface="Carlito"/>
              </a:rPr>
              <a:t>possibilities, </a:t>
            </a:r>
            <a:r>
              <a:rPr sz="3200" spc="-10" dirty="0">
                <a:latin typeface="Carlito"/>
                <a:cs typeface="Carlito"/>
              </a:rPr>
              <a:t>nature, sources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limitations </a:t>
            </a:r>
            <a:r>
              <a:rPr sz="3200" spc="-5" dirty="0">
                <a:latin typeface="Carlito"/>
                <a:cs typeface="Carlito"/>
              </a:rPr>
              <a:t>of  knowledge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field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45" dirty="0">
                <a:latin typeface="Carlito"/>
                <a:cs typeface="Carlito"/>
              </a:rPr>
              <a:t>study.</a:t>
            </a:r>
            <a:endParaRPr sz="3200">
              <a:latin typeface="Carlito"/>
              <a:cs typeface="Carlito"/>
            </a:endParaRPr>
          </a:p>
          <a:p>
            <a:pPr marL="355600" marR="23622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Epistemology can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branded </a:t>
            </a:r>
            <a:r>
              <a:rPr sz="3200" dirty="0">
                <a:latin typeface="Carlito"/>
                <a:cs typeface="Carlito"/>
              </a:rPr>
              <a:t>as the </a:t>
            </a:r>
            <a:r>
              <a:rPr sz="3200" spc="-10" dirty="0">
                <a:latin typeface="Carlito"/>
                <a:cs typeface="Carlito"/>
              </a:rPr>
              <a:t>study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criteria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which the </a:t>
            </a:r>
            <a:r>
              <a:rPr sz="3200" spc="-10" dirty="0">
                <a:latin typeface="Carlito"/>
                <a:cs typeface="Carlito"/>
              </a:rPr>
              <a:t>researcher </a:t>
            </a:r>
            <a:r>
              <a:rPr sz="3200" spc="-5" dirty="0">
                <a:latin typeface="Carlito"/>
                <a:cs typeface="Carlito"/>
              </a:rPr>
              <a:t>classifies  what does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does not </a:t>
            </a:r>
            <a:r>
              <a:rPr sz="3200" spc="-15" dirty="0">
                <a:latin typeface="Carlito"/>
                <a:cs typeface="Carlito"/>
              </a:rPr>
              <a:t>constitute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knowledge.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081"/>
            <a:ext cx="7983220" cy="4064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Sources </a:t>
            </a:r>
            <a:r>
              <a:rPr sz="2500" spc="-5" dirty="0">
                <a:latin typeface="Carlito"/>
                <a:cs typeface="Carlito"/>
              </a:rPr>
              <a:t>of knowledge </a:t>
            </a:r>
            <a:r>
              <a:rPr sz="2500" spc="-15" dirty="0">
                <a:latin typeface="Carlito"/>
                <a:cs typeface="Carlito"/>
              </a:rPr>
              <a:t>related to </a:t>
            </a:r>
            <a:r>
              <a:rPr sz="2500" spc="-5" dirty="0">
                <a:latin typeface="Carlito"/>
                <a:cs typeface="Carlito"/>
              </a:rPr>
              <a:t>business </a:t>
            </a:r>
            <a:r>
              <a:rPr sz="2500" spc="-10" dirty="0">
                <a:latin typeface="Carlito"/>
                <a:cs typeface="Carlito"/>
              </a:rPr>
              <a:t>research </a:t>
            </a:r>
            <a:r>
              <a:rPr sz="2500" spc="-5" dirty="0">
                <a:latin typeface="Carlito"/>
                <a:cs typeface="Carlito"/>
              </a:rPr>
              <a:t>in  particular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divided </a:t>
            </a:r>
            <a:r>
              <a:rPr sz="2500" spc="-15" dirty="0">
                <a:latin typeface="Carlito"/>
                <a:cs typeface="Carlito"/>
              </a:rPr>
              <a:t>into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following </a:t>
            </a:r>
            <a:r>
              <a:rPr sz="2500" spc="-20" dirty="0">
                <a:latin typeface="Carlito"/>
                <a:cs typeface="Carlito"/>
              </a:rPr>
              <a:t>four</a:t>
            </a:r>
            <a:r>
              <a:rPr sz="2500" spc="1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categories:</a:t>
            </a:r>
            <a:endParaRPr sz="2500">
              <a:latin typeface="Carlito"/>
              <a:cs typeface="Carlito"/>
            </a:endParaRPr>
          </a:p>
          <a:p>
            <a:pPr marL="355600" marR="34544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10" dirty="0">
                <a:latin typeface="Carlito"/>
                <a:cs typeface="Carlito"/>
              </a:rPr>
              <a:t>1.Intuitive </a:t>
            </a:r>
            <a:r>
              <a:rPr sz="2500" b="1" spc="-5" dirty="0">
                <a:latin typeface="Carlito"/>
                <a:cs typeface="Carlito"/>
              </a:rPr>
              <a:t>knowledge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0" dirty="0">
                <a:latin typeface="Carlito"/>
                <a:cs typeface="Carlito"/>
              </a:rPr>
              <a:t>based </a:t>
            </a:r>
            <a:r>
              <a:rPr sz="2500" spc="-5" dirty="0">
                <a:latin typeface="Carlito"/>
                <a:cs typeface="Carlito"/>
              </a:rPr>
              <a:t>on intuition, </a:t>
            </a:r>
            <a:r>
              <a:rPr sz="2500" spc="-15" dirty="0">
                <a:latin typeface="Carlito"/>
                <a:cs typeface="Carlito"/>
              </a:rPr>
              <a:t>faith, beliefs  etc. </a:t>
            </a:r>
            <a:r>
              <a:rPr sz="2500" i="1" spc="-5" dirty="0">
                <a:latin typeface="Carlito"/>
                <a:cs typeface="Carlito"/>
              </a:rPr>
              <a:t>Human </a:t>
            </a:r>
            <a:r>
              <a:rPr sz="2500" i="1" spc="-10" dirty="0">
                <a:latin typeface="Carlito"/>
                <a:cs typeface="Carlito"/>
              </a:rPr>
              <a:t>feelings </a:t>
            </a:r>
            <a:r>
              <a:rPr sz="2500" spc="-20" dirty="0">
                <a:latin typeface="Carlito"/>
                <a:cs typeface="Carlito"/>
              </a:rPr>
              <a:t>plays </a:t>
            </a:r>
            <a:r>
              <a:rPr sz="2500" spc="-15" dirty="0">
                <a:latin typeface="Carlito"/>
                <a:cs typeface="Carlito"/>
              </a:rPr>
              <a:t>greater role </a:t>
            </a:r>
            <a:r>
              <a:rPr sz="2500" spc="-5" dirty="0">
                <a:latin typeface="Carlito"/>
                <a:cs typeface="Carlito"/>
              </a:rPr>
              <a:t>in </a:t>
            </a:r>
            <a:r>
              <a:rPr sz="2500" spc="-10" dirty="0">
                <a:latin typeface="Carlito"/>
                <a:cs typeface="Carlito"/>
              </a:rPr>
              <a:t>intuitive  </a:t>
            </a:r>
            <a:r>
              <a:rPr sz="2500" spc="-5" dirty="0">
                <a:latin typeface="Carlito"/>
                <a:cs typeface="Carlito"/>
              </a:rPr>
              <a:t>knowledge </a:t>
            </a:r>
            <a:r>
              <a:rPr sz="2500" spc="-10" dirty="0">
                <a:latin typeface="Carlito"/>
                <a:cs typeface="Carlito"/>
              </a:rPr>
              <a:t>compared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10" dirty="0">
                <a:latin typeface="Carlito"/>
                <a:cs typeface="Carlito"/>
              </a:rPr>
              <a:t>reliance </a:t>
            </a:r>
            <a:r>
              <a:rPr sz="2500" spc="-5" dirty="0">
                <a:latin typeface="Carlito"/>
                <a:cs typeface="Carlito"/>
              </a:rPr>
              <a:t>on</a:t>
            </a:r>
            <a:r>
              <a:rPr sz="2500" spc="6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facts.</a:t>
            </a:r>
            <a:endParaRPr sz="2500">
              <a:latin typeface="Carlito"/>
              <a:cs typeface="Carlito"/>
            </a:endParaRPr>
          </a:p>
          <a:p>
            <a:pPr marL="355600" marR="19367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2.Authoritarian knowledge </a:t>
            </a:r>
            <a:r>
              <a:rPr sz="2500" spc="-10" dirty="0">
                <a:latin typeface="Carlito"/>
                <a:cs typeface="Carlito"/>
              </a:rPr>
              <a:t>relies </a:t>
            </a:r>
            <a:r>
              <a:rPr sz="2500" spc="-5" dirty="0">
                <a:latin typeface="Carlito"/>
                <a:cs typeface="Carlito"/>
              </a:rPr>
              <a:t>on </a:t>
            </a:r>
            <a:r>
              <a:rPr sz="2500" spc="-15" dirty="0">
                <a:latin typeface="Carlito"/>
                <a:cs typeface="Carlito"/>
              </a:rPr>
              <a:t>information </a:t>
            </a:r>
            <a:r>
              <a:rPr sz="2500" spc="-10" dirty="0">
                <a:latin typeface="Carlito"/>
                <a:cs typeface="Carlito"/>
              </a:rPr>
              <a:t>that has  </a:t>
            </a:r>
            <a:r>
              <a:rPr sz="2500" spc="-5" dirty="0">
                <a:latin typeface="Carlito"/>
                <a:cs typeface="Carlito"/>
              </a:rPr>
              <a:t>been </a:t>
            </a:r>
            <a:r>
              <a:rPr sz="2500" spc="-10" dirty="0">
                <a:latin typeface="Carlito"/>
                <a:cs typeface="Carlito"/>
              </a:rPr>
              <a:t>obtained </a:t>
            </a:r>
            <a:r>
              <a:rPr sz="2500" spc="-15" dirty="0">
                <a:latin typeface="Carlito"/>
                <a:cs typeface="Carlito"/>
              </a:rPr>
              <a:t>from </a:t>
            </a:r>
            <a:r>
              <a:rPr sz="2500" spc="-10" dirty="0">
                <a:latin typeface="Carlito"/>
                <a:cs typeface="Carlito"/>
              </a:rPr>
              <a:t>books, research papers, experts,  supreme </a:t>
            </a:r>
            <a:r>
              <a:rPr sz="2500" spc="-15" dirty="0">
                <a:latin typeface="Carlito"/>
                <a:cs typeface="Carlito"/>
              </a:rPr>
              <a:t>powers</a:t>
            </a:r>
            <a:r>
              <a:rPr sz="2500" spc="3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etc.</a:t>
            </a:r>
            <a:endParaRPr sz="2500">
              <a:latin typeface="Carlito"/>
              <a:cs typeface="Carlito"/>
            </a:endParaRPr>
          </a:p>
          <a:p>
            <a:pPr marL="355600" marR="896619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3.Logical knowledge </a:t>
            </a:r>
            <a:r>
              <a:rPr sz="2500" spc="-5" dirty="0">
                <a:latin typeface="Carlito"/>
                <a:cs typeface="Carlito"/>
              </a:rPr>
              <a:t>is a </a:t>
            </a:r>
            <a:r>
              <a:rPr sz="2500" spc="-10" dirty="0">
                <a:latin typeface="Carlito"/>
                <a:cs typeface="Carlito"/>
              </a:rPr>
              <a:t>creation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new knowledge  through </a:t>
            </a:r>
            <a:r>
              <a:rPr sz="2500" spc="-5" dirty="0">
                <a:latin typeface="Carlito"/>
                <a:cs typeface="Carlito"/>
              </a:rPr>
              <a:t>the application of logical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reasoning.</a:t>
            </a:r>
            <a:endParaRPr sz="2500">
              <a:latin typeface="Carlito"/>
              <a:cs typeface="Carlito"/>
            </a:endParaRPr>
          </a:p>
          <a:p>
            <a:pPr marL="355600" marR="25463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4.Empirical knowledge </a:t>
            </a:r>
            <a:r>
              <a:rPr sz="2500" spc="-10" dirty="0">
                <a:latin typeface="Carlito"/>
                <a:cs typeface="Carlito"/>
              </a:rPr>
              <a:t>relies </a:t>
            </a:r>
            <a:r>
              <a:rPr sz="2500" dirty="0">
                <a:latin typeface="Carlito"/>
                <a:cs typeface="Carlito"/>
              </a:rPr>
              <a:t>on </a:t>
            </a:r>
            <a:r>
              <a:rPr sz="2500" spc="-10" dirty="0">
                <a:latin typeface="Carlito"/>
                <a:cs typeface="Carlito"/>
              </a:rPr>
              <a:t>objective </a:t>
            </a:r>
            <a:r>
              <a:rPr sz="2500" spc="-15" dirty="0">
                <a:latin typeface="Carlito"/>
                <a:cs typeface="Carlito"/>
              </a:rPr>
              <a:t>facts </a:t>
            </a:r>
            <a:r>
              <a:rPr sz="2500" spc="-10" dirty="0">
                <a:latin typeface="Carlito"/>
                <a:cs typeface="Carlito"/>
              </a:rPr>
              <a:t>that </a:t>
            </a:r>
            <a:r>
              <a:rPr sz="2500" spc="-20" dirty="0">
                <a:latin typeface="Carlito"/>
                <a:cs typeface="Carlito"/>
              </a:rPr>
              <a:t>have  </a:t>
            </a:r>
            <a:r>
              <a:rPr sz="2500" spc="-5" dirty="0">
                <a:latin typeface="Carlito"/>
                <a:cs typeface="Carlito"/>
              </a:rPr>
              <a:t>been </a:t>
            </a:r>
            <a:r>
              <a:rPr sz="2500" spc="-10" dirty="0">
                <a:latin typeface="Carlito"/>
                <a:cs typeface="Carlito"/>
              </a:rPr>
              <a:t>established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</a:t>
            </a:r>
            <a:r>
              <a:rPr sz="2500" spc="8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demonstrated.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6794"/>
            <a:ext cx="7844155" cy="41414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10" dirty="0">
                <a:latin typeface="Carlito"/>
                <a:cs typeface="Carlito"/>
              </a:rPr>
              <a:t>process </a:t>
            </a:r>
            <a:r>
              <a:rPr sz="3000" spc="-20" dirty="0">
                <a:latin typeface="Carlito"/>
                <a:cs typeface="Carlito"/>
              </a:rPr>
              <a:t>may integrate </a:t>
            </a:r>
            <a:r>
              <a:rPr sz="3000" dirty="0">
                <a:latin typeface="Carlito"/>
                <a:cs typeface="Carlito"/>
              </a:rPr>
              <a:t>all </a:t>
            </a:r>
            <a:r>
              <a:rPr sz="3000" spc="-5" dirty="0">
                <a:latin typeface="Carlito"/>
                <a:cs typeface="Carlito"/>
              </a:rPr>
              <a:t>of these  </a:t>
            </a:r>
            <a:r>
              <a:rPr sz="3000" spc="-10" dirty="0">
                <a:latin typeface="Carlito"/>
                <a:cs typeface="Carlito"/>
              </a:rPr>
              <a:t>sources </a:t>
            </a:r>
            <a:r>
              <a:rPr sz="3000" spc="-5" dirty="0">
                <a:latin typeface="Carlito"/>
                <a:cs typeface="Carlito"/>
              </a:rPr>
              <a:t>of knowledge </a:t>
            </a:r>
            <a:r>
              <a:rPr sz="3000" dirty="0">
                <a:latin typeface="Carlito"/>
                <a:cs typeface="Carlito"/>
              </a:rPr>
              <a:t>within a </a:t>
            </a:r>
            <a:r>
              <a:rPr sz="3000" spc="-5" dirty="0">
                <a:latin typeface="Carlito"/>
                <a:cs typeface="Carlito"/>
              </a:rPr>
              <a:t>single </a:t>
            </a:r>
            <a:r>
              <a:rPr sz="3000" spc="-40" dirty="0">
                <a:latin typeface="Carlito"/>
                <a:cs typeface="Carlito"/>
              </a:rPr>
              <a:t>study. </a:t>
            </a:r>
            <a:r>
              <a:rPr sz="3000" spc="-15" dirty="0">
                <a:latin typeface="Carlito"/>
                <a:cs typeface="Carlito"/>
              </a:rPr>
              <a:t>For  example, </a:t>
            </a:r>
            <a:r>
              <a:rPr sz="3000" spc="-10" dirty="0">
                <a:latin typeface="Carlito"/>
                <a:cs typeface="Carlito"/>
              </a:rPr>
              <a:t>intuitive </a:t>
            </a:r>
            <a:r>
              <a:rPr sz="3000" spc="-5" dirty="0">
                <a:latin typeface="Carlito"/>
                <a:cs typeface="Carlito"/>
              </a:rPr>
              <a:t>knowledge can be used in  </a:t>
            </a:r>
            <a:r>
              <a:rPr sz="3000" spc="-10" dirty="0">
                <a:latin typeface="Carlito"/>
                <a:cs typeface="Carlito"/>
              </a:rPr>
              <a:t>order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select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5" dirty="0">
                <a:latin typeface="Carlito"/>
                <a:cs typeface="Carlito"/>
              </a:rPr>
              <a:t>specific </a:t>
            </a:r>
            <a:r>
              <a:rPr sz="3000" spc="-15" dirty="0">
                <a:latin typeface="Carlito"/>
                <a:cs typeface="Carlito"/>
              </a:rPr>
              <a:t>problem to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5" dirty="0">
                <a:latin typeface="Carlito"/>
                <a:cs typeface="Carlito"/>
              </a:rPr>
              <a:t>explored  </a:t>
            </a:r>
            <a:r>
              <a:rPr sz="3000" dirty="0">
                <a:latin typeface="Carlito"/>
                <a:cs typeface="Carlito"/>
              </a:rPr>
              <a:t>within a </a:t>
            </a:r>
            <a:r>
              <a:rPr sz="3000" spc="-10" dirty="0">
                <a:latin typeface="Carlito"/>
                <a:cs typeface="Carlito"/>
              </a:rPr>
              <a:t>selected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10" dirty="0">
                <a:latin typeface="Carlito"/>
                <a:cs typeface="Carlito"/>
              </a:rPr>
              <a:t>area, whereas  authoritative </a:t>
            </a:r>
            <a:r>
              <a:rPr sz="3000" spc="-5" dirty="0">
                <a:latin typeface="Carlito"/>
                <a:cs typeface="Carlito"/>
              </a:rPr>
              <a:t>knowledge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gained </a:t>
            </a:r>
            <a:r>
              <a:rPr sz="3000" spc="-5" dirty="0">
                <a:latin typeface="Carlito"/>
                <a:cs typeface="Carlito"/>
              </a:rPr>
              <a:t>during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process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literature </a:t>
            </a:r>
            <a:r>
              <a:rPr sz="3000" spc="-40" dirty="0">
                <a:latin typeface="Carlito"/>
                <a:cs typeface="Carlito"/>
              </a:rPr>
              <a:t>review. Moreover, </a:t>
            </a:r>
            <a:r>
              <a:rPr sz="3000" spc="-5" dirty="0">
                <a:latin typeface="Carlito"/>
                <a:cs typeface="Carlito"/>
              </a:rPr>
              <a:t>logical  knowledge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20" dirty="0">
                <a:latin typeface="Carlito"/>
                <a:cs typeface="Carlito"/>
              </a:rPr>
              <a:t>generated </a:t>
            </a:r>
            <a:r>
              <a:rPr sz="3000" dirty="0">
                <a:latin typeface="Carlito"/>
                <a:cs typeface="Carlito"/>
              </a:rPr>
              <a:t>as a </a:t>
            </a:r>
            <a:r>
              <a:rPr sz="3000" spc="-10" dirty="0">
                <a:latin typeface="Carlito"/>
                <a:cs typeface="Carlito"/>
              </a:rPr>
              <a:t>result </a:t>
            </a:r>
            <a:r>
              <a:rPr sz="3000" spc="-5" dirty="0">
                <a:latin typeface="Carlito"/>
                <a:cs typeface="Carlito"/>
              </a:rPr>
              <a:t>of analysing  primary </a:t>
            </a:r>
            <a:r>
              <a:rPr sz="3000" spc="-15" dirty="0">
                <a:latin typeface="Carlito"/>
                <a:cs typeface="Carlito"/>
              </a:rPr>
              <a:t>data </a:t>
            </a:r>
            <a:r>
              <a:rPr sz="3000" spc="-5" dirty="0">
                <a:latin typeface="Carlito"/>
                <a:cs typeface="Carlito"/>
              </a:rPr>
              <a:t>findings,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conclusions of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research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perceived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5" dirty="0">
                <a:latin typeface="Carlito"/>
                <a:cs typeface="Carlito"/>
              </a:rPr>
              <a:t>empirical  knowledge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8493"/>
            <a:ext cx="8054975" cy="41243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192405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Epistemology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15" dirty="0">
                <a:latin typeface="Carlito"/>
                <a:cs typeface="Carlito"/>
              </a:rPr>
              <a:t>many </a:t>
            </a:r>
            <a:r>
              <a:rPr sz="3200" spc="-10" dirty="0">
                <a:latin typeface="Carlito"/>
                <a:cs typeface="Carlito"/>
              </a:rPr>
              <a:t>branches </a:t>
            </a:r>
            <a:r>
              <a:rPr sz="3200" dirty="0">
                <a:latin typeface="Carlito"/>
                <a:cs typeface="Carlito"/>
              </a:rPr>
              <a:t>and include  </a:t>
            </a:r>
            <a:r>
              <a:rPr sz="3200" spc="-5" dirty="0">
                <a:latin typeface="Carlito"/>
                <a:cs typeface="Carlito"/>
              </a:rPr>
              <a:t>essentialism, </a:t>
            </a:r>
            <a:r>
              <a:rPr sz="3200" spc="-15" dirty="0">
                <a:latin typeface="Carlito"/>
                <a:cs typeface="Carlito"/>
              </a:rPr>
              <a:t>historical </a:t>
            </a:r>
            <a:r>
              <a:rPr sz="3200" spc="-10" dirty="0">
                <a:latin typeface="Carlito"/>
                <a:cs typeface="Carlito"/>
              </a:rPr>
              <a:t>perspective,  </a:t>
            </a:r>
            <a:r>
              <a:rPr sz="3200" spc="-5" dirty="0">
                <a:latin typeface="Carlito"/>
                <a:cs typeface="Carlito"/>
              </a:rPr>
              <a:t>perennialsm, progressivism, empiricism,  </a:t>
            </a:r>
            <a:r>
              <a:rPr sz="3200" dirty="0">
                <a:latin typeface="Carlito"/>
                <a:cs typeface="Carlito"/>
              </a:rPr>
              <a:t>idealism, </a:t>
            </a:r>
            <a:r>
              <a:rPr sz="3200" spc="-10" dirty="0">
                <a:latin typeface="Carlito"/>
                <a:cs typeface="Carlito"/>
              </a:rPr>
              <a:t>rationalism, </a:t>
            </a:r>
            <a:r>
              <a:rPr sz="3200" spc="-5" dirty="0">
                <a:latin typeface="Carlito"/>
                <a:cs typeface="Carlito"/>
              </a:rPr>
              <a:t>constructivism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others.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Empiricism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rationalism can </a:t>
            </a:r>
            <a:r>
              <a:rPr sz="3200" spc="-5" dirty="0">
                <a:latin typeface="Carlito"/>
                <a:cs typeface="Carlito"/>
              </a:rPr>
              <a:t>be specified </a:t>
            </a:r>
            <a:r>
              <a:rPr sz="3200" dirty="0">
                <a:latin typeface="Carlito"/>
                <a:cs typeface="Carlito"/>
              </a:rPr>
              <a:t>as  the </a:t>
            </a:r>
            <a:r>
              <a:rPr sz="3200" spc="-5" dirty="0">
                <a:latin typeface="Carlito"/>
                <a:cs typeface="Carlito"/>
              </a:rPr>
              <a:t>two </a:t>
            </a:r>
            <a:r>
              <a:rPr sz="3200" dirty="0">
                <a:latin typeface="Carlito"/>
                <a:cs typeface="Carlito"/>
              </a:rPr>
              <a:t>major </a:t>
            </a:r>
            <a:r>
              <a:rPr sz="3200" spc="-5" dirty="0">
                <a:latin typeface="Carlito"/>
                <a:cs typeface="Carlito"/>
              </a:rPr>
              <a:t>constructing </a:t>
            </a:r>
            <a:r>
              <a:rPr sz="3200" spc="-10" dirty="0">
                <a:latin typeface="Carlito"/>
                <a:cs typeface="Carlito"/>
              </a:rPr>
              <a:t>debates </a:t>
            </a:r>
            <a:r>
              <a:rPr sz="3200" dirty="0">
                <a:latin typeface="Carlito"/>
                <a:cs typeface="Carlito"/>
              </a:rPr>
              <a:t>within the  </a:t>
            </a:r>
            <a:r>
              <a:rPr sz="3200" spc="-5" dirty="0">
                <a:latin typeface="Carlito"/>
                <a:cs typeface="Carlito"/>
              </a:rPr>
              <a:t>field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epistemological study </a:t>
            </a:r>
            <a:r>
              <a:rPr sz="3200" spc="-5" dirty="0">
                <a:latin typeface="Carlito"/>
                <a:cs typeface="Carlito"/>
              </a:rPr>
              <a:t>that </a:t>
            </a:r>
            <a:r>
              <a:rPr sz="3200" spc="-15" dirty="0">
                <a:latin typeface="Carlito"/>
                <a:cs typeface="Carlito"/>
              </a:rPr>
              <a:t>relates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business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studies.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3701</Words>
  <Application>Microsoft Office PowerPoint</Application>
  <PresentationFormat>On-screen Show (4:3)</PresentationFormat>
  <Paragraphs>255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Carlito</vt:lpstr>
      <vt:lpstr>Georgia</vt:lpstr>
      <vt:lpstr>Times New Roman</vt:lpstr>
      <vt:lpstr>Wingdings</vt:lpstr>
      <vt:lpstr>Office Theme</vt:lpstr>
      <vt:lpstr>Research Philosophy</vt:lpstr>
      <vt:lpstr>Research Philosophical Schools</vt:lpstr>
      <vt:lpstr>1. Ontology</vt:lpstr>
      <vt:lpstr>Objectivism</vt:lpstr>
      <vt:lpstr>Subjectivism</vt:lpstr>
      <vt:lpstr>2. Epistemology</vt:lpstr>
      <vt:lpstr>PowerPoint Presentation</vt:lpstr>
      <vt:lpstr>PowerPoint Presentation</vt:lpstr>
      <vt:lpstr>PowerPoint Presentation</vt:lpstr>
      <vt:lpstr>Rationalism versus Empiricism</vt:lpstr>
      <vt:lpstr>PowerPoint Presentation</vt:lpstr>
      <vt:lpstr>Empiricism</vt:lpstr>
      <vt:lpstr>A posteriori vs. A priori</vt:lpstr>
      <vt:lpstr>Rationalism</vt:lpstr>
      <vt:lpstr>‘I think therefore I exist’ (Descartes)</vt:lpstr>
      <vt:lpstr>Four Research Philosophies</vt:lpstr>
      <vt:lpstr>Positivism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Realism</vt:lpstr>
      <vt:lpstr>PowerPoint Presentation</vt:lpstr>
      <vt:lpstr>PowerPoint Presentation</vt:lpstr>
      <vt:lpstr>Interpretivism</vt:lpstr>
      <vt:lpstr>PowerPoint Presentation</vt:lpstr>
      <vt:lpstr>PowerPoint Presentation</vt:lpstr>
      <vt:lpstr>PowerPoint Presentation</vt:lpstr>
      <vt:lpstr>PowerPoint Presentation</vt:lpstr>
      <vt:lpstr>Pizam and Mansfeld (2009)</vt:lpstr>
      <vt:lpstr>Disadvantages &amp; Advantages</vt:lpstr>
      <vt:lpstr>PowerPoint Presentation</vt:lpstr>
      <vt:lpstr>Constructivism</vt:lpstr>
      <vt:lpstr>PowerPoint Presentation</vt:lpstr>
      <vt:lpstr>Social Constructivism</vt:lpstr>
      <vt:lpstr>PowerPoint Presentation</vt:lpstr>
      <vt:lpstr>PowerPoint Presentation</vt:lpstr>
      <vt:lpstr>PowerPoint Presentation</vt:lpstr>
      <vt:lpstr>Pragmatism</vt:lpstr>
      <vt:lpstr>PowerPoint Presentation</vt:lpstr>
      <vt:lpstr>PowerPoint Presentation</vt:lpstr>
      <vt:lpstr>Deductive versus Inductive</vt:lpstr>
      <vt:lpstr>Phenomenology</vt:lpstr>
      <vt:lpstr>PowerPoint Presentation</vt:lpstr>
      <vt:lpstr>PowerPoint Presentation</vt:lpstr>
      <vt:lpstr>Phenomenology:Adv vs disadv</vt:lpstr>
      <vt:lpstr>Positivism: Adv vs disadv</vt:lpstr>
      <vt:lpstr>Hypothesis</vt:lpstr>
      <vt:lpstr>Variable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Philosophy</dc:title>
  <dc:creator>Administrator</dc:creator>
  <cp:lastModifiedBy>walee</cp:lastModifiedBy>
  <cp:revision>2</cp:revision>
  <dcterms:created xsi:type="dcterms:W3CDTF">2020-02-19T10:56:16Z</dcterms:created>
  <dcterms:modified xsi:type="dcterms:W3CDTF">2020-03-04T05:35:30Z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2020-02-19T00:00:00Z</vt:filetime>
  </property>
</Properties>
</file>