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75"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1" noChangeArrowheads="1"/>
          </p:cNvSpPr>
          <p:nvPr>
            <p:ph type="ctrTitle"/>
          </p:nvPr>
        </p:nvSpPr>
        <p:spPr>
          <a:xfrm>
            <a:off x="624417" y="620713"/>
            <a:ext cx="10943167"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1843088"/>
            <a:ext cx="10949517"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38544C22-EC13-4D2B-BB53-07ACC9C2DCDB}"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492885" y="591820"/>
            <a:ext cx="10972800" cy="582613"/>
          </a:xfrm>
        </p:spPr>
        <p:txBody>
          <a:bodyPr/>
          <a:p>
            <a:r>
              <a:rPr lang="en-US"/>
              <a:t>What is MARKETING ?</a:t>
            </a:r>
            <a:endParaRPr lang="en-US"/>
          </a:p>
        </p:txBody>
      </p:sp>
      <p:sp>
        <p:nvSpPr>
          <p:cNvPr id="3" name="Content Placeholder 2"/>
          <p:cNvSpPr>
            <a:spLocks noGrp="1"/>
          </p:cNvSpPr>
          <p:nvPr>
            <p:ph idx="1"/>
          </p:nvPr>
        </p:nvSpPr>
        <p:spPr>
          <a:xfrm>
            <a:off x="1283970" y="1575435"/>
            <a:ext cx="10298430" cy="4552315"/>
          </a:xfrm>
        </p:spPr>
        <p:txBody>
          <a:bodyPr/>
          <a:p>
            <a:pPr algn="just"/>
            <a:r>
              <a:rPr lang="en-US">
                <a:latin typeface="Times New Roman" panose="02020603050405020304" charset="0"/>
                <a:cs typeface="Times New Roman" panose="02020603050405020304" charset="0"/>
              </a:rPr>
              <a:t>Marketing refers to the activities of a company associated with buying and selling a product or service. It includes advertising, selling and delivering products to people. People who work in companies' marketing departments try to get the attention of target audiences using slogans, packaging design, celebrity endorsements and general media exposure.</a:t>
            </a:r>
            <a:endParaRPr lang="en-US">
              <a:latin typeface="Times New Roman" panose="02020603050405020304" charset="0"/>
              <a:cs typeface="Times New Roman" panose="02020603050405020304" charset="0"/>
            </a:endParaRPr>
          </a:p>
          <a:p>
            <a:pPr algn="just"/>
            <a:endParaRPr lang="en-US">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Subtitle 2"/>
          <p:cNvSpPr>
            <a:spLocks noChangeArrowheads="1"/>
          </p:cNvSpPr>
          <p:nvPr>
            <p:ph type="subTitle" idx="1"/>
          </p:nvPr>
        </p:nvSpPr>
        <p:spPr>
          <a:xfrm>
            <a:off x="2491740" y="1308100"/>
            <a:ext cx="7393305" cy="4241165"/>
          </a:xfrm>
        </p:spPr>
        <p:txBody>
          <a:bodyPr/>
          <a:p>
            <a:endParaRPr lang="en-US"/>
          </a:p>
          <a:p>
            <a:r>
              <a:rPr lang="en-US"/>
              <a:t>The micro component of the external environment is also known as the task environment. It comprises of external forces and factors that are directly related to the business. These include suppliers, market intermediaries, customers, partners, competitors and the public</a:t>
            </a:r>
            <a:endParaRPr lang="en-US"/>
          </a:p>
        </p:txBody>
      </p:sp>
      <p:sp>
        <p:nvSpPr>
          <p:cNvPr id="4" name="Title 3"/>
          <p:cNvSpPr>
            <a:spLocks noChangeArrowheads="1"/>
          </p:cNvSpPr>
          <p:nvPr>
            <p:ph type="ctrTitle"/>
          </p:nvPr>
        </p:nvSpPr>
        <p:spPr>
          <a:xfrm>
            <a:off x="1007110" y="427990"/>
            <a:ext cx="10363200" cy="1164590"/>
          </a:xfrm>
        </p:spPr>
        <p:txBody>
          <a:bodyPr/>
          <a:p>
            <a:r>
              <a:rPr lang="en-US">
                <a:sym typeface="+mn-ea"/>
              </a:rPr>
              <a:t>Micro Environment</a:t>
            </a:r>
            <a:endParaRPr lang="en-US"/>
          </a:p>
        </p:txBody>
      </p:sp>
      <p:sp>
        <p:nvSpPr>
          <p:cNvPr id="5" name="Slide Number Placeholder 4"/>
          <p:cNvSpPr>
            <a:spLocks noGrp="1"/>
          </p:cNvSpPr>
          <p:nvPr>
            <p:ph type="sldNum" sz="quarter" idx="4"/>
          </p:nvPr>
        </p:nvSpPr>
        <p:spPr/>
        <p:txBody>
          <a:bodyPr/>
          <a:p>
            <a:fld id="{B3561BA9-CDCF-4958-B8AB-66F3BF063E13}" type="slidenum">
              <a:rPr lang="en-US" smtClean="0"/>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17195" y="204470"/>
            <a:ext cx="11437620" cy="6096635"/>
          </a:xfrm>
          <a:prstGeom prst="rect">
            <a:avLst/>
          </a:prstGeom>
          <a:noFill/>
        </p:spPr>
        <p:txBody>
          <a:bodyPr wrap="square" rtlCol="0" anchor="t">
            <a:spAutoFit/>
          </a:bodyPr>
          <a:p>
            <a:pPr marL="342900" lvl="0" indent="-342900" algn="just">
              <a:lnSpc>
                <a:spcPct val="160000"/>
              </a:lnSpc>
              <a:buFont typeface="+mj-lt"/>
              <a:buAutoNum type="arabicPeriod"/>
            </a:pPr>
            <a:r>
              <a:rPr lang="en-US" sz="2000">
                <a:latin typeface="Times New Roman" panose="02020603050405020304" charset="0"/>
                <a:cs typeface="Times New Roman" panose="02020603050405020304" charset="0"/>
              </a:rPr>
              <a:t>   </a:t>
            </a:r>
            <a:r>
              <a:rPr lang="en-US" sz="2000" b="1">
                <a:latin typeface="Times New Roman" panose="02020603050405020304" charset="0"/>
                <a:cs typeface="Times New Roman" panose="02020603050405020304" charset="0"/>
              </a:rPr>
              <a:t> </a:t>
            </a:r>
            <a:r>
              <a:rPr lang="en-US" sz="2400" b="1" u="sng">
                <a:latin typeface="Times New Roman" panose="02020603050405020304" charset="0"/>
                <a:cs typeface="Times New Roman" panose="02020603050405020304" charset="0"/>
              </a:rPr>
              <a:t>Suppliers</a:t>
            </a:r>
            <a:r>
              <a:rPr lang="en-US" sz="2000">
                <a:latin typeface="Times New Roman" panose="02020603050405020304" charset="0"/>
                <a:cs typeface="Times New Roman" panose="02020603050405020304" charset="0"/>
              </a:rPr>
              <a:t> include all the parties which provide resources needed by the organisation.</a:t>
            </a:r>
            <a:endParaRPr lang="en-US" sz="2000">
              <a:latin typeface="Times New Roman" panose="02020603050405020304" charset="0"/>
              <a:cs typeface="Times New Roman" panose="02020603050405020304" charset="0"/>
            </a:endParaRPr>
          </a:p>
          <a:p>
            <a:pPr marL="342900" lvl="0" indent="-342900" algn="just">
              <a:lnSpc>
                <a:spcPct val="160000"/>
              </a:lnSpc>
              <a:buAutoNum type="arabicPeriod"/>
            </a:pPr>
            <a:r>
              <a:rPr lang="en-US" sz="2000">
                <a:latin typeface="Times New Roman" panose="02020603050405020304" charset="0"/>
                <a:cs typeface="Times New Roman" panose="02020603050405020304" charset="0"/>
              </a:rPr>
              <a:t>   </a:t>
            </a:r>
            <a:r>
              <a:rPr lang="en-US" sz="2000" b="1">
                <a:latin typeface="Times New Roman" panose="02020603050405020304" charset="0"/>
                <a:cs typeface="Times New Roman" panose="02020603050405020304" charset="0"/>
              </a:rPr>
              <a:t> </a:t>
            </a:r>
            <a:r>
              <a:rPr lang="en-US" sz="2400" b="1" u="sng">
                <a:latin typeface="Times New Roman" panose="02020603050405020304" charset="0"/>
                <a:cs typeface="Times New Roman" panose="02020603050405020304" charset="0"/>
              </a:rPr>
              <a:t>Market intermediaries</a:t>
            </a:r>
            <a:r>
              <a:rPr lang="en-US" sz="2000">
                <a:latin typeface="Times New Roman" panose="02020603050405020304" charset="0"/>
                <a:cs typeface="Times New Roman" panose="02020603050405020304" charset="0"/>
              </a:rPr>
              <a:t> include parties involved in distributing the product or service of the organisation.</a:t>
            </a:r>
            <a:endParaRPr lang="en-US" sz="2000">
              <a:latin typeface="Times New Roman" panose="02020603050405020304" charset="0"/>
              <a:cs typeface="Times New Roman" panose="02020603050405020304" charset="0"/>
            </a:endParaRPr>
          </a:p>
          <a:p>
            <a:pPr marL="342900" lvl="0" indent="-342900" algn="just">
              <a:lnSpc>
                <a:spcPct val="160000"/>
              </a:lnSpc>
              <a:buAutoNum type="arabicPeriod"/>
            </a:pPr>
            <a:r>
              <a:rPr lang="en-US" sz="2000">
                <a:latin typeface="Times New Roman" panose="02020603050405020304" charset="0"/>
                <a:cs typeface="Times New Roman" panose="02020603050405020304" charset="0"/>
              </a:rPr>
              <a:t> </a:t>
            </a:r>
            <a:r>
              <a:rPr lang="en-US" sz="2000" b="1">
                <a:latin typeface="Times New Roman" panose="02020603050405020304" charset="0"/>
                <a:cs typeface="Times New Roman" panose="02020603050405020304" charset="0"/>
              </a:rPr>
              <a:t>   </a:t>
            </a:r>
            <a:r>
              <a:rPr lang="en-US" sz="2400" b="1" u="sng">
                <a:latin typeface="Times New Roman" panose="02020603050405020304" charset="0"/>
                <a:cs typeface="Times New Roman" panose="02020603050405020304" charset="0"/>
              </a:rPr>
              <a:t>Partners</a:t>
            </a:r>
            <a:r>
              <a:rPr lang="en-US" sz="2000">
                <a:latin typeface="Times New Roman" panose="02020603050405020304" charset="0"/>
                <a:cs typeface="Times New Roman" panose="02020603050405020304" charset="0"/>
              </a:rPr>
              <a:t> are all the separate entities like advertising agencies, market research organisations, banking and insurance companies, transportation companies, brokers, etc. which conduct business with the organisation.</a:t>
            </a:r>
            <a:endParaRPr lang="en-US" sz="2000">
              <a:latin typeface="Times New Roman" panose="02020603050405020304" charset="0"/>
              <a:cs typeface="Times New Roman" panose="02020603050405020304" charset="0"/>
            </a:endParaRPr>
          </a:p>
          <a:p>
            <a:pPr marL="342900" lvl="0" indent="-342900" algn="just">
              <a:lnSpc>
                <a:spcPct val="160000"/>
              </a:lnSpc>
              <a:buAutoNum type="arabicPeriod"/>
            </a:pPr>
            <a:r>
              <a:rPr lang="en-US" sz="2000">
                <a:latin typeface="Times New Roman" panose="02020603050405020304" charset="0"/>
                <a:cs typeface="Times New Roman" panose="02020603050405020304" charset="0"/>
              </a:rPr>
              <a:t>    </a:t>
            </a:r>
            <a:r>
              <a:rPr lang="en-US" sz="2400" b="1" u="sng">
                <a:latin typeface="Times New Roman" panose="02020603050405020304" charset="0"/>
                <a:cs typeface="Times New Roman" panose="02020603050405020304" charset="0"/>
              </a:rPr>
              <a:t>Customers</a:t>
            </a:r>
            <a:r>
              <a:rPr lang="en-US" sz="2000">
                <a:latin typeface="Times New Roman" panose="02020603050405020304" charset="0"/>
                <a:cs typeface="Times New Roman" panose="02020603050405020304" charset="0"/>
              </a:rPr>
              <a:t> comprise of the target group of the organisation.</a:t>
            </a:r>
            <a:endParaRPr lang="en-US" sz="2000">
              <a:latin typeface="Times New Roman" panose="02020603050405020304" charset="0"/>
              <a:cs typeface="Times New Roman" panose="02020603050405020304" charset="0"/>
            </a:endParaRPr>
          </a:p>
          <a:p>
            <a:pPr marL="342900" lvl="0" indent="-342900" algn="just">
              <a:lnSpc>
                <a:spcPct val="160000"/>
              </a:lnSpc>
              <a:buAutoNum type="arabicPeriod"/>
            </a:pPr>
            <a:r>
              <a:rPr lang="en-US" sz="2000">
                <a:latin typeface="Times New Roman" panose="02020603050405020304" charset="0"/>
                <a:cs typeface="Times New Roman" panose="02020603050405020304" charset="0"/>
              </a:rPr>
              <a:t>    </a:t>
            </a:r>
            <a:r>
              <a:rPr lang="en-US" sz="2400" b="1" u="sng">
                <a:latin typeface="Times New Roman" panose="02020603050405020304" charset="0"/>
                <a:cs typeface="Times New Roman" panose="02020603050405020304" charset="0"/>
              </a:rPr>
              <a:t>Competitors</a:t>
            </a:r>
            <a:r>
              <a:rPr lang="en-US" sz="2000">
                <a:latin typeface="Times New Roman" panose="02020603050405020304" charset="0"/>
                <a:cs typeface="Times New Roman" panose="02020603050405020304" charset="0"/>
              </a:rPr>
              <a:t> are the players in the same market who targets similar customers as that of the organisation.</a:t>
            </a:r>
            <a:endParaRPr lang="en-US" sz="2000">
              <a:latin typeface="Times New Roman" panose="02020603050405020304" charset="0"/>
              <a:cs typeface="Times New Roman" panose="02020603050405020304" charset="0"/>
            </a:endParaRPr>
          </a:p>
          <a:p>
            <a:pPr marL="342900" lvl="0" indent="-342900" algn="just">
              <a:lnSpc>
                <a:spcPct val="160000"/>
              </a:lnSpc>
              <a:buAutoNum type="arabicPeriod"/>
            </a:pPr>
            <a:r>
              <a:rPr lang="en-US" sz="2000">
                <a:latin typeface="Times New Roman" panose="02020603050405020304" charset="0"/>
                <a:cs typeface="Times New Roman" panose="02020603050405020304" charset="0"/>
              </a:rPr>
              <a:t>    </a:t>
            </a:r>
            <a:r>
              <a:rPr lang="en-US" sz="2400" b="1" u="sng">
                <a:latin typeface="Times New Roman" panose="02020603050405020304" charset="0"/>
                <a:cs typeface="Times New Roman" panose="02020603050405020304" charset="0"/>
              </a:rPr>
              <a:t>Public</a:t>
            </a:r>
            <a:r>
              <a:rPr lang="en-US" sz="2000">
                <a:latin typeface="Times New Roman" panose="02020603050405020304" charset="0"/>
                <a:cs typeface="Times New Roman" panose="02020603050405020304" charset="0"/>
              </a:rPr>
              <a:t> is made up of any other group that has an actual or potential interest or affects the company’s ability to serve its customers.</a:t>
            </a:r>
            <a:endParaRPr lang="en-US" sz="2000">
              <a:latin typeface="Times New Roman" panose="02020603050405020304" charset="0"/>
              <a:cs typeface="Times New Roman" panose="02020603050405020304" charset="0"/>
            </a:endParaRPr>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ubtitle 1"/>
          <p:cNvSpPr>
            <a:spLocks noChangeArrowheads="1"/>
          </p:cNvSpPr>
          <p:nvPr>
            <p:ph type="subTitle" idx="1"/>
          </p:nvPr>
        </p:nvSpPr>
        <p:spPr>
          <a:xfrm>
            <a:off x="1468755" y="1123950"/>
            <a:ext cx="9255125" cy="4434205"/>
          </a:xfrm>
        </p:spPr>
        <p:txBody>
          <a:bodyPr/>
          <a:p>
            <a:endParaRPr lang="en-US"/>
          </a:p>
          <a:p>
            <a:pPr algn="just"/>
            <a:r>
              <a:rPr lang="en-US"/>
              <a:t>The macro component of the marketing environment is also known as the broad environment. It constitutes the external factors and forces which affect the industry as a whole but don’t have a direct effect on the business. The macro environment can be divided into 6 parts.</a:t>
            </a:r>
            <a:endParaRPr lang="en-US"/>
          </a:p>
          <a:p>
            <a:pPr algn="just"/>
            <a:endParaRPr lang="en-US"/>
          </a:p>
        </p:txBody>
      </p:sp>
      <p:sp>
        <p:nvSpPr>
          <p:cNvPr id="3" name="Title 2"/>
          <p:cNvSpPr>
            <a:spLocks noChangeArrowheads="1"/>
          </p:cNvSpPr>
          <p:nvPr>
            <p:ph type="ctrTitle"/>
          </p:nvPr>
        </p:nvSpPr>
        <p:spPr/>
        <p:txBody>
          <a:bodyPr/>
          <a:p>
            <a:r>
              <a:rPr lang="en-US">
                <a:sym typeface="+mn-ea"/>
              </a:rPr>
              <a:t>Macro Environment</a:t>
            </a:r>
            <a:endParaRPr lang="en-US"/>
          </a:p>
        </p:txBody>
      </p:sp>
      <p:sp>
        <p:nvSpPr>
          <p:cNvPr id="4" name="Slide Number Placeholder 3"/>
          <p:cNvSpPr>
            <a:spLocks noGrp="1"/>
          </p:cNvSpPr>
          <p:nvPr>
            <p:ph type="sldNum" sz="quarter" idx="4"/>
          </p:nvPr>
        </p:nvSpPr>
        <p:spPr/>
        <p:txBody>
          <a:bodyPr/>
          <a:p>
            <a:fld id="{B3561BA9-CDCF-4958-B8AB-66F3BF063E13}" type="slidenum">
              <a:rPr lang="en-US" smtClean="0"/>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5"/>
          <p:cNvSpPr>
            <a:spLocks noGrp="1"/>
          </p:cNvSpPr>
          <p:nvPr>
            <p:ph type="title"/>
          </p:nvPr>
        </p:nvSpPr>
        <p:spPr>
          <a:xfrm>
            <a:off x="1477010" y="612775"/>
            <a:ext cx="9800590" cy="4868545"/>
          </a:xfrm>
        </p:spPr>
        <p:txBody>
          <a:bodyPr/>
          <a:p>
            <a:pPr marL="0" indent="0" algn="ctr">
              <a:lnSpc>
                <a:spcPct val="110000"/>
              </a:lnSpc>
              <a:buNone/>
            </a:pPr>
            <a:r>
              <a:rPr lang="en-US" sz="3600" b="1">
                <a:latin typeface="Times New Roman" panose="02020603050405020304" charset="0"/>
                <a:cs typeface="Times New Roman" panose="02020603050405020304" charset="0"/>
              </a:rPr>
              <a:t>Demographic Environment</a:t>
            </a:r>
            <a:br>
              <a:rPr lang="en-US" sz="3600" b="1">
                <a:latin typeface="Times New Roman" panose="02020603050405020304" charset="0"/>
                <a:cs typeface="Times New Roman" panose="02020603050405020304" charset="0"/>
              </a:rPr>
            </a:br>
            <a:r>
              <a:rPr lang="en-US" sz="3600" b="1">
                <a:latin typeface="Times New Roman" panose="02020603050405020304" charset="0"/>
                <a:cs typeface="Times New Roman" panose="02020603050405020304" charset="0"/>
              </a:rPr>
              <a:t> Economic Environment</a:t>
            </a:r>
            <a:br>
              <a:rPr lang="en-US" sz="3600" b="1">
                <a:latin typeface="Times New Roman" panose="02020603050405020304" charset="0"/>
                <a:cs typeface="Times New Roman" panose="02020603050405020304" charset="0"/>
              </a:rPr>
            </a:br>
            <a:r>
              <a:rPr lang="en-US" sz="3600" b="1">
                <a:latin typeface="Times New Roman" panose="02020603050405020304" charset="0"/>
                <a:cs typeface="Times New Roman" panose="02020603050405020304" charset="0"/>
              </a:rPr>
              <a:t>Physical Environment</a:t>
            </a:r>
            <a:br>
              <a:rPr lang="en-US" sz="3600" b="1">
                <a:latin typeface="Times New Roman" panose="02020603050405020304" charset="0"/>
                <a:cs typeface="Times New Roman" panose="02020603050405020304" charset="0"/>
              </a:rPr>
            </a:br>
            <a:r>
              <a:rPr lang="en-US" sz="3600" b="1">
                <a:latin typeface="Times New Roman" panose="02020603050405020304" charset="0"/>
                <a:cs typeface="Times New Roman" panose="02020603050405020304" charset="0"/>
              </a:rPr>
              <a:t>Technological Environment</a:t>
            </a:r>
            <a:br>
              <a:rPr lang="en-US" sz="3600" b="1">
                <a:latin typeface="Times New Roman" panose="02020603050405020304" charset="0"/>
                <a:cs typeface="Times New Roman" panose="02020603050405020304" charset="0"/>
              </a:rPr>
            </a:br>
            <a:r>
              <a:rPr lang="en-US" sz="3600" b="1">
                <a:latin typeface="Times New Roman" panose="02020603050405020304" charset="0"/>
                <a:cs typeface="Times New Roman" panose="02020603050405020304" charset="0"/>
              </a:rPr>
              <a:t>Political-Legal Environment</a:t>
            </a:r>
            <a:br>
              <a:rPr lang="en-US" sz="3600" b="1">
                <a:latin typeface="Times New Roman" panose="02020603050405020304" charset="0"/>
                <a:cs typeface="Times New Roman" panose="02020603050405020304" charset="0"/>
              </a:rPr>
            </a:br>
            <a:r>
              <a:rPr lang="en-US" sz="3600" b="1">
                <a:latin typeface="Times New Roman" panose="02020603050405020304" charset="0"/>
                <a:cs typeface="Times New Roman" panose="02020603050405020304" charset="0"/>
              </a:rPr>
              <a:t>Social-Cultural Environment</a:t>
            </a:r>
            <a:endParaRPr lang="en-US" sz="3600" b="1">
              <a:latin typeface="Times New Roman" panose="02020603050405020304" charset="0"/>
              <a:cs typeface="Times New Roman" panose="02020603050405020304" charset="0"/>
            </a:endParaRPr>
          </a:p>
        </p:txBody>
      </p:sp>
      <p:sp>
        <p:nvSpPr>
          <p:cNvPr id="7" name="4-Point Star 6"/>
          <p:cNvSpPr/>
          <p:nvPr/>
        </p:nvSpPr>
        <p:spPr>
          <a:xfrm>
            <a:off x="3003550" y="1396365"/>
            <a:ext cx="497840" cy="401955"/>
          </a:xfrm>
          <a:prstGeom prst="star4">
            <a:avLst/>
          </a:prstGeom>
          <a:solidFill>
            <a:schemeClr val="tx1"/>
          </a:soli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8" name="4-Point Star 7"/>
          <p:cNvSpPr/>
          <p:nvPr/>
        </p:nvSpPr>
        <p:spPr>
          <a:xfrm>
            <a:off x="5106670" y="5958205"/>
            <a:ext cx="689610" cy="192405"/>
          </a:xfrm>
          <a:prstGeom prst="star4">
            <a:avLst/>
          </a:pr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4-Point Star 8"/>
          <p:cNvSpPr/>
          <p:nvPr/>
        </p:nvSpPr>
        <p:spPr>
          <a:xfrm>
            <a:off x="3003550" y="1957705"/>
            <a:ext cx="497840" cy="401955"/>
          </a:xfrm>
          <a:prstGeom prst="star4">
            <a:avLst/>
          </a:prstGeom>
          <a:solidFill>
            <a:schemeClr val="tx1"/>
          </a:soli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0" name="4-Point Star 9"/>
          <p:cNvSpPr/>
          <p:nvPr/>
        </p:nvSpPr>
        <p:spPr>
          <a:xfrm>
            <a:off x="3003550" y="2504440"/>
            <a:ext cx="497840" cy="401955"/>
          </a:xfrm>
          <a:prstGeom prst="star4">
            <a:avLst/>
          </a:prstGeom>
          <a:solidFill>
            <a:schemeClr val="tx1"/>
          </a:soli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1" name="4-Point Star 10"/>
          <p:cNvSpPr/>
          <p:nvPr/>
        </p:nvSpPr>
        <p:spPr>
          <a:xfrm>
            <a:off x="3003550" y="4431030"/>
            <a:ext cx="497840" cy="401955"/>
          </a:xfrm>
          <a:prstGeom prst="star4">
            <a:avLst/>
          </a:prstGeom>
          <a:solidFill>
            <a:schemeClr val="tx1"/>
          </a:soli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2" name="4-Point Star 11"/>
          <p:cNvSpPr/>
          <p:nvPr/>
        </p:nvSpPr>
        <p:spPr>
          <a:xfrm>
            <a:off x="3003550" y="3799840"/>
            <a:ext cx="497840" cy="401955"/>
          </a:xfrm>
          <a:prstGeom prst="star4">
            <a:avLst/>
          </a:prstGeom>
          <a:solidFill>
            <a:schemeClr val="tx1"/>
          </a:soli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3" name="4-Point Star 12"/>
          <p:cNvSpPr/>
          <p:nvPr/>
        </p:nvSpPr>
        <p:spPr>
          <a:xfrm>
            <a:off x="3003550" y="3227705"/>
            <a:ext cx="497840" cy="401955"/>
          </a:xfrm>
          <a:prstGeom prst="star4">
            <a:avLst/>
          </a:prstGeom>
          <a:solidFill>
            <a:schemeClr val="tx1"/>
          </a:solidFill>
          <a:ln w="9525" cap="flat" cmpd="sng" algn="ctr">
            <a:solidFill>
              <a:schemeClr val="accent1"/>
            </a:solidFill>
            <a:prstDash val="solid"/>
            <a:round/>
            <a:headEnd type="none" w="med" len="med"/>
            <a:tailEnd type="none" w="med" len="med"/>
          </a:ln>
        </p:spPr>
        <p:txBody>
          <a:bodyPr vert="horz" wrap="none" lIns="91440" tIns="45720" rIns="91440" bIns="45720" numCol="1" anchor="ctr" anchorCtr="0" compatLnSpc="1"/>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4" name="Slide Number Placeholder 1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2094865" y="1883410"/>
            <a:ext cx="8227060" cy="3014980"/>
          </a:xfrm>
          <a:prstGeom prst="rect">
            <a:avLst/>
          </a:prstGeom>
          <a:noFill/>
        </p:spPr>
        <p:txBody>
          <a:bodyPr wrap="square" rtlCol="0" anchor="t">
            <a:spAutoFit/>
          </a:bodyPr>
          <a:p>
            <a:r>
              <a:rPr lang="en-US" sz="3200" b="1" u="sng"/>
              <a:t>Demographic Environment:</a:t>
            </a:r>
            <a:endParaRPr lang="en-US"/>
          </a:p>
          <a:p>
            <a:endParaRPr lang="en-US"/>
          </a:p>
          <a:p>
            <a:pPr algn="just"/>
            <a:r>
              <a:rPr lang="en-US" sz="2800">
                <a:latin typeface="Times New Roman" panose="02020603050405020304" charset="0"/>
                <a:cs typeface="Times New Roman" panose="02020603050405020304" charset="0"/>
              </a:rPr>
              <a:t>The demographic environment is made up of the people who constitute the market. It is characterised as the factual investigation and segregation of the population according to their size, density, location, age, gender, race, and occupation</a:t>
            </a:r>
            <a:endParaRPr lang="en-US" sz="2800">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565275" y="1167130"/>
            <a:ext cx="8579485" cy="3169285"/>
          </a:xfrm>
          <a:prstGeom prst="rect">
            <a:avLst/>
          </a:prstGeom>
          <a:noFill/>
        </p:spPr>
        <p:txBody>
          <a:bodyPr wrap="square" rtlCol="0" anchor="t">
            <a:spAutoFit/>
          </a:bodyPr>
          <a:p>
            <a:pPr algn="just"/>
            <a:r>
              <a:rPr lang="en-US" sz="3200" b="1" u="sng">
                <a:latin typeface="Times New Roman" panose="02020603050405020304" charset="0"/>
                <a:cs typeface="Times New Roman" panose="02020603050405020304" charset="0"/>
              </a:rPr>
              <a:t>Economic Environment:</a:t>
            </a:r>
            <a:endParaRPr lang="en-US" sz="2800">
              <a:latin typeface="Times New Roman" panose="02020603050405020304" charset="0"/>
              <a:cs typeface="Times New Roman" panose="02020603050405020304" charset="0"/>
            </a:endParaRPr>
          </a:p>
          <a:p>
            <a:pPr algn="just"/>
            <a:endParaRPr lang="en-US" sz="2800">
              <a:latin typeface="Times New Roman" panose="02020603050405020304" charset="0"/>
              <a:cs typeface="Times New Roman" panose="02020603050405020304" charset="0"/>
            </a:endParaRPr>
          </a:p>
          <a:p>
            <a:pPr algn="just"/>
            <a:r>
              <a:rPr lang="en-US" sz="2800">
                <a:latin typeface="Times New Roman" panose="02020603050405020304" charset="0"/>
                <a:cs typeface="Times New Roman" panose="02020603050405020304" charset="0"/>
              </a:rPr>
              <a:t>The economic environment constitutes factors which influence customers’ purchasing power and spending patterns. These factors include the GDP, GNP, interest rates, inflation, income distribution, government funding and subsidies, and other major economic variables.</a:t>
            </a:r>
            <a:endParaRPr lang="en-US" sz="2800">
              <a:latin typeface="Times New Roman" panose="02020603050405020304" charset="0"/>
              <a:cs typeface="Times New Roman" panose="02020603050405020304" charset="0"/>
            </a:endParaRPr>
          </a:p>
        </p:txBody>
      </p:sp>
      <p:sp>
        <p:nvSpPr>
          <p:cNvPr id="3" name="Slide Number Placeholder 2"/>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247900" y="1400175"/>
            <a:ext cx="7695565" cy="3599815"/>
          </a:xfrm>
          <a:prstGeom prst="rect">
            <a:avLst/>
          </a:prstGeom>
          <a:noFill/>
        </p:spPr>
        <p:txBody>
          <a:bodyPr wrap="square" rtlCol="0" anchor="t">
            <a:spAutoFit/>
          </a:bodyPr>
          <a:p>
            <a:pPr algn="just"/>
            <a:r>
              <a:rPr lang="en-US" sz="3200" b="1" u="sng">
                <a:solidFill>
                  <a:schemeClr val="tx1"/>
                </a:solidFill>
                <a:latin typeface="Times New Roman" panose="02020603050405020304" charset="0"/>
                <a:cs typeface="Times New Roman" panose="02020603050405020304" charset="0"/>
              </a:rPr>
              <a:t>Physical Environment:</a:t>
            </a:r>
            <a:endParaRPr lang="en-US" sz="2800">
              <a:solidFill>
                <a:schemeClr val="tx1"/>
              </a:solidFill>
              <a:latin typeface="Times New Roman" panose="02020603050405020304" charset="0"/>
              <a:cs typeface="Times New Roman" panose="02020603050405020304" charset="0"/>
            </a:endParaRPr>
          </a:p>
          <a:p>
            <a:pPr algn="just"/>
            <a:endParaRPr lang="en-US" sz="2800">
              <a:solidFill>
                <a:schemeClr val="tx1"/>
              </a:solidFill>
              <a:latin typeface="Times New Roman" panose="02020603050405020304" charset="0"/>
              <a:cs typeface="Times New Roman" panose="02020603050405020304" charset="0"/>
            </a:endParaRPr>
          </a:p>
          <a:p>
            <a:pPr algn="just"/>
            <a:r>
              <a:rPr lang="en-US" sz="2800">
                <a:solidFill>
                  <a:schemeClr val="tx1"/>
                </a:solidFill>
                <a:latin typeface="Times New Roman" panose="02020603050405020304" charset="0"/>
                <a:cs typeface="Times New Roman" panose="02020603050405020304" charset="0"/>
              </a:rPr>
              <a:t>The physical environment includes the natural environment in which the business operates. This includes the climatic conditions, environmental change, accessibility to water and raw materials, natural disasters, pollution etc.</a:t>
            </a:r>
            <a:endParaRPr lang="en-US" sz="2800">
              <a:solidFill>
                <a:schemeClr val="tx1"/>
              </a:solidFill>
              <a:latin typeface="Times New Roman" panose="02020603050405020304" charset="0"/>
              <a:cs typeface="Times New Roman" panose="02020603050405020304" charset="0"/>
            </a:endParaRPr>
          </a:p>
          <a:p>
            <a:pPr algn="just"/>
            <a:endParaRPr lang="en-US" sz="2800">
              <a:solidFill>
                <a:schemeClr val="tx1"/>
              </a:solidFill>
              <a:latin typeface="Times New Roman" panose="02020603050405020304" charset="0"/>
              <a:cs typeface="Times New Roman" panose="02020603050405020304" charset="0"/>
            </a:endParaRPr>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875030" y="1943100"/>
            <a:ext cx="10714990" cy="2738120"/>
          </a:xfrm>
          <a:prstGeom prst="rect">
            <a:avLst/>
          </a:prstGeom>
          <a:noFill/>
        </p:spPr>
        <p:txBody>
          <a:bodyPr wrap="square" rtlCol="0" anchor="t">
            <a:spAutoFit/>
          </a:bodyPr>
          <a:p>
            <a:pPr algn="just"/>
            <a:r>
              <a:rPr lang="en-US" sz="3200" b="1" u="sng">
                <a:sym typeface="+mn-ea"/>
              </a:rPr>
              <a:t>Technological Environment:</a:t>
            </a:r>
            <a:endParaRPr lang="en-US" sz="2800">
              <a:sym typeface="+mn-ea"/>
            </a:endParaRPr>
          </a:p>
          <a:p>
            <a:pPr algn="just"/>
            <a:r>
              <a:rPr lang="en-US" sz="2800">
                <a:latin typeface="Times New Roman" panose="02020603050405020304" charset="0"/>
                <a:cs typeface="Times New Roman" panose="02020603050405020304" charset="0"/>
                <a:sym typeface="+mn-ea"/>
              </a:rPr>
              <a:t>The technological environment constitutes innovation, research and development in technology, technological alternatives, innovation inducements also technological barriers to smooth operation. Technology is one of the biggest sources of threats and opportunities for the organisation and it is very dynamic</a:t>
            </a:r>
            <a:r>
              <a:rPr lang="en-US">
                <a:latin typeface="Times New Roman" panose="02020603050405020304" charset="0"/>
                <a:cs typeface="Times New Roman" panose="02020603050405020304" charset="0"/>
                <a:sym typeface="+mn-ea"/>
              </a:rPr>
              <a:t>.</a:t>
            </a:r>
            <a:endParaRPr lang="en-US">
              <a:latin typeface="Times New Roman" panose="02020603050405020304" charset="0"/>
              <a:cs typeface="Times New Roman" panose="02020603050405020304" charset="0"/>
            </a:endParaRPr>
          </a:p>
        </p:txBody>
      </p:sp>
      <p:sp>
        <p:nvSpPr>
          <p:cNvPr id="3" name="Slide Number Placeholder 2"/>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148715" y="1305560"/>
            <a:ext cx="9140190" cy="3169285"/>
          </a:xfrm>
          <a:prstGeom prst="rect">
            <a:avLst/>
          </a:prstGeom>
          <a:noFill/>
        </p:spPr>
        <p:txBody>
          <a:bodyPr wrap="square" rtlCol="0" anchor="t">
            <a:spAutoFit/>
          </a:bodyPr>
          <a:p>
            <a:pPr algn="just"/>
            <a:r>
              <a:rPr lang="en-US" sz="3200" b="1" u="sng">
                <a:latin typeface="Times New Roman" panose="02020603050405020304" charset="0"/>
                <a:cs typeface="Times New Roman" panose="02020603050405020304" charset="0"/>
                <a:sym typeface="+mn-ea"/>
              </a:rPr>
              <a:t>Political-Legal Environment</a:t>
            </a:r>
            <a:endParaRPr lang="en-US" sz="2800">
              <a:latin typeface="Times New Roman" panose="02020603050405020304" charset="0"/>
              <a:cs typeface="Times New Roman" panose="02020603050405020304" charset="0"/>
            </a:endParaRPr>
          </a:p>
          <a:p>
            <a:pPr algn="just"/>
            <a:endParaRPr lang="en-US" sz="2800">
              <a:latin typeface="Times New Roman" panose="02020603050405020304" charset="0"/>
              <a:cs typeface="Times New Roman" panose="02020603050405020304" charset="0"/>
            </a:endParaRPr>
          </a:p>
          <a:p>
            <a:pPr algn="just"/>
            <a:r>
              <a:rPr lang="en-US" sz="2800">
                <a:latin typeface="Times New Roman" panose="02020603050405020304" charset="0"/>
                <a:cs typeface="Times New Roman" panose="02020603050405020304" charset="0"/>
                <a:sym typeface="+mn-ea"/>
              </a:rPr>
              <a:t>The political &amp; Legal environment includes laws and government’s policies prevailing in the country. It also includes other pressure groups and agencies which influence or limit the working of industry and/or the business in the society.</a:t>
            </a:r>
            <a:endParaRPr lang="en-US" sz="2800">
              <a:latin typeface="Times New Roman" panose="02020603050405020304" charset="0"/>
              <a:cs typeface="Times New Roman" panose="02020603050405020304" charset="0"/>
              <a:sym typeface="+mn-ea"/>
            </a:endParaRPr>
          </a:p>
        </p:txBody>
      </p:sp>
      <p:sp>
        <p:nvSpPr>
          <p:cNvPr id="3" name="Slide Number Placeholder 2"/>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341120" y="1859915"/>
            <a:ext cx="8691880" cy="2091690"/>
          </a:xfrm>
          <a:prstGeom prst="rect">
            <a:avLst/>
          </a:prstGeom>
          <a:noFill/>
        </p:spPr>
        <p:txBody>
          <a:bodyPr wrap="square" rtlCol="0" anchor="t">
            <a:spAutoFit/>
          </a:bodyPr>
          <a:p>
            <a:r>
              <a:rPr lang="en-US" sz="2800" b="1" u="sng">
                <a:sym typeface="+mn-ea"/>
              </a:rPr>
              <a:t>Social-Cultural Environment:</a:t>
            </a:r>
            <a:endParaRPr lang="en-US"/>
          </a:p>
          <a:p>
            <a:endParaRPr lang="en-US"/>
          </a:p>
          <a:p>
            <a:pPr algn="just"/>
            <a:r>
              <a:rPr lang="en-US" sz="2800">
                <a:latin typeface="Times New Roman" panose="02020603050405020304" charset="0"/>
                <a:cs typeface="Times New Roman" panose="02020603050405020304" charset="0"/>
                <a:sym typeface="+mn-ea"/>
              </a:rPr>
              <a:t>The social-cultural aspect of the macro environment is made up of the lifestyle, values, culture, prejudice and beliefs of the people. This differs in different regions.</a:t>
            </a:r>
            <a:endParaRPr lang="en-US" sz="2800">
              <a:latin typeface="Times New Roman" panose="02020603050405020304" charset="0"/>
              <a:cs typeface="Times New Roman" panose="02020603050405020304" charset="0"/>
              <a:sym typeface="+mn-ea"/>
            </a:endParaRPr>
          </a:p>
        </p:txBody>
      </p:sp>
      <p:sp>
        <p:nvSpPr>
          <p:cNvPr id="3" name="Slide Number Placeholder 2"/>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n-US" sz="4400"/>
              <a:t>Marketing Environment</a:t>
            </a:r>
            <a:endParaRPr lang="en-US" sz="4400"/>
          </a:p>
        </p:txBody>
      </p:sp>
      <p:sp>
        <p:nvSpPr>
          <p:cNvPr id="3" name="Subtitle 2"/>
          <p:cNvSpPr>
            <a:spLocks noGrp="1"/>
          </p:cNvSpPr>
          <p:nvPr>
            <p:ph type="subTitle" idx="1"/>
          </p:nvPr>
        </p:nvSpPr>
        <p:spPr/>
        <p:txBody>
          <a:bodyPr/>
          <a:p>
            <a:endParaRPr lang="en-US"/>
          </a:p>
          <a:p>
            <a:endParaRPr lang="en-US"/>
          </a:p>
          <a:p>
            <a:pPr algn="just"/>
            <a:r>
              <a:rPr lang="en-US">
                <a:solidFill>
                  <a:schemeClr val="tx2"/>
                </a:solidFill>
              </a:rPr>
              <a:t>Marketing Environment is the combination of external and internal factors and forces which affect the company’s ability to establish a relationship and serve its customers.</a:t>
            </a:r>
            <a:endParaRPr lang="en-US">
              <a:solidFill>
                <a:schemeClr val="tx2"/>
              </a:solidFill>
            </a:endParaRPr>
          </a:p>
        </p:txBody>
      </p:sp>
      <p:sp>
        <p:nvSpPr>
          <p:cNvPr id="4" name="Slide Number Placeholder 3"/>
          <p:cNvSpPr>
            <a:spLocks noGrp="1"/>
          </p:cNvSpPr>
          <p:nvPr>
            <p:ph type="sldNum" sz="quarter" idx="4"/>
          </p:nvPr>
        </p:nvSpPr>
        <p:spPr/>
        <p:txBody>
          <a:bodyPr/>
          <a:p>
            <a:fld id="{B3561BA9-CDCF-4958-B8AB-66F3BF063E13}" type="slidenum">
              <a:rPr lang="en-US" smtClean="0"/>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ubtitle 1"/>
          <p:cNvSpPr>
            <a:spLocks noChangeArrowheads="1"/>
          </p:cNvSpPr>
          <p:nvPr>
            <p:ph type="subTitle" idx="1"/>
          </p:nvPr>
        </p:nvSpPr>
        <p:spPr>
          <a:xfrm>
            <a:off x="2059940" y="2091690"/>
            <a:ext cx="7970520" cy="2750185"/>
          </a:xfrm>
        </p:spPr>
        <p:txBody>
          <a:bodyPr/>
          <a:p>
            <a:pPr marL="514350" indent="-514350">
              <a:buAutoNum type="arabicPeriod"/>
            </a:pPr>
            <a:r>
              <a:rPr lang="en-US"/>
              <a:t>Essential for planning</a:t>
            </a:r>
            <a:endParaRPr lang="en-US"/>
          </a:p>
          <a:p>
            <a:pPr marL="514350" indent="-514350">
              <a:buAutoNum type="arabicPeriod"/>
            </a:pPr>
            <a:r>
              <a:rPr lang="en-US"/>
              <a:t>Understanding Customers</a:t>
            </a:r>
            <a:endParaRPr lang="en-US"/>
          </a:p>
          <a:p>
            <a:pPr marL="514350" indent="-514350">
              <a:buAutoNum type="arabicPeriod"/>
            </a:pPr>
            <a:r>
              <a:rPr lang="en-US"/>
              <a:t>Tapping Trends</a:t>
            </a:r>
            <a:endParaRPr lang="en-US"/>
          </a:p>
          <a:p>
            <a:pPr marL="514350" indent="-514350">
              <a:buAutoNum type="arabicPeriod"/>
            </a:pPr>
            <a:r>
              <a:rPr lang="en-US"/>
              <a:t>Threats and Opportunities</a:t>
            </a:r>
            <a:endParaRPr lang="en-US"/>
          </a:p>
          <a:p>
            <a:pPr marL="514350" indent="-514350">
              <a:buAutoNum type="arabicPeriod"/>
            </a:pPr>
            <a:r>
              <a:rPr lang="en-US"/>
              <a:t>Understanding the Competitors</a:t>
            </a:r>
            <a:endParaRPr lang="en-US"/>
          </a:p>
        </p:txBody>
      </p:sp>
      <p:sp>
        <p:nvSpPr>
          <p:cNvPr id="3" name="Title 2"/>
          <p:cNvSpPr>
            <a:spLocks noChangeArrowheads="1"/>
          </p:cNvSpPr>
          <p:nvPr>
            <p:ph type="ctrTitle"/>
          </p:nvPr>
        </p:nvSpPr>
        <p:spPr/>
        <p:txBody>
          <a:bodyPr/>
          <a:p>
            <a:r>
              <a:rPr lang="en-US"/>
              <a:t>Importance of Marketing Environment</a:t>
            </a:r>
            <a:endParaRPr lang="en-US"/>
          </a:p>
        </p:txBody>
      </p:sp>
      <p:sp>
        <p:nvSpPr>
          <p:cNvPr id="4" name="Slide Number Placeholder 3"/>
          <p:cNvSpPr>
            <a:spLocks noGrp="1"/>
          </p:cNvSpPr>
          <p:nvPr>
            <p:ph type="sldNum" sz="quarter" idx="4"/>
          </p:nvPr>
        </p:nvSpPr>
        <p:spPr/>
        <p:txBody>
          <a:bodyPr/>
          <a:p>
            <a:fld id="{B3561BA9-CDCF-4958-B8AB-66F3BF063E13}" type="slidenum">
              <a:rPr lang="en-US" smtClean="0"/>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4294967295"/>
          </p:nvPr>
        </p:nvSpPr>
        <p:spPr>
          <a:xfrm>
            <a:off x="0" y="769620"/>
            <a:ext cx="10972800" cy="4557395"/>
          </a:xfrm>
        </p:spPr>
        <p:txBody>
          <a:bodyPr/>
          <a:p>
            <a:pPr algn="just"/>
            <a:r>
              <a:rPr lang="en-US"/>
              <a:t>The internal environment is company specific and includes owners, workers, machines, materials etc. </a:t>
            </a:r>
            <a:endParaRPr lang="en-US"/>
          </a:p>
          <a:p>
            <a:pPr algn="just"/>
            <a:endParaRPr lang="en-US"/>
          </a:p>
          <a:p>
            <a:pPr algn="just"/>
            <a:r>
              <a:rPr lang="en-US"/>
              <a:t>The external environment is further divided into two components: micro &amp; macro. </a:t>
            </a:r>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br>
              <a:rPr lang="en-US">
                <a:sym typeface="+mn-ea"/>
              </a:rPr>
            </a:br>
            <a:br>
              <a:rPr lang="en-US">
                <a:sym typeface="+mn-ea"/>
              </a:rPr>
            </a:br>
            <a:r>
              <a:rPr lang="en-US" sz="4000" b="1" u="sng">
                <a:sym typeface="+mn-ea"/>
              </a:rPr>
              <a:t>Components of Marketing Environment</a:t>
            </a:r>
            <a:endParaRPr lang="en-US" sz="4000" b="1" u="sng">
              <a:sym typeface="+mn-ea"/>
            </a:endParaRPr>
          </a:p>
        </p:txBody>
      </p:sp>
      <p:sp>
        <p:nvSpPr>
          <p:cNvPr id="3" name="Content Placeholder 2"/>
          <p:cNvSpPr>
            <a:spLocks noGrp="1"/>
          </p:cNvSpPr>
          <p:nvPr>
            <p:ph idx="1"/>
          </p:nvPr>
        </p:nvSpPr>
        <p:spPr/>
        <p:txBody>
          <a:bodyPr/>
          <a:p>
            <a:pPr marL="0" indent="0">
              <a:buNone/>
            </a:pPr>
            <a:endParaRPr lang="en-US"/>
          </a:p>
          <a:p>
            <a:r>
              <a:rPr lang="en-US"/>
              <a:t>The marketing environment is made up of the internal and external environment of the business. While internal environment can be controlled, the business has very less or no control over the external environment.</a:t>
            </a:r>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br>
              <a:rPr lang="en-US" sz="4000" b="1" u="sng">
                <a:sym typeface="+mn-ea"/>
              </a:rPr>
            </a:br>
            <a:r>
              <a:rPr lang="en-US" sz="4000" b="1">
                <a:sym typeface="+mn-ea"/>
              </a:rPr>
              <a:t>             </a:t>
            </a:r>
            <a:r>
              <a:rPr lang="en-US" sz="4000" b="1" u="sng">
                <a:sym typeface="+mn-ea"/>
              </a:rPr>
              <a:t>Internal Environment</a:t>
            </a:r>
            <a:endParaRPr lang="en-US" sz="4000" b="1" u="sng">
              <a:sym typeface="+mn-ea"/>
            </a:endParaRPr>
          </a:p>
        </p:txBody>
      </p:sp>
      <p:sp>
        <p:nvSpPr>
          <p:cNvPr id="3" name="Content Placeholder 2"/>
          <p:cNvSpPr>
            <a:spLocks noGrp="1"/>
          </p:cNvSpPr>
          <p:nvPr>
            <p:ph idx="1"/>
          </p:nvPr>
        </p:nvSpPr>
        <p:spPr/>
        <p:txBody>
          <a:bodyPr/>
          <a:p>
            <a:pPr marL="0" indent="0">
              <a:buNone/>
            </a:pPr>
            <a:endParaRPr lang="en-US"/>
          </a:p>
          <a:p>
            <a:r>
              <a:rPr lang="en-US"/>
              <a:t>The internal environment of the business includes all the forces and factors inside the organisation which affect its marketing operations. </a:t>
            </a:r>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br>
              <a:rPr lang="en-US">
                <a:sym typeface="+mn-ea"/>
              </a:rPr>
            </a:br>
            <a:br>
              <a:rPr lang="en-US">
                <a:sym typeface="+mn-ea"/>
              </a:rPr>
            </a:br>
            <a:r>
              <a:rPr lang="en-US">
                <a:sym typeface="+mn-ea"/>
              </a:rPr>
              <a:t>These components can be grouped under the Five Ms of the business, which are:</a:t>
            </a:r>
            <a:br>
              <a:rPr lang="en-US"/>
            </a:br>
            <a:endParaRPr lang="en-US"/>
          </a:p>
        </p:txBody>
      </p:sp>
      <p:sp>
        <p:nvSpPr>
          <p:cNvPr id="3" name="Content Placeholder 2"/>
          <p:cNvSpPr>
            <a:spLocks noGrp="1"/>
          </p:cNvSpPr>
          <p:nvPr>
            <p:ph idx="1"/>
          </p:nvPr>
        </p:nvSpPr>
        <p:spPr>
          <a:xfrm>
            <a:off x="609600" y="2117090"/>
            <a:ext cx="10972800" cy="4009390"/>
          </a:xfrm>
        </p:spPr>
        <p:txBody>
          <a:bodyPr/>
          <a:p>
            <a:r>
              <a:rPr lang="en-US"/>
              <a:t>    Men</a:t>
            </a:r>
            <a:endParaRPr lang="en-US"/>
          </a:p>
          <a:p>
            <a:r>
              <a:rPr lang="en-US"/>
              <a:t>    Money</a:t>
            </a:r>
            <a:endParaRPr lang="en-US"/>
          </a:p>
          <a:p>
            <a:r>
              <a:rPr lang="en-US"/>
              <a:t>    Machinery</a:t>
            </a:r>
            <a:endParaRPr lang="en-US"/>
          </a:p>
          <a:p>
            <a:r>
              <a:rPr lang="en-US"/>
              <a:t>    Materials</a:t>
            </a:r>
            <a:endParaRPr lang="en-US"/>
          </a:p>
          <a:p>
            <a:r>
              <a:rPr lang="en-US"/>
              <a:t>    Markets</a:t>
            </a:r>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4294967295"/>
          </p:nvPr>
        </p:nvSpPr>
        <p:spPr>
          <a:xfrm>
            <a:off x="433705" y="583565"/>
            <a:ext cx="11149965" cy="5360670"/>
          </a:xfrm>
        </p:spPr>
        <p:txBody>
          <a:bodyPr/>
          <a:p>
            <a:pPr algn="just"/>
            <a:r>
              <a:rPr lang="en-US"/>
              <a:t>The internal environment is under the control of the marketer and can be changed with the changing external environment. Nevertheless, the internal marketing environment is as important for the business as the external marketing environment. This environment includes </a:t>
            </a:r>
            <a:endParaRPr lang="en-US"/>
          </a:p>
          <a:p>
            <a:pPr algn="ctr"/>
            <a:r>
              <a:rPr lang="en-US"/>
              <a:t>Sales department </a:t>
            </a:r>
            <a:endParaRPr lang="en-US"/>
          </a:p>
          <a:p>
            <a:pPr algn="ctr"/>
            <a:r>
              <a:rPr lang="en-US"/>
              <a:t>Marketing department</a:t>
            </a:r>
            <a:endParaRPr lang="en-US"/>
          </a:p>
          <a:p>
            <a:pPr algn="ctr"/>
            <a:r>
              <a:rPr lang="en-US"/>
              <a:t>Manufacturing unit</a:t>
            </a:r>
            <a:endParaRPr lang="en-US"/>
          </a:p>
          <a:p>
            <a:pPr algn="ctr"/>
            <a:r>
              <a:rPr lang="en-US"/>
              <a:t>Human resource department</a:t>
            </a:r>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Subtitle 2"/>
          <p:cNvSpPr>
            <a:spLocks noChangeArrowheads="1"/>
          </p:cNvSpPr>
          <p:nvPr>
            <p:ph type="subTitle" idx="1"/>
          </p:nvPr>
        </p:nvSpPr>
        <p:spPr/>
        <p:txBody>
          <a:bodyPr/>
          <a:p>
            <a:endParaRPr lang="en-US"/>
          </a:p>
          <a:p>
            <a:r>
              <a:rPr lang="en-US"/>
              <a:t>The external environment constitutes factors and forces which are external to the business and on which the marketer has little or no control. The external environment is of two types:</a:t>
            </a:r>
            <a:endParaRPr lang="en-US"/>
          </a:p>
        </p:txBody>
      </p:sp>
      <p:sp>
        <p:nvSpPr>
          <p:cNvPr id="4" name="Title 3"/>
          <p:cNvSpPr>
            <a:spLocks noChangeArrowheads="1"/>
          </p:cNvSpPr>
          <p:nvPr>
            <p:ph type="ctrTitle"/>
          </p:nvPr>
        </p:nvSpPr>
        <p:spPr/>
        <p:txBody>
          <a:bodyPr/>
          <a:p>
            <a:r>
              <a:rPr lang="en-US">
                <a:sym typeface="+mn-ea"/>
              </a:rPr>
              <a:t>External Environment</a:t>
            </a:r>
            <a:br>
              <a:rPr lang="en-US"/>
            </a:br>
            <a:endParaRPr lang="en-US"/>
          </a:p>
        </p:txBody>
      </p:sp>
      <p:sp>
        <p:nvSpPr>
          <p:cNvPr id="5" name="Slide Number Placeholder 4"/>
          <p:cNvSpPr>
            <a:spLocks noGrp="1"/>
          </p:cNvSpPr>
          <p:nvPr>
            <p:ph type="sldNum" sz="quarter" idx="4"/>
          </p:nvPr>
        </p:nvSpPr>
        <p:spPr/>
        <p:txBody>
          <a:bodyPr/>
          <a:p>
            <a:fld id="{B3561BA9-CDCF-4958-B8AB-66F3BF063E13}" type="slidenum">
              <a:rPr lang="en-US" smtClean="0"/>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a:xfrm>
            <a:off x="609600" y="596265"/>
            <a:ext cx="10972800" cy="3583940"/>
          </a:xfrm>
        </p:spPr>
        <p:txBody>
          <a:bodyPr/>
          <a:p>
            <a:r>
              <a:rPr lang="en-US">
                <a:sym typeface="+mn-ea"/>
              </a:rPr>
              <a:t>1: Micro Environment</a:t>
            </a:r>
            <a:br>
              <a:rPr lang="en-US">
                <a:sym typeface="+mn-ea"/>
              </a:rPr>
            </a:br>
            <a:r>
              <a:rPr lang="en-US">
                <a:sym typeface="+mn-ea"/>
              </a:rPr>
              <a:t>2: Macro Environment</a:t>
            </a:r>
            <a:endParaRPr lang="en-US">
              <a:sym typeface="+mn-ea"/>
            </a:endParaRPr>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5111</Words>
  <Application>WPS Presentation</Application>
  <PresentationFormat>Widescreen</PresentationFormat>
  <Paragraphs>132</Paragraphs>
  <Slides>20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20</vt:i4>
      </vt:variant>
    </vt:vector>
  </HeadingPairs>
  <TitlesOfParts>
    <vt:vector size="28" baseType="lpstr">
      <vt:lpstr>Arial</vt:lpstr>
      <vt:lpstr>SimSun</vt:lpstr>
      <vt:lpstr>Wingdings</vt:lpstr>
      <vt:lpstr>Times New Roman</vt:lpstr>
      <vt:lpstr>Microsoft YaHei</vt:lpstr>
      <vt:lpstr>Arial Unicode MS</vt:lpstr>
      <vt:lpstr>Calibri</vt:lpstr>
      <vt:lpstr>Orange Waves</vt:lpstr>
      <vt:lpstr>PowerPoint 演示文稿</vt:lpstr>
      <vt:lpstr>Marketing Environment</vt:lpstr>
      <vt:lpstr>PowerPoint 演示文稿</vt:lpstr>
      <vt:lpstr>  Components of Marketing Environment</vt:lpstr>
      <vt:lpstr>              Internal Environment</vt:lpstr>
      <vt:lpstr>  These components can be grouped under the Five Ms of the business, which are: </vt:lpstr>
      <vt:lpstr>PowerPoint 演示文稿</vt:lpstr>
      <vt:lpstr>External Environment </vt:lpstr>
      <vt:lpstr>1: Micro Environment 2: Macro Environment</vt:lpstr>
      <vt:lpstr>Micro Environment</vt:lpstr>
      <vt:lpstr>PowerPoint 演示文稿</vt:lpstr>
      <vt:lpstr>Macro Environment</vt:lpstr>
      <vt:lpstr>Demographic Environment  Economic Environment Physical Environment Technological Environment Political-Legal Environment Social-Cultural Environment</vt:lpstr>
      <vt:lpstr>PowerPoint 演示文稿</vt:lpstr>
      <vt:lpstr>PowerPoint 演示文稿</vt:lpstr>
      <vt:lpstr>PowerPoint 演示文稿</vt:lpstr>
      <vt:lpstr>PowerPoint 演示文稿</vt:lpstr>
      <vt:lpstr>PowerPoint 演示文稿</vt:lpstr>
      <vt:lpstr>PowerPoint 演示文稿</vt:lpstr>
      <vt:lpstr>Importance of Marketing Environment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Environment</dc:title>
  <dc:creator/>
  <cp:lastModifiedBy>Sardar</cp:lastModifiedBy>
  <cp:revision>3</cp:revision>
  <dcterms:created xsi:type="dcterms:W3CDTF">2018-10-10T06:27:00Z</dcterms:created>
  <dcterms:modified xsi:type="dcterms:W3CDTF">2018-10-10T09:02:43Z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1033-10.2.0.7439</vt:lpwstr>
  </property>
</Properties>
</file>