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2" autoAdjust="0"/>
    <p:restoredTop sz="94660"/>
  </p:normalViewPr>
  <p:slideViewPr>
    <p:cSldViewPr snapToGrid="0">
      <p:cViewPr varScale="1">
        <p:scale>
          <a:sx n="74" d="100"/>
          <a:sy n="74" d="100"/>
        </p:scale>
        <p:origin x="-1182" y="-90"/>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2/26/2019</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850527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t>2/26/2019</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t>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t>‹#›</a:t>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t>2/26/2019</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u="sng" dirty="0">
                <a:ln w="10160">
                  <a:solidFill>
                    <a:schemeClr val="accent5"/>
                  </a:solidFill>
                  <a:prstDash val="solid"/>
                </a:ln>
                <a:solidFill>
                  <a:schemeClr val="tx2"/>
                </a:solidFill>
                <a:effectLst>
                  <a:outerShdw blurRad="38100" dist="22860" dir="5400000" algn="tl" rotWithShape="0">
                    <a:srgbClr val="000000">
                      <a:alpha val="30000"/>
                    </a:srgbClr>
                  </a:outerShdw>
                </a:effectLst>
                <a:latin typeface="Times New Roman" panose="02020603050405020304" charset="0"/>
                <a:cs typeface="Times New Roman" panose="02020603050405020304" charset="0"/>
              </a:rPr>
              <a:t>Marketing </a:t>
            </a:r>
            <a:r>
              <a:rPr lang="en-US" sz="8000" b="1" u="sng" dirty="0" smtClean="0">
                <a:ln w="10160">
                  <a:solidFill>
                    <a:schemeClr val="accent5"/>
                  </a:solidFill>
                  <a:prstDash val="solid"/>
                </a:ln>
                <a:solidFill>
                  <a:schemeClr val="tx2"/>
                </a:solidFill>
                <a:effectLst>
                  <a:outerShdw blurRad="38100" dist="22860" dir="5400000" algn="tl" rotWithShape="0">
                    <a:srgbClr val="000000">
                      <a:alpha val="30000"/>
                    </a:srgbClr>
                  </a:outerShdw>
                </a:effectLst>
                <a:latin typeface="Times New Roman" panose="02020603050405020304" charset="0"/>
                <a:cs typeface="Times New Roman" panose="02020603050405020304" charset="0"/>
              </a:rPr>
              <a:t> </a:t>
            </a:r>
            <a:r>
              <a:rPr lang="en-US" sz="8000" b="1" u="sng" dirty="0">
                <a:ln w="10160">
                  <a:solidFill>
                    <a:schemeClr val="accent5"/>
                  </a:solidFill>
                  <a:prstDash val="solid"/>
                </a:ln>
                <a:solidFill>
                  <a:schemeClr val="tx2"/>
                </a:solidFill>
                <a:effectLst>
                  <a:outerShdw blurRad="38100" dist="22860" dir="5400000" algn="tl" rotWithShape="0">
                    <a:srgbClr val="000000">
                      <a:alpha val="30000"/>
                    </a:srgbClr>
                  </a:outerShdw>
                </a:effectLst>
                <a:latin typeface="Times New Roman" panose="02020603050405020304" charset="0"/>
                <a:cs typeface="Times New Roman" panose="02020603050405020304" charset="0"/>
              </a:rPr>
              <a:t>Philosophies</a:t>
            </a:r>
          </a:p>
        </p:txBody>
      </p:sp>
      <p:sp>
        <p:nvSpPr>
          <p:cNvPr id="3" name="Subtitle 2"/>
          <p:cNvSpPr>
            <a:spLocks noGrp="1"/>
          </p:cNvSpPr>
          <p:nvPr>
            <p:ph type="subTitle" idx="1"/>
          </p:nvPr>
        </p:nvSpPr>
        <p:spPr>
          <a:xfrm>
            <a:off x="817033" y="3028950"/>
            <a:ext cx="10949517" cy="1752600"/>
          </a:xfrm>
        </p:spPr>
        <p:txBody>
          <a:bodyPr>
            <a:noAutofit/>
          </a:bodyPr>
          <a:lstStyle/>
          <a:p>
            <a:pPr algn="just"/>
            <a:r>
              <a:rPr lang="en-US">
                <a:ln/>
                <a:solidFill>
                  <a:schemeClr val="tx1"/>
                </a:solidFill>
                <a:effectLst>
                  <a:outerShdw blurRad="38100" dist="19050" dir="2700000" algn="tl" rotWithShape="0">
                    <a:schemeClr val="dk1">
                      <a:alpha val="40000"/>
                    </a:schemeClr>
                  </a:outerShdw>
                </a:effectLst>
                <a:latin typeface="Times New Roman" panose="02020603050405020304" charset="0"/>
                <a:cs typeface="Times New Roman" panose="02020603050405020304" charset="0"/>
              </a:rPr>
              <a:t>Every company has different idea regarding philosophy of marketing. Some companies concentrate on the large scale production while some concentrate only on the quality of the product etc.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ln/>
                <a:solidFill>
                  <a:schemeClr val="accent1"/>
                </a:solidFill>
                <a:effectLst>
                  <a:outerShdw blurRad="38100" dist="25400" dir="5400000" algn="ctr" rotWithShape="0">
                    <a:srgbClr val="6E747A">
                      <a:alpha val="43000"/>
                    </a:srgbClr>
                  </a:outerShdw>
                </a:effectLst>
                <a:sym typeface="+mn-ea"/>
              </a:rPr>
              <a:t>1. Production Concept:</a:t>
            </a:r>
          </a:p>
        </p:txBody>
      </p:sp>
      <p:sp>
        <p:nvSpPr>
          <p:cNvPr id="3" name="Content Placeholder 2"/>
          <p:cNvSpPr>
            <a:spLocks noGrp="1"/>
          </p:cNvSpPr>
          <p:nvPr>
            <p:ph idx="1"/>
          </p:nvPr>
        </p:nvSpPr>
        <p:spPr/>
        <p:txBody>
          <a:bodyPr/>
          <a:lstStyle/>
          <a:p>
            <a:pPr marL="0" indent="0" algn="just">
              <a:buNone/>
            </a:pPr>
            <a:r>
              <a:rPr lang="en-US" sz="3200">
                <a:latin typeface="Times New Roman" panose="02020603050405020304" charset="0"/>
                <a:cs typeface="Times New Roman" panose="02020603050405020304" charset="0"/>
              </a:rPr>
              <a:t>Production concept lays emphasis on availability and affordability of products. If these two elements are present in marketing, the enterprise will succeed. Accordingly, marketing should aim at the reduction in the cost of production and concentrate on mass production and distribution. This concept holds that potential exchange would be realized when the products are inexpensive and are widely available.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311785"/>
            <a:ext cx="10972800" cy="582613"/>
          </a:xfrm>
        </p:spPr>
        <p:txBody>
          <a:bodyPr/>
          <a:lstStyle/>
          <a:p>
            <a:r>
              <a:rPr lang="en-US" b="1">
                <a:ln/>
                <a:solidFill>
                  <a:schemeClr val="accent1"/>
                </a:solidFill>
                <a:effectLst>
                  <a:outerShdw blurRad="38100" dist="25400" dir="5400000" algn="ctr" rotWithShape="0">
                    <a:srgbClr val="6E747A">
                      <a:alpha val="43000"/>
                    </a:srgbClr>
                  </a:outerShdw>
                </a:effectLst>
                <a:sym typeface="+mn-ea"/>
              </a:rPr>
              <a:t>      </a:t>
            </a:r>
            <a:r>
              <a:rPr lang="en-US" b="1" u="sng">
                <a:ln/>
                <a:solidFill>
                  <a:schemeClr val="accent1"/>
                </a:solidFill>
                <a:effectLst>
                  <a:outerShdw blurRad="38100" dist="25400" dir="5400000" algn="ctr" rotWithShape="0">
                    <a:srgbClr val="6E747A">
                      <a:alpha val="43000"/>
                    </a:srgbClr>
                  </a:outerShdw>
                </a:effectLst>
                <a:sym typeface="+mn-ea"/>
              </a:rPr>
              <a:t> 2. Product Concept:</a:t>
            </a:r>
          </a:p>
        </p:txBody>
      </p:sp>
      <p:sp>
        <p:nvSpPr>
          <p:cNvPr id="3" name="Content Placeholder 2"/>
          <p:cNvSpPr>
            <a:spLocks noGrp="1"/>
          </p:cNvSpPr>
          <p:nvPr>
            <p:ph idx="1"/>
          </p:nvPr>
        </p:nvSpPr>
        <p:spPr>
          <a:xfrm>
            <a:off x="592455" y="1174750"/>
            <a:ext cx="10972800" cy="4953000"/>
          </a:xfrm>
        </p:spPr>
        <p:txBody>
          <a:bodyPr>
            <a:normAutofit lnSpcReduction="10000"/>
          </a:bodyPr>
          <a:lstStyle/>
          <a:p>
            <a:pPr algn="just">
              <a:buFont typeface="Wingdings" panose="05000000000000000000" charset="0"/>
              <a:buChar char="Ø"/>
            </a:pPr>
            <a:r>
              <a:rPr lang="en-US"/>
              <a:t> </a:t>
            </a:r>
            <a:r>
              <a:rPr lang="en-US">
                <a:latin typeface="Times New Roman" panose="02020603050405020304" charset="0"/>
                <a:cs typeface="Times New Roman" panose="02020603050405020304" charset="0"/>
              </a:rPr>
              <a:t>Product concept lays emphasis on ‘quality of production’ rather than ‘quantity of production’. Accordingly, the enterprise should concentrate on product and its continuous improvement over time because customers favour high quality products and are ready to pay higher prices for them.</a:t>
            </a:r>
          </a:p>
          <a:p>
            <a:pPr algn="just">
              <a:buFont typeface="Wingdings" panose="05000000000000000000" charset="0"/>
              <a:buChar char="Ø"/>
            </a:pPr>
            <a:r>
              <a:rPr lang="en-US">
                <a:latin typeface="Times New Roman" panose="02020603050405020304" charset="0"/>
                <a:cs typeface="Times New Roman" panose="02020603050405020304" charset="0"/>
              </a:rPr>
              <a:t> The main drawback of this concept is that customers will buy the product only if they require the same. </a:t>
            </a:r>
          </a:p>
          <a:p>
            <a:pPr algn="just">
              <a:buFont typeface="Wingdings" panose="05000000000000000000" charset="0"/>
              <a:buChar char="Ø"/>
            </a:pPr>
            <a:r>
              <a:rPr lang="en-US">
                <a:latin typeface="Times New Roman" panose="02020603050405020304" charset="0"/>
                <a:cs typeface="Times New Roman" panose="02020603050405020304" charset="0"/>
              </a:rPr>
              <a:t> For example, a firm may be dealing in very spacious, luxurious and expensive cars but the customers will demand same only when they really need them and can afford their price.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7680"/>
            <a:ext cx="10972800" cy="582613"/>
          </a:xfrm>
        </p:spPr>
        <p:txBody>
          <a:bodyPr/>
          <a:lstStyle/>
          <a:p>
            <a:r>
              <a:rPr lang="en-US" b="1">
                <a:ln/>
                <a:solidFill>
                  <a:schemeClr val="accent1"/>
                </a:solidFill>
                <a:effectLst/>
                <a:latin typeface="Times New Roman" panose="02020603050405020304" charset="0"/>
                <a:cs typeface="Times New Roman" panose="02020603050405020304" charset="0"/>
              </a:rPr>
              <a:t>     3. Sales Concept:</a:t>
            </a:r>
          </a:p>
        </p:txBody>
      </p:sp>
      <p:sp>
        <p:nvSpPr>
          <p:cNvPr id="3" name="Content Placeholder 2"/>
          <p:cNvSpPr>
            <a:spLocks noGrp="1"/>
          </p:cNvSpPr>
          <p:nvPr>
            <p:ph idx="1"/>
          </p:nvPr>
        </p:nvSpPr>
        <p:spPr>
          <a:xfrm>
            <a:off x="765810" y="1313180"/>
            <a:ext cx="10816590" cy="4814570"/>
          </a:xfrm>
        </p:spPr>
        <p:txBody>
          <a:bodyPr/>
          <a:lstStyle/>
          <a:p>
            <a:pPr algn="just"/>
            <a:r>
              <a:rPr lang="en-US" dirty="0">
                <a:latin typeface="Times New Roman" panose="02020603050405020304" charset="0"/>
                <a:cs typeface="Times New Roman" panose="02020603050405020304" charset="0"/>
              </a:rPr>
              <a:t>This concept stresses on attracting and persuading customers to buy the product by making aggressive selling and promotional efforts. Thus, the focus of business firms is to ensure the sale of products through aggressive selling techniques such as advertising, personal selling and sales promotion without giving any consideration to customers’ satisfaction</a:t>
            </a:r>
            <a:r>
              <a:rPr lang="en-US" dirty="0" smtClean="0">
                <a:latin typeface="Times New Roman" panose="02020603050405020304" charset="0"/>
                <a:cs typeface="Times New Roman" panose="02020603050405020304" charset="0"/>
              </a:rPr>
              <a:t>.</a:t>
            </a:r>
            <a:endParaRPr lang="en-US" dirty="0">
              <a:latin typeface="Times New Roman" panose="02020603050405020304" charset="0"/>
              <a:cs typeface="Times New Roman" panose="02020603050405020304" charset="0"/>
            </a:endParaRPr>
          </a:p>
          <a:p>
            <a:pPr algn="just"/>
            <a:r>
              <a:rPr lang="en-US" dirty="0">
                <a:latin typeface="Times New Roman" panose="02020603050405020304" charset="0"/>
                <a:cs typeface="Times New Roman" panose="02020603050405020304" charset="0"/>
              </a:rPr>
              <a:t>The main aim of selling is to convert the goods into cash by using fair or unfair means.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a:ln/>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4. Marketing Concept:</a:t>
            </a:r>
          </a:p>
        </p:txBody>
      </p:sp>
      <p:sp>
        <p:nvSpPr>
          <p:cNvPr id="3" name="Content Placeholder 2"/>
          <p:cNvSpPr>
            <a:spLocks noGrp="1"/>
          </p:cNvSpPr>
          <p:nvPr>
            <p:ph idx="1"/>
          </p:nvPr>
        </p:nvSpPr>
        <p:spPr/>
        <p:txBody>
          <a:bodyPr/>
          <a:lstStyle/>
          <a:p>
            <a:pPr algn="just"/>
            <a:r>
              <a:rPr lang="en-US">
                <a:latin typeface="Times New Roman" panose="02020603050405020304" charset="0"/>
                <a:cs typeface="Times New Roman" panose="02020603050405020304" charset="0"/>
              </a:rPr>
              <a:t>According to this concept, customer satisfaction is the key to organisational success. It assumes that a firm can achieve its objective of maximizing profit in the long run only by identifying and satisfying the need of present and prospective buyers in an effective way. Business firms don’t sell what they can make; rather they make and sell what customers want.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a:ln/>
                <a:solidFill>
                  <a:schemeClr val="accent1"/>
                </a:solidFill>
                <a:effectLst>
                  <a:outerShdw blurRad="38100" dist="25400" dir="5400000" algn="ctr" rotWithShape="0">
                    <a:srgbClr val="6E747A">
                      <a:alpha val="43000"/>
                    </a:srgbClr>
                  </a:outerShdw>
                </a:effectLst>
                <a:latin typeface="Times New Roman" panose="02020603050405020304" charset="0"/>
                <a:cs typeface="Times New Roman" panose="02020603050405020304" charset="0"/>
              </a:rPr>
              <a:t>5. The Social Marketing Concept:</a:t>
            </a:r>
          </a:p>
        </p:txBody>
      </p:sp>
      <p:sp>
        <p:nvSpPr>
          <p:cNvPr id="3" name="Content Placeholder 2"/>
          <p:cNvSpPr>
            <a:spLocks noGrp="1"/>
          </p:cNvSpPr>
          <p:nvPr>
            <p:ph idx="1"/>
          </p:nvPr>
        </p:nvSpPr>
        <p:spPr/>
        <p:txBody>
          <a:bodyPr/>
          <a:lstStyle/>
          <a:p>
            <a:pPr algn="just"/>
            <a:r>
              <a:rPr lang="en-US" dirty="0">
                <a:latin typeface="Times New Roman" panose="02020603050405020304" charset="0"/>
                <a:cs typeface="Times New Roman" panose="02020603050405020304" charset="0"/>
              </a:rPr>
              <a:t>The marketing concept has been criticized by some of the people because of the challenges posed by social problems like environmental pollution, deforestation, population explosion, inflation etc</a:t>
            </a:r>
            <a:r>
              <a:rPr lang="en-US" dirty="0" smtClean="0">
                <a:latin typeface="Times New Roman" panose="02020603050405020304" charset="0"/>
                <a:cs typeface="Times New Roman" panose="02020603050405020304" charset="0"/>
              </a:rPr>
              <a:t>.</a:t>
            </a:r>
            <a:endParaRPr lang="en-US" dirty="0">
              <a:latin typeface="Times New Roman" panose="02020603050405020304" charset="0"/>
              <a:cs typeface="Times New Roman" panose="02020603050405020304" charset="0"/>
            </a:endParaRPr>
          </a:p>
          <a:p>
            <a:pPr algn="just"/>
            <a:r>
              <a:rPr lang="en-US" dirty="0">
                <a:latin typeface="Times New Roman" panose="02020603050405020304" charset="0"/>
                <a:cs typeface="Times New Roman" panose="02020603050405020304" charset="0"/>
              </a:rPr>
              <a:t>This is because any activity which results in customer satisfaction but is harmful for the interest of the society at large cannot be justified. Therefore, the firms must perform the functions of marketing keeping in view the social welfare. For example. No to plastic bags, recycled paper.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454</Words>
  <Application>Microsoft Office PowerPoint</Application>
  <PresentationFormat>Custom</PresentationFormat>
  <Paragraphs>16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Blue Waves</vt:lpstr>
      <vt:lpstr>Marketing  Philosophies</vt:lpstr>
      <vt:lpstr>1. Production Concept:</vt:lpstr>
      <vt:lpstr>       2. Product Concept:</vt:lpstr>
      <vt:lpstr>     3. Sales Concept:</vt:lpstr>
      <vt:lpstr>4. Marketing Concept:</vt:lpstr>
      <vt:lpstr>5. The Social Marketing Concept: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Management Philosophies</dc:title>
  <dc:creator/>
  <cp:lastModifiedBy>Mehwish CS</cp:lastModifiedBy>
  <cp:revision>4</cp:revision>
  <dcterms:created xsi:type="dcterms:W3CDTF">2018-10-11T08:52:21Z</dcterms:created>
  <dcterms:modified xsi:type="dcterms:W3CDTF">2019-02-26T08:09:23Z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1033-10.2.0.7439</vt:lpwstr>
  </property>
</Properties>
</file>