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57" r:id="rId3"/>
    <p:sldId id="258" r:id="rId4"/>
    <p:sldId id="261" r:id="rId5"/>
    <p:sldId id="259" r:id="rId6"/>
    <p:sldId id="262" r:id="rId7"/>
    <p:sldId id="260"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E01136-5B0C-44DC-B0C4-3ACF4E08E94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AA511BEA-7CA7-4E6E-AA80-2B156C4484C9}">
      <dgm:prSet/>
      <dgm:spPr/>
      <dgm:t>
        <a:bodyPr/>
        <a:lstStyle/>
        <a:p>
          <a:pPr rtl="0"/>
          <a:r>
            <a:rPr lang="en-US" b="1" smtClean="0"/>
            <a:t>There are three major pricing strategies, and these are:</a:t>
          </a:r>
          <a:endParaRPr lang="en-US"/>
        </a:p>
      </dgm:t>
    </dgm:pt>
    <dgm:pt modelId="{57BB1A11-E94F-438C-AF90-8CA3041988CF}" type="parTrans" cxnId="{18EE4D00-8ED9-4E76-8CD1-A26A93431AFB}">
      <dgm:prSet/>
      <dgm:spPr/>
      <dgm:t>
        <a:bodyPr/>
        <a:lstStyle/>
        <a:p>
          <a:endParaRPr lang="en-US"/>
        </a:p>
      </dgm:t>
    </dgm:pt>
    <dgm:pt modelId="{A6CB42AC-C678-4165-ACA6-BC99BB4602CD}" type="sibTrans" cxnId="{18EE4D00-8ED9-4E76-8CD1-A26A93431AFB}">
      <dgm:prSet/>
      <dgm:spPr/>
      <dgm:t>
        <a:bodyPr/>
        <a:lstStyle/>
        <a:p>
          <a:endParaRPr lang="en-US"/>
        </a:p>
      </dgm:t>
    </dgm:pt>
    <dgm:pt modelId="{96EF1793-7E03-4A5A-AD28-7F2FBC6D350B}">
      <dgm:prSet/>
      <dgm:spPr/>
      <dgm:t>
        <a:bodyPr/>
        <a:lstStyle/>
        <a:p>
          <a:pPr rtl="0"/>
          <a:r>
            <a:rPr lang="en-US" b="1" u="sng" dirty="0" smtClean="0"/>
            <a:t>Market penetration pricing  </a:t>
          </a:r>
          <a:r>
            <a:rPr lang="en-US" dirty="0" smtClean="0"/>
            <a:t>where the price of a product is initially set low to rapidly reach a wide fraction of the </a:t>
          </a:r>
          <a:r>
            <a:rPr lang="en-US" b="1" dirty="0" smtClean="0"/>
            <a:t>market</a:t>
          </a:r>
          <a:endParaRPr lang="en-US" dirty="0"/>
        </a:p>
      </dgm:t>
    </dgm:pt>
    <dgm:pt modelId="{D1F10E2D-CE69-47DA-9A0A-C4982731E546}" type="parTrans" cxnId="{B28522CD-0844-4244-8B62-C9668B422403}">
      <dgm:prSet/>
      <dgm:spPr/>
      <dgm:t>
        <a:bodyPr/>
        <a:lstStyle/>
        <a:p>
          <a:endParaRPr lang="en-US"/>
        </a:p>
      </dgm:t>
    </dgm:pt>
    <dgm:pt modelId="{1081935A-FCF0-4C69-8477-4043BB75A4D6}" type="sibTrans" cxnId="{B28522CD-0844-4244-8B62-C9668B422403}">
      <dgm:prSet/>
      <dgm:spPr/>
      <dgm:t>
        <a:bodyPr/>
        <a:lstStyle/>
        <a:p>
          <a:endParaRPr lang="en-US"/>
        </a:p>
      </dgm:t>
    </dgm:pt>
    <dgm:pt modelId="{0460626A-1300-4D8B-85CF-E23D1D7B3B5D}">
      <dgm:prSet/>
      <dgm:spPr/>
      <dgm:t>
        <a:bodyPr/>
        <a:lstStyle/>
        <a:p>
          <a:pPr rtl="0"/>
          <a:r>
            <a:rPr lang="en-US" b="1" u="sng" dirty="0" smtClean="0"/>
            <a:t>Market skimming pricing </a:t>
          </a:r>
          <a:r>
            <a:rPr lang="en-US" dirty="0" smtClean="0"/>
            <a:t>strategy in which a marketer sets a relatively high initial price for a product or service at first, then lowers the price over time</a:t>
          </a:r>
          <a:endParaRPr lang="en-US" dirty="0"/>
        </a:p>
      </dgm:t>
    </dgm:pt>
    <dgm:pt modelId="{055C92C1-4E83-4A80-BE16-6201E3BB0882}" type="parTrans" cxnId="{3D38DB5D-960E-46DE-912E-95C27EFC0CF8}">
      <dgm:prSet/>
      <dgm:spPr/>
      <dgm:t>
        <a:bodyPr/>
        <a:lstStyle/>
        <a:p>
          <a:endParaRPr lang="en-US"/>
        </a:p>
      </dgm:t>
    </dgm:pt>
    <dgm:pt modelId="{A5C19B58-A26E-4FBE-92CE-C1A9EF9078A6}" type="sibTrans" cxnId="{3D38DB5D-960E-46DE-912E-95C27EFC0CF8}">
      <dgm:prSet/>
      <dgm:spPr/>
      <dgm:t>
        <a:bodyPr/>
        <a:lstStyle/>
        <a:p>
          <a:endParaRPr lang="en-US"/>
        </a:p>
      </dgm:t>
    </dgm:pt>
    <dgm:pt modelId="{9E9A925D-F587-4E61-AF54-345F9874F54B}">
      <dgm:prSet/>
      <dgm:spPr/>
      <dgm:t>
        <a:bodyPr/>
        <a:lstStyle/>
        <a:p>
          <a:pPr rtl="0"/>
          <a:r>
            <a:rPr lang="en-US" b="1" u="sng" smtClean="0"/>
            <a:t>Neutral pricing</a:t>
          </a:r>
          <a:r>
            <a:rPr lang="en-US" smtClean="0"/>
            <a:t> the </a:t>
          </a:r>
          <a:r>
            <a:rPr lang="en-US" b="1" smtClean="0"/>
            <a:t>prices</a:t>
          </a:r>
          <a:r>
            <a:rPr lang="en-US" smtClean="0"/>
            <a:t> are set by the general market, with your </a:t>
          </a:r>
          <a:r>
            <a:rPr lang="en-US" b="1" smtClean="0"/>
            <a:t>prices </a:t>
          </a:r>
          <a:r>
            <a:rPr lang="en-US" smtClean="0"/>
            <a:t>just as your competitors' </a:t>
          </a:r>
          <a:r>
            <a:rPr lang="en-US" b="1" smtClean="0"/>
            <a:t>prices</a:t>
          </a:r>
          <a:r>
            <a:rPr lang="en-US" smtClean="0"/>
            <a:t>. </a:t>
          </a:r>
          <a:endParaRPr lang="en-US"/>
        </a:p>
      </dgm:t>
    </dgm:pt>
    <dgm:pt modelId="{89AAB5EF-E529-45A5-A1F0-4E197A1ECA38}" type="parTrans" cxnId="{C2D660D8-9DCE-441A-81B6-EE339DEF6F12}">
      <dgm:prSet/>
      <dgm:spPr/>
      <dgm:t>
        <a:bodyPr/>
        <a:lstStyle/>
        <a:p>
          <a:endParaRPr lang="en-US"/>
        </a:p>
      </dgm:t>
    </dgm:pt>
    <dgm:pt modelId="{425E14C7-7D92-4ADC-899B-A0D6244523A3}" type="sibTrans" cxnId="{C2D660D8-9DCE-441A-81B6-EE339DEF6F12}">
      <dgm:prSet/>
      <dgm:spPr/>
      <dgm:t>
        <a:bodyPr/>
        <a:lstStyle/>
        <a:p>
          <a:endParaRPr lang="en-US"/>
        </a:p>
      </dgm:t>
    </dgm:pt>
    <dgm:pt modelId="{A047E0A9-A22F-4413-BAC7-24684AD2BADB}" type="pres">
      <dgm:prSet presAssocID="{1AE01136-5B0C-44DC-B0C4-3ACF4E08E94A}" presName="Name0" presStyleCnt="0">
        <dgm:presLayoutVars>
          <dgm:dir/>
          <dgm:animLvl val="lvl"/>
          <dgm:resizeHandles val="exact"/>
        </dgm:presLayoutVars>
      </dgm:prSet>
      <dgm:spPr/>
      <dgm:t>
        <a:bodyPr/>
        <a:lstStyle/>
        <a:p>
          <a:endParaRPr lang="en-US"/>
        </a:p>
      </dgm:t>
    </dgm:pt>
    <dgm:pt modelId="{16F1EE73-B0F0-47D9-890B-BC9BFC0045ED}" type="pres">
      <dgm:prSet presAssocID="{AA511BEA-7CA7-4E6E-AA80-2B156C4484C9}" presName="linNode" presStyleCnt="0"/>
      <dgm:spPr/>
    </dgm:pt>
    <dgm:pt modelId="{B012303E-4FBA-47CC-B81D-7911F2AD1058}" type="pres">
      <dgm:prSet presAssocID="{AA511BEA-7CA7-4E6E-AA80-2B156C4484C9}" presName="parentText" presStyleLbl="node1" presStyleIdx="0" presStyleCnt="1" custScaleY="73265" custLinFactNeighborX="-4422" custLinFactNeighborY="-19110">
        <dgm:presLayoutVars>
          <dgm:chMax val="1"/>
          <dgm:bulletEnabled val="1"/>
        </dgm:presLayoutVars>
      </dgm:prSet>
      <dgm:spPr/>
      <dgm:t>
        <a:bodyPr/>
        <a:lstStyle/>
        <a:p>
          <a:endParaRPr lang="en-US"/>
        </a:p>
      </dgm:t>
    </dgm:pt>
    <dgm:pt modelId="{234024CC-1976-4A6D-9ECC-2A08CE9896D1}" type="pres">
      <dgm:prSet presAssocID="{AA511BEA-7CA7-4E6E-AA80-2B156C4484C9}" presName="descendantText" presStyleLbl="alignAccFollowNode1" presStyleIdx="0" presStyleCnt="1" custScaleX="118382" custScaleY="103206" custLinFactNeighborX="-419" custLinFactNeighborY="-16029">
        <dgm:presLayoutVars>
          <dgm:bulletEnabled val="1"/>
        </dgm:presLayoutVars>
      </dgm:prSet>
      <dgm:spPr/>
      <dgm:t>
        <a:bodyPr/>
        <a:lstStyle/>
        <a:p>
          <a:endParaRPr lang="en-US"/>
        </a:p>
      </dgm:t>
    </dgm:pt>
  </dgm:ptLst>
  <dgm:cxnLst>
    <dgm:cxn modelId="{1690734E-1193-41F3-ADB2-45157D99BE6A}" type="presOf" srcId="{96EF1793-7E03-4A5A-AD28-7F2FBC6D350B}" destId="{234024CC-1976-4A6D-9ECC-2A08CE9896D1}" srcOrd="0" destOrd="0" presId="urn:microsoft.com/office/officeart/2005/8/layout/vList5"/>
    <dgm:cxn modelId="{C2D660D8-9DCE-441A-81B6-EE339DEF6F12}" srcId="{AA511BEA-7CA7-4E6E-AA80-2B156C4484C9}" destId="{9E9A925D-F587-4E61-AF54-345F9874F54B}" srcOrd="2" destOrd="0" parTransId="{89AAB5EF-E529-45A5-A1F0-4E197A1ECA38}" sibTransId="{425E14C7-7D92-4ADC-899B-A0D6244523A3}"/>
    <dgm:cxn modelId="{18EE4D00-8ED9-4E76-8CD1-A26A93431AFB}" srcId="{1AE01136-5B0C-44DC-B0C4-3ACF4E08E94A}" destId="{AA511BEA-7CA7-4E6E-AA80-2B156C4484C9}" srcOrd="0" destOrd="0" parTransId="{57BB1A11-E94F-438C-AF90-8CA3041988CF}" sibTransId="{A6CB42AC-C678-4165-ACA6-BC99BB4602CD}"/>
    <dgm:cxn modelId="{AEB033FA-B562-4CFD-88F6-0D73BEA572A2}" type="presOf" srcId="{AA511BEA-7CA7-4E6E-AA80-2B156C4484C9}" destId="{B012303E-4FBA-47CC-B81D-7911F2AD1058}" srcOrd="0" destOrd="0" presId="urn:microsoft.com/office/officeart/2005/8/layout/vList5"/>
    <dgm:cxn modelId="{B28522CD-0844-4244-8B62-C9668B422403}" srcId="{AA511BEA-7CA7-4E6E-AA80-2B156C4484C9}" destId="{96EF1793-7E03-4A5A-AD28-7F2FBC6D350B}" srcOrd="0" destOrd="0" parTransId="{D1F10E2D-CE69-47DA-9A0A-C4982731E546}" sibTransId="{1081935A-FCF0-4C69-8477-4043BB75A4D6}"/>
    <dgm:cxn modelId="{3D38DB5D-960E-46DE-912E-95C27EFC0CF8}" srcId="{AA511BEA-7CA7-4E6E-AA80-2B156C4484C9}" destId="{0460626A-1300-4D8B-85CF-E23D1D7B3B5D}" srcOrd="1" destOrd="0" parTransId="{055C92C1-4E83-4A80-BE16-6201E3BB0882}" sibTransId="{A5C19B58-A26E-4FBE-92CE-C1A9EF9078A6}"/>
    <dgm:cxn modelId="{EE847F6D-EBCC-4B0F-A40C-2FE5406457BD}" type="presOf" srcId="{1AE01136-5B0C-44DC-B0C4-3ACF4E08E94A}" destId="{A047E0A9-A22F-4413-BAC7-24684AD2BADB}" srcOrd="0" destOrd="0" presId="urn:microsoft.com/office/officeart/2005/8/layout/vList5"/>
    <dgm:cxn modelId="{81616BA6-ED9E-425D-9531-C14B660D9A67}" type="presOf" srcId="{9E9A925D-F587-4E61-AF54-345F9874F54B}" destId="{234024CC-1976-4A6D-9ECC-2A08CE9896D1}" srcOrd="0" destOrd="2" presId="urn:microsoft.com/office/officeart/2005/8/layout/vList5"/>
    <dgm:cxn modelId="{1449E0A9-62B2-4C5C-9B31-B1F9D770E0B8}" type="presOf" srcId="{0460626A-1300-4D8B-85CF-E23D1D7B3B5D}" destId="{234024CC-1976-4A6D-9ECC-2A08CE9896D1}" srcOrd="0" destOrd="1" presId="urn:microsoft.com/office/officeart/2005/8/layout/vList5"/>
    <dgm:cxn modelId="{E8D3C20E-8357-4BFD-BA6F-EDE22320E1D2}" type="presParOf" srcId="{A047E0A9-A22F-4413-BAC7-24684AD2BADB}" destId="{16F1EE73-B0F0-47D9-890B-BC9BFC0045ED}" srcOrd="0" destOrd="0" presId="urn:microsoft.com/office/officeart/2005/8/layout/vList5"/>
    <dgm:cxn modelId="{C0ED72F6-1B28-4081-A4C9-1B93613ACBA7}" type="presParOf" srcId="{16F1EE73-B0F0-47D9-890B-BC9BFC0045ED}" destId="{B012303E-4FBA-47CC-B81D-7911F2AD1058}" srcOrd="0" destOrd="0" presId="urn:microsoft.com/office/officeart/2005/8/layout/vList5"/>
    <dgm:cxn modelId="{797E9F5A-A040-4797-9628-F4B18590CED3}" type="presParOf" srcId="{16F1EE73-B0F0-47D9-890B-BC9BFC0045ED}" destId="{234024CC-1976-4A6D-9ECC-2A08CE9896D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4024CC-1976-4A6D-9ECC-2A08CE9896D1}">
      <dsp:nvSpPr>
        <dsp:cNvPr id="0" name=""/>
        <dsp:cNvSpPr/>
      </dsp:nvSpPr>
      <dsp:spPr>
        <a:xfrm rot="5400000">
          <a:off x="2621930" y="-30782"/>
          <a:ext cx="5412651" cy="5474216"/>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rtl="0">
            <a:lnSpc>
              <a:spcPct val="90000"/>
            </a:lnSpc>
            <a:spcBef>
              <a:spcPct val="0"/>
            </a:spcBef>
            <a:spcAft>
              <a:spcPct val="15000"/>
            </a:spcAft>
            <a:buChar char="••"/>
          </a:pPr>
          <a:r>
            <a:rPr lang="en-US" sz="2600" b="1" u="sng" kern="1200" dirty="0" smtClean="0"/>
            <a:t>Market penetration pricing  </a:t>
          </a:r>
          <a:r>
            <a:rPr lang="en-US" sz="2600" kern="1200" dirty="0" smtClean="0"/>
            <a:t>where the price of a product is initially set low to rapidly reach a wide fraction of the </a:t>
          </a:r>
          <a:r>
            <a:rPr lang="en-US" sz="2600" b="1" kern="1200" dirty="0" smtClean="0"/>
            <a:t>market</a:t>
          </a:r>
          <a:endParaRPr lang="en-US" sz="2600" kern="1200" dirty="0"/>
        </a:p>
        <a:p>
          <a:pPr marL="228600" lvl="1" indent="-228600" algn="l" defTabSz="1155700" rtl="0">
            <a:lnSpc>
              <a:spcPct val="90000"/>
            </a:lnSpc>
            <a:spcBef>
              <a:spcPct val="0"/>
            </a:spcBef>
            <a:spcAft>
              <a:spcPct val="15000"/>
            </a:spcAft>
            <a:buChar char="••"/>
          </a:pPr>
          <a:r>
            <a:rPr lang="en-US" sz="2600" b="1" u="sng" kern="1200" dirty="0" smtClean="0"/>
            <a:t>Market skimming pricing </a:t>
          </a:r>
          <a:r>
            <a:rPr lang="en-US" sz="2600" kern="1200" dirty="0" smtClean="0"/>
            <a:t>strategy in which a marketer sets a relatively high initial price for a product or service at first, then lowers the price over time</a:t>
          </a:r>
          <a:endParaRPr lang="en-US" sz="2600" kern="1200" dirty="0"/>
        </a:p>
        <a:p>
          <a:pPr marL="228600" lvl="1" indent="-228600" algn="l" defTabSz="1155700" rtl="0">
            <a:lnSpc>
              <a:spcPct val="90000"/>
            </a:lnSpc>
            <a:spcBef>
              <a:spcPct val="0"/>
            </a:spcBef>
            <a:spcAft>
              <a:spcPct val="15000"/>
            </a:spcAft>
            <a:buChar char="••"/>
          </a:pPr>
          <a:r>
            <a:rPr lang="en-US" sz="2600" b="1" u="sng" kern="1200" smtClean="0"/>
            <a:t>Neutral pricing</a:t>
          </a:r>
          <a:r>
            <a:rPr lang="en-US" sz="2600" kern="1200" smtClean="0"/>
            <a:t> the </a:t>
          </a:r>
          <a:r>
            <a:rPr lang="en-US" sz="2600" b="1" kern="1200" smtClean="0"/>
            <a:t>prices</a:t>
          </a:r>
          <a:r>
            <a:rPr lang="en-US" sz="2600" kern="1200" smtClean="0"/>
            <a:t> are set by the general market, with your </a:t>
          </a:r>
          <a:r>
            <a:rPr lang="en-US" sz="2600" b="1" kern="1200" smtClean="0"/>
            <a:t>prices </a:t>
          </a:r>
          <a:r>
            <a:rPr lang="en-US" sz="2600" kern="1200" smtClean="0"/>
            <a:t>just as your competitors' </a:t>
          </a:r>
          <a:r>
            <a:rPr lang="en-US" sz="2600" b="1" kern="1200" smtClean="0"/>
            <a:t>prices</a:t>
          </a:r>
          <a:r>
            <a:rPr lang="en-US" sz="2600" kern="1200" smtClean="0"/>
            <a:t>. </a:t>
          </a:r>
          <a:endParaRPr lang="en-US" sz="2600" kern="1200"/>
        </a:p>
      </dsp:txBody>
      <dsp:txXfrm rot="-5400000">
        <a:off x="2591148" y="264224"/>
        <a:ext cx="5209992" cy="4884203"/>
      </dsp:txXfrm>
    </dsp:sp>
    <dsp:sp modelId="{B012303E-4FBA-47CC-B81D-7911F2AD1058}">
      <dsp:nvSpPr>
        <dsp:cNvPr id="0" name=""/>
        <dsp:cNvSpPr/>
      </dsp:nvSpPr>
      <dsp:spPr>
        <a:xfrm>
          <a:off x="0" y="0"/>
          <a:ext cx="2601110" cy="48029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en-US" sz="3200" b="1" kern="1200" smtClean="0"/>
            <a:t>There are three major pricing strategies, and these are:</a:t>
          </a:r>
          <a:endParaRPr lang="en-US" sz="3200" kern="1200"/>
        </a:p>
      </dsp:txBody>
      <dsp:txXfrm>
        <a:off x="126976" y="126976"/>
        <a:ext cx="2347158" cy="454903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2A7AAD-F8EA-4183-8E97-F646270FBFBC}" type="datetimeFigureOut">
              <a:rPr lang="en-US" smtClean="0"/>
              <a:t>10/24/2018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2B8B0E-4CDB-4B78-89ED-080A758FD0CA}" type="slidenum">
              <a:rPr lang="en-US" smtClean="0"/>
              <a:t>‹#›</a:t>
            </a:fld>
            <a:endParaRPr lang="en-US"/>
          </a:p>
        </p:txBody>
      </p:sp>
    </p:spTree>
    <p:extLst>
      <p:ext uri="{BB962C8B-B14F-4D97-AF65-F5344CB8AC3E}">
        <p14:creationId xmlns:p14="http://schemas.microsoft.com/office/powerpoint/2010/main" val="2692906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2B8B0E-4CDB-4B78-89ED-080A758FD0CA}" type="slidenum">
              <a:rPr lang="en-US" smtClean="0"/>
              <a:t>6</a:t>
            </a:fld>
            <a:endParaRPr lang="en-US"/>
          </a:p>
        </p:txBody>
      </p:sp>
    </p:spTree>
    <p:extLst>
      <p:ext uri="{BB962C8B-B14F-4D97-AF65-F5344CB8AC3E}">
        <p14:creationId xmlns:p14="http://schemas.microsoft.com/office/powerpoint/2010/main" val="3865870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2B8B0E-4CDB-4B78-89ED-080A758FD0CA}" type="slidenum">
              <a:rPr lang="en-US" smtClean="0"/>
              <a:t>12</a:t>
            </a:fld>
            <a:endParaRPr lang="en-US"/>
          </a:p>
        </p:txBody>
      </p:sp>
    </p:spTree>
    <p:extLst>
      <p:ext uri="{BB962C8B-B14F-4D97-AF65-F5344CB8AC3E}">
        <p14:creationId xmlns:p14="http://schemas.microsoft.com/office/powerpoint/2010/main" val="319955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10/24/2018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10/24/2018</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10/24/2018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10/24/2018</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10/24/2018</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10/24/2018</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10/24/2018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business.qld.gov.au/running-business/marketing-sales/marketing-promotion/branding-basics" TargetMode="External"/><Relationship Id="rId2" Type="http://schemas.openxmlformats.org/officeDocument/2006/relationships/hyperlink" Target="https://www.business.qld.gov.au/running-business/consumer-laws/customer-service/improving" TargetMode="External"/><Relationship Id="rId1" Type="http://schemas.openxmlformats.org/officeDocument/2006/relationships/slideLayout" Target="../slideLayouts/slideLayout1.xml"/><Relationship Id="rId5" Type="http://schemas.openxmlformats.org/officeDocument/2006/relationships/hyperlink" Target="https://www.business.qld.gov.au/running-business/employing/staff-development/training" TargetMode="External"/><Relationship Id="rId4" Type="http://schemas.openxmlformats.org/officeDocument/2006/relationships/hyperlink" Target="https://www.business.qld.gov.au/running-business/employing/taking-on-staff/find"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www.business.qld.gov.au/industries/manufacturing-retail/retail-wholesale/retail-design/shopfittin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772400" cy="1470025"/>
          </a:xfrm>
        </p:spPr>
        <p:txBody>
          <a:bodyPr>
            <a:normAutofit/>
          </a:bodyPr>
          <a:lstStyle/>
          <a:p>
            <a:r>
              <a:rPr lang="en-US" sz="4800" dirty="0"/>
              <a:t>Marketing mix</a:t>
            </a:r>
          </a:p>
        </p:txBody>
      </p:sp>
      <p:sp>
        <p:nvSpPr>
          <p:cNvPr id="3" name="Subtitle 2"/>
          <p:cNvSpPr>
            <a:spLocks noGrp="1"/>
          </p:cNvSpPr>
          <p:nvPr>
            <p:ph type="subTitle" idx="1"/>
          </p:nvPr>
        </p:nvSpPr>
        <p:spPr>
          <a:xfrm>
            <a:off x="1295400" y="2819400"/>
            <a:ext cx="6400800" cy="2895600"/>
          </a:xfrm>
        </p:spPr>
        <p:txBody>
          <a:bodyPr>
            <a:noAutofit/>
          </a:bodyPr>
          <a:lstStyle/>
          <a:p>
            <a:pPr algn="just"/>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The marketing mix has been defined as the "set of marketing tools that the firm uses to </a:t>
            </a:r>
            <a:r>
              <a:rPr lang="en-US" sz="2400" dirty="0" smtClean="0">
                <a:solidFill>
                  <a:schemeClr val="tx1">
                    <a:lumMod val="95000"/>
                    <a:lumOff val="5000"/>
                  </a:schemeClr>
                </a:solidFill>
                <a:latin typeface="Times New Roman" panose="02020603050405020304" pitchFamily="18" charset="0"/>
                <a:cs typeface="Times New Roman" panose="02020603050405020304" pitchFamily="18" charset="0"/>
              </a:rPr>
              <a:t>proceed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its marketing objectives in the </a:t>
            </a:r>
            <a:r>
              <a:rPr lang="en-US" sz="2400" dirty="0" smtClean="0">
                <a:solidFill>
                  <a:schemeClr val="tx1">
                    <a:lumMod val="95000"/>
                    <a:lumOff val="5000"/>
                  </a:schemeClr>
                </a:solidFill>
                <a:latin typeface="Times New Roman" panose="02020603050405020304" pitchFamily="18" charset="0"/>
                <a:cs typeface="Times New Roman" panose="02020603050405020304" pitchFamily="18" charset="0"/>
              </a:rPr>
              <a:t>target market". </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Thus the marketing mix refers to four broad levels of marketing decision, namely: product, price, promotion, and place.</a:t>
            </a:r>
          </a:p>
        </p:txBody>
      </p:sp>
    </p:spTree>
    <p:extLst>
      <p:ext uri="{BB962C8B-B14F-4D97-AF65-F5344CB8AC3E}">
        <p14:creationId xmlns:p14="http://schemas.microsoft.com/office/powerpoint/2010/main" val="40762312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9764" y="1295400"/>
            <a:ext cx="7391400" cy="3046988"/>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Advertising typically covers communication methods that are paid for like television advertisements, radio commercials, print media, and internet </a:t>
            </a:r>
            <a:r>
              <a:rPr lang="en-US" sz="2400" dirty="0" smtClean="0">
                <a:latin typeface="Times New Roman" panose="02020603050405020304" pitchFamily="18" charset="0"/>
                <a:cs typeface="Times New Roman" panose="02020603050405020304" pitchFamily="18" charset="0"/>
              </a:rPr>
              <a:t>advertisements</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Public relations, on the other hand, are communications that are typically not paid for. This includes press releases, exhibitions, sponsorship deals, seminars, conferences, and events.</a:t>
            </a:r>
          </a:p>
        </p:txBody>
      </p:sp>
    </p:spTree>
    <p:extLst>
      <p:ext uri="{BB962C8B-B14F-4D97-AF65-F5344CB8AC3E}">
        <p14:creationId xmlns:p14="http://schemas.microsoft.com/office/powerpoint/2010/main" val="2421276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600200"/>
            <a:ext cx="6629400" cy="4031873"/>
          </a:xfrm>
          <a:prstGeom prst="rect">
            <a:avLst/>
          </a:prstGeom>
        </p:spPr>
        <p:txBody>
          <a:bodyPr wrap="square">
            <a:spAutoFit/>
          </a:bodyPr>
          <a:lstStyle/>
          <a:p>
            <a:endParaRPr lang="en-US" dirty="0" smtClean="0"/>
          </a:p>
          <a:p>
            <a:r>
              <a:rPr lang="en-US" sz="2800"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EXTENDED MARKETING MIX</a:t>
            </a:r>
            <a:endParaRPr lang="en-US" sz="28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dirty="0" smtClean="0"/>
          </a:p>
          <a:p>
            <a:pPr algn="just"/>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the late 70’s it was widely acknowledged by Marketers that the Marketing Mix should be updated. This led to the creation of the Extended Marketing Mix in 1981 by Booms &amp; </a:t>
            </a:r>
            <a:r>
              <a:rPr lang="en-US" sz="2400" dirty="0" err="1">
                <a:latin typeface="Times New Roman" panose="02020603050405020304" pitchFamily="18" charset="0"/>
                <a:cs typeface="Times New Roman" panose="02020603050405020304" pitchFamily="18" charset="0"/>
              </a:rPr>
              <a:t>Bitner</a:t>
            </a:r>
            <a:r>
              <a:rPr lang="en-US" sz="2400" dirty="0">
                <a:latin typeface="Times New Roman" panose="02020603050405020304" pitchFamily="18" charset="0"/>
                <a:cs typeface="Times New Roman" panose="02020603050405020304" pitchFamily="18" charset="0"/>
              </a:rPr>
              <a:t> which added 3 new elements to the 4 Ps Principle. This now allowed the extended Marketing Mix to include products that are services and not just physical things.</a:t>
            </a:r>
          </a:p>
        </p:txBody>
      </p:sp>
    </p:spTree>
    <p:extLst>
      <p:ext uri="{BB962C8B-B14F-4D97-AF65-F5344CB8AC3E}">
        <p14:creationId xmlns:p14="http://schemas.microsoft.com/office/powerpoint/2010/main" val="668554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533400"/>
            <a:ext cx="7772400" cy="5562600"/>
          </a:xfrm>
          <a:prstGeom prst="rect">
            <a:avLst/>
          </a:prstGeom>
        </p:spPr>
      </p:pic>
    </p:spTree>
    <p:extLst>
      <p:ext uri="{BB962C8B-B14F-4D97-AF65-F5344CB8AC3E}">
        <p14:creationId xmlns:p14="http://schemas.microsoft.com/office/powerpoint/2010/main" val="2637346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304800"/>
            <a:ext cx="6172200" cy="1447800"/>
          </a:xfrm>
        </p:spPr>
        <p:txBody>
          <a:bodyPr>
            <a:normAutofit/>
          </a:bodyPr>
          <a:lstStyle/>
          <a:p>
            <a:r>
              <a:rPr lang="en-US" sz="4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extended 7 Ps:</a:t>
            </a:r>
            <a:br>
              <a:rPr lang="en-US" sz="4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4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5800" y="1295400"/>
            <a:ext cx="8001000" cy="4953000"/>
          </a:xfrm>
        </p:spPr>
        <p:txBody>
          <a:bodyPr>
            <a:noAutofit/>
          </a:bodyPr>
          <a:lstStyle/>
          <a:p>
            <a:pPr marL="457200" indent="-457200" fontAlgn="b">
              <a:buFont typeface="Wingdings" panose="05000000000000000000" pitchFamily="2" charset="2"/>
              <a:buChar char="Ø"/>
            </a:pPr>
            <a:r>
              <a:rPr lang="en-US" sz="32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People – </a:t>
            </a: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All companies are reliant on the people who run them from front line Sales staff to the Managing Director. Having the right people is essential because they are as much a part of your business offering as the products/services you are </a:t>
            </a:r>
            <a:r>
              <a:rPr lang="en-US" sz="2000" b="0" dirty="0" smtClean="0">
                <a:solidFill>
                  <a:schemeClr val="tx1">
                    <a:lumMod val="95000"/>
                    <a:lumOff val="5000"/>
                  </a:schemeClr>
                </a:solidFill>
                <a:latin typeface="Times New Roman" panose="02020603050405020304" pitchFamily="18" charset="0"/>
                <a:cs typeface="Times New Roman" panose="02020603050405020304" pitchFamily="18" charset="0"/>
              </a:rPr>
              <a:t>offering.</a:t>
            </a:r>
          </a:p>
          <a:p>
            <a:pPr lvl="1" algn="just"/>
            <a:r>
              <a:rPr lang="en-US" sz="2000" b="0" dirty="0" smtClean="0">
                <a:solidFill>
                  <a:schemeClr val="tx1">
                    <a:lumMod val="95000"/>
                    <a:lumOff val="5000"/>
                  </a:schemeClr>
                </a:solidFill>
                <a:latin typeface="Times New Roman" panose="02020603050405020304" pitchFamily="18" charset="0"/>
                <a:cs typeface="Times New Roman" panose="02020603050405020304" pitchFamily="18" charset="0"/>
              </a:rPr>
              <a:t>    People </a:t>
            </a: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refer to the staff and salespeople who work for your business, including yourself.</a:t>
            </a:r>
          </a:p>
          <a:p>
            <a:pPr lvl="1" algn="just"/>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When you provide excellent </a:t>
            </a: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hlinkClick r:id="rId2"/>
              </a:rPr>
              <a:t>customer service</a:t>
            </a: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 you create a positive experience for your customers, and in doing so </a:t>
            </a: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hlinkClick r:id="rId3"/>
              </a:rPr>
              <a:t>market your brand</a:t>
            </a: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 to them. In turn, existing customers may spread the word about your excellent service and you can win referrals.</a:t>
            </a:r>
          </a:p>
          <a:p>
            <a:pPr lvl="1" algn="just"/>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Give your business a competitive advantage by </a:t>
            </a: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hlinkClick r:id="rId4"/>
              </a:rPr>
              <a:t>recruiting the right people</a:t>
            </a: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hlinkClick r:id="rId5"/>
              </a:rPr>
              <a:t>training your staff</a:t>
            </a:r>
            <a:r>
              <a:rPr lang="en-US" sz="2000" b="0" dirty="0">
                <a:solidFill>
                  <a:schemeClr val="tx1">
                    <a:lumMod val="95000"/>
                    <a:lumOff val="5000"/>
                  </a:schemeClr>
                </a:solidFill>
                <a:latin typeface="Times New Roman" panose="02020603050405020304" pitchFamily="18" charset="0"/>
                <a:cs typeface="Times New Roman" panose="02020603050405020304" pitchFamily="18" charset="0"/>
              </a:rPr>
              <a:t> to develop their skills, and retaining good staff.</a:t>
            </a:r>
          </a:p>
          <a:p>
            <a:pPr lvl="1" algn="just"/>
            <a:endParaRPr lang="en-US" sz="23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83015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04800"/>
            <a:ext cx="7696200" cy="5539978"/>
          </a:xfrm>
          <a:prstGeom prst="rect">
            <a:avLst/>
          </a:prstGeom>
        </p:spPr>
        <p:txBody>
          <a:bodyPr wrap="square">
            <a:spAutoFit/>
          </a:bodyPr>
          <a:lstStyle/>
          <a:p>
            <a:pPr marL="342900" indent="-342900" algn="just">
              <a:buFont typeface="Wingdings" panose="05000000000000000000" pitchFamily="2" charset="2"/>
              <a:buChar char="Ø"/>
            </a:pPr>
            <a:r>
              <a:rPr lang="en-US" sz="24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Processes </a:t>
            </a:r>
            <a:r>
              <a:rPr lang="en-US" sz="2400" b="1" u="sng"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Process </a:t>
            </a:r>
            <a:r>
              <a:rPr lang="en-US" dirty="0">
                <a:latin typeface="Times New Roman" panose="02020603050405020304" pitchFamily="18" charset="0"/>
                <a:cs typeface="Times New Roman" panose="02020603050405020304" pitchFamily="18" charset="0"/>
              </a:rPr>
              <a:t>refers to the processes involved in delivering your products and services to the customer. It is also about being 'easy to do business with'.</a:t>
            </a:r>
          </a:p>
          <a:p>
            <a:pPr algn="just"/>
            <a:r>
              <a:rPr lang="en-US" dirty="0">
                <a:latin typeface="Times New Roman" panose="02020603050405020304" pitchFamily="18" charset="0"/>
                <a:cs typeface="Times New Roman" panose="02020603050405020304" pitchFamily="18" charset="0"/>
              </a:rPr>
              <a:t>Having good process in place ensures that you:</a:t>
            </a:r>
          </a:p>
          <a:p>
            <a:pPr algn="just"/>
            <a:r>
              <a:rPr lang="en-US" dirty="0">
                <a:latin typeface="Times New Roman" panose="02020603050405020304" pitchFamily="18" charset="0"/>
                <a:cs typeface="Times New Roman" panose="02020603050405020304" pitchFamily="18" charset="0"/>
              </a:rPr>
              <a:t>repeatedly deliver the same standard of service to your customers</a:t>
            </a:r>
          </a:p>
          <a:p>
            <a:pPr algn="just"/>
            <a:r>
              <a:rPr lang="en-US" dirty="0">
                <a:latin typeface="Times New Roman" panose="02020603050405020304" pitchFamily="18" charset="0"/>
                <a:cs typeface="Times New Roman" panose="02020603050405020304" pitchFamily="18" charset="0"/>
              </a:rPr>
              <a:t>save time and money by increasing efficiency.</a:t>
            </a:r>
          </a:p>
          <a:p>
            <a:pPr marL="457200" indent="-457200" algn="just" fontAlgn="b">
              <a:buFont typeface="Wingdings" panose="05000000000000000000" pitchFamily="2" charset="2"/>
              <a:buChar char="Ø"/>
            </a:pPr>
            <a:endParaRPr lang="en-US" u="sng" dirty="0" smtClean="0">
              <a:solidFill>
                <a:schemeClr val="accent1">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fontAlgn="b">
              <a:buFont typeface="Wingdings" panose="05000000000000000000" pitchFamily="2" charset="2"/>
              <a:buChar char="Ø"/>
            </a:pPr>
            <a:r>
              <a:rPr lang="en-US" sz="2400" b="1" u="sng"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Physical </a:t>
            </a:r>
            <a:r>
              <a:rPr lang="en-US" sz="2400" b="1"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Evidence </a:t>
            </a:r>
            <a:r>
              <a:rPr lang="en-US" sz="2400" b="1" u="sng"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24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Almost </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all services include some physical elements even if the bulk of what the consumer is paying for is </a:t>
            </a:r>
            <a:r>
              <a:rPr lang="en-US" dirty="0" smtClean="0">
                <a:solidFill>
                  <a:schemeClr val="tx1">
                    <a:lumMod val="95000"/>
                    <a:lumOff val="5000"/>
                  </a:schemeClr>
                </a:solidFill>
                <a:latin typeface="Times New Roman" panose="02020603050405020304" pitchFamily="18" charset="0"/>
                <a:cs typeface="Times New Roman" panose="02020603050405020304" pitchFamily="18" charset="0"/>
              </a:rPr>
              <a:t>intangible</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endParaRPr lang="en-US"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Physical evidence refers to everything your customers see when interacting with your business. This includes:</a:t>
            </a:r>
          </a:p>
          <a:p>
            <a:pPr algn="just"/>
            <a:r>
              <a:rPr lang="en-US" dirty="0">
                <a:latin typeface="Times New Roman" panose="02020603050405020304" pitchFamily="18" charset="0"/>
                <a:cs typeface="Times New Roman" panose="02020603050405020304" pitchFamily="18" charset="0"/>
              </a:rPr>
              <a:t>the physical environment where you provide the product or service</a:t>
            </a:r>
          </a:p>
          <a:p>
            <a:pPr algn="just"/>
            <a:r>
              <a:rPr lang="en-US" dirty="0">
                <a:latin typeface="Times New Roman" panose="02020603050405020304" pitchFamily="18" charset="0"/>
                <a:cs typeface="Times New Roman" panose="02020603050405020304" pitchFamily="18" charset="0"/>
              </a:rPr>
              <a:t>the layout or interior design</a:t>
            </a:r>
          </a:p>
          <a:p>
            <a:pPr algn="just"/>
            <a:r>
              <a:rPr lang="en-US" dirty="0">
                <a:latin typeface="Times New Roman" panose="02020603050405020304" pitchFamily="18" charset="0"/>
                <a:cs typeface="Times New Roman" panose="02020603050405020304" pitchFamily="18" charset="0"/>
              </a:rPr>
              <a:t>your packaging</a:t>
            </a:r>
          </a:p>
          <a:p>
            <a:pPr algn="just"/>
            <a:r>
              <a:rPr lang="en-US" dirty="0">
                <a:latin typeface="Times New Roman" panose="02020603050405020304" pitchFamily="18" charset="0"/>
                <a:cs typeface="Times New Roman" panose="02020603050405020304" pitchFamily="18" charset="0"/>
              </a:rPr>
              <a:t>your branding.</a:t>
            </a:r>
          </a:p>
          <a:p>
            <a:pPr algn="just"/>
            <a:r>
              <a:rPr lang="en-US" dirty="0">
                <a:latin typeface="Times New Roman" panose="02020603050405020304" pitchFamily="18" charset="0"/>
                <a:cs typeface="Times New Roman" panose="02020603050405020304" pitchFamily="18" charset="0"/>
              </a:rPr>
              <a:t>Physical evidence can also refer to your staff and how they dress and act.</a:t>
            </a:r>
          </a:p>
          <a:p>
            <a:pPr algn="just"/>
            <a:r>
              <a:rPr lang="en-US" dirty="0">
                <a:latin typeface="Times New Roman" panose="02020603050405020304" pitchFamily="18" charset="0"/>
                <a:cs typeface="Times New Roman" panose="02020603050405020304" pitchFamily="18" charset="0"/>
              </a:rPr>
              <a:t>Consider how your store's </a:t>
            </a:r>
            <a:r>
              <a:rPr lang="en-US" dirty="0">
                <a:latin typeface="Times New Roman" panose="02020603050405020304" pitchFamily="18" charset="0"/>
                <a:cs typeface="Times New Roman" panose="02020603050405020304" pitchFamily="18" charset="0"/>
                <a:hlinkClick r:id="rId2"/>
              </a:rPr>
              <a:t>layout, fixtures and signage</a:t>
            </a:r>
            <a:r>
              <a:rPr lang="en-US" dirty="0">
                <a:latin typeface="Times New Roman" panose="02020603050405020304" pitchFamily="18" charset="0"/>
                <a:cs typeface="Times New Roman" panose="02020603050405020304" pitchFamily="18" charset="0"/>
              </a:rPr>
              <a:t> can build your brand and increase your sales.</a:t>
            </a:r>
          </a:p>
          <a:p>
            <a:pPr algn="just" fontAlgn="b"/>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1693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571929"/>
            <a:ext cx="7620000" cy="1200329"/>
          </a:xfrm>
          <a:prstGeom prst="rect">
            <a:avLst/>
          </a:prstGeom>
        </p:spPr>
        <p:txBody>
          <a:bodyPr wrap="square">
            <a:spAutoFit/>
          </a:bodyPr>
          <a:lstStyle/>
          <a:p>
            <a:pPr algn="just"/>
            <a:endParaRPr lang="en-US" sz="2400" dirty="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81000"/>
            <a:ext cx="8153400" cy="3200400"/>
          </a:xfrm>
          <a:prstGeom prst="rect">
            <a:avLst/>
          </a:prstGeom>
        </p:spPr>
      </p:pic>
      <p:sp>
        <p:nvSpPr>
          <p:cNvPr id="8" name="Subtitle 7"/>
          <p:cNvSpPr>
            <a:spLocks noGrp="1"/>
          </p:cNvSpPr>
          <p:nvPr>
            <p:ph type="subTitle" idx="4294967295"/>
          </p:nvPr>
        </p:nvSpPr>
        <p:spPr>
          <a:xfrm>
            <a:off x="775855" y="3546764"/>
            <a:ext cx="7620000" cy="2438400"/>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It is about putting the right product in the right place, at the right time, and at the right price. The difficult part is doing this well, as you need to know every aspect of your business plan</a:t>
            </a:r>
          </a:p>
          <a:p>
            <a:endParaRPr lang="en-US" dirty="0"/>
          </a:p>
        </p:txBody>
      </p:sp>
    </p:spTree>
    <p:extLst>
      <p:ext uri="{BB962C8B-B14F-4D97-AF65-F5344CB8AC3E}">
        <p14:creationId xmlns:p14="http://schemas.microsoft.com/office/powerpoint/2010/main" val="2408217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762000" y="609600"/>
            <a:ext cx="7772400" cy="1470025"/>
          </a:xfrm>
        </p:spPr>
        <p:txBody>
          <a:bodyPr>
            <a:normAutofit fontScale="90000"/>
          </a:bodyPr>
          <a:lstStyle/>
          <a:p>
            <a:r>
              <a:rPr lang="en-US" sz="48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Marketing Mix – Product</a:t>
            </a:r>
            <a:endParaRPr lang="en-US"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838200" y="2362200"/>
            <a:ext cx="7315200" cy="3048000"/>
          </a:xfrm>
        </p:spPr>
        <p:txBody>
          <a:bodyPr>
            <a:normAutofit fontScale="25000" lnSpcReduction="20000"/>
          </a:bodyPr>
          <a:lstStyle/>
          <a:p>
            <a:pPr algn="just"/>
            <a:r>
              <a:rPr lang="en-US" sz="9600" dirty="0" smtClean="0">
                <a:solidFill>
                  <a:schemeClr val="tx1">
                    <a:lumMod val="95000"/>
                    <a:lumOff val="5000"/>
                  </a:schemeClr>
                </a:solidFill>
                <a:latin typeface="Times New Roman" panose="02020603050405020304" pitchFamily="18" charset="0"/>
                <a:cs typeface="Times New Roman" panose="02020603050405020304" pitchFamily="18" charset="0"/>
              </a:rPr>
              <a:t>A product is an item that is built or produced to satisfy the needs of a certain group of people. The product can be intangible or tangible as it can be in the form of services or goods.</a:t>
            </a:r>
          </a:p>
          <a:p>
            <a:pPr algn="just"/>
            <a:r>
              <a:rPr lang="en-US" sz="9600" dirty="0" smtClean="0">
                <a:solidFill>
                  <a:schemeClr val="tx1">
                    <a:lumMod val="95000"/>
                    <a:lumOff val="5000"/>
                  </a:schemeClr>
                </a:solidFill>
                <a:latin typeface="Times New Roman" panose="02020603050405020304" pitchFamily="18" charset="0"/>
                <a:cs typeface="Times New Roman" panose="02020603050405020304" pitchFamily="18" charset="0"/>
              </a:rPr>
              <a:t>You must ensure to have the right type of product that is in demand for your market. So during the product development phase, the marketer must do an extensive research on the life cycle of the product that they are creating.</a:t>
            </a:r>
          </a:p>
          <a:p>
            <a:endParaRPr lang="en-US" dirty="0"/>
          </a:p>
        </p:txBody>
      </p:sp>
    </p:spTree>
    <p:extLst>
      <p:ext uri="{BB962C8B-B14F-4D97-AF65-F5344CB8AC3E}">
        <p14:creationId xmlns:p14="http://schemas.microsoft.com/office/powerpoint/2010/main" val="19043596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7772400" cy="4524315"/>
          </a:xfrm>
          <a:prstGeom prst="rect">
            <a:avLst/>
          </a:prstGeom>
        </p:spPr>
        <p:txBody>
          <a:bodyPr wrap="square">
            <a:spAutoFit/>
          </a:bodyPr>
          <a:lstStyle/>
          <a:p>
            <a:pPr marL="342900" indent="-342900" algn="just" fontAlgn="base">
              <a:buFont typeface="Wingdings" panose="05000000000000000000" pitchFamily="2" charset="2"/>
              <a:buChar char="Ø"/>
            </a:pPr>
            <a:r>
              <a:rPr lang="en-US" sz="2400"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 </a:t>
            </a:r>
            <a:r>
              <a:rPr lang="en-US"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developing the right product, you have to answer the following questions</a:t>
            </a:r>
            <a:r>
              <a:rPr lang="en-US" sz="2400" b="1" u="sng"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algn="just" fontAlgn="base"/>
            <a:endParaRPr lang="en-US"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342900" indent="-342900" algn="just" fontAlgn="base">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What does the client want from the service or </a:t>
            </a:r>
            <a:r>
              <a:rPr lang="en-US" dirty="0" smtClean="0">
                <a:latin typeface="Times New Roman" panose="02020603050405020304" pitchFamily="18" charset="0"/>
                <a:cs typeface="Times New Roman" panose="02020603050405020304" pitchFamily="18" charset="0"/>
              </a:rPr>
              <a:t>product?</a:t>
            </a:r>
          </a:p>
          <a:p>
            <a:pPr marL="342900" indent="-342900" algn="just" fontAlgn="base">
              <a:lnSpc>
                <a:spcPct val="150000"/>
              </a:lnSpc>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What </a:t>
            </a:r>
            <a:r>
              <a:rPr lang="en-US" dirty="0">
                <a:latin typeface="Times New Roman" panose="02020603050405020304" pitchFamily="18" charset="0"/>
                <a:cs typeface="Times New Roman" panose="02020603050405020304" pitchFamily="18" charset="0"/>
              </a:rPr>
              <a:t>features must the product have to meet the client’s </a:t>
            </a:r>
            <a:r>
              <a:rPr lang="en-US" dirty="0" smtClean="0">
                <a:latin typeface="Times New Roman" panose="02020603050405020304" pitchFamily="18" charset="0"/>
                <a:cs typeface="Times New Roman" panose="02020603050405020304" pitchFamily="18" charset="0"/>
              </a:rPr>
              <a:t>needs?</a:t>
            </a:r>
          </a:p>
          <a:p>
            <a:pPr marL="342900" indent="-342900" algn="just" fontAlgn="base">
              <a:lnSpc>
                <a:spcPct val="150000"/>
              </a:lnSpc>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Are </a:t>
            </a:r>
            <a:r>
              <a:rPr lang="en-US" dirty="0">
                <a:latin typeface="Times New Roman" panose="02020603050405020304" pitchFamily="18" charset="0"/>
                <a:cs typeface="Times New Roman" panose="02020603050405020304" pitchFamily="18" charset="0"/>
              </a:rPr>
              <a:t>there any necessary features that you missed </a:t>
            </a:r>
            <a:r>
              <a:rPr lang="en-US" dirty="0" smtClean="0">
                <a:latin typeface="Times New Roman" panose="02020603050405020304" pitchFamily="18" charset="0"/>
                <a:cs typeface="Times New Roman" panose="02020603050405020304" pitchFamily="18" charset="0"/>
              </a:rPr>
              <a:t>out?</a:t>
            </a:r>
          </a:p>
          <a:p>
            <a:pPr marL="342900" indent="-342900" algn="just" fontAlgn="base">
              <a:lnSpc>
                <a:spcPct val="150000"/>
              </a:lnSpc>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What’s </a:t>
            </a:r>
            <a:r>
              <a:rPr lang="en-US" dirty="0">
                <a:latin typeface="Times New Roman" panose="02020603050405020304" pitchFamily="18" charset="0"/>
                <a:cs typeface="Times New Roman" panose="02020603050405020304" pitchFamily="18" charset="0"/>
              </a:rPr>
              <a:t>the name of the </a:t>
            </a:r>
            <a:r>
              <a:rPr lang="en-US" dirty="0" smtClean="0">
                <a:latin typeface="Times New Roman" panose="02020603050405020304" pitchFamily="18" charset="0"/>
                <a:cs typeface="Times New Roman" panose="02020603050405020304" pitchFamily="18" charset="0"/>
              </a:rPr>
              <a:t>product?</a:t>
            </a:r>
          </a:p>
          <a:p>
            <a:pPr marL="342900" indent="-342900" algn="just" fontAlgn="base">
              <a:lnSpc>
                <a:spcPct val="150000"/>
              </a:lnSpc>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Does </a:t>
            </a:r>
            <a:r>
              <a:rPr lang="en-US" dirty="0">
                <a:latin typeface="Times New Roman" panose="02020603050405020304" pitchFamily="18" charset="0"/>
                <a:cs typeface="Times New Roman" panose="02020603050405020304" pitchFamily="18" charset="0"/>
              </a:rPr>
              <a:t>it have a catchy </a:t>
            </a:r>
            <a:r>
              <a:rPr lang="en-US" dirty="0" smtClean="0">
                <a:latin typeface="Times New Roman" panose="02020603050405020304" pitchFamily="18" charset="0"/>
                <a:cs typeface="Times New Roman" panose="02020603050405020304" pitchFamily="18" charset="0"/>
              </a:rPr>
              <a:t>name?</a:t>
            </a:r>
          </a:p>
          <a:p>
            <a:pPr marL="342900" indent="-342900" algn="just" fontAlgn="base">
              <a:lnSpc>
                <a:spcPct val="150000"/>
              </a:lnSpc>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What </a:t>
            </a:r>
            <a:r>
              <a:rPr lang="en-US" dirty="0">
                <a:latin typeface="Times New Roman" panose="02020603050405020304" pitchFamily="18" charset="0"/>
                <a:cs typeface="Times New Roman" panose="02020603050405020304" pitchFamily="18" charset="0"/>
              </a:rPr>
              <a:t>are the sizes or colors </a:t>
            </a:r>
            <a:r>
              <a:rPr lang="en-US" dirty="0" smtClean="0">
                <a:latin typeface="Times New Roman" panose="02020603050405020304" pitchFamily="18" charset="0"/>
                <a:cs typeface="Times New Roman" panose="02020603050405020304" pitchFamily="18" charset="0"/>
              </a:rPr>
              <a:t>available?</a:t>
            </a:r>
          </a:p>
          <a:p>
            <a:pPr marL="342900" indent="-342900" algn="just" fontAlgn="base">
              <a:lnSpc>
                <a:spcPct val="150000"/>
              </a:lnSpc>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How </a:t>
            </a:r>
            <a:r>
              <a:rPr lang="en-US" dirty="0">
                <a:latin typeface="Times New Roman" panose="02020603050405020304" pitchFamily="18" charset="0"/>
                <a:cs typeface="Times New Roman" panose="02020603050405020304" pitchFamily="18" charset="0"/>
              </a:rPr>
              <a:t>is the product different from the products of your </a:t>
            </a:r>
            <a:r>
              <a:rPr lang="en-US" dirty="0" smtClean="0">
                <a:latin typeface="Times New Roman" panose="02020603050405020304" pitchFamily="18" charset="0"/>
                <a:cs typeface="Times New Roman" panose="02020603050405020304" pitchFamily="18" charset="0"/>
              </a:rPr>
              <a:t>competitors?</a:t>
            </a:r>
          </a:p>
          <a:p>
            <a:pPr marL="342900" indent="-342900" algn="just" fontAlgn="base">
              <a:lnSpc>
                <a:spcPct val="150000"/>
              </a:lnSpc>
              <a:buFont typeface="Wingdings" panose="05000000000000000000" pitchFamily="2" charset="2"/>
              <a:buChar char="§"/>
            </a:pPr>
            <a:r>
              <a:rPr lang="en-US" dirty="0" smtClean="0">
                <a:latin typeface="Times New Roman" panose="02020603050405020304" pitchFamily="18" charset="0"/>
                <a:cs typeface="Times New Roman" panose="02020603050405020304" pitchFamily="18" charset="0"/>
              </a:rPr>
              <a:t>What </a:t>
            </a:r>
            <a:r>
              <a:rPr lang="en-US" dirty="0">
                <a:latin typeface="Times New Roman" panose="02020603050405020304" pitchFamily="18" charset="0"/>
                <a:cs typeface="Times New Roman" panose="02020603050405020304" pitchFamily="18" charset="0"/>
              </a:rPr>
              <a:t>does the product look like?</a:t>
            </a:r>
          </a:p>
        </p:txBody>
      </p:sp>
    </p:spTree>
    <p:extLst>
      <p:ext uri="{BB962C8B-B14F-4D97-AF65-F5344CB8AC3E}">
        <p14:creationId xmlns:p14="http://schemas.microsoft.com/office/powerpoint/2010/main" val="155753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lstStyle/>
          <a:p>
            <a:r>
              <a:rPr lang="en-US"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Marketing Mix – Price</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62000" y="1905000"/>
            <a:ext cx="7696200" cy="4648200"/>
          </a:xfrm>
        </p:spPr>
        <p:txBody>
          <a:bodyPr>
            <a:normAutofit/>
          </a:bodyPr>
          <a:lstStyle/>
          <a:p>
            <a:pPr marL="457200" indent="-457200" algn="just" fontAlgn="base">
              <a:buFont typeface="Wingdings" panose="05000000000000000000" pitchFamily="2" charset="2"/>
              <a:buChar char="v"/>
            </a:pPr>
            <a:r>
              <a:rPr lang="en-US" sz="2400"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t>
            </a:r>
            <a:r>
              <a:rPr lang="en-US" sz="24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 </a:t>
            </a:r>
            <a:r>
              <a:rPr lang="en-US" sz="2400"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price of the product is basically the amount that a customer </a:t>
            </a:r>
            <a:r>
              <a:rPr lang="en-US" sz="24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pays </a:t>
            </a:r>
            <a:r>
              <a:rPr lang="en-US" sz="2400"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 enjoy </a:t>
            </a:r>
            <a:r>
              <a:rPr lang="en-US" sz="24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a:t>
            </a:r>
            <a:endParaRPr lang="en-US" sz="2400"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fontAlgn="base">
              <a:buFont typeface="Wingdings" panose="05000000000000000000" pitchFamily="2" charset="2"/>
              <a:buChar char="v"/>
            </a:pPr>
            <a:r>
              <a:rPr lang="en-US" sz="24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It </a:t>
            </a:r>
            <a:r>
              <a:rPr lang="en-US" sz="2400"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also a very important component of a marketing plan as it determines your firm’s profit and survival. Adjusting the price of the product has a big impact on the entire marketing strategy as well as greatly affecting the sales and demand of the </a:t>
            </a:r>
            <a:r>
              <a:rPr lang="en-US" sz="24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product.</a:t>
            </a:r>
          </a:p>
          <a:p>
            <a:pPr marL="457200" indent="-457200" algn="just" fontAlgn="base">
              <a:buFont typeface="Wingdings" panose="05000000000000000000" pitchFamily="2" charset="2"/>
              <a:buChar char="v"/>
            </a:pPr>
            <a:r>
              <a:rPr lang="en-US" sz="24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If </a:t>
            </a:r>
            <a:r>
              <a:rPr lang="en-US" sz="2400"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company is new to the market and has not made a name for themselves yet, it is unlikely that your target market will be willing to pay a high price.</a:t>
            </a:r>
          </a:p>
          <a:p>
            <a:endParaRPr lang="en-US" sz="2000" dirty="0">
              <a:solidFill>
                <a:schemeClr val="tx1">
                  <a:lumMod val="95000"/>
                  <a:lumOff val="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92611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353202469"/>
              </p:ext>
            </p:extLst>
          </p:nvPr>
        </p:nvGraphicFramePr>
        <p:xfrm>
          <a:off x="304800" y="381000"/>
          <a:ext cx="8077200" cy="65556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6090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sz="36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Marketing Mix – Place</a:t>
            </a:r>
            <a:endPar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533400" y="2057400"/>
            <a:ext cx="7924800" cy="4191000"/>
          </a:xfrm>
        </p:spPr>
        <p:txBody>
          <a:bodyPr>
            <a:noAutofit/>
          </a:bodyPr>
          <a:lstStyle/>
          <a:p>
            <a:pPr algn="just" fontAlgn="base"/>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Placement or distribution is a very important part of the product </a:t>
            </a:r>
            <a:r>
              <a:rPr lang="en-US" sz="2800" dirty="0" smtClean="0">
                <a:solidFill>
                  <a:schemeClr val="tx1">
                    <a:lumMod val="95000"/>
                    <a:lumOff val="5000"/>
                  </a:schemeClr>
                </a:solidFill>
                <a:latin typeface="Times New Roman" panose="02020603050405020304" pitchFamily="18" charset="0"/>
                <a:cs typeface="Times New Roman" panose="02020603050405020304" pitchFamily="18" charset="0"/>
              </a:rPr>
              <a:t>mix. </a:t>
            </a:r>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You have to position and distribute the product in a place that is accessible to potential buyers.</a:t>
            </a:r>
          </a:p>
          <a:p>
            <a:pPr algn="just" fontAlgn="base"/>
            <a:r>
              <a:rPr lang="en-US" sz="2800" dirty="0">
                <a:solidFill>
                  <a:schemeClr val="tx1">
                    <a:lumMod val="95000"/>
                    <a:lumOff val="5000"/>
                  </a:schemeClr>
                </a:solidFill>
                <a:latin typeface="Times New Roman" panose="02020603050405020304" pitchFamily="18" charset="0"/>
                <a:cs typeface="Times New Roman" panose="02020603050405020304" pitchFamily="18" charset="0"/>
              </a:rPr>
              <a:t>This comes with a deep understanding of your target market. Understand them inside out and you will discover the most efficient positioning and distribution channels that directly speak with your market.</a:t>
            </a:r>
          </a:p>
          <a:p>
            <a:pPr algn="just"/>
            <a:endParaRPr lang="en-US" sz="28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9882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109422"/>
            <a:ext cx="7162800" cy="2862322"/>
          </a:xfrm>
          <a:prstGeom prst="rect">
            <a:avLst/>
          </a:prstGeom>
        </p:spPr>
        <p:txBody>
          <a:bodyPr wrap="square">
            <a:spAutoFit/>
          </a:bodyPr>
          <a:lstStyle/>
          <a:p>
            <a:pPr fontAlgn="base">
              <a:lnSpc>
                <a:spcPct val="150000"/>
              </a:lnSpc>
            </a:pPr>
            <a:r>
              <a:rPr lang="en-US" sz="2400" b="1" u="sng" dirty="0">
                <a:latin typeface="Times New Roman" panose="02020603050405020304" pitchFamily="18" charset="0"/>
                <a:cs typeface="Times New Roman" panose="02020603050405020304" pitchFamily="18" charset="0"/>
              </a:rPr>
              <a:t>There are many distribution strategies, including:</a:t>
            </a:r>
          </a:p>
          <a:p>
            <a:pPr marL="457200" indent="-457200" fontAlgn="base">
              <a:lnSpc>
                <a:spcPct val="150000"/>
              </a:lnSpc>
              <a:buFont typeface="+mj-lt"/>
              <a:buAutoNum type="arabicPeriod"/>
            </a:pPr>
            <a:r>
              <a:rPr lang="en-US" sz="2400" dirty="0">
                <a:latin typeface="Times New Roman" panose="02020603050405020304" pitchFamily="18" charset="0"/>
                <a:cs typeface="Times New Roman" panose="02020603050405020304" pitchFamily="18" charset="0"/>
              </a:rPr>
              <a:t>Intensive </a:t>
            </a:r>
            <a:r>
              <a:rPr lang="en-US" sz="2400" dirty="0" smtClean="0">
                <a:latin typeface="Times New Roman" panose="02020603050405020304" pitchFamily="18" charset="0"/>
                <a:cs typeface="Times New Roman" panose="02020603050405020304" pitchFamily="18" charset="0"/>
              </a:rPr>
              <a:t>distribution</a:t>
            </a:r>
          </a:p>
          <a:p>
            <a:pPr marL="457200" indent="-457200" fontAlgn="base">
              <a:lnSpc>
                <a:spcPct val="150000"/>
              </a:lnSpc>
              <a:buFont typeface="+mj-lt"/>
              <a:buAutoNum type="arabicPeriod"/>
            </a:pPr>
            <a:r>
              <a:rPr lang="en-US" sz="2400" dirty="0" smtClean="0">
                <a:latin typeface="Times New Roman" panose="02020603050405020304" pitchFamily="18" charset="0"/>
                <a:cs typeface="Times New Roman" panose="02020603050405020304" pitchFamily="18" charset="0"/>
              </a:rPr>
              <a:t>Exclusive distribution</a:t>
            </a:r>
          </a:p>
          <a:p>
            <a:pPr marL="457200" indent="-457200" fontAlgn="base">
              <a:lnSpc>
                <a:spcPct val="150000"/>
              </a:lnSpc>
              <a:buFont typeface="+mj-lt"/>
              <a:buAutoNum type="arabicPeriod"/>
            </a:pPr>
            <a:r>
              <a:rPr lang="en-US" sz="2400" dirty="0" smtClean="0">
                <a:latin typeface="Times New Roman" panose="02020603050405020304" pitchFamily="18" charset="0"/>
                <a:cs typeface="Times New Roman" panose="02020603050405020304" pitchFamily="18" charset="0"/>
              </a:rPr>
              <a:t>Selective distribution</a:t>
            </a:r>
          </a:p>
          <a:p>
            <a:pPr marL="457200" indent="-457200" fontAlgn="base">
              <a:lnSpc>
                <a:spcPct val="150000"/>
              </a:lnSpc>
              <a:buFont typeface="+mj-lt"/>
              <a:buAutoNum type="arabicPeriod"/>
            </a:pPr>
            <a:r>
              <a:rPr lang="en-US" sz="2400" dirty="0" smtClean="0">
                <a:latin typeface="Times New Roman" panose="02020603050405020304" pitchFamily="18" charset="0"/>
                <a:cs typeface="Times New Roman" panose="02020603050405020304" pitchFamily="18" charset="0"/>
              </a:rPr>
              <a:t>Franchising</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8012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470025"/>
          </a:xfrm>
        </p:spPr>
        <p:txBody>
          <a:bodyPr>
            <a:normAutofit/>
          </a:bodyPr>
          <a:lstStyle/>
          <a:p>
            <a:r>
              <a:rPr lang="en-US" sz="40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 Marketing Mix – Promotion</a:t>
            </a:r>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57200" y="2133600"/>
            <a:ext cx="7772400" cy="3657600"/>
          </a:xfrm>
        </p:spPr>
        <p:txBody>
          <a:bodyPr>
            <a:noAutofit/>
          </a:bodyPr>
          <a:lstStyle/>
          <a:p>
            <a:pPr algn="just" fontAlgn="base"/>
            <a:endParaRPr lang="en-US" sz="2400"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lgn="just" fontAlgn="base"/>
            <a:r>
              <a:rPr lang="en-US" sz="24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Promotion </a:t>
            </a:r>
            <a:r>
              <a:rPr lang="en-US" sz="2400"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 a very important component of marketing as it can boost brand recognition and sales. Promotion is comprised of various elements like:</a:t>
            </a:r>
          </a:p>
          <a:p>
            <a:pPr marL="457200" indent="-457200" algn="just" fontAlgn="base">
              <a:buFont typeface="Wingdings" panose="05000000000000000000" pitchFamily="2" charset="2"/>
              <a:buChar char="§"/>
            </a:pPr>
            <a:r>
              <a:rPr lang="en-US" sz="24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Public Relations</a:t>
            </a:r>
          </a:p>
          <a:p>
            <a:pPr marL="457200" indent="-457200" algn="just" fontAlgn="base">
              <a:buFont typeface="Wingdings" panose="05000000000000000000" pitchFamily="2" charset="2"/>
              <a:buChar char="§"/>
            </a:pPr>
            <a:r>
              <a:rPr lang="en-US" sz="24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Advertising</a:t>
            </a:r>
            <a:endParaRPr lang="en-US" sz="2400"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457200" indent="-457200" algn="just" fontAlgn="base">
              <a:buFont typeface="Wingdings" panose="05000000000000000000" pitchFamily="2" charset="2"/>
              <a:buChar char="§"/>
            </a:pPr>
            <a:r>
              <a:rPr lang="en-US" sz="24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Sales Promotion</a:t>
            </a:r>
          </a:p>
          <a:p>
            <a:pPr marL="457200" indent="-457200" algn="just" fontAlgn="base">
              <a:buFont typeface="Wingdings" panose="05000000000000000000" pitchFamily="2" charset="2"/>
              <a:buChar char="§"/>
            </a:pPr>
            <a:r>
              <a:rPr lang="en-US" sz="2400" dirty="0" smtClean="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Personal selling</a:t>
            </a:r>
            <a:endParaRPr lang="en-US" sz="2400" dirty="0">
              <a:solidFill>
                <a:schemeClr val="tx1">
                  <a:lumMod val="95000"/>
                  <a:lumOff val="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endParaRPr lang="en-US" sz="20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41596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178</TotalTime>
  <Words>697</Words>
  <Application>Microsoft Office PowerPoint</Application>
  <PresentationFormat>On-screen Show (4:3)</PresentationFormat>
  <Paragraphs>67</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Marketing mix</vt:lpstr>
      <vt:lpstr>PowerPoint Presentation</vt:lpstr>
      <vt:lpstr>#1 Marketing Mix – Product</vt:lpstr>
      <vt:lpstr>PowerPoint Presentation</vt:lpstr>
      <vt:lpstr>#2 Marketing Mix – Price</vt:lpstr>
      <vt:lpstr>PowerPoint Presentation</vt:lpstr>
      <vt:lpstr>#3 Marketing Mix – Place</vt:lpstr>
      <vt:lpstr>PowerPoint Presentation</vt:lpstr>
      <vt:lpstr>#4 Marketing Mix – Promotion</vt:lpstr>
      <vt:lpstr>PowerPoint Presentation</vt:lpstr>
      <vt:lpstr>PowerPoint Presentation</vt:lpstr>
      <vt:lpstr>PowerPoint Presentation</vt:lpstr>
      <vt:lpstr>The extended 7 Ps: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mix</dc:title>
  <dc:creator>Mehwish CS</dc:creator>
  <cp:lastModifiedBy>Mehwish CS</cp:lastModifiedBy>
  <cp:revision>13</cp:revision>
  <dcterms:created xsi:type="dcterms:W3CDTF">2006-08-16T00:00:00Z</dcterms:created>
  <dcterms:modified xsi:type="dcterms:W3CDTF">2018-10-24T04:52:46Z</dcterms:modified>
</cp:coreProperties>
</file>