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75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2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LEISHMANIA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4600"/>
            <a:ext cx="6858000" cy="3124200"/>
          </a:xfrm>
        </p:spPr>
        <p:txBody>
          <a:bodyPr>
            <a:normAutofit/>
          </a:bodyPr>
          <a:lstStyle/>
          <a:p>
            <a:r>
              <a:rPr lang="en-US" b="1" dirty="0" smtClean="0"/>
              <a:t>By</a:t>
            </a:r>
          </a:p>
          <a:p>
            <a:r>
              <a:rPr lang="en-US" b="1" dirty="0" smtClean="0"/>
              <a:t>HUMA IMTIAZ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82179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Leishmania </a:t>
            </a:r>
            <a:r>
              <a:rPr lang="en-US" sz="3200" dirty="0" err="1"/>
              <a:t>tropica</a:t>
            </a:r>
            <a:r>
              <a:rPr lang="en-US" sz="3200" dirty="0"/>
              <a:t>, Leishmania </a:t>
            </a:r>
            <a:r>
              <a:rPr lang="en-US" sz="3200" dirty="0" err="1"/>
              <a:t>mexicana</a:t>
            </a:r>
            <a:r>
              <a:rPr lang="en-US" sz="3200" dirty="0"/>
              <a:t>, &amp; Leishmania </a:t>
            </a:r>
            <a:r>
              <a:rPr lang="en-US" sz="3200" dirty="0" err="1"/>
              <a:t>braziliensis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Disease</a:t>
            </a:r>
          </a:p>
          <a:p>
            <a:r>
              <a:rPr lang="en-US" i="1" dirty="0"/>
              <a:t>L. </a:t>
            </a:r>
            <a:r>
              <a:rPr lang="en-US" i="1" dirty="0" err="1"/>
              <a:t>tropica</a:t>
            </a:r>
            <a:r>
              <a:rPr lang="en-US" dirty="0"/>
              <a:t> and </a:t>
            </a:r>
            <a:r>
              <a:rPr lang="en-US" i="1" dirty="0"/>
              <a:t>L. </a:t>
            </a:r>
            <a:r>
              <a:rPr lang="en-US" i="1" dirty="0" err="1"/>
              <a:t>mexicana</a:t>
            </a:r>
            <a:r>
              <a:rPr lang="en-US" dirty="0"/>
              <a:t> both cause cutaneous leishmaniasis; the former organism is found in the Old World, whereas the latter is found only in the </a:t>
            </a:r>
            <a:r>
              <a:rPr lang="en-US" dirty="0" smtClean="0"/>
              <a:t>Americas</a:t>
            </a:r>
          </a:p>
          <a:p>
            <a:r>
              <a:rPr lang="en-US" i="1" dirty="0" smtClean="0"/>
              <a:t>L</a:t>
            </a:r>
            <a:r>
              <a:rPr lang="en-US" i="1" dirty="0"/>
              <a:t>. </a:t>
            </a:r>
            <a:r>
              <a:rPr lang="en-US" i="1" dirty="0" err="1"/>
              <a:t>braziliensis</a:t>
            </a:r>
            <a:r>
              <a:rPr lang="en-US" dirty="0"/>
              <a:t> causes </a:t>
            </a:r>
            <a:r>
              <a:rPr lang="en-US" dirty="0" err="1"/>
              <a:t>mucocutaneous</a:t>
            </a:r>
            <a:r>
              <a:rPr lang="en-US" dirty="0"/>
              <a:t> </a:t>
            </a:r>
            <a:r>
              <a:rPr lang="en-US" dirty="0" smtClean="0"/>
              <a:t>leishmaniasis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4332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Leishmania </a:t>
            </a:r>
            <a:r>
              <a:rPr lang="en-US" sz="3200" dirty="0" err="1"/>
              <a:t>tropica</a:t>
            </a:r>
            <a:r>
              <a:rPr lang="en-US" sz="3200" dirty="0"/>
              <a:t>, Leishmania </a:t>
            </a:r>
            <a:r>
              <a:rPr lang="en-US" sz="3200" dirty="0" err="1"/>
              <a:t>mexicana</a:t>
            </a:r>
            <a:r>
              <a:rPr lang="en-US" sz="3200" dirty="0"/>
              <a:t>, &amp; Leishmania </a:t>
            </a:r>
            <a:r>
              <a:rPr lang="en-US" sz="3200" dirty="0" err="1"/>
              <a:t>braziliensis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Important Properties</a:t>
            </a:r>
          </a:p>
          <a:p>
            <a:r>
              <a:rPr lang="en-US" dirty="0"/>
              <a:t>Sandflies are the vectors for these three organisms, </a:t>
            </a:r>
            <a:r>
              <a:rPr lang="en-US" dirty="0" smtClean="0"/>
              <a:t>and </a:t>
            </a:r>
            <a:r>
              <a:rPr lang="en-US" dirty="0"/>
              <a:t>forest rodents are their main </a:t>
            </a:r>
            <a:r>
              <a:rPr lang="en-US" dirty="0" smtClean="0"/>
              <a:t>reservoirs</a:t>
            </a:r>
          </a:p>
          <a:p>
            <a:r>
              <a:rPr lang="en-US" dirty="0" smtClean="0"/>
              <a:t>The </a:t>
            </a:r>
            <a:r>
              <a:rPr lang="en-US" dirty="0"/>
              <a:t>life cycle of these parasites is essentially the same as that of </a:t>
            </a:r>
            <a:r>
              <a:rPr lang="en-US" i="1" dirty="0"/>
              <a:t>L. </a:t>
            </a:r>
            <a:r>
              <a:rPr lang="en-US" i="1" dirty="0" err="1" smtClean="0"/>
              <a:t>donovani</a:t>
            </a:r>
            <a:endParaRPr lang="en-US" i="1" dirty="0" smtClean="0"/>
          </a:p>
          <a:p>
            <a:pPr marL="0" indent="0">
              <a:buNone/>
            </a:pPr>
            <a:r>
              <a:rPr lang="en-US" b="1" dirty="0"/>
              <a:t>Pathogenesis &amp; Epidemiology</a:t>
            </a:r>
          </a:p>
          <a:p>
            <a:r>
              <a:rPr lang="en-US" dirty="0"/>
              <a:t>The lesions are confined to the skin in cutaneous leishmaniasis and to the mucous membranes, cartilage, and skin in </a:t>
            </a:r>
            <a:r>
              <a:rPr lang="en-US" dirty="0" err="1"/>
              <a:t>mucocutaneous</a:t>
            </a:r>
            <a:r>
              <a:rPr lang="en-US" dirty="0"/>
              <a:t>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lesions tend to become superinfected with bacteria</a:t>
            </a:r>
          </a:p>
        </p:txBody>
      </p:sp>
    </p:spTree>
    <p:extLst>
      <p:ext uri="{BB962C8B-B14F-4D97-AF65-F5344CB8AC3E}">
        <p14:creationId xmlns:p14="http://schemas.microsoft.com/office/powerpoint/2010/main" xmlns="" val="151781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Leishmania </a:t>
            </a:r>
            <a:r>
              <a:rPr lang="en-US" sz="3600" dirty="0" err="1"/>
              <a:t>tropica</a:t>
            </a:r>
            <a:r>
              <a:rPr lang="en-US" sz="3600" dirty="0"/>
              <a:t>, Leishmania </a:t>
            </a:r>
            <a:r>
              <a:rPr lang="en-US" sz="3600" dirty="0" err="1"/>
              <a:t>mexicana</a:t>
            </a:r>
            <a:r>
              <a:rPr lang="en-US" sz="3600" dirty="0"/>
              <a:t>, &amp; Leishmania </a:t>
            </a:r>
            <a:r>
              <a:rPr lang="en-US" sz="3600" dirty="0" err="1"/>
              <a:t>braziliensis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Clinical Findings</a:t>
            </a:r>
          </a:p>
          <a:p>
            <a:r>
              <a:rPr lang="en-US" dirty="0"/>
              <a:t>The initial lesion of cutaneous leishmaniasis is a red papule at the bite site, usually on an exposed </a:t>
            </a:r>
            <a:r>
              <a:rPr lang="en-US" dirty="0" smtClean="0"/>
              <a:t>extremity</a:t>
            </a:r>
          </a:p>
          <a:p>
            <a:r>
              <a:rPr lang="en-US" dirty="0" smtClean="0"/>
              <a:t>This </a:t>
            </a:r>
            <a:r>
              <a:rPr lang="en-US" dirty="0"/>
              <a:t>enlarges slowly to form multiple satellite nodules that coalesce and </a:t>
            </a:r>
            <a:r>
              <a:rPr lang="en-US" dirty="0" smtClean="0"/>
              <a:t>ulcerate</a:t>
            </a:r>
          </a:p>
          <a:p>
            <a:r>
              <a:rPr lang="en-US" dirty="0" smtClean="0"/>
              <a:t>There </a:t>
            </a:r>
            <a:r>
              <a:rPr lang="en-US" dirty="0"/>
              <a:t>is usually a single lesion that heals spontaneously in patients with a competent immune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However</a:t>
            </a:r>
            <a:r>
              <a:rPr lang="en-US" dirty="0"/>
              <a:t>, in certain individuals, if cell-mediated immunity does not develop, the lesions can spread to involve large areas of skin and contain enormous numbers of </a:t>
            </a:r>
            <a:r>
              <a:rPr lang="en-US" dirty="0" smtClean="0"/>
              <a:t>organisms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511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Leishmania </a:t>
            </a:r>
            <a:r>
              <a:rPr lang="en-US" sz="3600" dirty="0" err="1"/>
              <a:t>tropica</a:t>
            </a:r>
            <a:r>
              <a:rPr lang="en-US" sz="3600" dirty="0"/>
              <a:t>, Leishmania </a:t>
            </a:r>
            <a:r>
              <a:rPr lang="en-US" sz="3600" dirty="0" err="1"/>
              <a:t>mexicana</a:t>
            </a:r>
            <a:r>
              <a:rPr lang="en-US" sz="3600" dirty="0"/>
              <a:t>, &amp; Leishmania </a:t>
            </a:r>
            <a:r>
              <a:rPr lang="en-US" sz="3600" dirty="0" err="1"/>
              <a:t>braziliensis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Mucocutaneous</a:t>
            </a:r>
            <a:r>
              <a:rPr lang="en-US" dirty="0"/>
              <a:t> leishmaniasis begins with a papule at the bite site, but then metastatic lesions form, usually at the </a:t>
            </a:r>
            <a:r>
              <a:rPr lang="en-US" dirty="0" err="1"/>
              <a:t>mucocutaneous</a:t>
            </a:r>
            <a:r>
              <a:rPr lang="en-US" dirty="0"/>
              <a:t> junction of the nose and mouth</a:t>
            </a:r>
          </a:p>
          <a:p>
            <a:r>
              <a:rPr lang="en-US" dirty="0" smtClean="0"/>
              <a:t>U</a:t>
            </a:r>
            <a:r>
              <a:rPr lang="en-US" dirty="0" smtClean="0"/>
              <a:t>lcerating </a:t>
            </a:r>
            <a:r>
              <a:rPr lang="en-US" dirty="0"/>
              <a:t>lesions destroy nasal cartilage but not adjacent bone</a:t>
            </a:r>
          </a:p>
          <a:p>
            <a:r>
              <a:rPr lang="en-US" dirty="0"/>
              <a:t>These lesions heal slowly</a:t>
            </a:r>
          </a:p>
          <a:p>
            <a:pPr marL="0" indent="0">
              <a:buNone/>
            </a:pPr>
            <a:r>
              <a:rPr lang="en-US" b="1" dirty="0"/>
              <a:t>Laboratory Diagnosis</a:t>
            </a:r>
          </a:p>
          <a:p>
            <a:r>
              <a:rPr lang="en-US" dirty="0"/>
              <a:t>Diagnosis is usually made microscopically by demonstrating the presence of </a:t>
            </a:r>
            <a:r>
              <a:rPr lang="en-US" b="1" dirty="0"/>
              <a:t>amastigotes</a:t>
            </a:r>
            <a:r>
              <a:rPr lang="en-US" dirty="0"/>
              <a:t> in a smear taken from the skin lesion</a:t>
            </a:r>
          </a:p>
        </p:txBody>
      </p:sp>
    </p:spTree>
    <p:extLst>
      <p:ext uri="{BB962C8B-B14F-4D97-AF65-F5344CB8AC3E}">
        <p14:creationId xmlns:p14="http://schemas.microsoft.com/office/powerpoint/2010/main" xmlns="" val="371220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57250"/>
            <a:ext cx="86868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LEISHMANIA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genus </a:t>
            </a:r>
            <a:r>
              <a:rPr lang="en-US" i="1" dirty="0"/>
              <a:t>Leishmania</a:t>
            </a:r>
            <a:r>
              <a:rPr lang="en-US" dirty="0"/>
              <a:t> includes four major pathogens: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Leishmania </a:t>
            </a:r>
            <a:r>
              <a:rPr lang="en-US" i="1" dirty="0" err="1" smtClean="0"/>
              <a:t>donovani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Leishmania </a:t>
            </a:r>
            <a:r>
              <a:rPr lang="en-US" i="1" dirty="0" err="1" smtClean="0"/>
              <a:t>tropica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Leishmania </a:t>
            </a:r>
            <a:r>
              <a:rPr lang="en-US" i="1" dirty="0" err="1" smtClean="0"/>
              <a:t>mexicana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Leishmania </a:t>
            </a:r>
            <a:r>
              <a:rPr lang="en-US" i="1" dirty="0" err="1"/>
              <a:t>braziliensis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977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Leishmania </a:t>
            </a:r>
            <a:r>
              <a:rPr lang="en-US" b="1" i="1" dirty="0" err="1"/>
              <a:t>donovani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Disease: </a:t>
            </a:r>
            <a:r>
              <a:rPr lang="en-US" dirty="0" err="1" smtClean="0"/>
              <a:t>kala-azar</a:t>
            </a:r>
            <a:r>
              <a:rPr lang="en-US" dirty="0" smtClean="0"/>
              <a:t> (visceral </a:t>
            </a:r>
            <a:r>
              <a:rPr lang="en-US" dirty="0" err="1" smtClean="0"/>
              <a:t>leishmaniasis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/>
              <a:t>Important Properties</a:t>
            </a:r>
          </a:p>
          <a:p>
            <a:r>
              <a:rPr lang="en-US" dirty="0"/>
              <a:t>The life cycle involves the </a:t>
            </a:r>
            <a:r>
              <a:rPr lang="en-US" b="1" dirty="0" smtClean="0"/>
              <a:t>sandfly</a:t>
            </a:r>
            <a:r>
              <a:rPr lang="en-US" dirty="0" smtClean="0"/>
              <a:t> </a:t>
            </a:r>
            <a:r>
              <a:rPr lang="en-US" dirty="0"/>
              <a:t>as the vector and a variety of mammals such as dogs, foxes, and rodents as </a:t>
            </a:r>
            <a:r>
              <a:rPr lang="en-US" dirty="0" smtClean="0"/>
              <a:t>reservoirs</a:t>
            </a:r>
            <a:endParaRPr lang="en-US" dirty="0"/>
          </a:p>
          <a:p>
            <a:r>
              <a:rPr lang="en-US" dirty="0"/>
              <a:t>Only female flies are vectors because only they take blood meals (a requirement for egg </a:t>
            </a:r>
            <a:r>
              <a:rPr lang="en-US" dirty="0" smtClean="0"/>
              <a:t>maturation)</a:t>
            </a:r>
          </a:p>
        </p:txBody>
      </p:sp>
    </p:spTree>
    <p:extLst>
      <p:ext uri="{BB962C8B-B14F-4D97-AF65-F5344CB8AC3E}">
        <p14:creationId xmlns:p14="http://schemas.microsoft.com/office/powerpoint/2010/main" xmlns="" val="132287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the sandfly sucks blood from an infected host, it ingests </a:t>
            </a:r>
            <a:r>
              <a:rPr lang="en-US" b="1" dirty="0"/>
              <a:t>macrophages-containing amastigotes</a:t>
            </a: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dissolution of the macrophages, the freed amastigotes differentiate into promastigotes in the </a:t>
            </a:r>
            <a:r>
              <a:rPr lang="en-US" dirty="0" smtClean="0"/>
              <a:t>gut</a:t>
            </a:r>
          </a:p>
          <a:p>
            <a:r>
              <a:rPr lang="en-US" dirty="0" smtClean="0"/>
              <a:t>They </a:t>
            </a:r>
            <a:r>
              <a:rPr lang="en-US" dirty="0"/>
              <a:t>multiply and then migrate to the pharynx, where they can be transmitted during the next </a:t>
            </a:r>
            <a:r>
              <a:rPr lang="en-US" dirty="0" smtClean="0"/>
              <a:t>bite</a:t>
            </a:r>
          </a:p>
          <a:p>
            <a:r>
              <a:rPr lang="en-US" dirty="0" smtClean="0"/>
              <a:t>The </a:t>
            </a:r>
            <a:r>
              <a:rPr lang="en-US" dirty="0"/>
              <a:t>cycle in the sandfly takes approximately 10 </a:t>
            </a:r>
            <a:r>
              <a:rPr lang="en-US" dirty="0" smtClean="0"/>
              <a:t>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8416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 cycle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Shortly after an infected sandfly bites a human, the promastigotes are engulfed by macrophages, where they transform into amastigotes</a:t>
            </a:r>
          </a:p>
          <a:p>
            <a:r>
              <a:rPr lang="en-US" dirty="0" smtClean="0"/>
              <a:t>Amastigotes can remain in the cytoplasm of macrophages.</a:t>
            </a:r>
          </a:p>
          <a:p>
            <a:r>
              <a:rPr lang="en-US" dirty="0" smtClean="0"/>
              <a:t>The infected cells die and release progeny amastigotes that infect other macrophages and </a:t>
            </a:r>
            <a:r>
              <a:rPr lang="en-US" dirty="0" err="1" smtClean="0"/>
              <a:t>reticuloendothelial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The cycle is completed when the fly ingests macrophages containing the amastigotes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0" y="890588"/>
            <a:ext cx="66675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058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visceral leishmaniasis, the organs of the </a:t>
            </a:r>
            <a:r>
              <a:rPr lang="en-US" b="1" dirty="0" err="1"/>
              <a:t>reticuloendothelial</a:t>
            </a:r>
            <a:r>
              <a:rPr lang="en-US" dirty="0"/>
              <a:t> system (liver, spleen, and bone marrow) are the most severely </a:t>
            </a:r>
            <a:r>
              <a:rPr lang="en-US" dirty="0" smtClean="0"/>
              <a:t>affected</a:t>
            </a:r>
          </a:p>
          <a:p>
            <a:r>
              <a:rPr lang="en-US" dirty="0" smtClean="0"/>
              <a:t>Reduced </a:t>
            </a:r>
            <a:r>
              <a:rPr lang="en-US" dirty="0"/>
              <a:t>bone marrow activity, coupled with cellular destruction in the spleen, results in anemia, leukopenia, and </a:t>
            </a:r>
            <a:r>
              <a:rPr lang="en-US" dirty="0" smtClean="0"/>
              <a:t>thrombocytopenia</a:t>
            </a:r>
          </a:p>
          <a:p>
            <a:r>
              <a:rPr lang="en-US" dirty="0" smtClean="0"/>
              <a:t>This </a:t>
            </a:r>
            <a:r>
              <a:rPr lang="en-US" dirty="0"/>
              <a:t>leads to secondary infections and a tendency to </a:t>
            </a:r>
            <a:r>
              <a:rPr lang="en-US" dirty="0" smtClean="0"/>
              <a:t>bleed </a:t>
            </a:r>
          </a:p>
          <a:p>
            <a:r>
              <a:rPr lang="en-US" dirty="0" smtClean="0"/>
              <a:t>The </a:t>
            </a:r>
            <a:r>
              <a:rPr lang="en-US" dirty="0"/>
              <a:t>striking </a:t>
            </a:r>
            <a:r>
              <a:rPr lang="en-US" b="1" dirty="0"/>
              <a:t>enlargement of the spleen</a:t>
            </a:r>
            <a:r>
              <a:rPr lang="en-US" dirty="0"/>
              <a:t> is due to a combination of proliferating macrophages and sequestered blood cells</a:t>
            </a:r>
          </a:p>
        </p:txBody>
      </p:sp>
    </p:spTree>
    <p:extLst>
      <p:ext uri="{BB962C8B-B14F-4D97-AF65-F5344CB8AC3E}">
        <p14:creationId xmlns:p14="http://schemas.microsoft.com/office/powerpoint/2010/main" xmlns="" val="267145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Symptoms begin with intermittent fever, weakness, and weight </a:t>
            </a:r>
            <a:r>
              <a:rPr lang="en-US" dirty="0" smtClean="0"/>
              <a:t>loss</a:t>
            </a:r>
          </a:p>
          <a:p>
            <a:r>
              <a:rPr lang="en-US" dirty="0" smtClean="0"/>
              <a:t>Massive </a:t>
            </a:r>
            <a:r>
              <a:rPr lang="en-US" dirty="0"/>
              <a:t>enlargement of the spleen is </a:t>
            </a:r>
            <a:r>
              <a:rPr lang="en-US" dirty="0" smtClean="0"/>
              <a:t>characteristic</a:t>
            </a:r>
          </a:p>
          <a:p>
            <a:r>
              <a:rPr lang="en-US" dirty="0" smtClean="0"/>
              <a:t>Hyperpigmentation </a:t>
            </a:r>
            <a:r>
              <a:rPr lang="en-US" dirty="0"/>
              <a:t>of the skin is seen in light-skinned patients (</a:t>
            </a:r>
            <a:r>
              <a:rPr lang="en-US" dirty="0" err="1"/>
              <a:t>kala-azar</a:t>
            </a:r>
            <a:r>
              <a:rPr lang="en-US" dirty="0"/>
              <a:t> means </a:t>
            </a:r>
            <a:r>
              <a:rPr lang="en-US" b="1" dirty="0"/>
              <a:t>black </a:t>
            </a:r>
            <a:r>
              <a:rPr lang="en-US" b="1" dirty="0" smtClean="0"/>
              <a:t>sickness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dirty="0"/>
              <a:t>course of the disease runs for months to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Initially</a:t>
            </a:r>
            <a:r>
              <a:rPr lang="en-US" dirty="0"/>
              <a:t>, patients feel reasonably well despite persistent </a:t>
            </a:r>
            <a:r>
              <a:rPr lang="en-US" dirty="0" smtClean="0"/>
              <a:t>fever</a:t>
            </a:r>
          </a:p>
          <a:p>
            <a:r>
              <a:rPr lang="en-US" dirty="0" smtClean="0"/>
              <a:t>As </a:t>
            </a:r>
            <a:r>
              <a:rPr lang="en-US" dirty="0"/>
              <a:t>anemia, leukopenia, and thrombocytopenia become more profound, weakness, infection, and gastrointestinal bleeding </a:t>
            </a:r>
            <a:r>
              <a:rPr lang="en-US" dirty="0" smtClean="0"/>
              <a:t>occur</a:t>
            </a:r>
          </a:p>
          <a:p>
            <a:r>
              <a:rPr lang="en-US" dirty="0" smtClean="0"/>
              <a:t>Untreated </a:t>
            </a:r>
            <a:r>
              <a:rPr lang="en-US" dirty="0"/>
              <a:t>severe disease is nearly always fatal as a result of secondary infection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5004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 is usually made by detecting amastigotes in a bone marrow, spleen, or lymph node biopsy </a:t>
            </a:r>
            <a:r>
              <a:rPr lang="en-US" dirty="0" smtClean="0"/>
              <a:t>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83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654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LEISHMANIA</vt:lpstr>
      <vt:lpstr>LEISHMANIA</vt:lpstr>
      <vt:lpstr>Leishmania donovani</vt:lpstr>
      <vt:lpstr>Life cycle</vt:lpstr>
      <vt:lpstr>Life cycle </vt:lpstr>
      <vt:lpstr>Slide 6</vt:lpstr>
      <vt:lpstr>Pathogenesis</vt:lpstr>
      <vt:lpstr>Clinical Findings</vt:lpstr>
      <vt:lpstr>Laboratory Diagnosis</vt:lpstr>
      <vt:lpstr>Leishmania tropica, Leishmania mexicana, &amp; Leishmania braziliensis</vt:lpstr>
      <vt:lpstr>Leishmania tropica, Leishmania mexicana, &amp; Leishmania braziliensis</vt:lpstr>
      <vt:lpstr>Leishmania tropica, Leishmania mexicana, &amp; Leishmania braziliensis</vt:lpstr>
      <vt:lpstr>Leishmania tropica, Leishmania mexicana, &amp; Leishmania braziliensis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Leishmania &amp; Trypanosoma</dc:title>
  <dc:creator>Aman Ullah</dc:creator>
  <cp:lastModifiedBy>Imran Khan</cp:lastModifiedBy>
  <cp:revision>14</cp:revision>
  <dcterms:created xsi:type="dcterms:W3CDTF">2006-08-16T00:00:00Z</dcterms:created>
  <dcterms:modified xsi:type="dcterms:W3CDTF">2020-05-05T18:34:44Z</dcterms:modified>
</cp:coreProperties>
</file>