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83" r:id="rId4"/>
    <p:sldId id="285" r:id="rId5"/>
    <p:sldId id="257" r:id="rId6"/>
    <p:sldId id="258" r:id="rId7"/>
    <p:sldId id="259" r:id="rId8"/>
    <p:sldId id="260" r:id="rId9"/>
    <p:sldId id="281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75" r:id="rId18"/>
    <p:sldId id="276" r:id="rId19"/>
    <p:sldId id="277" r:id="rId20"/>
    <p:sldId id="278" r:id="rId21"/>
    <p:sldId id="269" r:id="rId22"/>
    <p:sldId id="270" r:id="rId23"/>
    <p:sldId id="271" r:id="rId24"/>
    <p:sldId id="272" r:id="rId25"/>
    <p:sldId id="273" r:id="rId26"/>
    <p:sldId id="274" r:id="rId27"/>
    <p:sldId id="280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174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4D190-BEFD-4D25-9428-BFD458AF92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A938E13-0186-4886-A268-A049A5D8166E}">
      <dgm:prSet custT="1"/>
      <dgm:spPr/>
      <dgm:t>
        <a:bodyPr/>
        <a:lstStyle/>
        <a:p>
          <a:pPr rtl="0"/>
          <a:r>
            <a:rPr lang="en-US" sz="2800" dirty="0" smtClean="0">
              <a:latin typeface="Tw Cen MT" pitchFamily="34" charset="0"/>
            </a:rPr>
            <a:t>All students are advised to attend 70 percent classes.</a:t>
          </a:r>
          <a:endParaRPr lang="en-US" sz="2800" dirty="0">
            <a:latin typeface="Tw Cen MT" pitchFamily="34" charset="0"/>
          </a:endParaRPr>
        </a:p>
      </dgm:t>
    </dgm:pt>
    <dgm:pt modelId="{550AF532-581E-421E-A958-9BED66635C79}" type="parTrans" cxnId="{F5F5323C-7996-49F8-A439-92852E89524A}">
      <dgm:prSet/>
      <dgm:spPr/>
      <dgm:t>
        <a:bodyPr/>
        <a:lstStyle/>
        <a:p>
          <a:endParaRPr lang="en-US"/>
        </a:p>
      </dgm:t>
    </dgm:pt>
    <dgm:pt modelId="{0CE30116-83EE-44CA-A928-B50A77456759}" type="sibTrans" cxnId="{F5F5323C-7996-49F8-A439-92852E89524A}">
      <dgm:prSet/>
      <dgm:spPr/>
      <dgm:t>
        <a:bodyPr/>
        <a:lstStyle/>
        <a:p>
          <a:endParaRPr lang="en-US"/>
        </a:p>
      </dgm:t>
    </dgm:pt>
    <dgm:pt modelId="{ADBCC556-3711-4C3D-9B2F-31F968F1EE60}">
      <dgm:prSet custT="1"/>
      <dgm:spPr/>
      <dgm:t>
        <a:bodyPr/>
        <a:lstStyle/>
        <a:p>
          <a:pPr rtl="0"/>
          <a:r>
            <a:rPr lang="en-US" sz="2800" dirty="0" smtClean="0">
              <a:latin typeface="Tw Cen MT" pitchFamily="34" charset="0"/>
            </a:rPr>
            <a:t>Failing to attend 70 would hold them disqualified for the examination.</a:t>
          </a:r>
          <a:endParaRPr lang="en-US" sz="2800" dirty="0">
            <a:latin typeface="Tw Cen MT" pitchFamily="34" charset="0"/>
          </a:endParaRPr>
        </a:p>
      </dgm:t>
    </dgm:pt>
    <dgm:pt modelId="{52D1A7CC-B9F3-41D7-BBCA-5AECF5AAE8A5}" type="parTrans" cxnId="{7CF75AB0-953C-4BC9-828C-F693B3C564BA}">
      <dgm:prSet/>
      <dgm:spPr/>
      <dgm:t>
        <a:bodyPr/>
        <a:lstStyle/>
        <a:p>
          <a:endParaRPr lang="en-US"/>
        </a:p>
      </dgm:t>
    </dgm:pt>
    <dgm:pt modelId="{6760D8F1-0675-44E9-B7FA-FF4191BE993C}" type="sibTrans" cxnId="{7CF75AB0-953C-4BC9-828C-F693B3C564BA}">
      <dgm:prSet/>
      <dgm:spPr/>
      <dgm:t>
        <a:bodyPr/>
        <a:lstStyle/>
        <a:p>
          <a:endParaRPr lang="en-US"/>
        </a:p>
      </dgm:t>
    </dgm:pt>
    <dgm:pt modelId="{56FEDF52-DC45-40FE-8B87-C8CAD737F676}">
      <dgm:prSet custT="1"/>
      <dgm:spPr/>
      <dgm:t>
        <a:bodyPr/>
        <a:lstStyle/>
        <a:p>
          <a:pPr rtl="0"/>
          <a:r>
            <a:rPr lang="en-US" sz="2800" dirty="0" smtClean="0">
              <a:latin typeface="Tw Cen MT" pitchFamily="34" charset="0"/>
            </a:rPr>
            <a:t>Fines shall not be held against attendance nor shall be considered for allowance to the examination. </a:t>
          </a:r>
          <a:endParaRPr lang="en-US" sz="2800" dirty="0">
            <a:latin typeface="Tw Cen MT" pitchFamily="34" charset="0"/>
          </a:endParaRPr>
        </a:p>
      </dgm:t>
    </dgm:pt>
    <dgm:pt modelId="{924F39CF-BC13-496B-B672-5428ABC5DBDF}" type="parTrans" cxnId="{18FF96CF-468C-456C-A8F1-6A840110F382}">
      <dgm:prSet/>
      <dgm:spPr/>
      <dgm:t>
        <a:bodyPr/>
        <a:lstStyle/>
        <a:p>
          <a:endParaRPr lang="en-US"/>
        </a:p>
      </dgm:t>
    </dgm:pt>
    <dgm:pt modelId="{E03976DE-D4BB-4E2A-9A7C-9227712AEF7A}" type="sibTrans" cxnId="{18FF96CF-468C-456C-A8F1-6A840110F382}">
      <dgm:prSet/>
      <dgm:spPr/>
      <dgm:t>
        <a:bodyPr/>
        <a:lstStyle/>
        <a:p>
          <a:endParaRPr lang="en-US"/>
        </a:p>
      </dgm:t>
    </dgm:pt>
    <dgm:pt modelId="{55B951AD-9E16-4603-8D3F-7390B585CC50}" type="pres">
      <dgm:prSet presAssocID="{4D64D190-BEFD-4D25-9428-BFD458AF92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BA161A-E3BA-4EAC-87EA-67B810099A04}" type="pres">
      <dgm:prSet presAssocID="{AA938E13-0186-4886-A268-A049A5D816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760B8-6005-477F-A8C3-B920FF747BEC}" type="pres">
      <dgm:prSet presAssocID="{0CE30116-83EE-44CA-A928-B50A77456759}" presName="spacer" presStyleCnt="0"/>
      <dgm:spPr/>
    </dgm:pt>
    <dgm:pt modelId="{F24409FF-D52D-454C-A8C3-5A44175C9694}" type="pres">
      <dgm:prSet presAssocID="{ADBCC556-3711-4C3D-9B2F-31F968F1EE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4C1BC-8294-485B-B9ED-131F7F18E4DB}" type="pres">
      <dgm:prSet presAssocID="{6760D8F1-0675-44E9-B7FA-FF4191BE993C}" presName="spacer" presStyleCnt="0"/>
      <dgm:spPr/>
    </dgm:pt>
    <dgm:pt modelId="{AD31F0AF-BEA0-4EB0-9F84-C11BE2C8808E}" type="pres">
      <dgm:prSet presAssocID="{56FEDF52-DC45-40FE-8B87-C8CAD737F6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FF96CF-468C-456C-A8F1-6A840110F382}" srcId="{4D64D190-BEFD-4D25-9428-BFD458AF9209}" destId="{56FEDF52-DC45-40FE-8B87-C8CAD737F676}" srcOrd="2" destOrd="0" parTransId="{924F39CF-BC13-496B-B672-5428ABC5DBDF}" sibTransId="{E03976DE-D4BB-4E2A-9A7C-9227712AEF7A}"/>
    <dgm:cxn modelId="{F5F5323C-7996-49F8-A439-92852E89524A}" srcId="{4D64D190-BEFD-4D25-9428-BFD458AF9209}" destId="{AA938E13-0186-4886-A268-A049A5D8166E}" srcOrd="0" destOrd="0" parTransId="{550AF532-581E-421E-A958-9BED66635C79}" sibTransId="{0CE30116-83EE-44CA-A928-B50A77456759}"/>
    <dgm:cxn modelId="{7CF75AB0-953C-4BC9-828C-F693B3C564BA}" srcId="{4D64D190-BEFD-4D25-9428-BFD458AF9209}" destId="{ADBCC556-3711-4C3D-9B2F-31F968F1EE60}" srcOrd="1" destOrd="0" parTransId="{52D1A7CC-B9F3-41D7-BBCA-5AECF5AAE8A5}" sibTransId="{6760D8F1-0675-44E9-B7FA-FF4191BE993C}"/>
    <dgm:cxn modelId="{9A7945F3-7716-48E8-B42A-4F2FADC341D8}" type="presOf" srcId="{AA938E13-0186-4886-A268-A049A5D8166E}" destId="{23BA161A-E3BA-4EAC-87EA-67B810099A04}" srcOrd="0" destOrd="0" presId="urn:microsoft.com/office/officeart/2005/8/layout/vList2"/>
    <dgm:cxn modelId="{E81D51C3-035B-41AD-BE46-9EF75CE68FC4}" type="presOf" srcId="{ADBCC556-3711-4C3D-9B2F-31F968F1EE60}" destId="{F24409FF-D52D-454C-A8C3-5A44175C9694}" srcOrd="0" destOrd="0" presId="urn:microsoft.com/office/officeart/2005/8/layout/vList2"/>
    <dgm:cxn modelId="{93456883-2EAD-4EC4-8B4E-07EC67407D5D}" type="presOf" srcId="{4D64D190-BEFD-4D25-9428-BFD458AF9209}" destId="{55B951AD-9E16-4603-8D3F-7390B585CC50}" srcOrd="0" destOrd="0" presId="urn:microsoft.com/office/officeart/2005/8/layout/vList2"/>
    <dgm:cxn modelId="{426E48B9-2AF5-4971-B204-71DEECF04260}" type="presOf" srcId="{56FEDF52-DC45-40FE-8B87-C8CAD737F676}" destId="{AD31F0AF-BEA0-4EB0-9F84-C11BE2C8808E}" srcOrd="0" destOrd="0" presId="urn:microsoft.com/office/officeart/2005/8/layout/vList2"/>
    <dgm:cxn modelId="{82361019-869D-4725-87DE-B370A4223638}" type="presParOf" srcId="{55B951AD-9E16-4603-8D3F-7390B585CC50}" destId="{23BA161A-E3BA-4EAC-87EA-67B810099A04}" srcOrd="0" destOrd="0" presId="urn:microsoft.com/office/officeart/2005/8/layout/vList2"/>
    <dgm:cxn modelId="{B36A2B31-C501-4EE0-92B7-53530D62D907}" type="presParOf" srcId="{55B951AD-9E16-4603-8D3F-7390B585CC50}" destId="{E4C760B8-6005-477F-A8C3-B920FF747BEC}" srcOrd="1" destOrd="0" presId="urn:microsoft.com/office/officeart/2005/8/layout/vList2"/>
    <dgm:cxn modelId="{EE839459-BB2B-48E5-987E-269657887F30}" type="presParOf" srcId="{55B951AD-9E16-4603-8D3F-7390B585CC50}" destId="{F24409FF-D52D-454C-A8C3-5A44175C9694}" srcOrd="2" destOrd="0" presId="urn:microsoft.com/office/officeart/2005/8/layout/vList2"/>
    <dgm:cxn modelId="{7762BD77-C671-4C14-9DA2-B224573D24E1}" type="presParOf" srcId="{55B951AD-9E16-4603-8D3F-7390B585CC50}" destId="{AFF4C1BC-8294-485B-B9ED-131F7F18E4DB}" srcOrd="3" destOrd="0" presId="urn:microsoft.com/office/officeart/2005/8/layout/vList2"/>
    <dgm:cxn modelId="{009BD68E-DD5A-45C6-8501-E1D345BE2B3D}" type="presParOf" srcId="{55B951AD-9E16-4603-8D3F-7390B585CC50}" destId="{AD31F0AF-BEA0-4EB0-9F84-C11BE2C8808E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24221-17E6-4E5D-99B8-5C73BB097A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9B2F55-3622-4677-8610-002EA6B692AF}">
      <dgm:prSet custT="1"/>
      <dgm:spPr/>
      <dgm:t>
        <a:bodyPr/>
        <a:lstStyle/>
        <a:p>
          <a:pPr rtl="0"/>
          <a:r>
            <a:rPr lang="en-US" sz="1800" b="1" dirty="0" smtClean="0">
              <a:latin typeface="Tw Cen MT" pitchFamily="34" charset="0"/>
            </a:rPr>
            <a:t>PROJECT MANAGEMENT (A Systems Approach to Planning, Scheduling, and Controlling)</a:t>
          </a:r>
        </a:p>
        <a:p>
          <a:r>
            <a:rPr lang="pt-BR" sz="1600" dirty="0" smtClean="0">
              <a:latin typeface="Tw Cen MT" pitchFamily="34" charset="0"/>
            </a:rPr>
            <a:t>T E N T H E D I T I O N</a:t>
          </a:r>
          <a:endParaRPr lang="en-US" sz="1600" dirty="0" smtClean="0">
            <a:latin typeface="Tw Cen MT" pitchFamily="34" charset="0"/>
          </a:endParaRPr>
        </a:p>
        <a:p>
          <a:r>
            <a:rPr lang="pt-BR" sz="1800" b="1" dirty="0" smtClean="0">
              <a:latin typeface="Tw Cen MT" pitchFamily="34" charset="0"/>
            </a:rPr>
            <a:t>H A R O L D K E R Z N E R , P h . D .</a:t>
          </a:r>
          <a:endParaRPr lang="en-US" sz="1800" b="1" dirty="0" smtClean="0">
            <a:latin typeface="Tw Cen MT" pitchFamily="34" charset="0"/>
          </a:endParaRPr>
        </a:p>
        <a:p>
          <a:r>
            <a:rPr lang="en-US" sz="1600" dirty="0" smtClean="0">
              <a:latin typeface="Tw Cen MT" pitchFamily="34" charset="0"/>
            </a:rPr>
            <a:t>Senior Executive Director for Project Management</a:t>
          </a:r>
        </a:p>
        <a:p>
          <a:r>
            <a:rPr lang="en-US" sz="1600" dirty="0" smtClean="0">
              <a:latin typeface="Tw Cen MT" pitchFamily="34" charset="0"/>
            </a:rPr>
            <a:t>The International Institute for Learning New York,</a:t>
          </a:r>
        </a:p>
        <a:p>
          <a:r>
            <a:rPr lang="en-US" sz="1600" dirty="0" smtClean="0">
              <a:latin typeface="Tw Cen MT" pitchFamily="34" charset="0"/>
            </a:rPr>
            <a:t>New York</a:t>
          </a:r>
          <a:endParaRPr lang="en-US" sz="1600" dirty="0">
            <a:latin typeface="Tw Cen MT" pitchFamily="34" charset="0"/>
          </a:endParaRPr>
        </a:p>
      </dgm:t>
    </dgm:pt>
    <dgm:pt modelId="{8A13AE3F-B7F2-4440-9D94-3D69FC72F682}" type="parTrans" cxnId="{CF8A1B40-F0E0-41DE-B117-36B45D85DA8F}">
      <dgm:prSet/>
      <dgm:spPr/>
      <dgm:t>
        <a:bodyPr/>
        <a:lstStyle/>
        <a:p>
          <a:endParaRPr lang="en-US"/>
        </a:p>
      </dgm:t>
    </dgm:pt>
    <dgm:pt modelId="{8F01D67E-580E-46DD-BAE1-EEE3736AD746}" type="sibTrans" cxnId="{CF8A1B40-F0E0-41DE-B117-36B45D85DA8F}">
      <dgm:prSet/>
      <dgm:spPr/>
      <dgm:t>
        <a:bodyPr/>
        <a:lstStyle/>
        <a:p>
          <a:endParaRPr lang="en-US"/>
        </a:p>
      </dgm:t>
    </dgm:pt>
    <dgm:pt modelId="{23674072-D7D7-44AA-87F9-20992B7977C5}">
      <dgm:prSet custT="1"/>
      <dgm:spPr/>
      <dgm:t>
        <a:bodyPr/>
        <a:lstStyle/>
        <a:p>
          <a:pPr rtl="0"/>
          <a:r>
            <a:rPr lang="en-US" sz="2400" b="1" dirty="0" smtClean="0">
              <a:latin typeface="Tw Cen MT" pitchFamily="34" charset="0"/>
            </a:rPr>
            <a:t>A Guide to the Project Management Body of Knowledge</a:t>
          </a:r>
        </a:p>
        <a:p>
          <a:r>
            <a:rPr lang="en-US" sz="1800" dirty="0" smtClean="0">
              <a:latin typeface="Tw Cen MT" pitchFamily="34" charset="0"/>
            </a:rPr>
            <a:t>(PMBOK® Guide) – Fifth Edition</a:t>
          </a:r>
          <a:endParaRPr lang="en-US" sz="1800" dirty="0">
            <a:latin typeface="Tw Cen MT" pitchFamily="34" charset="0"/>
          </a:endParaRPr>
        </a:p>
      </dgm:t>
    </dgm:pt>
    <dgm:pt modelId="{5FDE2E59-FDD5-477A-869D-72681FD7DAAF}" type="parTrans" cxnId="{71C043D7-ABBE-4D79-9BA9-BE3810476BAD}">
      <dgm:prSet/>
      <dgm:spPr/>
      <dgm:t>
        <a:bodyPr/>
        <a:lstStyle/>
        <a:p>
          <a:endParaRPr lang="en-US"/>
        </a:p>
      </dgm:t>
    </dgm:pt>
    <dgm:pt modelId="{7EF13123-B364-409F-9AFE-0CB7F448B8D1}" type="sibTrans" cxnId="{71C043D7-ABBE-4D79-9BA9-BE3810476BAD}">
      <dgm:prSet/>
      <dgm:spPr/>
      <dgm:t>
        <a:bodyPr/>
        <a:lstStyle/>
        <a:p>
          <a:endParaRPr lang="en-US"/>
        </a:p>
      </dgm:t>
    </dgm:pt>
    <dgm:pt modelId="{525E8FB7-709E-46AC-83AE-254D9817C59D}" type="pres">
      <dgm:prSet presAssocID="{E6624221-17E6-4E5D-99B8-5C73BB097A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1C9EF-D013-41EF-8820-EC430ED2A05B}" type="pres">
      <dgm:prSet presAssocID="{089B2F55-3622-4677-8610-002EA6B692A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2BC66-9670-42BC-81E6-6B2A2FB46B4B}" type="pres">
      <dgm:prSet presAssocID="{8F01D67E-580E-46DD-BAE1-EEE3736AD746}" presName="spacer" presStyleCnt="0"/>
      <dgm:spPr/>
    </dgm:pt>
    <dgm:pt modelId="{E5CA9350-0881-4B15-B444-1911DF82ED93}" type="pres">
      <dgm:prSet presAssocID="{23674072-D7D7-44AA-87F9-20992B7977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8A1B40-F0E0-41DE-B117-36B45D85DA8F}" srcId="{E6624221-17E6-4E5D-99B8-5C73BB097A6E}" destId="{089B2F55-3622-4677-8610-002EA6B692AF}" srcOrd="0" destOrd="0" parTransId="{8A13AE3F-B7F2-4440-9D94-3D69FC72F682}" sibTransId="{8F01D67E-580E-46DD-BAE1-EEE3736AD746}"/>
    <dgm:cxn modelId="{B18AA985-B5B0-4EA4-907F-DC0B0120CA3F}" type="presOf" srcId="{23674072-D7D7-44AA-87F9-20992B7977C5}" destId="{E5CA9350-0881-4B15-B444-1911DF82ED93}" srcOrd="0" destOrd="0" presId="urn:microsoft.com/office/officeart/2005/8/layout/vList2"/>
    <dgm:cxn modelId="{A1814CBF-3D2E-47C6-8449-E3221F9DF859}" type="presOf" srcId="{E6624221-17E6-4E5D-99B8-5C73BB097A6E}" destId="{525E8FB7-709E-46AC-83AE-254D9817C59D}" srcOrd="0" destOrd="0" presId="urn:microsoft.com/office/officeart/2005/8/layout/vList2"/>
    <dgm:cxn modelId="{90CE54BC-F881-4F8F-A386-3C14C41237F0}" type="presOf" srcId="{089B2F55-3622-4677-8610-002EA6B692AF}" destId="{2A71C9EF-D013-41EF-8820-EC430ED2A05B}" srcOrd="0" destOrd="0" presId="urn:microsoft.com/office/officeart/2005/8/layout/vList2"/>
    <dgm:cxn modelId="{71C043D7-ABBE-4D79-9BA9-BE3810476BAD}" srcId="{E6624221-17E6-4E5D-99B8-5C73BB097A6E}" destId="{23674072-D7D7-44AA-87F9-20992B7977C5}" srcOrd="1" destOrd="0" parTransId="{5FDE2E59-FDD5-477A-869D-72681FD7DAAF}" sibTransId="{7EF13123-B364-409F-9AFE-0CB7F448B8D1}"/>
    <dgm:cxn modelId="{93AA5839-D6B6-411E-A10F-2C38C5BF6AF0}" type="presParOf" srcId="{525E8FB7-709E-46AC-83AE-254D9817C59D}" destId="{2A71C9EF-D013-41EF-8820-EC430ED2A05B}" srcOrd="0" destOrd="0" presId="urn:microsoft.com/office/officeart/2005/8/layout/vList2"/>
    <dgm:cxn modelId="{63949663-9E48-472A-899A-C52F44B0025F}" type="presParOf" srcId="{525E8FB7-709E-46AC-83AE-254D9817C59D}" destId="{9EC2BC66-9670-42BC-81E6-6B2A2FB46B4B}" srcOrd="1" destOrd="0" presId="urn:microsoft.com/office/officeart/2005/8/layout/vList2"/>
    <dgm:cxn modelId="{E6965C29-EFE6-4648-9E92-F1521F7FFBFA}" type="presParOf" srcId="{525E8FB7-709E-46AC-83AE-254D9817C59D}" destId="{E5CA9350-0881-4B15-B444-1911DF82ED93}" srcOrd="2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4FF30-4AE1-416A-81C9-9D0E683070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58CE95-8604-4D0B-AD8A-86AB8B2A52CB}">
      <dgm:prSet custT="1"/>
      <dgm:spPr/>
      <dgm:t>
        <a:bodyPr/>
        <a:lstStyle/>
        <a:p>
          <a:pPr rtl="0"/>
          <a:r>
            <a:rPr lang="en-US" sz="2400" dirty="0" smtClean="0">
              <a:latin typeface="Tw Cen MT" pitchFamily="34" charset="0"/>
            </a:rPr>
            <a:t>The document will be produced in MS word</a:t>
          </a:r>
          <a:endParaRPr lang="en-US" sz="2400" dirty="0">
            <a:latin typeface="Tw Cen MT" pitchFamily="34" charset="0"/>
          </a:endParaRPr>
        </a:p>
      </dgm:t>
    </dgm:pt>
    <dgm:pt modelId="{A3246DEF-DAF0-41CC-A73E-4A63146C3F39}" type="parTrans" cxnId="{C1F5A409-A469-4B09-A6D8-CF0F17EF3015}">
      <dgm:prSet/>
      <dgm:spPr/>
      <dgm:t>
        <a:bodyPr/>
        <a:lstStyle/>
        <a:p>
          <a:endParaRPr lang="en-US"/>
        </a:p>
      </dgm:t>
    </dgm:pt>
    <dgm:pt modelId="{5E3A5D7D-B8E4-40AF-9D59-9A3A369922FA}" type="sibTrans" cxnId="{C1F5A409-A469-4B09-A6D8-CF0F17EF3015}">
      <dgm:prSet/>
      <dgm:spPr/>
      <dgm:t>
        <a:bodyPr/>
        <a:lstStyle/>
        <a:p>
          <a:endParaRPr lang="en-US"/>
        </a:p>
      </dgm:t>
    </dgm:pt>
    <dgm:pt modelId="{C1C24D5A-4F30-4122-9B43-E7E518B89398}">
      <dgm:prSet custT="1"/>
      <dgm:spPr/>
      <dgm:t>
        <a:bodyPr/>
        <a:lstStyle/>
        <a:p>
          <a:pPr rtl="0"/>
          <a:r>
            <a:rPr lang="en-US" sz="2400" dirty="0" smtClean="0">
              <a:latin typeface="Tw Cen MT" pitchFamily="34" charset="0"/>
            </a:rPr>
            <a:t>Each statement provided in the document will be self written and referred from books mentioned and research papers.</a:t>
          </a:r>
          <a:endParaRPr lang="en-US" sz="2400" dirty="0">
            <a:latin typeface="Tw Cen MT" pitchFamily="34" charset="0"/>
          </a:endParaRPr>
        </a:p>
      </dgm:t>
    </dgm:pt>
    <dgm:pt modelId="{20D85748-59AB-48EB-A884-57DAA337690D}" type="parTrans" cxnId="{5018B59B-F0AE-4FC7-B7AF-EB80A1CA7A69}">
      <dgm:prSet/>
      <dgm:spPr/>
      <dgm:t>
        <a:bodyPr/>
        <a:lstStyle/>
        <a:p>
          <a:endParaRPr lang="en-US"/>
        </a:p>
      </dgm:t>
    </dgm:pt>
    <dgm:pt modelId="{76FB4AC9-7734-4CBF-A4C1-0B5C0E7E005F}" type="sibTrans" cxnId="{5018B59B-F0AE-4FC7-B7AF-EB80A1CA7A69}">
      <dgm:prSet/>
      <dgm:spPr/>
      <dgm:t>
        <a:bodyPr/>
        <a:lstStyle/>
        <a:p>
          <a:endParaRPr lang="en-US"/>
        </a:p>
      </dgm:t>
    </dgm:pt>
    <dgm:pt modelId="{1FAD33A6-3058-4014-A74B-04934F537616}">
      <dgm:prSet custT="1"/>
      <dgm:spPr/>
      <dgm:t>
        <a:bodyPr/>
        <a:lstStyle/>
        <a:p>
          <a:pPr rtl="0"/>
          <a:r>
            <a:rPr lang="en-US" sz="2400" dirty="0" smtClean="0">
              <a:latin typeface="Tw Cen MT" pitchFamily="34" charset="0"/>
            </a:rPr>
            <a:t>Referencing style to be used is either Vancouver or Harvard.</a:t>
          </a:r>
          <a:endParaRPr lang="en-US" sz="2400" dirty="0">
            <a:latin typeface="Tw Cen MT" pitchFamily="34" charset="0"/>
          </a:endParaRPr>
        </a:p>
      </dgm:t>
    </dgm:pt>
    <dgm:pt modelId="{EBA27AD1-0BFE-43FA-997A-04C8E096ACAE}" type="parTrans" cxnId="{5EDFC713-7372-49F8-8BBD-FE0D5156B248}">
      <dgm:prSet/>
      <dgm:spPr/>
      <dgm:t>
        <a:bodyPr/>
        <a:lstStyle/>
        <a:p>
          <a:endParaRPr lang="en-US"/>
        </a:p>
      </dgm:t>
    </dgm:pt>
    <dgm:pt modelId="{D0B57972-6CA4-498B-A885-046951BE1153}" type="sibTrans" cxnId="{5EDFC713-7372-49F8-8BBD-FE0D5156B248}">
      <dgm:prSet/>
      <dgm:spPr/>
      <dgm:t>
        <a:bodyPr/>
        <a:lstStyle/>
        <a:p>
          <a:endParaRPr lang="en-US"/>
        </a:p>
      </dgm:t>
    </dgm:pt>
    <dgm:pt modelId="{BC90D539-92ED-4FC9-A560-E2B07E11AFF7}">
      <dgm:prSet custT="1"/>
      <dgm:spPr/>
      <dgm:t>
        <a:bodyPr/>
        <a:lstStyle/>
        <a:p>
          <a:pPr rtl="0"/>
          <a:r>
            <a:rPr lang="en-US" sz="2400" dirty="0" smtClean="0">
              <a:latin typeface="Tw Cen MT" pitchFamily="34" charset="0"/>
            </a:rPr>
            <a:t>Research papers can be downloaded from science direct whereas Sci-hub.tw can be used to download the papers by copying DOI of the paper.</a:t>
          </a:r>
          <a:endParaRPr lang="en-US" sz="2400" dirty="0">
            <a:latin typeface="Tw Cen MT" pitchFamily="34" charset="0"/>
          </a:endParaRPr>
        </a:p>
      </dgm:t>
    </dgm:pt>
    <dgm:pt modelId="{2F13092D-6607-4C8C-BB87-1C229F716F70}" type="parTrans" cxnId="{AFB28A62-18B7-43B0-AB96-E7FE0DAE5C9E}">
      <dgm:prSet/>
      <dgm:spPr/>
      <dgm:t>
        <a:bodyPr/>
        <a:lstStyle/>
        <a:p>
          <a:endParaRPr lang="en-US"/>
        </a:p>
      </dgm:t>
    </dgm:pt>
    <dgm:pt modelId="{484F8D3B-A3BC-4DA1-A20A-3C6844BA2544}" type="sibTrans" cxnId="{AFB28A62-18B7-43B0-AB96-E7FE0DAE5C9E}">
      <dgm:prSet/>
      <dgm:spPr/>
      <dgm:t>
        <a:bodyPr/>
        <a:lstStyle/>
        <a:p>
          <a:endParaRPr lang="en-US"/>
        </a:p>
      </dgm:t>
    </dgm:pt>
    <dgm:pt modelId="{D2DCF20B-0C8B-4EE6-A900-CA5FB6C0F814}" type="pres">
      <dgm:prSet presAssocID="{3654FF30-4AE1-416A-81C9-9D0E683070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4C70F-5F19-4EF6-8261-A759D4547D82}" type="pres">
      <dgm:prSet presAssocID="{4758CE95-8604-4D0B-AD8A-86AB8B2A52C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7BF87-4ACD-4564-A764-3B35448BD9C6}" type="pres">
      <dgm:prSet presAssocID="{5E3A5D7D-B8E4-40AF-9D59-9A3A369922FA}" presName="spacer" presStyleCnt="0"/>
      <dgm:spPr/>
    </dgm:pt>
    <dgm:pt modelId="{9D1FE1A4-5125-4506-AB34-978C4F789CC0}" type="pres">
      <dgm:prSet presAssocID="{C1C24D5A-4F30-4122-9B43-E7E518B8939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320A4-8D84-481E-A3B1-7B4AF02476EE}" type="pres">
      <dgm:prSet presAssocID="{76FB4AC9-7734-4CBF-A4C1-0B5C0E7E005F}" presName="spacer" presStyleCnt="0"/>
      <dgm:spPr/>
    </dgm:pt>
    <dgm:pt modelId="{66C95029-8D78-4C0A-B5D3-BF902A4029F3}" type="pres">
      <dgm:prSet presAssocID="{1FAD33A6-3058-4014-A74B-04934F53761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A6195-8482-4E52-8C37-93DB953AFF9B}" type="pres">
      <dgm:prSet presAssocID="{D0B57972-6CA4-498B-A885-046951BE1153}" presName="spacer" presStyleCnt="0"/>
      <dgm:spPr/>
    </dgm:pt>
    <dgm:pt modelId="{C79F4D92-5A1B-40D8-A992-A4BCBE0EF8F7}" type="pres">
      <dgm:prSet presAssocID="{BC90D539-92ED-4FC9-A560-E2B07E11AF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1823EB-EDB0-4B2B-9763-8C68FEF29B9E}" type="presOf" srcId="{BC90D539-92ED-4FC9-A560-E2B07E11AFF7}" destId="{C79F4D92-5A1B-40D8-A992-A4BCBE0EF8F7}" srcOrd="0" destOrd="0" presId="urn:microsoft.com/office/officeart/2005/8/layout/vList2"/>
    <dgm:cxn modelId="{3F1EDD26-4FED-4B9C-BF04-0C861B1AF6F0}" type="presOf" srcId="{4758CE95-8604-4D0B-AD8A-86AB8B2A52CB}" destId="{C424C70F-5F19-4EF6-8261-A759D4547D82}" srcOrd="0" destOrd="0" presId="urn:microsoft.com/office/officeart/2005/8/layout/vList2"/>
    <dgm:cxn modelId="{C1F5A409-A469-4B09-A6D8-CF0F17EF3015}" srcId="{3654FF30-4AE1-416A-81C9-9D0E683070DD}" destId="{4758CE95-8604-4D0B-AD8A-86AB8B2A52CB}" srcOrd="0" destOrd="0" parTransId="{A3246DEF-DAF0-41CC-A73E-4A63146C3F39}" sibTransId="{5E3A5D7D-B8E4-40AF-9D59-9A3A369922FA}"/>
    <dgm:cxn modelId="{629506A4-474E-4472-8E20-B4DC1E0607D6}" type="presOf" srcId="{C1C24D5A-4F30-4122-9B43-E7E518B89398}" destId="{9D1FE1A4-5125-4506-AB34-978C4F789CC0}" srcOrd="0" destOrd="0" presId="urn:microsoft.com/office/officeart/2005/8/layout/vList2"/>
    <dgm:cxn modelId="{E12C2C60-1BF1-4355-814E-6CC2B9837BEC}" type="presOf" srcId="{1FAD33A6-3058-4014-A74B-04934F537616}" destId="{66C95029-8D78-4C0A-B5D3-BF902A4029F3}" srcOrd="0" destOrd="0" presId="urn:microsoft.com/office/officeart/2005/8/layout/vList2"/>
    <dgm:cxn modelId="{AFB28A62-18B7-43B0-AB96-E7FE0DAE5C9E}" srcId="{3654FF30-4AE1-416A-81C9-9D0E683070DD}" destId="{BC90D539-92ED-4FC9-A560-E2B07E11AFF7}" srcOrd="3" destOrd="0" parTransId="{2F13092D-6607-4C8C-BB87-1C229F716F70}" sibTransId="{484F8D3B-A3BC-4DA1-A20A-3C6844BA2544}"/>
    <dgm:cxn modelId="{5EDFC713-7372-49F8-8BBD-FE0D5156B248}" srcId="{3654FF30-4AE1-416A-81C9-9D0E683070DD}" destId="{1FAD33A6-3058-4014-A74B-04934F537616}" srcOrd="2" destOrd="0" parTransId="{EBA27AD1-0BFE-43FA-997A-04C8E096ACAE}" sibTransId="{D0B57972-6CA4-498B-A885-046951BE1153}"/>
    <dgm:cxn modelId="{E7744725-0A78-4728-8569-6E8C1BFC013F}" type="presOf" srcId="{3654FF30-4AE1-416A-81C9-9D0E683070DD}" destId="{D2DCF20B-0C8B-4EE6-A900-CA5FB6C0F814}" srcOrd="0" destOrd="0" presId="urn:microsoft.com/office/officeart/2005/8/layout/vList2"/>
    <dgm:cxn modelId="{5018B59B-F0AE-4FC7-B7AF-EB80A1CA7A69}" srcId="{3654FF30-4AE1-416A-81C9-9D0E683070DD}" destId="{C1C24D5A-4F30-4122-9B43-E7E518B89398}" srcOrd="1" destOrd="0" parTransId="{20D85748-59AB-48EB-A884-57DAA337690D}" sibTransId="{76FB4AC9-7734-4CBF-A4C1-0B5C0E7E005F}"/>
    <dgm:cxn modelId="{BEB3379D-BC74-499A-83F6-73A3AD25E92A}" type="presParOf" srcId="{D2DCF20B-0C8B-4EE6-A900-CA5FB6C0F814}" destId="{C424C70F-5F19-4EF6-8261-A759D4547D82}" srcOrd="0" destOrd="0" presId="urn:microsoft.com/office/officeart/2005/8/layout/vList2"/>
    <dgm:cxn modelId="{129EBBF3-5E7E-4E76-87AB-ECFB48EEE424}" type="presParOf" srcId="{D2DCF20B-0C8B-4EE6-A900-CA5FB6C0F814}" destId="{DF17BF87-4ACD-4564-A764-3B35448BD9C6}" srcOrd="1" destOrd="0" presId="urn:microsoft.com/office/officeart/2005/8/layout/vList2"/>
    <dgm:cxn modelId="{34B15DE2-CCC1-4F81-BB50-0EB0268174DA}" type="presParOf" srcId="{D2DCF20B-0C8B-4EE6-A900-CA5FB6C0F814}" destId="{9D1FE1A4-5125-4506-AB34-978C4F789CC0}" srcOrd="2" destOrd="0" presId="urn:microsoft.com/office/officeart/2005/8/layout/vList2"/>
    <dgm:cxn modelId="{A3E22A14-EF95-4236-92B0-D0695EA6DE62}" type="presParOf" srcId="{D2DCF20B-0C8B-4EE6-A900-CA5FB6C0F814}" destId="{283320A4-8D84-481E-A3B1-7B4AF02476EE}" srcOrd="3" destOrd="0" presId="urn:microsoft.com/office/officeart/2005/8/layout/vList2"/>
    <dgm:cxn modelId="{F2C19C19-166D-49B9-B5D2-0889598EB1CD}" type="presParOf" srcId="{D2DCF20B-0C8B-4EE6-A900-CA5FB6C0F814}" destId="{66C95029-8D78-4C0A-B5D3-BF902A4029F3}" srcOrd="4" destOrd="0" presId="urn:microsoft.com/office/officeart/2005/8/layout/vList2"/>
    <dgm:cxn modelId="{1A5D32CC-87C1-453B-931E-BA1465BAE1BF}" type="presParOf" srcId="{D2DCF20B-0C8B-4EE6-A900-CA5FB6C0F814}" destId="{CC4A6195-8482-4E52-8C37-93DB953AFF9B}" srcOrd="5" destOrd="0" presId="urn:microsoft.com/office/officeart/2005/8/layout/vList2"/>
    <dgm:cxn modelId="{CDDC7868-E3DB-48CE-A1E4-00B8A74F3E3D}" type="presParOf" srcId="{D2DCF20B-0C8B-4EE6-A900-CA5FB6C0F814}" destId="{C79F4D92-5A1B-40D8-A992-A4BCBE0EF8F7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9F42C-343C-4F2D-AC6E-98C07CDD5CBD}" type="datetimeFigureOut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0819-03DA-404E-A5FF-53999491B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A0819-03DA-404E-A5FF-53999491BDC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73175-703C-44CE-9405-BE19C830E0C5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lick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6CEAB-707F-4997-9599-B56111F8537E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lick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8549-6742-4903-9B5B-E463C4D5FA2B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lick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C44D-3FA6-4DFD-94AB-354FE9B9E985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lick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7560B-F0C7-43EC-AE7D-B597B258B871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lick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1A27-5C0A-4EC4-ABEA-96FEE38128B3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lick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BB4E-9464-44B5-B343-F6F930D566F4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lick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EC33-46A1-4D03-B486-554B4DB37EE1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lick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76C6-058A-44A1-BA35-2566B11DD89E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lick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C446-9465-4B45-93B0-BB2418C64541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lick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50EC-A29F-4AF5-964E-F9A8A4A57B1E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lick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73F75-CAF2-4475-A269-737DF7268A9D}" type="datetime1">
              <a:rPr lang="en-US" smtClean="0"/>
              <a:pPr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  <p:sndAc>
      <p:stSnd>
        <p:snd r:embed="rId13" name="click.wav" builtIn="1"/>
      </p:stSnd>
    </p:sndAc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PROJECT MANAGEMENT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81400"/>
            <a:ext cx="6248400" cy="685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LECTURE NO #01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267200"/>
            <a:ext cx="455797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w Cen MT" pitchFamily="34" charset="0"/>
              </a:rPr>
              <a:t>INTRODUCTION TO PROJECT MANAGEMENT</a:t>
            </a:r>
            <a:endParaRPr lang="en-US" b="1" dirty="0">
              <a:latin typeface="Tw Cen MT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4593161" cy="1676400"/>
            <a:chOff x="0" y="0"/>
            <a:chExt cx="4593161" cy="1676400"/>
          </a:xfrm>
        </p:grpSpPr>
        <p:pic>
          <p:nvPicPr>
            <p:cNvPr id="4" name="Picture 3" descr="Image result for iqra national university logo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8288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676400" y="609600"/>
              <a:ext cx="2916761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/>
                <a:t>IQRA NATIONAL UNIVERSITY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0" y="6324600"/>
            <a:ext cx="4724400" cy="307777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PREPARED BY ENGR. IMTIAZ KHAN LECTURER CED ,INU PESH</a:t>
            </a:r>
            <a:endParaRPr lang="en-US" sz="1400" b="1" dirty="0">
              <a:latin typeface="+mj-lt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What is project management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95450"/>
            <a:ext cx="8229600" cy="43243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w Cen MT" pitchFamily="34" charset="0"/>
              </a:rPr>
              <a:t>Project management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1752600"/>
            <a:ext cx="4190999" cy="426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52600"/>
            <a:ext cx="3733800" cy="426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Scope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762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Time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229600" cy="4571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Cost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229600" cy="472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Quality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1447800"/>
            <a:ext cx="8324850" cy="464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w Cen MT" pitchFamily="34" charset="0"/>
              </a:rPr>
              <a:t>Three major component of project successes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1"/>
            <a:ext cx="8258175" cy="457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ROLE OF PROJECT MANAGER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305800" cy="46481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w Cen MT" pitchFamily="34" charset="0"/>
              </a:rPr>
              <a:t>RESPONSIBILITIES OF PROJECT MANAGER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57338"/>
            <a:ext cx="8229600" cy="4462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w Cen MT" pitchFamily="34" charset="0"/>
              </a:rPr>
              <a:t>PROJECT MANAGER COMPETENCIES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90674"/>
            <a:ext cx="8305800" cy="47339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ATTENDENCE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832561672"/>
              </p:ext>
            </p:extLst>
          </p:nvPr>
        </p:nvGraphicFramePr>
        <p:xfrm>
          <a:off x="612648" y="1752600"/>
          <a:ext cx="8153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Image result for iqra national university logo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6790945"/>
      </p:ext>
    </p:extLst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w Cen MT" pitchFamily="34" charset="0"/>
              </a:rPr>
              <a:t>INTERPERSONAL SKILLS OF A PROJECT MANAGER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1"/>
            <a:ext cx="8229600" cy="449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Management is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667000"/>
            <a:ext cx="3076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5000" y="2057400"/>
            <a:ext cx="113524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SCIENCE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6576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OR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981200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ART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1" name="Straight Arrow Connector 10"/>
          <p:cNvCxnSpPr>
            <a:stCxn id="2" idx="2"/>
          </p:cNvCxnSpPr>
          <p:nvPr/>
        </p:nvCxnSpPr>
        <p:spPr>
          <a:xfrm rot="5400000">
            <a:off x="3390900" y="1028700"/>
            <a:ext cx="990600" cy="1371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2"/>
          </p:cNvCxnSpPr>
          <p:nvPr/>
        </p:nvCxnSpPr>
        <p:spPr>
          <a:xfrm rot="16200000" flipH="1">
            <a:off x="4495800" y="1295400"/>
            <a:ext cx="10668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SCIENCE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66888"/>
            <a:ext cx="8382000" cy="4329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ARTS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81200"/>
            <a:ext cx="8229600" cy="3581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3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NATURE OF MANAGEMENT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8229600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SCIENCE VS ARTS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8229600" cy="3276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Management is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8229600" cy="3505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305800" cy="9905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Tw Cen MT" pitchFamily="34" charset="0"/>
                <a:cs typeface="Aharoni" pitchFamily="2" charset="-79"/>
              </a:rPr>
              <a:t>ASSIGNMENT NO #01</a:t>
            </a:r>
          </a:p>
          <a:p>
            <a:pPr>
              <a:buNone/>
            </a:pPr>
            <a:r>
              <a:rPr lang="en-US" sz="1800" b="1" dirty="0" smtClean="0">
                <a:latin typeface="Tw Cen MT" pitchFamily="34" charset="0"/>
                <a:cs typeface="Aharoni" pitchFamily="2" charset="-79"/>
              </a:rPr>
              <a:t>SUBMITE A DETAIL REPORT ON THE HISTORY OF MANAGEMENT</a:t>
            </a:r>
            <a:endParaRPr lang="en-US" sz="1800" b="1" dirty="0">
              <a:latin typeface="Tw Cen MT" pitchFamily="34" charset="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791200"/>
            <a:ext cx="83058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  <a:latin typeface="Tw Cen MT" pitchFamily="34" charset="0"/>
              </a:rPr>
              <a:t>Note: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Assignment will be only acceptable if it is submitted before the 2</a:t>
            </a:r>
            <a:r>
              <a:rPr lang="en-US" baseline="30000" dirty="0" smtClean="0">
                <a:solidFill>
                  <a:schemeClr val="bg1"/>
                </a:solidFill>
                <a:latin typeface="Tw Cen MT" pitchFamily="34" charset="0"/>
              </a:rPr>
              <a:t>nd</a:t>
            </a: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 lecture of PM.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Incase of copied , both the assignments will be given no marks.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4" name="Picture 6" descr="Image result for work on assign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5410200" cy="4010026"/>
          </a:xfrm>
          <a:prstGeom prst="rect">
            <a:avLst/>
          </a:prstGeom>
          <a:noFill/>
        </p:spPr>
      </p:pic>
      <p:pic>
        <p:nvPicPr>
          <p:cNvPr id="10" name="Picture 9" descr="Image result for iqra national university log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2209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>
                <a:latin typeface="Tw Cen MT" pitchFamily="34" charset="0"/>
              </a:rPr>
              <a:t>END OF THE LECTURE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 descr="Image result for happy f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514600"/>
            <a:ext cx="4876800" cy="371475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w Cen MT" pitchFamily="34" charset="0"/>
              </a:rPr>
              <a:t>BOOKS TO READ FOR THE COURSE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77610061"/>
              </p:ext>
            </p:extLst>
          </p:nvPr>
        </p:nvGraphicFramePr>
        <p:xfrm>
          <a:off x="457200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Image result for iqra national university logo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3394171"/>
      </p:ext>
    </p:extLst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METHOD OF ASSIGNMENT</a:t>
            </a:r>
            <a:endParaRPr lang="en-US" dirty="0">
              <a:latin typeface="Tw Cen MT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95440920"/>
              </p:ext>
            </p:extLst>
          </p:nvPr>
        </p:nvGraphicFramePr>
        <p:xfrm>
          <a:off x="381000" y="1676400"/>
          <a:ext cx="838504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Image result for iqra national university logo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0173800"/>
      </p:ext>
    </p:extLst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944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Project management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71600"/>
            <a:ext cx="8763000" cy="4843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What is project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 project is </a:t>
            </a:r>
            <a:r>
              <a:rPr lang="en-US" b="1" dirty="0" smtClean="0"/>
              <a:t>temporary</a:t>
            </a:r>
            <a:r>
              <a:rPr lang="en-US" dirty="0" smtClean="0"/>
              <a:t> in that it has a defined beginning and end in time, and therefore defined scope and resources.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76600"/>
            <a:ext cx="7848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9445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Why projects are started </a:t>
            </a:r>
            <a:endParaRPr lang="en-US" dirty="0"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458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Why project Ends 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8305800" cy="4419600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w Cen MT" pitchFamily="34" charset="0"/>
              </a:rPr>
              <a:t>Project </a:t>
            </a:r>
            <a:r>
              <a:rPr lang="en-US" dirty="0" err="1" smtClean="0">
                <a:latin typeface="Tw Cen MT" pitchFamily="34" charset="0"/>
              </a:rPr>
              <a:t>vs</a:t>
            </a:r>
            <a:r>
              <a:rPr lang="en-US" dirty="0" smtClean="0">
                <a:latin typeface="Tw Cen MT" pitchFamily="34" charset="0"/>
              </a:rPr>
              <a:t> Operation</a:t>
            </a:r>
            <a:endParaRPr lang="en-US" dirty="0"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229600" cy="47243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356</Words>
  <Application>Microsoft Office PowerPoint</Application>
  <PresentationFormat>On-screen Show (4:3)</PresentationFormat>
  <Paragraphs>84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PROJECT MANAGEMENT</vt:lpstr>
      <vt:lpstr>ATTENDENCE</vt:lpstr>
      <vt:lpstr>BOOKS TO READ FOR THE COURSE</vt:lpstr>
      <vt:lpstr>METHOD OF ASSIGNMENT</vt:lpstr>
      <vt:lpstr>Project management </vt:lpstr>
      <vt:lpstr>What is project </vt:lpstr>
      <vt:lpstr>Why projects are started </vt:lpstr>
      <vt:lpstr>Why project Ends </vt:lpstr>
      <vt:lpstr>Project vs Operation</vt:lpstr>
      <vt:lpstr>What is project management </vt:lpstr>
      <vt:lpstr>Project management </vt:lpstr>
      <vt:lpstr>Scope</vt:lpstr>
      <vt:lpstr>Time </vt:lpstr>
      <vt:lpstr>Cost </vt:lpstr>
      <vt:lpstr>Quality</vt:lpstr>
      <vt:lpstr>Three major component of project successes </vt:lpstr>
      <vt:lpstr>ROLE OF PROJECT MANAGER</vt:lpstr>
      <vt:lpstr>RESPONSIBILITIES OF PROJECT MANAGER</vt:lpstr>
      <vt:lpstr>PROJECT MANAGER COMPETENCIES</vt:lpstr>
      <vt:lpstr>INTERPERSONAL SKILLS OF A PROJECT MANAGER </vt:lpstr>
      <vt:lpstr>Management is </vt:lpstr>
      <vt:lpstr>SCIENCE </vt:lpstr>
      <vt:lpstr>ARTS</vt:lpstr>
      <vt:lpstr>NATURE OF MANAGEMENT</vt:lpstr>
      <vt:lpstr>SCIENCE VS ARTS</vt:lpstr>
      <vt:lpstr>Management is </vt:lpstr>
      <vt:lpstr>Slide 27</vt:lpstr>
      <vt:lpstr>END OF THE LECTURE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ENGR IMTIAZ KHAN</dc:creator>
  <cp:lastModifiedBy>BCC</cp:lastModifiedBy>
  <cp:revision>48</cp:revision>
  <dcterms:created xsi:type="dcterms:W3CDTF">2006-08-16T00:00:00Z</dcterms:created>
  <dcterms:modified xsi:type="dcterms:W3CDTF">2019-03-01T09:27:55Z</dcterms:modified>
</cp:coreProperties>
</file>