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4" autoAdjust="0"/>
  </p:normalViewPr>
  <p:slideViewPr>
    <p:cSldViewPr snapToGrid="0">
      <p:cViewPr varScale="1">
        <p:scale>
          <a:sx n="73" d="100"/>
          <a:sy n="73" d="100"/>
        </p:scale>
        <p:origin x="1320" y="78"/>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21-Jun-20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21-Jun-20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124" y="1280160"/>
            <a:ext cx="8709658" cy="2071464"/>
          </a:xfrm>
        </p:spPr>
        <p:txBody>
          <a:bodyPr anchor="b">
            <a:normAutofit/>
          </a:bodyPr>
          <a:lstStyle>
            <a:lvl1pPr algn="ctr">
              <a:lnSpc>
                <a:spcPct val="80000"/>
              </a:lnSpc>
              <a:defRPr sz="36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1124" y="4895557"/>
            <a:ext cx="8709658" cy="535219"/>
          </a:xfrm>
        </p:spPr>
        <p:txBody>
          <a:bodyPr>
            <a:noAutofit/>
          </a:bodyPr>
          <a:lstStyle>
            <a:lvl1pPr marL="0" indent="0" algn="ctr">
              <a:spcBef>
                <a:spcPts val="0"/>
              </a:spcBef>
              <a:buNone/>
              <a:defRPr sz="24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9144000" cy="9692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9FD9A2A4-4E51-4195-AE83-B9138C657897}"/>
              </a:ext>
            </a:extLst>
          </p:cNvPr>
          <p:cNvSpPr txBox="1"/>
          <p:nvPr userDrawn="1"/>
        </p:nvSpPr>
        <p:spPr>
          <a:xfrm>
            <a:off x="7498081" y="6499274"/>
            <a:ext cx="1598074" cy="292388"/>
          </a:xfrm>
          <a:prstGeom prst="rect">
            <a:avLst/>
          </a:prstGeom>
          <a:noFill/>
        </p:spPr>
        <p:txBody>
          <a:bodyPr wrap="square" rtlCol="0">
            <a:spAutoFit/>
          </a:bodyPr>
          <a:lstStyle/>
          <a:p>
            <a:r>
              <a:rPr lang="en-US" sz="1300" dirty="0">
                <a:solidFill>
                  <a:schemeClr val="bg1"/>
                </a:solidFill>
              </a:rPr>
              <a:t>shah2a@live.com</a:t>
            </a:r>
            <a:endParaRPr lang="en-PK" sz="1300" dirty="0">
              <a:solidFill>
                <a:schemeClr val="bg1"/>
              </a:solidFill>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09427" y="-337"/>
            <a:ext cx="532225" cy="460526"/>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70154" y="998807"/>
            <a:ext cx="4144696" cy="545006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998807"/>
            <a:ext cx="4092820" cy="545006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0154" y="380994"/>
            <a:ext cx="8351815" cy="460526"/>
          </a:xfrm>
        </p:spPr>
        <p:txBody>
          <a:bodyPr/>
          <a:lstStyle/>
          <a:p>
            <a:r>
              <a:rPr lang="en-US"/>
              <a:t>Click to edit Master title style</a:t>
            </a:r>
          </a:p>
        </p:txBody>
      </p:sp>
      <p:sp>
        <p:nvSpPr>
          <p:cNvPr id="3" name="Text Placeholder 2"/>
          <p:cNvSpPr>
            <a:spLocks noGrp="1"/>
          </p:cNvSpPr>
          <p:nvPr>
            <p:ph type="body" idx="1"/>
          </p:nvPr>
        </p:nvSpPr>
        <p:spPr>
          <a:xfrm>
            <a:off x="341141" y="998804"/>
            <a:ext cx="4190063"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7073" y="1667120"/>
            <a:ext cx="4190063" cy="480401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9789" y="984737"/>
            <a:ext cx="4190062"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1667120"/>
            <a:ext cx="4188918" cy="480401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812" y="409131"/>
            <a:ext cx="8820442" cy="460526"/>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68812" y="1139483"/>
            <a:ext cx="8820442" cy="5373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53157" y="27800"/>
            <a:ext cx="574428" cy="366924"/>
          </a:xfrm>
          <a:prstGeom prst="rect">
            <a:avLst/>
          </a:prstGeom>
        </p:spPr>
        <p:txBody>
          <a:bodyPr vert="horz" lIns="91440" tIns="45720" rIns="91440" bIns="45720" rtlCol="0" anchor="ctr"/>
          <a:lstStyle>
            <a:lvl1pPr algn="r">
              <a:defRPr sz="1600">
                <a:solidFill>
                  <a:schemeClr val="bg1"/>
                </a:solidFill>
              </a:defRPr>
            </a:lvl1pPr>
          </a:lstStyle>
          <a:p>
            <a:fld id="{E31375A4-56A4-47D6-9801-1991572033F7}" type="slidenum">
              <a:rPr lang="en-US" smtClean="0"/>
              <a:pPr/>
              <a:t>‹#›</a:t>
            </a:fld>
            <a:endParaRPr lang="en-US"/>
          </a:p>
        </p:txBody>
      </p:sp>
      <p:sp>
        <p:nvSpPr>
          <p:cNvPr id="8" name="Rectangle 7"/>
          <p:cNvSpPr/>
          <p:nvPr userDrawn="1"/>
        </p:nvSpPr>
        <p:spPr>
          <a:xfrm>
            <a:off x="0" y="6555548"/>
            <a:ext cx="9144000" cy="316519"/>
          </a:xfrm>
          <a:prstGeom prst="rect">
            <a:avLst/>
          </a:prstGeom>
          <a:ln>
            <a:solidFill>
              <a:schemeClr val="accent1">
                <a:lumMod val="60000"/>
                <a:lumOff val="40000"/>
              </a:schemeClr>
            </a:solid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a:extLst>
              <a:ext uri="{FF2B5EF4-FFF2-40B4-BE49-F238E27FC236}">
                <a16:creationId xmlns:a16="http://schemas.microsoft.com/office/drawing/2014/main" id="{E372A2AF-3AF8-4E95-98DC-531BADE58502}"/>
              </a:ext>
            </a:extLst>
          </p:cNvPr>
          <p:cNvSpPr txBox="1"/>
          <p:nvPr userDrawn="1"/>
        </p:nvSpPr>
        <p:spPr>
          <a:xfrm>
            <a:off x="7652825" y="6569615"/>
            <a:ext cx="1457395" cy="292388"/>
          </a:xfrm>
          <a:prstGeom prst="rect">
            <a:avLst/>
          </a:prstGeom>
          <a:noFill/>
        </p:spPr>
        <p:txBody>
          <a:bodyPr wrap="square" rtlCol="0">
            <a:spAutoFit/>
          </a:bodyPr>
          <a:lstStyle/>
          <a:p>
            <a:r>
              <a:rPr lang="en-US" sz="1300" dirty="0">
                <a:solidFill>
                  <a:schemeClr val="bg1"/>
                </a:solidFill>
              </a:rPr>
              <a:t>shah2a@live.com</a:t>
            </a:r>
            <a:endParaRPr lang="en-PK" sz="1300" dirty="0">
              <a:solidFill>
                <a:schemeClr val="bg1"/>
              </a:solidFill>
            </a:endParaRPr>
          </a:p>
        </p:txBody>
      </p:sp>
      <p:sp>
        <p:nvSpPr>
          <p:cNvPr id="11" name="Rectangle 10">
            <a:extLst>
              <a:ext uri="{FF2B5EF4-FFF2-40B4-BE49-F238E27FC236}">
                <a16:creationId xmlns:a16="http://schemas.microsoft.com/office/drawing/2014/main" id="{7C32A656-DA39-4534-8959-89DB2631C107}"/>
              </a:ext>
            </a:extLst>
          </p:cNvPr>
          <p:cNvSpPr/>
          <p:nvPr userDrawn="1"/>
        </p:nvSpPr>
        <p:spPr>
          <a:xfrm>
            <a:off x="-2343" y="0"/>
            <a:ext cx="9146343" cy="366924"/>
          </a:xfrm>
          <a:prstGeom prst="rect">
            <a:avLst/>
          </a:prstGeom>
          <a:ln>
            <a:solidFill>
              <a:schemeClr val="accent1">
                <a:lumMod val="60000"/>
                <a:lumOff val="40000"/>
              </a:schemeClr>
            </a:solid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cap="all" baseline="0">
          <a:solidFill>
            <a:schemeClr val="tx2"/>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400" kern="1200">
          <a:solidFill>
            <a:schemeClr val="accent1">
              <a:lumMod val="50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2200" kern="1200">
          <a:solidFill>
            <a:schemeClr val="accent1">
              <a:lumMod val="50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2000" kern="1200">
          <a:solidFill>
            <a:schemeClr val="accent1">
              <a:lumMod val="50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accent1">
              <a:lumMod val="50000"/>
            </a:schemeClr>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accent1">
              <a:lumMod val="50000"/>
            </a:schemeClr>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099" y="608424"/>
            <a:ext cx="8029575" cy="2743200"/>
          </a:xfrm>
        </p:spPr>
        <p:txBody>
          <a:bodyPr>
            <a:normAutofit/>
          </a:bodyPr>
          <a:lstStyle/>
          <a:p>
            <a:r>
              <a:rPr lang="en-US" sz="2800" dirty="0"/>
              <a:t>Integrating Coaching, Training, and Development with Talent Management</a:t>
            </a:r>
            <a:endParaRPr lang="en-US" sz="1800" dirty="0"/>
          </a:p>
        </p:txBody>
      </p:sp>
      <p:sp>
        <p:nvSpPr>
          <p:cNvPr id="3" name="Subtitle 2"/>
          <p:cNvSpPr>
            <a:spLocks noGrp="1"/>
          </p:cNvSpPr>
          <p:nvPr>
            <p:ph type="subTitle" idx="1"/>
          </p:nvPr>
        </p:nvSpPr>
        <p:spPr/>
        <p:txBody>
          <a:bodyPr/>
          <a:lstStyle/>
          <a:p>
            <a:r>
              <a:rPr lang="en-US" sz="3200" dirty="0">
                <a:solidFill>
                  <a:srgbClr val="FF0000"/>
                </a:solidFill>
              </a:rPr>
              <a:t>CH 27</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C928-4BC6-4A5C-903B-C1AF9053F30C}"/>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19ECA14B-2E43-4E80-A72C-4568C9F55ED9}"/>
              </a:ext>
            </a:extLst>
          </p:cNvPr>
          <p:cNvSpPr>
            <a:spLocks noGrp="1"/>
          </p:cNvSpPr>
          <p:nvPr>
            <p:ph idx="1"/>
          </p:nvPr>
        </p:nvSpPr>
        <p:spPr/>
        <p:txBody>
          <a:bodyPr/>
          <a:lstStyle/>
          <a:p>
            <a:r>
              <a:rPr lang="en-US" dirty="0"/>
              <a:t>Task force teams are typically constructed of knowledgeable technicians, thought leaders, and critical thinkers from across the organization.</a:t>
            </a:r>
          </a:p>
          <a:p>
            <a:r>
              <a:rPr lang="en-US" dirty="0"/>
              <a:t>Participation serves to broaden an individual’s understanding of the business, as members share perspectives and debate what will and won’t work with a particular idea or solution.</a:t>
            </a:r>
            <a:endParaRPr lang="en-PK" dirty="0"/>
          </a:p>
        </p:txBody>
      </p:sp>
      <p:sp>
        <p:nvSpPr>
          <p:cNvPr id="4" name="Slide Number Placeholder 3">
            <a:extLst>
              <a:ext uri="{FF2B5EF4-FFF2-40B4-BE49-F238E27FC236}">
                <a16:creationId xmlns:a16="http://schemas.microsoft.com/office/drawing/2014/main" id="{63133047-DCFA-4A66-A0F4-CA9C55FFD226}"/>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196572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69F7-31CD-41B3-B5C5-A3D5B8950A93}"/>
              </a:ext>
            </a:extLst>
          </p:cNvPr>
          <p:cNvSpPr>
            <a:spLocks noGrp="1"/>
          </p:cNvSpPr>
          <p:nvPr>
            <p:ph type="title"/>
          </p:nvPr>
        </p:nvSpPr>
        <p:spPr/>
        <p:txBody>
          <a:bodyPr/>
          <a:lstStyle/>
          <a:p>
            <a:r>
              <a:rPr lang="en-US" dirty="0"/>
              <a:t>Internal Education and Training</a:t>
            </a:r>
            <a:endParaRPr lang="en-PK" dirty="0"/>
          </a:p>
        </p:txBody>
      </p:sp>
      <p:sp>
        <p:nvSpPr>
          <p:cNvPr id="3" name="Content Placeholder 2">
            <a:extLst>
              <a:ext uri="{FF2B5EF4-FFF2-40B4-BE49-F238E27FC236}">
                <a16:creationId xmlns:a16="http://schemas.microsoft.com/office/drawing/2014/main" id="{D95F59E2-6D5E-4208-A78E-5F37AC552F46}"/>
              </a:ext>
            </a:extLst>
          </p:cNvPr>
          <p:cNvSpPr>
            <a:spLocks noGrp="1"/>
          </p:cNvSpPr>
          <p:nvPr>
            <p:ph idx="1"/>
          </p:nvPr>
        </p:nvSpPr>
        <p:spPr/>
        <p:txBody>
          <a:bodyPr>
            <a:normAutofit/>
          </a:bodyPr>
          <a:lstStyle/>
          <a:p>
            <a:r>
              <a:rPr lang="en-US" dirty="0"/>
              <a:t>Internal learning, especially in a baseline leadership development program, delivers three key benefits:</a:t>
            </a:r>
          </a:p>
          <a:p>
            <a:pPr marL="822960" lvl="1" indent="-457200">
              <a:buFont typeface="+mj-lt"/>
              <a:buAutoNum type="arabicPeriod"/>
            </a:pPr>
            <a:r>
              <a:rPr lang="en-US" dirty="0"/>
              <a:t>Content knowledge on a variety of subjects such as budgeting, human resource practice, compliance issues, project management, and current imported to support change delivered in a focused environment</a:t>
            </a:r>
          </a:p>
          <a:p>
            <a:pPr marL="822960" lvl="1" indent="-457200">
              <a:buFont typeface="+mj-lt"/>
              <a:buAutoNum type="arabicPeriod"/>
            </a:pPr>
            <a:r>
              <a:rPr lang="en-US" dirty="0"/>
              <a:t>A forum for building relationships among peers</a:t>
            </a:r>
          </a:p>
          <a:p>
            <a:pPr marL="822960" lvl="1" indent="-457200">
              <a:buFont typeface="+mj-lt"/>
              <a:buAutoNum type="arabicPeriod"/>
            </a:pPr>
            <a:r>
              <a:rPr lang="en-US" dirty="0"/>
              <a:t>Expanded understanding of self and business through case study discussion, team games, and customized simulations</a:t>
            </a:r>
            <a:endParaRPr lang="en-PK" dirty="0"/>
          </a:p>
        </p:txBody>
      </p:sp>
      <p:sp>
        <p:nvSpPr>
          <p:cNvPr id="4" name="Slide Number Placeholder 3">
            <a:extLst>
              <a:ext uri="{FF2B5EF4-FFF2-40B4-BE49-F238E27FC236}">
                <a16:creationId xmlns:a16="http://schemas.microsoft.com/office/drawing/2014/main" id="{8244D1C2-349F-4635-9073-339A071B063F}"/>
              </a:ext>
            </a:extLst>
          </p:cNvPr>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54011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5DC5-9FB4-4420-B145-90A39034E336}"/>
              </a:ext>
            </a:extLst>
          </p:cNvPr>
          <p:cNvSpPr>
            <a:spLocks noGrp="1"/>
          </p:cNvSpPr>
          <p:nvPr>
            <p:ph type="title"/>
          </p:nvPr>
        </p:nvSpPr>
        <p:spPr>
          <a:xfrm>
            <a:off x="168812" y="852047"/>
            <a:ext cx="8820442" cy="460526"/>
          </a:xfrm>
        </p:spPr>
        <p:txBody>
          <a:bodyPr/>
          <a:lstStyle/>
          <a:p>
            <a:r>
              <a:rPr lang="en-US" dirty="0"/>
              <a:t>Executive Programs and External Course Work</a:t>
            </a:r>
            <a:endParaRPr lang="en-PK" dirty="0"/>
          </a:p>
        </p:txBody>
      </p:sp>
      <p:sp>
        <p:nvSpPr>
          <p:cNvPr id="3" name="Content Placeholder 2">
            <a:extLst>
              <a:ext uri="{FF2B5EF4-FFF2-40B4-BE49-F238E27FC236}">
                <a16:creationId xmlns:a16="http://schemas.microsoft.com/office/drawing/2014/main" id="{C0F55A2A-64AE-4C88-8606-FA5996FE1D80}"/>
              </a:ext>
            </a:extLst>
          </p:cNvPr>
          <p:cNvSpPr>
            <a:spLocks noGrp="1"/>
          </p:cNvSpPr>
          <p:nvPr>
            <p:ph idx="1"/>
          </p:nvPr>
        </p:nvSpPr>
        <p:spPr>
          <a:xfrm>
            <a:off x="168812" y="2014537"/>
            <a:ext cx="8820442" cy="4498803"/>
          </a:xfrm>
        </p:spPr>
        <p:txBody>
          <a:bodyPr/>
          <a:lstStyle/>
          <a:p>
            <a:r>
              <a:rPr lang="en-US" dirty="0"/>
              <a:t>When formal internal development programs are unavailable or a learning environment is desired that allows the maximum opportunity for trying out new things away from the leadership microscope, then an executive program may be the answer.</a:t>
            </a:r>
          </a:p>
          <a:p>
            <a:r>
              <a:rPr lang="en-US" dirty="0"/>
              <a:t>Workshops</a:t>
            </a:r>
          </a:p>
          <a:p>
            <a:r>
              <a:rPr lang="en-US" dirty="0"/>
              <a:t>Short courses for executives</a:t>
            </a:r>
          </a:p>
          <a:p>
            <a:endParaRPr lang="en-PK" dirty="0"/>
          </a:p>
        </p:txBody>
      </p:sp>
      <p:sp>
        <p:nvSpPr>
          <p:cNvPr id="4" name="Slide Number Placeholder 3">
            <a:extLst>
              <a:ext uri="{FF2B5EF4-FFF2-40B4-BE49-F238E27FC236}">
                <a16:creationId xmlns:a16="http://schemas.microsoft.com/office/drawing/2014/main" id="{D93825D1-8695-427A-855B-EF285A16AD8D}"/>
              </a:ext>
            </a:extLst>
          </p:cNvPr>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267952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F57D-3706-47AD-9913-06A7248ED2DD}"/>
              </a:ext>
            </a:extLst>
          </p:cNvPr>
          <p:cNvSpPr>
            <a:spLocks noGrp="1"/>
          </p:cNvSpPr>
          <p:nvPr>
            <p:ph type="title"/>
          </p:nvPr>
        </p:nvSpPr>
        <p:spPr/>
        <p:txBody>
          <a:bodyPr/>
          <a:lstStyle/>
          <a:p>
            <a:r>
              <a:rPr lang="en-US" dirty="0"/>
              <a:t>Guided Reading</a:t>
            </a:r>
            <a:endParaRPr lang="en-PK" dirty="0"/>
          </a:p>
        </p:txBody>
      </p:sp>
      <p:sp>
        <p:nvSpPr>
          <p:cNvPr id="3" name="Content Placeholder 2">
            <a:extLst>
              <a:ext uri="{FF2B5EF4-FFF2-40B4-BE49-F238E27FC236}">
                <a16:creationId xmlns:a16="http://schemas.microsoft.com/office/drawing/2014/main" id="{B5B1B11C-4021-433A-92CB-2B63824DE798}"/>
              </a:ext>
            </a:extLst>
          </p:cNvPr>
          <p:cNvSpPr>
            <a:spLocks noGrp="1"/>
          </p:cNvSpPr>
          <p:nvPr>
            <p:ph idx="1"/>
          </p:nvPr>
        </p:nvSpPr>
        <p:spPr/>
        <p:txBody>
          <a:bodyPr/>
          <a:lstStyle/>
          <a:p>
            <a:r>
              <a:rPr lang="en-US" dirty="0"/>
              <a:t>Some companies have made a practice of assigning periodicals and recent business books as part of a development plan.</a:t>
            </a:r>
            <a:endParaRPr lang="en-PK" dirty="0"/>
          </a:p>
        </p:txBody>
      </p:sp>
      <p:sp>
        <p:nvSpPr>
          <p:cNvPr id="4" name="Slide Number Placeholder 3">
            <a:extLst>
              <a:ext uri="{FF2B5EF4-FFF2-40B4-BE49-F238E27FC236}">
                <a16:creationId xmlns:a16="http://schemas.microsoft.com/office/drawing/2014/main" id="{A476F4D5-DA07-4E87-9A33-C1D4974C042F}"/>
              </a:ext>
            </a:extLst>
          </p:cNvPr>
          <p:cNvSpPr>
            <a:spLocks noGrp="1"/>
          </p:cNvSpPr>
          <p:nvPr>
            <p:ph type="sldNum" sz="quarter" idx="12"/>
          </p:nvPr>
        </p:nvSpPr>
        <p:spPr/>
        <p:txBody>
          <a:bodyPr/>
          <a:lstStyle/>
          <a:p>
            <a:fld id="{E31375A4-56A4-47D6-9801-1991572033F7}" type="slidenum">
              <a:rPr lang="en-US" smtClean="0"/>
              <a:t>13</a:t>
            </a:fld>
            <a:endParaRPr lang="en-US"/>
          </a:p>
        </p:txBody>
      </p:sp>
    </p:spTree>
    <p:extLst>
      <p:ext uri="{BB962C8B-B14F-4D97-AF65-F5344CB8AC3E}">
        <p14:creationId xmlns:p14="http://schemas.microsoft.com/office/powerpoint/2010/main" val="27557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729C-7C8D-4494-B0EF-B454AF21E69F}"/>
              </a:ext>
            </a:extLst>
          </p:cNvPr>
          <p:cNvSpPr>
            <a:spLocks noGrp="1"/>
          </p:cNvSpPr>
          <p:nvPr>
            <p:ph type="title"/>
          </p:nvPr>
        </p:nvSpPr>
        <p:spPr/>
        <p:txBody>
          <a:bodyPr/>
          <a:lstStyle/>
          <a:p>
            <a:r>
              <a:rPr lang="en-US" dirty="0"/>
              <a:t>Extracurricular Activity</a:t>
            </a:r>
            <a:endParaRPr lang="en-PK" dirty="0"/>
          </a:p>
        </p:txBody>
      </p:sp>
      <p:sp>
        <p:nvSpPr>
          <p:cNvPr id="3" name="Content Placeholder 2">
            <a:extLst>
              <a:ext uri="{FF2B5EF4-FFF2-40B4-BE49-F238E27FC236}">
                <a16:creationId xmlns:a16="http://schemas.microsoft.com/office/drawing/2014/main" id="{4B2131ED-B22F-476B-935B-AE34DDF9D2A2}"/>
              </a:ext>
            </a:extLst>
          </p:cNvPr>
          <p:cNvSpPr>
            <a:spLocks noGrp="1"/>
          </p:cNvSpPr>
          <p:nvPr>
            <p:ph idx="1"/>
          </p:nvPr>
        </p:nvSpPr>
        <p:spPr/>
        <p:txBody>
          <a:bodyPr/>
          <a:lstStyle/>
          <a:p>
            <a:r>
              <a:rPr lang="en-US" dirty="0"/>
              <a:t>Chairing an arts group board, contributing volunteer hours to a community center, or coordinating a charitable project can have the effect of building confidence with communications and leadership skills.</a:t>
            </a:r>
            <a:endParaRPr lang="en-PK" dirty="0"/>
          </a:p>
        </p:txBody>
      </p:sp>
      <p:sp>
        <p:nvSpPr>
          <p:cNvPr id="4" name="Slide Number Placeholder 3">
            <a:extLst>
              <a:ext uri="{FF2B5EF4-FFF2-40B4-BE49-F238E27FC236}">
                <a16:creationId xmlns:a16="http://schemas.microsoft.com/office/drawing/2014/main" id="{2DD9C840-C9E0-4F26-A73D-9653214DCA47}"/>
              </a:ext>
            </a:extLst>
          </p:cNvPr>
          <p:cNvSpPr>
            <a:spLocks noGrp="1"/>
          </p:cNvSpPr>
          <p:nvPr>
            <p:ph type="sldNum" sz="quarter" idx="12"/>
          </p:nvPr>
        </p:nvSpPr>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138855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B412-0520-4BDB-97BC-17C828DCFEAA}"/>
              </a:ext>
            </a:extLst>
          </p:cNvPr>
          <p:cNvSpPr>
            <a:spLocks noGrp="1"/>
          </p:cNvSpPr>
          <p:nvPr>
            <p:ph type="title"/>
          </p:nvPr>
        </p:nvSpPr>
        <p:spPr>
          <a:xfrm>
            <a:off x="55097" y="592941"/>
            <a:ext cx="8820442" cy="460526"/>
          </a:xfrm>
        </p:spPr>
        <p:txBody>
          <a:bodyPr/>
          <a:lstStyle/>
          <a:p>
            <a:r>
              <a:rPr lang="en-US" dirty="0"/>
              <a:t>E-Learning</a:t>
            </a:r>
            <a:endParaRPr lang="en-PK" dirty="0"/>
          </a:p>
        </p:txBody>
      </p:sp>
      <p:sp>
        <p:nvSpPr>
          <p:cNvPr id="3" name="Content Placeholder 2">
            <a:extLst>
              <a:ext uri="{FF2B5EF4-FFF2-40B4-BE49-F238E27FC236}">
                <a16:creationId xmlns:a16="http://schemas.microsoft.com/office/drawing/2014/main" id="{0BEF82B2-F482-48F6-9206-93EFA06B7EA5}"/>
              </a:ext>
            </a:extLst>
          </p:cNvPr>
          <p:cNvSpPr>
            <a:spLocks noGrp="1"/>
          </p:cNvSpPr>
          <p:nvPr>
            <p:ph idx="1"/>
          </p:nvPr>
        </p:nvSpPr>
        <p:spPr/>
        <p:txBody>
          <a:bodyPr/>
          <a:lstStyle/>
          <a:p>
            <a:r>
              <a:rPr lang="en-US" dirty="0"/>
              <a:t>Web-based learning </a:t>
            </a:r>
            <a:r>
              <a:rPr lang="en-US" dirty="0" err="1"/>
              <a:t>etc</a:t>
            </a:r>
            <a:endParaRPr lang="en-PK" dirty="0"/>
          </a:p>
        </p:txBody>
      </p:sp>
      <p:sp>
        <p:nvSpPr>
          <p:cNvPr id="4" name="Slide Number Placeholder 3">
            <a:extLst>
              <a:ext uri="{FF2B5EF4-FFF2-40B4-BE49-F238E27FC236}">
                <a16:creationId xmlns:a16="http://schemas.microsoft.com/office/drawing/2014/main" id="{9D6912AD-4363-486D-9FC3-56D8DC4EFE55}"/>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58347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DFA6-22C3-424A-94EC-3FA3B4B58BC4}"/>
              </a:ext>
            </a:extLst>
          </p:cNvPr>
          <p:cNvSpPr>
            <a:spLocks noGrp="1"/>
          </p:cNvSpPr>
          <p:nvPr>
            <p:ph type="title"/>
          </p:nvPr>
        </p:nvSpPr>
        <p:spPr>
          <a:xfrm>
            <a:off x="168812" y="823473"/>
            <a:ext cx="8820442" cy="460526"/>
          </a:xfrm>
        </p:spPr>
        <p:txBody>
          <a:bodyPr/>
          <a:lstStyle/>
          <a:p>
            <a:r>
              <a:rPr lang="en-US" dirty="0"/>
              <a:t>Structured Orientation to the Organization</a:t>
            </a:r>
            <a:br>
              <a:rPr lang="en-US" dirty="0"/>
            </a:br>
            <a:r>
              <a:rPr lang="en-US" dirty="0"/>
              <a:t>and Role</a:t>
            </a:r>
            <a:endParaRPr lang="en-PK" dirty="0"/>
          </a:p>
        </p:txBody>
      </p:sp>
      <p:sp>
        <p:nvSpPr>
          <p:cNvPr id="3" name="Content Placeholder 2">
            <a:extLst>
              <a:ext uri="{FF2B5EF4-FFF2-40B4-BE49-F238E27FC236}">
                <a16:creationId xmlns:a16="http://schemas.microsoft.com/office/drawing/2014/main" id="{0D06902A-6013-4A44-A8FD-CFD72AD31768}"/>
              </a:ext>
            </a:extLst>
          </p:cNvPr>
          <p:cNvSpPr>
            <a:spLocks noGrp="1"/>
          </p:cNvSpPr>
          <p:nvPr>
            <p:ph idx="1"/>
          </p:nvPr>
        </p:nvSpPr>
        <p:spPr>
          <a:xfrm>
            <a:off x="168812" y="1985963"/>
            <a:ext cx="8820442" cy="4527378"/>
          </a:xfrm>
        </p:spPr>
        <p:txBody>
          <a:bodyPr>
            <a:normAutofit/>
          </a:bodyPr>
          <a:lstStyle/>
          <a:p>
            <a:r>
              <a:rPr lang="en-US" dirty="0"/>
              <a:t>Orientation to service, whether to an organization or a new role, is a critical stage of development for all professionals. This phase should consist not only of a well-designed and competently delivered picture of the organization’s mission, vision, and business direction but also a thoughtful introduction to the values that drive decision making, areas of legal compliance, and practices that are deemed acceptable and unacceptable.</a:t>
            </a:r>
            <a:endParaRPr lang="en-PK" dirty="0"/>
          </a:p>
        </p:txBody>
      </p:sp>
      <p:sp>
        <p:nvSpPr>
          <p:cNvPr id="4" name="Slide Number Placeholder 3">
            <a:extLst>
              <a:ext uri="{FF2B5EF4-FFF2-40B4-BE49-F238E27FC236}">
                <a16:creationId xmlns:a16="http://schemas.microsoft.com/office/drawing/2014/main" id="{F76006EB-7096-4D75-BA7F-B33DA7884FEA}"/>
              </a:ext>
            </a:extLst>
          </p:cNvPr>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26805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6804-E1AB-4B62-ADDD-55A93747CAF4}"/>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8612FF72-B9AA-4CED-BE1E-9262D14975A3}"/>
              </a:ext>
            </a:extLst>
          </p:cNvPr>
          <p:cNvSpPr>
            <a:spLocks noGrp="1"/>
          </p:cNvSpPr>
          <p:nvPr>
            <p:ph idx="1"/>
          </p:nvPr>
        </p:nvSpPr>
        <p:spPr/>
        <p:txBody>
          <a:bodyPr>
            <a:normAutofit/>
          </a:bodyPr>
          <a:lstStyle/>
          <a:p>
            <a:r>
              <a:rPr lang="en-US" dirty="0"/>
              <a:t>The initial orientation experience needs to be both broad and deep, supported by the human resource function and senior business leaders and designed to ensure a full picture of corporate practice, roles of other key stakeholders, and expectations for risk taking and collaboration.</a:t>
            </a:r>
          </a:p>
          <a:p>
            <a:r>
              <a:rPr lang="en-US" dirty="0"/>
              <a:t>Orientations may be structured or informal, as long as there is consistency with the message delivered. In order for these messages to have strength and meaning, they need to be delivered by or with the involvement of the organization’s most senior leadership.</a:t>
            </a:r>
            <a:endParaRPr lang="en-PK" dirty="0"/>
          </a:p>
        </p:txBody>
      </p:sp>
      <p:sp>
        <p:nvSpPr>
          <p:cNvPr id="4" name="Slide Number Placeholder 3">
            <a:extLst>
              <a:ext uri="{FF2B5EF4-FFF2-40B4-BE49-F238E27FC236}">
                <a16:creationId xmlns:a16="http://schemas.microsoft.com/office/drawing/2014/main" id="{415CDD88-EBFA-42CC-B251-89F133C15D6C}"/>
              </a:ext>
            </a:extLst>
          </p:cNvPr>
          <p:cNvSpPr>
            <a:spLocks noGrp="1"/>
          </p:cNvSpPr>
          <p:nvPr>
            <p:ph type="sldNum" sz="quarter" idx="12"/>
          </p:nvPr>
        </p:nvSpPr>
        <p:spPr/>
        <p:txBody>
          <a:bodyPr/>
          <a:lstStyle/>
          <a:p>
            <a:fld id="{E31375A4-56A4-47D6-9801-1991572033F7}" type="slidenum">
              <a:rPr lang="en-US" smtClean="0"/>
              <a:t>3</a:t>
            </a:fld>
            <a:endParaRPr lang="en-US"/>
          </a:p>
        </p:txBody>
      </p:sp>
    </p:spTree>
    <p:extLst>
      <p:ext uri="{BB962C8B-B14F-4D97-AF65-F5344CB8AC3E}">
        <p14:creationId xmlns:p14="http://schemas.microsoft.com/office/powerpoint/2010/main" val="194157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F7D1-E670-4298-8E78-83EB9198A425}"/>
              </a:ext>
            </a:extLst>
          </p:cNvPr>
          <p:cNvSpPr>
            <a:spLocks noGrp="1"/>
          </p:cNvSpPr>
          <p:nvPr>
            <p:ph type="title"/>
          </p:nvPr>
        </p:nvSpPr>
        <p:spPr/>
        <p:txBody>
          <a:bodyPr/>
          <a:lstStyle/>
          <a:p>
            <a:r>
              <a:rPr lang="en-US" dirty="0"/>
              <a:t>Coaching</a:t>
            </a:r>
            <a:endParaRPr lang="en-PK" dirty="0"/>
          </a:p>
        </p:txBody>
      </p:sp>
      <p:sp>
        <p:nvSpPr>
          <p:cNvPr id="3" name="Content Placeholder 2">
            <a:extLst>
              <a:ext uri="{FF2B5EF4-FFF2-40B4-BE49-F238E27FC236}">
                <a16:creationId xmlns:a16="http://schemas.microsoft.com/office/drawing/2014/main" id="{F2B96F4C-F857-4FAC-AFA8-6C8E1C5A6597}"/>
              </a:ext>
            </a:extLst>
          </p:cNvPr>
          <p:cNvSpPr>
            <a:spLocks noGrp="1"/>
          </p:cNvSpPr>
          <p:nvPr>
            <p:ph idx="1"/>
          </p:nvPr>
        </p:nvSpPr>
        <p:spPr/>
        <p:txBody>
          <a:bodyPr>
            <a:normAutofit/>
          </a:bodyPr>
          <a:lstStyle/>
          <a:p>
            <a:r>
              <a:rPr lang="en-US" dirty="0"/>
              <a:t>Extending traditional training methods to include focus on an individual's needs and accomplishments, close observation, and  impartial and non-judgmental feedback on performance. (business dictionary).</a:t>
            </a:r>
          </a:p>
          <a:p>
            <a:endParaRPr lang="en-US" dirty="0"/>
          </a:p>
          <a:p>
            <a:r>
              <a:rPr lang="en-US" dirty="0"/>
              <a:t>Coaching as a developmental strategy is not a “once-and-done.” High potential leaders will need a succession of counselors, teachers, coaches, and guides during the course of a successful career.</a:t>
            </a:r>
          </a:p>
          <a:p>
            <a:r>
              <a:rPr lang="en-US" dirty="0"/>
              <a:t>The role may be filled by a variety of people over time in different job roles inside and outside of the organization at levels equal to as well as above that of the individual in focus.</a:t>
            </a:r>
          </a:p>
          <a:p>
            <a:endParaRPr lang="en-PK" dirty="0"/>
          </a:p>
        </p:txBody>
      </p:sp>
      <p:sp>
        <p:nvSpPr>
          <p:cNvPr id="4" name="Slide Number Placeholder 3">
            <a:extLst>
              <a:ext uri="{FF2B5EF4-FFF2-40B4-BE49-F238E27FC236}">
                <a16:creationId xmlns:a16="http://schemas.microsoft.com/office/drawing/2014/main" id="{8C785797-ACF3-4BA0-847B-418A8024EC15}"/>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162400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A609-3999-40C0-9E9D-0935CC0E7F7D}"/>
              </a:ext>
            </a:extLst>
          </p:cNvPr>
          <p:cNvSpPr>
            <a:spLocks noGrp="1"/>
          </p:cNvSpPr>
          <p:nvPr>
            <p:ph type="title"/>
          </p:nvPr>
        </p:nvSpPr>
        <p:spPr/>
        <p:txBody>
          <a:bodyPr/>
          <a:lstStyle/>
          <a:p>
            <a:r>
              <a:rPr lang="en-US" dirty="0"/>
              <a:t>Issue Development Meetings</a:t>
            </a:r>
            <a:endParaRPr lang="en-PK" dirty="0"/>
          </a:p>
        </p:txBody>
      </p:sp>
      <p:sp>
        <p:nvSpPr>
          <p:cNvPr id="3" name="Content Placeholder 2">
            <a:extLst>
              <a:ext uri="{FF2B5EF4-FFF2-40B4-BE49-F238E27FC236}">
                <a16:creationId xmlns:a16="http://schemas.microsoft.com/office/drawing/2014/main" id="{C32D0821-7348-429A-9023-184B7EE3F3B4}"/>
              </a:ext>
            </a:extLst>
          </p:cNvPr>
          <p:cNvSpPr>
            <a:spLocks noGrp="1"/>
          </p:cNvSpPr>
          <p:nvPr>
            <p:ph idx="1"/>
          </p:nvPr>
        </p:nvSpPr>
        <p:spPr/>
        <p:txBody>
          <a:bodyPr>
            <a:normAutofit/>
          </a:bodyPr>
          <a:lstStyle/>
          <a:p>
            <a:r>
              <a:rPr lang="en-US" dirty="0"/>
              <a:t>While routine staff meetings rarely hold the interest of a top performer, problem- solving meetings may serve as a development arena when there is a pattern to the session that expands beyond routine operational reporting.</a:t>
            </a:r>
          </a:p>
          <a:p>
            <a:r>
              <a:rPr lang="en-US" dirty="0"/>
              <a:t>In the company of peers, an individual has the opportunity to observe the styles and thought processes of those whose support may one day be needed on a key project.</a:t>
            </a:r>
          </a:p>
          <a:p>
            <a:r>
              <a:rPr lang="en-US" dirty="0"/>
              <a:t>With the evolution of technology, new forums for discussion and problem solving are gaining acceptance. Video conferencing and satellite connections allow for virtual conversation among team members across the globe and offer yet another source of learning and fascination for fast-track professionals.</a:t>
            </a:r>
            <a:endParaRPr lang="en-PK" dirty="0"/>
          </a:p>
        </p:txBody>
      </p:sp>
      <p:sp>
        <p:nvSpPr>
          <p:cNvPr id="4" name="Slide Number Placeholder 3">
            <a:extLst>
              <a:ext uri="{FF2B5EF4-FFF2-40B4-BE49-F238E27FC236}">
                <a16:creationId xmlns:a16="http://schemas.microsoft.com/office/drawing/2014/main" id="{A9723AC3-CB53-4DD0-B9F2-2431F832200B}"/>
              </a:ext>
            </a:extLst>
          </p:cNvPr>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53629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C7B0-DE10-4CD5-B5AB-0C19D338AC62}"/>
              </a:ext>
            </a:extLst>
          </p:cNvPr>
          <p:cNvSpPr>
            <a:spLocks noGrp="1"/>
          </p:cNvSpPr>
          <p:nvPr>
            <p:ph type="title"/>
          </p:nvPr>
        </p:nvSpPr>
        <p:spPr/>
        <p:txBody>
          <a:bodyPr/>
          <a:lstStyle/>
          <a:p>
            <a:r>
              <a:rPr lang="en-US" dirty="0"/>
              <a:t>Job Rotation</a:t>
            </a:r>
            <a:endParaRPr lang="en-PK" dirty="0"/>
          </a:p>
        </p:txBody>
      </p:sp>
      <p:sp>
        <p:nvSpPr>
          <p:cNvPr id="3" name="Content Placeholder 2">
            <a:extLst>
              <a:ext uri="{FF2B5EF4-FFF2-40B4-BE49-F238E27FC236}">
                <a16:creationId xmlns:a16="http://schemas.microsoft.com/office/drawing/2014/main" id="{88C6B51E-A04F-4D64-80AE-01DAC812683C}"/>
              </a:ext>
            </a:extLst>
          </p:cNvPr>
          <p:cNvSpPr>
            <a:spLocks noGrp="1"/>
          </p:cNvSpPr>
          <p:nvPr>
            <p:ph idx="1"/>
          </p:nvPr>
        </p:nvSpPr>
        <p:spPr/>
        <p:txBody>
          <a:bodyPr>
            <a:normAutofit/>
          </a:bodyPr>
          <a:lstStyle/>
          <a:p>
            <a:r>
              <a:rPr lang="en-US" dirty="0"/>
              <a:t>A job design technique in which employees are moved between two or more jobs in a planned manner. The objective is to expose the employees to different experiences and wider variety of skills to enhance job satisfaction and to cross-train them. (business dictionary).</a:t>
            </a:r>
          </a:p>
          <a:p>
            <a:r>
              <a:rPr lang="en-US" dirty="0"/>
              <a:t>Successful rotational assignments include several carefully planned elements.</a:t>
            </a:r>
          </a:p>
          <a:p>
            <a:r>
              <a:rPr lang="en-US" dirty="0"/>
              <a:t>Specific learning objectives are identified, performance expectations are clearly conveyed, and there is a fixed start and end time for each phase.</a:t>
            </a:r>
          </a:p>
          <a:p>
            <a:r>
              <a:rPr lang="en-US" dirty="0"/>
              <a:t> A site mentor is identified and he works in partnership with a human resource or corporate leadership representative to provide direction and periodic feedback on performance.</a:t>
            </a:r>
            <a:endParaRPr lang="en-PK" dirty="0"/>
          </a:p>
        </p:txBody>
      </p:sp>
      <p:sp>
        <p:nvSpPr>
          <p:cNvPr id="4" name="Slide Number Placeholder 3">
            <a:extLst>
              <a:ext uri="{FF2B5EF4-FFF2-40B4-BE49-F238E27FC236}">
                <a16:creationId xmlns:a16="http://schemas.microsoft.com/office/drawing/2014/main" id="{9242875B-6D43-4D57-94EE-8C3E83FFBBB8}"/>
              </a:ext>
            </a:extLst>
          </p:cNvPr>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25276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20D6-9FC6-4E5C-97FE-0892058870CF}"/>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3BF89E8F-C3FC-4BCA-9E2E-59C9B6652856}"/>
              </a:ext>
            </a:extLst>
          </p:cNvPr>
          <p:cNvSpPr>
            <a:spLocks noGrp="1"/>
          </p:cNvSpPr>
          <p:nvPr>
            <p:ph idx="1"/>
          </p:nvPr>
        </p:nvSpPr>
        <p:spPr/>
        <p:txBody>
          <a:bodyPr/>
          <a:lstStyle/>
          <a:p>
            <a:r>
              <a:rPr lang="en-US" dirty="0"/>
              <a:t>What makes a rotation developmental is the way it pushes and stretches performers and moves them out of their comfort zones, requiring them to behave in new and different ways.</a:t>
            </a:r>
          </a:p>
          <a:p>
            <a:endParaRPr lang="en-PK" dirty="0"/>
          </a:p>
        </p:txBody>
      </p:sp>
      <p:sp>
        <p:nvSpPr>
          <p:cNvPr id="4" name="Slide Number Placeholder 3">
            <a:extLst>
              <a:ext uri="{FF2B5EF4-FFF2-40B4-BE49-F238E27FC236}">
                <a16:creationId xmlns:a16="http://schemas.microsoft.com/office/drawing/2014/main" id="{B0B757BF-B4F8-4A82-919D-EDF18E23D9EB}"/>
              </a:ext>
            </a:extLst>
          </p:cNvPr>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3224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FAA6-64FD-4A49-9537-9B59B5A33CCD}"/>
              </a:ext>
            </a:extLst>
          </p:cNvPr>
          <p:cNvSpPr>
            <a:spLocks noGrp="1"/>
          </p:cNvSpPr>
          <p:nvPr>
            <p:ph type="title"/>
          </p:nvPr>
        </p:nvSpPr>
        <p:spPr/>
        <p:txBody>
          <a:bodyPr/>
          <a:lstStyle/>
          <a:p>
            <a:r>
              <a:rPr lang="en-US" dirty="0"/>
              <a:t>Interim and Emergency Assignments</a:t>
            </a:r>
            <a:endParaRPr lang="en-PK" dirty="0"/>
          </a:p>
        </p:txBody>
      </p:sp>
      <p:sp>
        <p:nvSpPr>
          <p:cNvPr id="3" name="Content Placeholder 2">
            <a:extLst>
              <a:ext uri="{FF2B5EF4-FFF2-40B4-BE49-F238E27FC236}">
                <a16:creationId xmlns:a16="http://schemas.microsoft.com/office/drawing/2014/main" id="{A87779F7-E736-4805-87EB-1D56C1F2C4C4}"/>
              </a:ext>
            </a:extLst>
          </p:cNvPr>
          <p:cNvSpPr>
            <a:spLocks noGrp="1"/>
          </p:cNvSpPr>
          <p:nvPr>
            <p:ph idx="1"/>
          </p:nvPr>
        </p:nvSpPr>
        <p:spPr/>
        <p:txBody>
          <a:bodyPr>
            <a:normAutofit/>
          </a:bodyPr>
          <a:lstStyle/>
          <a:p>
            <a:r>
              <a:rPr lang="en-US" dirty="0"/>
              <a:t>Every organization has experienced unexpected leadership voids as a result of turnover, major change, or crisis.</a:t>
            </a:r>
          </a:p>
          <a:p>
            <a:endParaRPr lang="en-US" dirty="0"/>
          </a:p>
          <a:p>
            <a:r>
              <a:rPr lang="en-US" dirty="0"/>
              <a:t>When an interim assignment is identified, it should be carefully profiled for the job responsibilities, skills, and behavioral attributes needed for the role to be appropriately staffed. This analysis should be matched against the track record of potential candidates for taking risks and delivering under pressure and careful thought given to “readiness.”</a:t>
            </a:r>
          </a:p>
          <a:p>
            <a:r>
              <a:rPr lang="en-US" dirty="0"/>
              <a:t>Emergencies create circumstances for testing innate skills that might not be drawn out in any other situation. The experience here is quite different because it is </a:t>
            </a:r>
            <a:r>
              <a:rPr lang="en-US" i="1" dirty="0"/>
              <a:t>unplanned. </a:t>
            </a:r>
            <a:endParaRPr lang="en-PK" dirty="0"/>
          </a:p>
        </p:txBody>
      </p:sp>
      <p:sp>
        <p:nvSpPr>
          <p:cNvPr id="4" name="Slide Number Placeholder 3">
            <a:extLst>
              <a:ext uri="{FF2B5EF4-FFF2-40B4-BE49-F238E27FC236}">
                <a16:creationId xmlns:a16="http://schemas.microsoft.com/office/drawing/2014/main" id="{25B45418-BE72-4ADB-859F-6083593B7916}"/>
              </a:ext>
            </a:extLst>
          </p:cNvPr>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332598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5A7A-F46A-4FAB-87B5-C4C0CBE89C42}"/>
              </a:ext>
            </a:extLst>
          </p:cNvPr>
          <p:cNvSpPr>
            <a:spLocks noGrp="1"/>
          </p:cNvSpPr>
          <p:nvPr>
            <p:ph type="title"/>
          </p:nvPr>
        </p:nvSpPr>
        <p:spPr/>
        <p:txBody>
          <a:bodyPr/>
          <a:lstStyle/>
          <a:p>
            <a:r>
              <a:rPr lang="en-US" dirty="0"/>
              <a:t>Task Force Assignment</a:t>
            </a:r>
            <a:endParaRPr lang="en-PK" dirty="0"/>
          </a:p>
        </p:txBody>
      </p:sp>
      <p:sp>
        <p:nvSpPr>
          <p:cNvPr id="3" name="Content Placeholder 2">
            <a:extLst>
              <a:ext uri="{FF2B5EF4-FFF2-40B4-BE49-F238E27FC236}">
                <a16:creationId xmlns:a16="http://schemas.microsoft.com/office/drawing/2014/main" id="{51FF01AC-3ECA-47B3-AC7F-A464C71EA968}"/>
              </a:ext>
            </a:extLst>
          </p:cNvPr>
          <p:cNvSpPr>
            <a:spLocks noGrp="1"/>
          </p:cNvSpPr>
          <p:nvPr>
            <p:ph idx="1"/>
          </p:nvPr>
        </p:nvSpPr>
        <p:spPr/>
        <p:txBody>
          <a:bodyPr/>
          <a:lstStyle/>
          <a:p>
            <a:r>
              <a:rPr lang="en-US" dirty="0"/>
              <a:t>Taskforce</a:t>
            </a:r>
          </a:p>
          <a:p>
            <a:pPr lvl="1"/>
            <a:r>
              <a:rPr lang="en-US" dirty="0"/>
              <a:t>Temporary group of people formed to carry out a specific mission or project, or to solve a problem that requires a multi-disciplinary approach.</a:t>
            </a:r>
          </a:p>
          <a:p>
            <a:r>
              <a:rPr lang="en-US" dirty="0"/>
              <a:t>Participation on a focused problem-solving team or project task force assignment has proven to be an excellent developmental experience for new and career track leaders alike. </a:t>
            </a:r>
          </a:p>
          <a:p>
            <a:r>
              <a:rPr lang="en-US" dirty="0"/>
              <a:t>These assignments appeal strongly to the action orientation, need for visibility, and involvement of high-potential people.</a:t>
            </a:r>
            <a:endParaRPr lang="en-PK" dirty="0"/>
          </a:p>
        </p:txBody>
      </p:sp>
      <p:sp>
        <p:nvSpPr>
          <p:cNvPr id="4" name="Slide Number Placeholder 3">
            <a:extLst>
              <a:ext uri="{FF2B5EF4-FFF2-40B4-BE49-F238E27FC236}">
                <a16:creationId xmlns:a16="http://schemas.microsoft.com/office/drawing/2014/main" id="{A0F8C03A-5F8D-4AE9-A953-38BBC18949AA}"/>
              </a:ext>
            </a:extLst>
          </p:cNvPr>
          <p:cNvSpPr>
            <a:spLocks noGrp="1"/>
          </p:cNvSpPr>
          <p:nvPr>
            <p:ph type="sldNum" sz="quarter" idx="12"/>
          </p:nvPr>
        </p:nvSpPr>
        <p:spPr/>
        <p:txBody>
          <a:bodyPr/>
          <a:lstStyle/>
          <a:p>
            <a:fld id="{E31375A4-56A4-47D6-9801-1991572033F7}" type="slidenum">
              <a:rPr lang="en-US" smtClean="0"/>
              <a:t>9</a:t>
            </a:fld>
            <a:endParaRPr lang="en-US"/>
          </a:p>
        </p:txBody>
      </p:sp>
    </p:spTree>
    <p:extLst>
      <p:ext uri="{BB962C8B-B14F-4D97-AF65-F5344CB8AC3E}">
        <p14:creationId xmlns:p14="http://schemas.microsoft.com/office/powerpoint/2010/main" val="385489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le layout" id="{34E231B0-3152-4D9A-B694-34FF0029B6DD}" vid="{56F4DF47-999C-44C4-8C0D-86B4995BB787}"/>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TotalTime>
  <Words>979</Words>
  <Application>Microsoft Office PowerPoint</Application>
  <PresentationFormat>On-screen Show (4:3)</PresentationFormat>
  <Paragraphs>62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Cambria</vt:lpstr>
      <vt:lpstr>Red Line Business 16x9</vt:lpstr>
      <vt:lpstr>Integrating Coaching, Training, and Development with Talent Management</vt:lpstr>
      <vt:lpstr>Structured Orientation to the Organization and Role</vt:lpstr>
      <vt:lpstr>PowerPoint Presentation</vt:lpstr>
      <vt:lpstr>Coaching</vt:lpstr>
      <vt:lpstr>Issue Development Meetings</vt:lpstr>
      <vt:lpstr>Job Rotation</vt:lpstr>
      <vt:lpstr>PowerPoint Presentation</vt:lpstr>
      <vt:lpstr>Interim and Emergency Assignments</vt:lpstr>
      <vt:lpstr>Task Force Assignment</vt:lpstr>
      <vt:lpstr>PowerPoint Presentation</vt:lpstr>
      <vt:lpstr>Internal Education and Training</vt:lpstr>
      <vt:lpstr>Executive Programs and External Course Work</vt:lpstr>
      <vt:lpstr>Guided Reading</vt:lpstr>
      <vt:lpstr>Extracurricular Activity</vt:lpstr>
      <vt:lpstr>E-Learning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Azmat Ali Shah</dc:creator>
  <cp:lastModifiedBy>Windows User</cp:lastModifiedBy>
  <cp:revision>81</cp:revision>
  <dcterms:created xsi:type="dcterms:W3CDTF">2019-11-07T08:15:37Z</dcterms:created>
  <dcterms:modified xsi:type="dcterms:W3CDTF">2020-06-21T10:29:23Z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