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70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03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856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88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877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94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35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03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0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75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7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CSE 40814/60814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dirty="0" smtClean="0"/>
              <a:t>Computer Science &amp; Engineering, University of Notre Dame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2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216.58.216.100:80" TargetMode="External"/><Relationship Id="rId2" Type="http://schemas.openxmlformats.org/officeDocument/2006/relationships/hyperlink" Target="http://www.google.com:8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 </a:t>
            </a:r>
            <a:r>
              <a:rPr lang="en-US" b="1" i="1" dirty="0">
                <a:latin typeface="Times New Roman" charset="0"/>
              </a:rPr>
              <a:t>network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is </a:t>
            </a:r>
            <a:r>
              <a:rPr lang="en-US" dirty="0">
                <a:latin typeface="Times New Roman" charset="0"/>
              </a:rPr>
              <a:t>a "group of computers and associated devices that are connected by </a:t>
            </a:r>
            <a:r>
              <a:rPr lang="en-US" dirty="0" smtClean="0">
                <a:latin typeface="Times New Roman" charset="0"/>
              </a:rPr>
              <a:t>communication </a:t>
            </a:r>
            <a:r>
              <a:rPr lang="en-US" dirty="0">
                <a:latin typeface="Times New Roman" charset="0"/>
              </a:rPr>
              <a:t>facilities</a:t>
            </a:r>
            <a:r>
              <a:rPr lang="en-US" dirty="0" smtClean="0">
                <a:latin typeface="Times New Roman" charset="0"/>
              </a:rPr>
              <a:t>.”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Types of networks:</a:t>
            </a:r>
          </a:p>
          <a:p>
            <a:pPr lvl="1"/>
            <a:r>
              <a:rPr lang="en-US" b="1" dirty="0" smtClean="0">
                <a:latin typeface="Times New Roman" charset="0"/>
              </a:rPr>
              <a:t>Local Area Network (LAN): </a:t>
            </a:r>
            <a:r>
              <a:rPr lang="en-US" dirty="0" smtClean="0">
                <a:latin typeface="Times New Roman" charset="0"/>
              </a:rPr>
              <a:t>laboratory/office-scale</a:t>
            </a:r>
          </a:p>
          <a:p>
            <a:pPr lvl="1"/>
            <a:r>
              <a:rPr lang="en-US" b="1" dirty="0" smtClean="0">
                <a:latin typeface="Times New Roman" charset="0"/>
              </a:rPr>
              <a:t>Metropolitan Area Network (MAN): </a:t>
            </a:r>
            <a:r>
              <a:rPr lang="en-US" dirty="0" smtClean="0">
                <a:latin typeface="Times New Roman" charset="0"/>
              </a:rPr>
              <a:t>city-scale</a:t>
            </a:r>
          </a:p>
          <a:p>
            <a:pPr lvl="1"/>
            <a:r>
              <a:rPr lang="en-US" b="1" dirty="0" smtClean="0">
                <a:latin typeface="Times New Roman" charset="0"/>
              </a:rPr>
              <a:t>Wide Area Network (WAN)</a:t>
            </a:r>
            <a:r>
              <a:rPr lang="en-US" dirty="0" smtClean="0">
                <a:latin typeface="Times New Roman" charset="0"/>
              </a:rPr>
              <a:t>: world-wide (Internet -&gt; “collection of networks”)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6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= Transmission Control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Reliable</a:t>
            </a:r>
            <a:r>
              <a:rPr lang="en-US" dirty="0" smtClean="0"/>
              <a:t> protocol</a:t>
            </a:r>
          </a:p>
          <a:p>
            <a:r>
              <a:rPr lang="en-US" dirty="0" smtClean="0"/>
              <a:t>Adds ports (just like UDP), but also provides:</a:t>
            </a:r>
          </a:p>
          <a:p>
            <a:pPr lvl="1"/>
            <a:r>
              <a:rPr lang="en-US" dirty="0" smtClean="0"/>
              <a:t>In-order delivery of packets (using sequence numbers)</a:t>
            </a:r>
          </a:p>
          <a:p>
            <a:pPr lvl="1"/>
            <a:r>
              <a:rPr lang="en-US" dirty="0" smtClean="0"/>
              <a:t>Reliable delivery: using acknowledgment (ACK) packets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b="1" dirty="0" smtClean="0"/>
              <a:t>Flow control: </a:t>
            </a:r>
          </a:p>
          <a:p>
            <a:pPr lvl="2"/>
            <a:r>
              <a:rPr lang="en-US" dirty="0" smtClean="0"/>
              <a:t>control of traffic between </a:t>
            </a:r>
            <a:r>
              <a:rPr lang="en-US" b="1" dirty="0" smtClean="0"/>
              <a:t>sender and receiver</a:t>
            </a:r>
          </a:p>
          <a:p>
            <a:pPr lvl="2"/>
            <a:r>
              <a:rPr lang="en-US" dirty="0" smtClean="0"/>
              <a:t>receiver can throttle sender to avoid getting packets too fast</a:t>
            </a:r>
          </a:p>
          <a:p>
            <a:pPr lvl="2"/>
            <a:r>
              <a:rPr lang="en-US" dirty="0" smtClean="0"/>
              <a:t>explicit: “advertised window” in ACK packet (how many more bytes)</a:t>
            </a:r>
          </a:p>
          <a:p>
            <a:pPr lvl="1"/>
            <a:r>
              <a:rPr lang="en-US" b="1" dirty="0" smtClean="0"/>
              <a:t>Congestion control:</a:t>
            </a:r>
          </a:p>
          <a:p>
            <a:pPr lvl="2"/>
            <a:r>
              <a:rPr lang="en-US" dirty="0" smtClean="0"/>
              <a:t>control of traffic flow into the </a:t>
            </a:r>
            <a:r>
              <a:rPr lang="en-US" b="1" dirty="0" smtClean="0"/>
              <a:t>network</a:t>
            </a:r>
          </a:p>
          <a:p>
            <a:pPr lvl="2"/>
            <a:r>
              <a:rPr lang="en-US" dirty="0" smtClean="0"/>
              <a:t>routers can throttle sender to avoid getting too many packets</a:t>
            </a:r>
          </a:p>
          <a:p>
            <a:pPr lvl="2"/>
            <a:r>
              <a:rPr lang="en-US" dirty="0" smtClean="0"/>
              <a:t>implicit: watch ACKs -&gt; missing ACKs = router overload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0103" y="3174751"/>
            <a:ext cx="710318" cy="7103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4716" y="3174751"/>
            <a:ext cx="710318" cy="7103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64144" y="3379227"/>
            <a:ext cx="16143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8541" y="3043895"/>
            <a:ext cx="89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Packet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71978" y="3780845"/>
            <a:ext cx="1614359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13233" y="3445513"/>
            <a:ext cx="6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ACK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en-US" dirty="0" err="1" smtClean="0"/>
              <a:t>vs</a:t>
            </a:r>
            <a:r>
              <a:rPr lang="en-US" dirty="0" smtClean="0"/>
              <a:t>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TCP:</a:t>
            </a:r>
          </a:p>
          <a:p>
            <a:pPr lvl="1"/>
            <a:r>
              <a:rPr lang="en-US" dirty="0" smtClean="0"/>
              <a:t>typical choice of </a:t>
            </a:r>
            <a:r>
              <a:rPr lang="en-US" smtClean="0"/>
              <a:t>most applications</a:t>
            </a:r>
            <a:endParaRPr lang="en-US" dirty="0" smtClean="0"/>
          </a:p>
          <a:p>
            <a:pPr lvl="1"/>
            <a:r>
              <a:rPr lang="en-US" dirty="0" smtClean="0"/>
              <a:t>do not want to lose data, out-of-order arrival, etc.</a:t>
            </a:r>
          </a:p>
          <a:p>
            <a:pPr lvl="1"/>
            <a:r>
              <a:rPr lang="en-US" dirty="0" smtClean="0"/>
              <a:t>email, web traffic, financial transactions, etc.</a:t>
            </a:r>
          </a:p>
          <a:p>
            <a:pPr lvl="1"/>
            <a:endParaRPr lang="en-US" dirty="0"/>
          </a:p>
          <a:p>
            <a:r>
              <a:rPr lang="en-US" dirty="0" smtClean="0"/>
              <a:t>UDP:</a:t>
            </a:r>
          </a:p>
          <a:p>
            <a:pPr lvl="1"/>
            <a:r>
              <a:rPr lang="en-US" dirty="0" smtClean="0"/>
              <a:t>can be “faster”</a:t>
            </a:r>
          </a:p>
          <a:p>
            <a:pPr lvl="2"/>
            <a:r>
              <a:rPr lang="en-US" dirty="0" smtClean="0"/>
              <a:t>no flow/congestion control “slowing down” traffic</a:t>
            </a:r>
          </a:p>
          <a:p>
            <a:pPr lvl="2"/>
            <a:r>
              <a:rPr lang="en-US" dirty="0" smtClean="0"/>
              <a:t>no retransmissions</a:t>
            </a:r>
          </a:p>
          <a:p>
            <a:pPr lvl="2"/>
            <a:r>
              <a:rPr lang="en-US" dirty="0" smtClean="0"/>
              <a:t>good for “real-time” traffic</a:t>
            </a:r>
          </a:p>
          <a:p>
            <a:pPr lvl="1"/>
            <a:r>
              <a:rPr lang="en-US" dirty="0" smtClean="0"/>
              <a:t>out-of-order arrival: can also “reorder” at application level</a:t>
            </a:r>
          </a:p>
          <a:p>
            <a:pPr lvl="1"/>
            <a:r>
              <a:rPr lang="en-US" dirty="0" smtClean="0"/>
              <a:t>loss of data: can be acceptable</a:t>
            </a:r>
          </a:p>
          <a:p>
            <a:pPr lvl="2"/>
            <a:r>
              <a:rPr lang="en-US" dirty="0" smtClean="0"/>
              <a:t>missing frames in video/audio stream</a:t>
            </a:r>
          </a:p>
        </p:txBody>
      </p:sp>
    </p:spTree>
    <p:extLst>
      <p:ext uri="{BB962C8B-B14F-4D97-AF65-F5344CB8AC3E}">
        <p14:creationId xmlns:p14="http://schemas.microsoft.com/office/powerpoint/2010/main" val="20082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93148" y="2313799"/>
            <a:ext cx="721081" cy="7210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3101" y="1308760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4229" y="1308760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726" y="2453715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3101" y="3484379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81498" y="2432191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4229" y="3484379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420636" y="1549706"/>
            <a:ext cx="602694" cy="1140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023330" y="1549706"/>
            <a:ext cx="634982" cy="1140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23330" y="2690464"/>
            <a:ext cx="1345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2023330" y="2690464"/>
            <a:ext cx="634982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420636" y="2690464"/>
            <a:ext cx="602694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31844" y="2690464"/>
            <a:ext cx="12914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01311" y="1308760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2439" y="1308760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06936" y="2453715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01311" y="3484379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09708" y="2432191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42439" y="3484379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060054" y="1549706"/>
            <a:ext cx="688792" cy="1140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986522" y="1549706"/>
            <a:ext cx="665541" cy="1140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748846" y="1560468"/>
            <a:ext cx="1345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986522" y="2690464"/>
            <a:ext cx="665541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48846" y="3691318"/>
            <a:ext cx="12376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060054" y="2690464"/>
            <a:ext cx="688792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156754" y="4127664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397882" y="4127664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2379" y="5272619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56754" y="6303283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65151" y="5251095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397882" y="6303283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715497" y="4368610"/>
            <a:ext cx="688792" cy="1140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641965" y="4368610"/>
            <a:ext cx="665541" cy="1140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404289" y="4379372"/>
            <a:ext cx="1345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641965" y="5509368"/>
            <a:ext cx="665541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404289" y="6510222"/>
            <a:ext cx="12376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715497" y="5509368"/>
            <a:ext cx="688792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1404289" y="4379372"/>
            <a:ext cx="1254023" cy="2130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404289" y="4379372"/>
            <a:ext cx="1237676" cy="22068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420637" y="4379372"/>
            <a:ext cx="1886869" cy="11299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404289" y="4368610"/>
            <a:ext cx="0" cy="2141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15497" y="4379372"/>
            <a:ext cx="1942815" cy="1206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15497" y="5509368"/>
            <a:ext cx="265313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641965" y="4379372"/>
            <a:ext cx="16347" cy="22068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1404289" y="5509368"/>
            <a:ext cx="1903217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715497" y="5509368"/>
            <a:ext cx="1926468" cy="10008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663167" y="6467174"/>
            <a:ext cx="3286388" cy="21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4736372" y="5403495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383842" y="5402823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31312" y="5402823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678782" y="5402823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326252" y="5413585"/>
            <a:ext cx="495070" cy="4950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5029495" y="5661768"/>
            <a:ext cx="0" cy="805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655440" y="5661768"/>
            <a:ext cx="0" cy="805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301184" y="5661768"/>
            <a:ext cx="0" cy="805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964998" y="5661768"/>
            <a:ext cx="0" cy="805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603435" y="5661768"/>
            <a:ext cx="0" cy="805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772826" y="194446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STAR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943484" y="243219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RING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090129" y="4622734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MESH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731286" y="4881763"/>
            <a:ext cx="67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BUS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8" grpId="0"/>
      <p:bldP spid="119" grpId="0"/>
      <p:bldP spid="120" grpId="0"/>
      <p:bldP spid="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latin typeface="Times New Roman" charset="0"/>
              </a:rPr>
              <a:t>Ethernet: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latin typeface="Times New Roman" charset="0"/>
              </a:rPr>
              <a:t>popular</a:t>
            </a:r>
            <a:r>
              <a:rPr lang="en-US" sz="2400" b="1" dirty="0">
                <a:latin typeface="Times New Roman" charset="0"/>
              </a:rPr>
              <a:t>, relatively inexpensive, easy-to-install LAN architecture </a:t>
            </a:r>
            <a:endParaRPr lang="en-US" sz="2400" b="1" dirty="0" smtClean="0">
              <a:latin typeface="Times New Roman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charset="0"/>
              </a:rPr>
              <a:t>uses </a:t>
            </a:r>
            <a:r>
              <a:rPr lang="en-US" sz="2400" dirty="0">
                <a:latin typeface="Times New Roman" charset="0"/>
              </a:rPr>
              <a:t>the </a:t>
            </a:r>
            <a:r>
              <a:rPr lang="en-US" sz="2400" b="1" dirty="0">
                <a:latin typeface="Times New Roman" charset="0"/>
              </a:rPr>
              <a:t>CSMA/CD</a:t>
            </a:r>
            <a:r>
              <a:rPr lang="en-US" sz="2400" dirty="0">
                <a:latin typeface="Times New Roman" charset="0"/>
              </a:rPr>
              <a:t> media access </a:t>
            </a:r>
            <a:r>
              <a:rPr lang="en-US" sz="2400" dirty="0" smtClean="0">
                <a:latin typeface="Times New Roman" charset="0"/>
              </a:rPr>
              <a:t>control</a:t>
            </a:r>
            <a:endParaRPr lang="en-US" sz="2400" dirty="0">
              <a:latin typeface="Times New Roman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charset="0"/>
              </a:rPr>
              <a:t>data </a:t>
            </a:r>
            <a:r>
              <a:rPr lang="en-US" sz="2400" dirty="0">
                <a:latin typeface="Times New Roman" charset="0"/>
              </a:rPr>
              <a:t>transmission normally occurs at 100 Mbps (10Mbps in the early forms and 10Gbps in the most recent forms</a:t>
            </a:r>
            <a:r>
              <a:rPr lang="en-US" sz="2400" dirty="0" smtClean="0">
                <a:latin typeface="Times New Roman" charset="0"/>
              </a:rPr>
              <a:t>)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charset="0"/>
              </a:rPr>
              <a:t>partially described in the </a:t>
            </a:r>
            <a:r>
              <a:rPr lang="en-US" sz="2400" b="1" dirty="0" smtClean="0">
                <a:latin typeface="Times New Roman" charset="0"/>
              </a:rPr>
              <a:t>IEEE </a:t>
            </a:r>
            <a:r>
              <a:rPr lang="en-US" sz="2400" b="1" dirty="0">
                <a:latin typeface="Times New Roman" charset="0"/>
              </a:rPr>
              <a:t>802.3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smtClean="0">
                <a:latin typeface="Times New Roman" charset="0"/>
              </a:rPr>
              <a:t>specification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Times New Roman" charset="0"/>
              </a:rPr>
              <a:t>Wi-Fi: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latin typeface="Times New Roman" charset="0"/>
              </a:rPr>
              <a:t>popular wireless LAN architect</a:t>
            </a:r>
            <a:r>
              <a:rPr lang="en-US" sz="2400" dirty="0" smtClean="0">
                <a:latin typeface="Times New Roman" charset="0"/>
              </a:rPr>
              <a:t>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charset="0"/>
              </a:rPr>
              <a:t>uses a modified version of the </a:t>
            </a:r>
            <a:r>
              <a:rPr lang="en-US" sz="2400" b="1" dirty="0" smtClean="0">
                <a:latin typeface="Times New Roman" charset="0"/>
              </a:rPr>
              <a:t>CSMA/CA</a:t>
            </a:r>
            <a:r>
              <a:rPr lang="en-US" sz="2400" dirty="0" smtClean="0">
                <a:latin typeface="Times New Roman" charset="0"/>
              </a:rPr>
              <a:t> protocol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charset="0"/>
              </a:rPr>
              <a:t>partially described in the </a:t>
            </a:r>
            <a:r>
              <a:rPr lang="en-US" sz="2400" b="1" dirty="0" smtClean="0">
                <a:latin typeface="Times New Roman" charset="0"/>
              </a:rPr>
              <a:t>IEEE 802.11</a:t>
            </a:r>
            <a:r>
              <a:rPr lang="en-US" sz="2400" dirty="0" smtClean="0">
                <a:latin typeface="Times New Roman" charset="0"/>
              </a:rPr>
              <a:t>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9448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imes New Roman" charset="0"/>
              </a:rPr>
              <a:t>The International Standards Organization (ISO) Open Systems Interconnect (OSI) is a standard set of rules describing the transfer of data between each layer in a network operating system. Each layer has a specific function (i.e</a:t>
            </a:r>
            <a:r>
              <a:rPr lang="en-US" sz="2000" dirty="0" smtClean="0">
                <a:latin typeface="Times New Roman" charset="0"/>
              </a:rPr>
              <a:t>., </a:t>
            </a:r>
            <a:r>
              <a:rPr lang="en-US" sz="2000" dirty="0">
                <a:latin typeface="Times New Roman" charset="0"/>
              </a:rPr>
              <a:t>the physical layer deals with the electrical and cable specifications</a:t>
            </a:r>
            <a:r>
              <a:rPr lang="en-US" sz="2000" dirty="0" smtClean="0">
                <a:latin typeface="Times New Roman" charset="0"/>
              </a:rPr>
              <a:t>).</a:t>
            </a:r>
            <a:endParaRPr lang="en-US" sz="2000" dirty="0">
              <a:latin typeface="Times New Roman" charset="0"/>
            </a:endParaRPr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648" y="2641975"/>
            <a:ext cx="5091342" cy="37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8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Physical Layer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latin typeface="Times New Roman"/>
                <a:cs typeface="Times New Roman"/>
              </a:rPr>
              <a:t>Physical/electrical characteristics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Times New Roman"/>
                <a:cs typeface="Times New Roman"/>
              </a:rPr>
              <a:t>Cable type, length, connectors, voltage levels, signal durations, ...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imes New Roman"/>
                <a:cs typeface="Times New Roman"/>
              </a:rPr>
              <a:t>Binary </a:t>
            </a:r>
            <a:r>
              <a:rPr lang="en-US" sz="1800" dirty="0" smtClean="0">
                <a:latin typeface="Times New Roman"/>
                <a:cs typeface="Times New Roman"/>
              </a:rPr>
              <a:t>data (bits) as electrical or optical signals.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Data Link Layer</a:t>
            </a:r>
          </a:p>
          <a:p>
            <a:pPr lvl="1"/>
            <a:r>
              <a:rPr lang="en-US" sz="1800" b="1" dirty="0" smtClean="0">
                <a:latin typeface="Times New Roman"/>
                <a:cs typeface="Times New Roman"/>
              </a:rPr>
              <a:t>Defines when/how medium will be accessed for transmission</a:t>
            </a: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Units typically called “frames”; error detection/correction; divided into </a:t>
            </a:r>
            <a:r>
              <a:rPr lang="en-US" sz="1800" dirty="0" err="1" smtClean="0">
                <a:latin typeface="Times New Roman"/>
                <a:cs typeface="Times New Roman"/>
              </a:rPr>
              <a:t>sublayers</a:t>
            </a:r>
            <a:r>
              <a:rPr lang="en-US" sz="1800" dirty="0" smtClean="0">
                <a:latin typeface="Times New Roman"/>
                <a:cs typeface="Times New Roman"/>
              </a:rPr>
              <a:t>, including: </a:t>
            </a:r>
            <a:r>
              <a:rPr lang="en-US" sz="1800" b="1" dirty="0" smtClean="0">
                <a:latin typeface="Times New Roman"/>
                <a:cs typeface="Times New Roman"/>
              </a:rPr>
              <a:t>MAC = Medium Access Control </a:t>
            </a:r>
            <a:r>
              <a:rPr lang="en-US" sz="1800" dirty="0" smtClean="0">
                <a:latin typeface="Times New Roman"/>
                <a:cs typeface="Times New Roman"/>
              </a:rPr>
              <a:t>(MAC address 6f:00:2b:23:1f:32)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Network Layer</a:t>
            </a:r>
          </a:p>
          <a:p>
            <a:pPr lvl="1"/>
            <a:r>
              <a:rPr lang="en-US" sz="1800" b="1" dirty="0" smtClean="0">
                <a:latin typeface="Times New Roman"/>
                <a:cs typeface="Times New Roman"/>
              </a:rPr>
              <a:t>IP = Internet Protocol</a:t>
            </a:r>
          </a:p>
          <a:p>
            <a:pPr lvl="1"/>
            <a:r>
              <a:rPr lang="en-US" sz="1800" b="1" dirty="0" smtClean="0">
                <a:latin typeface="Times New Roman"/>
                <a:cs typeface="Times New Roman"/>
              </a:rPr>
              <a:t>Addressing and routing </a:t>
            </a:r>
            <a:r>
              <a:rPr lang="en-US" sz="1800" dirty="0" smtClean="0">
                <a:latin typeface="Times New Roman"/>
                <a:cs typeface="Times New Roman"/>
              </a:rPr>
              <a:t>(IP address 147.94.123.15)</a:t>
            </a:r>
          </a:p>
        </p:txBody>
      </p:sp>
    </p:spTree>
    <p:extLst>
      <p:ext uri="{BB962C8B-B14F-4D97-AF65-F5344CB8AC3E}">
        <p14:creationId xmlns:p14="http://schemas.microsoft.com/office/powerpoint/2010/main" val="13316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Transport </a:t>
            </a:r>
            <a:r>
              <a:rPr lang="en-US" sz="2400" dirty="0" smtClean="0"/>
              <a:t>Layer</a:t>
            </a:r>
          </a:p>
          <a:p>
            <a:pPr lvl="1"/>
            <a:r>
              <a:rPr lang="en-US" sz="2000" b="1" dirty="0" smtClean="0"/>
              <a:t>UDP</a:t>
            </a:r>
            <a:r>
              <a:rPr lang="en-US" sz="2000" dirty="0" smtClean="0"/>
              <a:t> (User Datagram Protocol)</a:t>
            </a:r>
          </a:p>
          <a:p>
            <a:pPr lvl="1"/>
            <a:r>
              <a:rPr lang="en-US" sz="2000" b="1" dirty="0" smtClean="0"/>
              <a:t>TCP</a:t>
            </a:r>
            <a:r>
              <a:rPr lang="en-US" sz="2000" dirty="0" smtClean="0"/>
              <a:t> (Transmission Control Protocol)</a:t>
            </a:r>
          </a:p>
          <a:p>
            <a:pPr lvl="1"/>
            <a:r>
              <a:rPr lang="en-US" sz="2000" dirty="0" smtClean="0"/>
              <a:t>Addressing (“</a:t>
            </a:r>
            <a:r>
              <a:rPr lang="en-US" sz="2000" b="1" dirty="0" smtClean="0"/>
              <a:t>ports</a:t>
            </a:r>
            <a:r>
              <a:rPr lang="en-US" sz="2000" dirty="0" smtClean="0"/>
              <a:t>”), error correction, flow control, congestion control</a:t>
            </a:r>
            <a:endParaRPr lang="en-US" sz="2000" dirty="0"/>
          </a:p>
          <a:p>
            <a:r>
              <a:rPr lang="en-US" sz="2400" dirty="0"/>
              <a:t>Session </a:t>
            </a:r>
            <a:r>
              <a:rPr lang="en-US" sz="2400" dirty="0" smtClean="0"/>
              <a:t>Layer</a:t>
            </a:r>
          </a:p>
          <a:p>
            <a:pPr lvl="1"/>
            <a:r>
              <a:rPr lang="en-US" sz="2000" dirty="0" smtClean="0"/>
              <a:t>Management of “sessions”</a:t>
            </a:r>
            <a:endParaRPr lang="en-US" sz="2000" dirty="0"/>
          </a:p>
          <a:p>
            <a:r>
              <a:rPr lang="en-US" sz="2400" dirty="0"/>
              <a:t>Presentation </a:t>
            </a:r>
            <a:r>
              <a:rPr lang="en-US" sz="2400" dirty="0" smtClean="0"/>
              <a:t>Layer</a:t>
            </a:r>
          </a:p>
          <a:p>
            <a:pPr lvl="1"/>
            <a:r>
              <a:rPr lang="en-US" sz="2000" dirty="0" smtClean="0"/>
              <a:t>Data translation, formatting, encryption, compression</a:t>
            </a:r>
            <a:endParaRPr lang="en-US" sz="2000" dirty="0"/>
          </a:p>
          <a:p>
            <a:r>
              <a:rPr lang="en-US" sz="2400" dirty="0"/>
              <a:t>Application </a:t>
            </a:r>
            <a:r>
              <a:rPr lang="en-US" sz="2400" dirty="0" smtClean="0"/>
              <a:t>Layer</a:t>
            </a:r>
          </a:p>
          <a:p>
            <a:pPr lvl="1"/>
            <a:r>
              <a:rPr lang="en-US" sz="2000" dirty="0" smtClean="0"/>
              <a:t>Interface between user applications and lower network services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IP, TCP, UDP?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Protocol (IP):</a:t>
            </a:r>
          </a:p>
          <a:p>
            <a:pPr lvl="1"/>
            <a:r>
              <a:rPr lang="en-US" dirty="0" smtClean="0"/>
              <a:t>Take your message and slap a “header” on it (“packet”)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What’s in a header?</a:t>
            </a:r>
          </a:p>
          <a:p>
            <a:pPr lvl="2"/>
            <a:r>
              <a:rPr lang="en-US" dirty="0" smtClean="0"/>
              <a:t>Sender address: 112.44.44.23</a:t>
            </a:r>
          </a:p>
          <a:p>
            <a:pPr lvl="2"/>
            <a:r>
              <a:rPr lang="en-US" dirty="0" smtClean="0"/>
              <a:t>Receiver address: 147.12.68.211</a:t>
            </a:r>
          </a:p>
          <a:p>
            <a:pPr lvl="2"/>
            <a:r>
              <a:rPr lang="en-US" dirty="0" smtClean="0"/>
              <a:t>Routers use it to figure out what to do with it (see next slide for routers)</a:t>
            </a:r>
          </a:p>
          <a:p>
            <a:pPr lvl="1"/>
            <a:r>
              <a:rPr lang="en-US" dirty="0" smtClean="0"/>
              <a:t>What does IP do:</a:t>
            </a:r>
          </a:p>
          <a:p>
            <a:pPr lvl="2"/>
            <a:r>
              <a:rPr lang="en-US" dirty="0" smtClean="0"/>
              <a:t>mostly addressing</a:t>
            </a:r>
          </a:p>
          <a:p>
            <a:pPr lvl="2"/>
            <a:r>
              <a:rPr lang="en-US" dirty="0" smtClean="0"/>
              <a:t>used by routers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1095" y="2604371"/>
            <a:ext cx="2518400" cy="376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Data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6582" y="2604371"/>
            <a:ext cx="1074513" cy="376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Header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+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043"/>
            <a:ext cx="5257632" cy="507795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Router: links parts of a larger network together</a:t>
            </a:r>
          </a:p>
          <a:p>
            <a:r>
              <a:rPr lang="en-US" dirty="0" smtClean="0"/>
              <a:t>Routing using </a:t>
            </a:r>
            <a:r>
              <a:rPr lang="en-US" b="1" dirty="0" smtClean="0"/>
              <a:t>tables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smtClean="0"/>
              <a:t>129.74” </a:t>
            </a:r>
            <a:r>
              <a:rPr lang="en-US" dirty="0"/>
              <a:t>belongs to University of Notre Dame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is the table built? </a:t>
            </a:r>
          </a:p>
          <a:p>
            <a:pPr lvl="2"/>
            <a:r>
              <a:rPr lang="en-US" dirty="0"/>
              <a:t>Routers talk to each other to exchange what they know about the </a:t>
            </a:r>
            <a:r>
              <a:rPr lang="en-US" dirty="0" smtClean="0"/>
              <a:t>world (using ICMP = Internet Control Message Protocol)</a:t>
            </a:r>
            <a:endParaRPr lang="en-US" dirty="0"/>
          </a:p>
          <a:p>
            <a:pPr lvl="1"/>
            <a:r>
              <a:rPr lang="en-US" dirty="0"/>
              <a:t>Why only </a:t>
            </a:r>
            <a:r>
              <a:rPr lang="en-US" dirty="0" smtClean="0"/>
              <a:t>remember parts </a:t>
            </a:r>
            <a:r>
              <a:rPr lang="en-US" dirty="0"/>
              <a:t>of a network?</a:t>
            </a:r>
          </a:p>
          <a:p>
            <a:pPr lvl="2"/>
            <a:r>
              <a:rPr lang="en-US" dirty="0" smtClean="0"/>
              <a:t>32-bit address consists of network address and computer address</a:t>
            </a:r>
          </a:p>
          <a:p>
            <a:pPr lvl="2"/>
            <a:r>
              <a:rPr lang="en-US" dirty="0" smtClean="0"/>
              <a:t>Class </a:t>
            </a:r>
            <a:r>
              <a:rPr lang="en-US" dirty="0"/>
              <a:t>A, B, C </a:t>
            </a:r>
            <a:r>
              <a:rPr lang="en-US" dirty="0" smtClean="0"/>
              <a:t>networks: 8/16/24 bits for network, rest for computers</a:t>
            </a:r>
          </a:p>
          <a:p>
            <a:pPr lvl="3"/>
            <a:r>
              <a:rPr lang="en-US" dirty="0" smtClean="0"/>
              <a:t>Example: C network 127.45.20.21: 127.45.20 is network address, 21 is computer address (out of 255 computers)</a:t>
            </a:r>
          </a:p>
          <a:p>
            <a:r>
              <a:rPr lang="en-US" dirty="0" smtClean="0"/>
              <a:t>Routing is based on (independent) </a:t>
            </a:r>
            <a:r>
              <a:rPr lang="en-US" b="1" dirty="0" smtClean="0"/>
              <a:t>packets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6" name="Picture 5" descr="internet_network_clou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970" y="2395710"/>
            <a:ext cx="3282530" cy="242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= User Datagram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8277"/>
            <a:ext cx="8229600" cy="3958722"/>
          </a:xfrm>
        </p:spPr>
        <p:txBody>
          <a:bodyPr/>
          <a:lstStyle/>
          <a:p>
            <a:r>
              <a:rPr lang="en-US" dirty="0" smtClean="0"/>
              <a:t>Slap on another header</a:t>
            </a:r>
          </a:p>
          <a:p>
            <a:r>
              <a:rPr lang="en-US" dirty="0" smtClean="0"/>
              <a:t>Adds more addressing: “</a:t>
            </a:r>
            <a:r>
              <a:rPr lang="en-US" b="1" dirty="0" smtClean="0"/>
              <a:t>ports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IP address tell you which computer</a:t>
            </a:r>
          </a:p>
          <a:p>
            <a:pPr lvl="1"/>
            <a:r>
              <a:rPr lang="en-US" dirty="0" smtClean="0"/>
              <a:t>Ports tell you which application on that computer</a:t>
            </a:r>
          </a:p>
          <a:p>
            <a:pPr lvl="1"/>
            <a:r>
              <a:rPr lang="en-US" dirty="0" smtClean="0"/>
              <a:t>Example: a web server “listens” to requests on port 80</a:t>
            </a:r>
          </a:p>
          <a:p>
            <a:pPr lvl="1"/>
            <a:r>
              <a:rPr lang="en-US" dirty="0" smtClean="0"/>
              <a:t>Web browser: </a:t>
            </a:r>
            <a:r>
              <a:rPr lang="en-US" dirty="0" smtClean="0">
                <a:hlinkClick r:id="rId2"/>
              </a:rPr>
              <a:t>http://www.google.com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:80</a:t>
            </a:r>
            <a:r>
              <a:rPr lang="en-US" dirty="0" smtClean="0"/>
              <a:t> = </a:t>
            </a:r>
            <a:r>
              <a:rPr lang="en-US" dirty="0" smtClean="0">
                <a:hlinkClick r:id="rId3"/>
              </a:rPr>
              <a:t>http://216.58.216.100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:80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HTTP: </a:t>
            </a:r>
            <a:r>
              <a:rPr lang="en-US" dirty="0" err="1" smtClean="0">
                <a:solidFill>
                  <a:srgbClr val="000000"/>
                </a:solidFill>
              </a:rPr>
              <a:t>HyperText</a:t>
            </a:r>
            <a:r>
              <a:rPr lang="en-US" dirty="0" smtClean="0">
                <a:solidFill>
                  <a:srgbClr val="000000"/>
                </a:solidFill>
              </a:rPr>
              <a:t> Transfer Protocol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:80</a:t>
            </a:r>
            <a:r>
              <a:rPr lang="en-US" dirty="0" smtClean="0">
                <a:solidFill>
                  <a:srgbClr val="000000"/>
                </a:solidFill>
              </a:rPr>
              <a:t>: optional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Unreliable!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Packets can get lost; packets can arrive out of order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027" y="1600200"/>
            <a:ext cx="2518400" cy="376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Data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4056" y="1600200"/>
            <a:ext cx="1495971" cy="376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UDP Header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32746" y="1600200"/>
            <a:ext cx="1571311" cy="376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IP Header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04056" y="2206183"/>
            <a:ext cx="401437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95539" y="2206183"/>
            <a:ext cx="110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“IP Data”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Clarity</vt:lpstr>
      <vt:lpstr>Computer Networks</vt:lpstr>
      <vt:lpstr>Network Topology</vt:lpstr>
      <vt:lpstr>Examples</vt:lpstr>
      <vt:lpstr>ISO/OSI Model</vt:lpstr>
      <vt:lpstr>ISO/OSI Model</vt:lpstr>
      <vt:lpstr>ISO/OSI Model</vt:lpstr>
      <vt:lpstr>What is IP, TCP, UDP?</vt:lpstr>
      <vt:lpstr>Internet + Routers</vt:lpstr>
      <vt:lpstr>UDP = User Datagram Protocol</vt:lpstr>
      <vt:lpstr>TCP = Transmission Control Protocol</vt:lpstr>
      <vt:lpstr>UDP vs TCP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Qasim-L</dc:creator>
  <cp:lastModifiedBy>Microsoft</cp:lastModifiedBy>
  <cp:revision>1</cp:revision>
  <dcterms:created xsi:type="dcterms:W3CDTF">2006-08-16T00:00:00Z</dcterms:created>
  <dcterms:modified xsi:type="dcterms:W3CDTF">2020-03-20T04:24:38Z</dcterms:modified>
</cp:coreProperties>
</file>