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>
        <p:scale>
          <a:sx n="76" d="100"/>
          <a:sy n="76" d="100"/>
        </p:scale>
        <p:origin x="-121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5928-CD6B-4480-BEEC-7BD69E826990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C6405-6A77-46B1-A719-4EF7C7813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C6405-6A77-46B1-A719-4EF7C7813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9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Calcitonin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decreases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 calcium levels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inhibiting osteoclasts, stimulating osteoblasts, and stimulating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excretion by the kidneys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C6405-6A77-46B1-A719-4EF7C78134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BCB6-27C3-455C-A796-1CBA0BB5BF33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9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D65-2AFA-4C6E-B6F5-BBC66875B098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D6CF-E8BD-41E6-B472-162C75E6553D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4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E697-4181-47A9-A904-91B26A02E1A1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1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8D67-7AFD-4B24-A23A-8C79F40FA430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1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A460-3BBC-4F05-803E-4DDE65C96CA9}" type="datetime1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A989-E6AD-4F02-80AF-1B0EA49F6B55}" type="datetime1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8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807C-63FD-488B-BFBB-95F159B7A87F}" type="datetime1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FD21-72ED-4B8B-B62F-04685171A430}" type="datetime1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9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C37-E8A6-4469-B90E-6B42ED9051CB}" type="datetime1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3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B1FC-BDA2-463C-A4D7-E1758F87D317}" type="datetime1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EB3E-5B43-48FF-BF2C-4295B6F48C08}" type="datetime1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C1CB-FC3E-4064-A4C7-E31312AA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0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6576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Secretion and Functions of Calcitonin</a:t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 </a:t>
            </a:r>
            <a:r>
              <a:rPr lang="en-US" sz="5400" dirty="0" smtClean="0"/>
              <a:t>Dr. </a:t>
            </a:r>
            <a:r>
              <a:rPr lang="en-US" sz="4800" dirty="0" smtClean="0"/>
              <a:t>Sara Naeem</a:t>
            </a:r>
            <a:br>
              <a:rPr lang="en-US" sz="4800" dirty="0" smtClean="0"/>
            </a:br>
            <a:r>
              <a:rPr lang="en-US" sz="4800" b="1" dirty="0" smtClean="0">
                <a:solidFill>
                  <a:srgbClr val="7030A0"/>
                </a:solidFill>
              </a:rPr>
              <a:t>RCRS (RMI)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7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2</a:t>
            </a:r>
            <a:r>
              <a:rPr lang="en-US" b="1" u="sng" baseline="30000" dirty="0" smtClean="0">
                <a:solidFill>
                  <a:srgbClr val="7030A0"/>
                </a:solidFill>
              </a:rPr>
              <a:t>nd</a:t>
            </a:r>
            <a:r>
              <a:rPr lang="en-US" b="1" u="sng" dirty="0" smtClean="0">
                <a:solidFill>
                  <a:srgbClr val="7030A0"/>
                </a:solidFill>
              </a:rPr>
              <a:t> line of defense: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9566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Hormonal control of calcium</a:t>
            </a:r>
          </a:p>
          <a:p>
            <a:endParaRPr lang="en-US" dirty="0" smtClean="0"/>
          </a:p>
          <a:p>
            <a:r>
              <a:rPr lang="en-US" dirty="0" smtClean="0"/>
              <a:t>PTH &amp; Calcitonin begin to act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3-5 minutes </a:t>
            </a:r>
            <a:r>
              <a:rPr lang="en-US" dirty="0" smtClean="0"/>
              <a:t>after calcium increase, </a:t>
            </a:r>
            <a:r>
              <a:rPr lang="en-US" dirty="0" smtClean="0">
                <a:solidFill>
                  <a:srgbClr val="00B050"/>
                </a:solidFill>
              </a:rPr>
              <a:t>PTH secretion decrease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 decreases calcium concentration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Calcitonin deposits calcium in bones  concentration returns to normal</a:t>
            </a:r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Bones supply Ca+ for a year in case of diet deficient of Ca+.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specifically, calcitonin lowers blood Ca</a:t>
            </a:r>
            <a:r>
              <a:rPr lang="en-US" baseline="30000" dirty="0"/>
              <a:t>2+</a:t>
            </a:r>
            <a:r>
              <a:rPr lang="en-US" dirty="0"/>
              <a:t> levels in two ways:</a:t>
            </a:r>
          </a:p>
          <a:p>
            <a:pPr lvl="0"/>
            <a:r>
              <a:rPr lang="en-US" b="1" u="sng" dirty="0">
                <a:solidFill>
                  <a:srgbClr val="FF0000"/>
                </a:solidFill>
              </a:rPr>
              <a:t>Major effect</a:t>
            </a:r>
            <a:r>
              <a:rPr lang="en-US" dirty="0"/>
              <a:t>: Inhibits osteoclast activity in </a:t>
            </a:r>
            <a:r>
              <a:rPr lang="en-US" dirty="0" smtClean="0"/>
              <a:t>bones</a:t>
            </a: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Minor effect</a:t>
            </a:r>
            <a:r>
              <a:rPr lang="en-US" dirty="0"/>
              <a:t>: Inhibits renal tubular </a:t>
            </a:r>
            <a:r>
              <a:rPr lang="en-US" dirty="0" smtClean="0"/>
              <a:t>cell reabsorption </a:t>
            </a:r>
            <a:r>
              <a:rPr lang="en-US" dirty="0"/>
              <a:t>of Ca</a:t>
            </a:r>
            <a:r>
              <a:rPr lang="en-US" baseline="30000" dirty="0"/>
              <a:t>2+</a:t>
            </a:r>
            <a:r>
              <a:rPr lang="en-US" dirty="0"/>
              <a:t> and phosphate, allowing them to be excreted in the urine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6705600" cy="839115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Peptide hormone secreted by thyroid gland.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Synthesis and secretion</a:t>
            </a:r>
            <a:r>
              <a:rPr lang="en-US" dirty="0" smtClean="0"/>
              <a:t> occur in </a:t>
            </a:r>
            <a:r>
              <a:rPr lang="en-US" dirty="0" err="1" smtClean="0"/>
              <a:t>Parafollicular</a:t>
            </a:r>
            <a:r>
              <a:rPr lang="en-US" dirty="0"/>
              <a:t> cells (also known as C </a:t>
            </a:r>
            <a:r>
              <a:rPr lang="en-US" dirty="0" smtClean="0"/>
              <a:t>cells) in the interstitial fluid between follicles of thyroid gland.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cells makes about </a:t>
            </a:r>
            <a:r>
              <a:rPr lang="en-US" dirty="0" smtClean="0">
                <a:solidFill>
                  <a:srgbClr val="7030A0"/>
                </a:solidFill>
              </a:rPr>
              <a:t>0.1% </a:t>
            </a:r>
            <a:r>
              <a:rPr lang="en-US" dirty="0" smtClean="0"/>
              <a:t>of total thyroid gland</a:t>
            </a:r>
          </a:p>
          <a:p>
            <a:endParaRPr lang="en-US" dirty="0" smtClean="0"/>
          </a:p>
          <a:p>
            <a:r>
              <a:rPr lang="en-US" dirty="0" smtClean="0"/>
              <a:t>32 amino acid peptide, 3400 molecular weight.</a:t>
            </a:r>
          </a:p>
          <a:p>
            <a:endParaRPr lang="en-US" dirty="0" smtClean="0"/>
          </a:p>
          <a:p>
            <a:r>
              <a:rPr lang="en-US" dirty="0" smtClean="0"/>
              <a:t>Opposite effect than PTH</a:t>
            </a:r>
          </a:p>
          <a:p>
            <a:endParaRPr lang="en-US" dirty="0" smtClean="0"/>
          </a:p>
          <a:p>
            <a:r>
              <a:rPr lang="en-US" dirty="0" smtClean="0"/>
              <a:t>Decrease plasma calcium concentration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or decrease in plasma calcium: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1" y="2133599"/>
            <a:ext cx="7848906" cy="388620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Increase plasma calcium stimulates calcitonin secretion</a:t>
            </a:r>
          </a:p>
          <a:p>
            <a:pPr lvl="1"/>
            <a:r>
              <a:rPr lang="en-US" dirty="0" smtClean="0"/>
              <a:t>10 % increase </a:t>
            </a:r>
            <a:r>
              <a:rPr lang="en-US" dirty="0"/>
              <a:t>in plasma calcium </a:t>
            </a:r>
            <a:r>
              <a:rPr lang="en-US" dirty="0" smtClean="0"/>
              <a:t>concentration increases calcitonin by </a:t>
            </a:r>
            <a:r>
              <a:rPr lang="en-US" dirty="0" smtClean="0">
                <a:solidFill>
                  <a:srgbClr val="FF0000"/>
                </a:solidFill>
              </a:rPr>
              <a:t>2 fold.</a:t>
            </a:r>
          </a:p>
          <a:p>
            <a:pPr lvl="1"/>
            <a:r>
              <a:rPr lang="en-US" dirty="0" smtClean="0"/>
              <a:t>Weak calcium control mechanism.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Decrease plasma calcium stimulates PTH secretion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1" cy="11384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Calcitonin Decreases Plasma Calcium Concentration: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540"/>
            <a:ext cx="8915400" cy="52614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2 effects immediately after administration </a:t>
            </a:r>
            <a:r>
              <a:rPr lang="en-US" b="1" smtClean="0">
                <a:solidFill>
                  <a:srgbClr val="FFC000"/>
                </a:solidFill>
              </a:rPr>
              <a:t>of Calcitonin:</a:t>
            </a:r>
            <a:endParaRPr lang="en-US" b="1" dirty="0" smtClean="0">
              <a:solidFill>
                <a:srgbClr val="FFC000"/>
              </a:solidFill>
            </a:endParaRPr>
          </a:p>
          <a:p>
            <a:pPr lvl="1"/>
            <a:r>
              <a:rPr lang="en-US" u="sng" dirty="0" smtClean="0"/>
              <a:t>1. decreased absorptive capacity of osteoclasts.</a:t>
            </a:r>
          </a:p>
          <a:p>
            <a:pPr lvl="2"/>
            <a:r>
              <a:rPr lang="en-US" dirty="0" smtClean="0"/>
              <a:t>Decreased osteolytic effect of Osteocytic membrane</a:t>
            </a:r>
          </a:p>
          <a:p>
            <a:pPr lvl="2"/>
            <a:r>
              <a:rPr lang="en-US" dirty="0" smtClean="0"/>
              <a:t>Deposition of calcium in the bone.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2. decreased formation of new osteoclasts.</a:t>
            </a:r>
          </a:p>
          <a:p>
            <a:pPr lvl="2"/>
            <a:r>
              <a:rPr lang="en-US" dirty="0" smtClean="0"/>
              <a:t>Decreased osteoblastic activity</a:t>
            </a:r>
          </a:p>
          <a:p>
            <a:pPr lvl="2"/>
            <a:r>
              <a:rPr lang="en-US" dirty="0" smtClean="0"/>
              <a:t>Little prolonged effect on plasma calcium concentration</a:t>
            </a:r>
          </a:p>
          <a:p>
            <a:pPr lvl="2"/>
            <a:r>
              <a:rPr lang="en-US" dirty="0" smtClean="0"/>
              <a:t>Minor effects of calcium handling of kidney and intestines.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  <a:r>
              <a:rPr lang="en-US" b="1" dirty="0" smtClean="0">
                <a:solidFill>
                  <a:srgbClr val="00B050"/>
                </a:solidFill>
              </a:rPr>
              <a:t>eak effect of calcitonin on </a:t>
            </a:r>
            <a:r>
              <a:rPr lang="en-US" b="1" dirty="0" err="1" smtClean="0">
                <a:solidFill>
                  <a:srgbClr val="00B050"/>
                </a:solidFill>
              </a:rPr>
              <a:t>ca</a:t>
            </a:r>
            <a:r>
              <a:rPr lang="en-US" b="1" dirty="0" smtClean="0">
                <a:solidFill>
                  <a:srgbClr val="00B050"/>
                </a:solidFill>
              </a:rPr>
              <a:t>+ concentration in adults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6540"/>
            <a:ext cx="8839200" cy="47280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1. decrease in calcium concentration causes powerful stimulation of PTH which over rides calcitonin effect. </a:t>
            </a:r>
          </a:p>
          <a:p>
            <a:pPr lvl="1"/>
            <a:r>
              <a:rPr lang="en-US" dirty="0" smtClean="0"/>
              <a:t>Removal of thyroid gland removes calcitonin producing cells.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2. in adults, daily rates of absorption and deposition of </a:t>
            </a:r>
            <a:r>
              <a:rPr lang="en-US" dirty="0">
                <a:solidFill>
                  <a:srgbClr val="00B0F0"/>
                </a:solidFill>
              </a:rPr>
              <a:t>calcium are small . </a:t>
            </a:r>
            <a:r>
              <a:rPr lang="en-US" dirty="0" smtClean="0">
                <a:solidFill>
                  <a:srgbClr val="00B0F0"/>
                </a:solidFill>
              </a:rPr>
              <a:t>Calcitonin has small effect on plasma calcium ion concentration. </a:t>
            </a:r>
          </a:p>
          <a:p>
            <a:pPr lvl="1"/>
            <a:r>
              <a:rPr lang="en-US" dirty="0" smtClean="0"/>
              <a:t>High effect in children as bone remodeling occurs rapidly about 5 grams per </a:t>
            </a:r>
            <a:r>
              <a:rPr lang="en-US" dirty="0" smtClean="0"/>
              <a:t>day ,5 to 10 times total calcium in ECF.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Paget’s disease: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81200"/>
            <a:ext cx="8229600" cy="3534143"/>
          </a:xfrm>
        </p:spPr>
        <p:txBody>
          <a:bodyPr/>
          <a:lstStyle/>
          <a:p>
            <a:r>
              <a:rPr lang="en-US" dirty="0" smtClean="0"/>
              <a:t>Calcitonin has increased effect of reducing calcium absorption.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CALCIUM ION CONCENTRATION: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728060"/>
          </a:xfrm>
        </p:spPr>
        <p:txBody>
          <a:bodyPr>
            <a:normAutofit/>
          </a:bodyPr>
          <a:lstStyle/>
          <a:p>
            <a:r>
              <a:rPr lang="en-US" dirty="0" smtClean="0"/>
              <a:t>In case of diarrhea, </a:t>
            </a:r>
            <a:r>
              <a:rPr lang="en-US" dirty="0" smtClean="0">
                <a:solidFill>
                  <a:srgbClr val="C00000"/>
                </a:solidFill>
              </a:rPr>
              <a:t>0.3 grams </a:t>
            </a:r>
            <a:r>
              <a:rPr lang="en-US" dirty="0" smtClean="0"/>
              <a:t>of Ca+ is lost in an hour.</a:t>
            </a:r>
          </a:p>
          <a:p>
            <a:endParaRPr lang="en-US" dirty="0" smtClean="0"/>
          </a:p>
          <a:p>
            <a:r>
              <a:rPr lang="en-US" dirty="0" smtClean="0"/>
              <a:t>Ingestion of large quantities of Ca+ in excess of Vitamin D, person absorbs </a:t>
            </a:r>
            <a:r>
              <a:rPr lang="en-US" dirty="0" smtClean="0">
                <a:solidFill>
                  <a:srgbClr val="C00000"/>
                </a:solidFill>
              </a:rPr>
              <a:t>0.3 gm/hr.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MECHANISM: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baseline="30000" dirty="0" smtClean="0">
                <a:solidFill>
                  <a:srgbClr val="00B050"/>
                </a:solidFill>
              </a:rPr>
              <a:t>st</a:t>
            </a:r>
            <a:r>
              <a:rPr lang="en-US" dirty="0" smtClean="0">
                <a:solidFill>
                  <a:srgbClr val="00B050"/>
                </a:solidFill>
              </a:rPr>
              <a:t> line of defense: buffering action of exchangeable calcium in bones.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2</a:t>
            </a:r>
            <a:r>
              <a:rPr lang="en-US" baseline="30000" dirty="0" smtClean="0">
                <a:solidFill>
                  <a:srgbClr val="00B0F0"/>
                </a:solidFill>
              </a:rPr>
              <a:t>nd</a:t>
            </a:r>
            <a:r>
              <a:rPr lang="en-US" dirty="0" smtClean="0">
                <a:solidFill>
                  <a:srgbClr val="00B0F0"/>
                </a:solidFill>
              </a:rPr>
              <a:t> line of defense: hormonal control of calcium.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1</a:t>
            </a:r>
            <a:r>
              <a:rPr lang="en-US" b="1" u="sng" baseline="30000" dirty="0" smtClean="0">
                <a:solidFill>
                  <a:srgbClr val="7030A0"/>
                </a:solidFill>
              </a:rPr>
              <a:t>st</a:t>
            </a:r>
            <a:r>
              <a:rPr lang="en-US" b="1" u="sng" dirty="0" smtClean="0">
                <a:solidFill>
                  <a:srgbClr val="7030A0"/>
                </a:solidFill>
              </a:rPr>
              <a:t> line of defense: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540"/>
            <a:ext cx="8763000" cy="50328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Loosely bound CaHPO4 salts in bone are in reversible equilibrium with ECF.</a:t>
            </a:r>
          </a:p>
          <a:p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dirty="0" smtClean="0">
                <a:solidFill>
                  <a:srgbClr val="00B050"/>
                </a:solidFill>
              </a:rPr>
              <a:t>0.5-1% </a:t>
            </a:r>
            <a:r>
              <a:rPr lang="en-US" dirty="0" smtClean="0"/>
              <a:t>of total calcium salts of bone (5-10 grams)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Easy deposition &amp; resolubility</a:t>
            </a:r>
          </a:p>
          <a:p>
            <a:pPr lvl="1"/>
            <a:r>
              <a:rPr lang="en-US" dirty="0" smtClean="0"/>
              <a:t>Increased ECF calcium </a:t>
            </a:r>
            <a:r>
              <a:rPr lang="en-US" dirty="0" smtClean="0">
                <a:sym typeface="Wingdings" pitchFamily="2" charset="2"/>
              </a:rPr>
              <a:t> increased deposition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ecreased ECF calcium </a:t>
            </a:r>
            <a:r>
              <a:rPr lang="en-US" dirty="0" smtClean="0">
                <a:sym typeface="Wingdings" pitchFamily="2" charset="2"/>
              </a:rPr>
              <a:t> increased resolubility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Bones receive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5% </a:t>
            </a:r>
            <a:r>
              <a:rPr lang="en-US" dirty="0" smtClean="0">
                <a:sym typeface="Wingdings" pitchFamily="2" charset="2"/>
              </a:rPr>
              <a:t>of blood flow per minute  excess calcium is removed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Mitochondria of many tissues including </a:t>
            </a: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liver and intestines </a:t>
            </a:r>
            <a:r>
              <a:rPr lang="en-US" dirty="0" smtClean="0">
                <a:sym typeface="Wingdings" pitchFamily="2" charset="2"/>
              </a:rPr>
              <a:t>contain exchangeable calcium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C1CB-FC3E-4064-A4C7-E31312AAC9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528</Words>
  <Application>Microsoft Office PowerPoint</Application>
  <PresentationFormat>On-screen Show (4:3)</PresentationFormat>
  <Paragraphs>86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Secretion and Functions of Calcitonin   Dr. Sara Naeem RCRS (RMI)</vt:lpstr>
      <vt:lpstr>INTRODUCTION:</vt:lpstr>
      <vt:lpstr>Increase or decrease in plasma calcium:</vt:lpstr>
      <vt:lpstr>Calcitonin Decreases Plasma Calcium Concentration:</vt:lpstr>
      <vt:lpstr>Weak effect of calcitonin on ca+ concentration in adults </vt:lpstr>
      <vt:lpstr>Paget’s disease:</vt:lpstr>
      <vt:lpstr>CALCIUM ION CONCENTRATION:</vt:lpstr>
      <vt:lpstr>DEFENSE MECHANISM:</vt:lpstr>
      <vt:lpstr>1st line of defense:</vt:lpstr>
      <vt:lpstr>2nd line of defense: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 PC</dc:creator>
  <cp:lastModifiedBy>Taha</cp:lastModifiedBy>
  <cp:revision>66</cp:revision>
  <dcterms:created xsi:type="dcterms:W3CDTF">2017-04-05T19:42:29Z</dcterms:created>
  <dcterms:modified xsi:type="dcterms:W3CDTF">2018-04-22T15:26:50Z</dcterms:modified>
</cp:coreProperties>
</file>