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DC6F7-D223-421C-8AF8-65747339B3C1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20B8F-7FB3-4559-80FD-5C026300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E77CA0-4325-44F8-9B0C-8EC4AC788D21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17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CE81-82E1-44A8-AC5F-9B6654188B6F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7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CEC0-4B00-4257-8C92-110979D91D18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6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EB6-00F9-49B8-8591-F56F6440C7C3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2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1A1B-D2CC-475F-B41C-1225E59F5F79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8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8508-491C-4ADC-B9EA-B0645455D02C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4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B5B-CC95-4384-A637-A68DDD83BAAA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1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B00-55F5-4386-9F3D-8D078F232C57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65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5B1-8DDA-4BFC-B635-042CEC9ACFBB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8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1455552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7585"/>
            <a:ext cx="10303098" cy="5504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33066"/>
            <a:ext cx="10303099" cy="43428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B418-FC88-4125-8BE4-F1F5215EEEB2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0349" y="5969000"/>
            <a:ext cx="1620952" cy="279400"/>
          </a:xfrm>
        </p:spPr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3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DA1B-DCAE-4A20-9DA2-F3FBBD12E920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4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603C-F8C1-48D1-A3CC-34DBF8748BDB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C703-5843-4A22-8E94-3E1720E92B92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1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9CA-41E0-4774-AF0A-420EB22AEE76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DCB9-7569-4D8D-92A6-64317E7EA971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6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2AD7-32A5-4000-B99F-FA640EDCE0A3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7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96B6-B358-4722-AA78-273DCCF9A6F8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5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4413B-4EC6-4741-A465-1B7E541F0974}" type="datetime1">
              <a:rPr lang="en-US" smtClean="0"/>
              <a:t>11-Nov-20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azmat.ali.shah@inu.edu.pk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6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Model </a:t>
            </a:r>
            <a:r>
              <a:rPr lang="en-US" sz="3200" dirty="0"/>
              <a:t>of Organisational Performance and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Burke-</a:t>
            </a:r>
            <a:r>
              <a:rPr lang="en-US" sz="2400" dirty="0" err="1" smtClean="0"/>
              <a:t>Litwin</a:t>
            </a:r>
            <a:r>
              <a:rPr lang="en-US" sz="2400" dirty="0" smtClean="0"/>
              <a:t> (1992)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Organisational culture refers to the way things are done in an organisation and </a:t>
            </a:r>
            <a:r>
              <a:rPr lang="en-US" dirty="0" smtClean="0"/>
              <a:t>the manner </a:t>
            </a:r>
            <a:r>
              <a:rPr lang="en-US" dirty="0"/>
              <a:t>in which these norms and values are communicated and explicitly or </a:t>
            </a:r>
            <a:r>
              <a:rPr lang="en-US" dirty="0" smtClean="0"/>
              <a:t>implicitly followed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7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are concerned with policies and procedures that are designed to aid and </a:t>
            </a:r>
            <a:r>
              <a:rPr lang="en-US" dirty="0" smtClean="0"/>
              <a:t>support organisational </a:t>
            </a:r>
            <a:r>
              <a:rPr lang="en-US" dirty="0"/>
              <a:t>members with their job and role responsibilities.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Burke (2002), the term climate describes the collective perceptions </a:t>
            </a:r>
            <a:r>
              <a:rPr lang="en-US" dirty="0" smtClean="0"/>
              <a:t>of members </a:t>
            </a:r>
            <a:r>
              <a:rPr lang="en-US" dirty="0"/>
              <a:t>within the same work unit.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4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requirements and individual skills/abilities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refers to the degree of congruence between the requirements of one’s job, </a:t>
            </a:r>
            <a:r>
              <a:rPr lang="en-US" dirty="0" smtClean="0"/>
              <a:t>role and </a:t>
            </a:r>
            <a:r>
              <a:rPr lang="en-US" dirty="0"/>
              <a:t>responsibilities and the knowledge, skills and abilities of the individual </a:t>
            </a:r>
            <a:r>
              <a:rPr lang="en-US" dirty="0" smtClean="0"/>
              <a:t>holding the </a:t>
            </a:r>
            <a:r>
              <a:rPr lang="en-US" dirty="0"/>
              <a:t>job.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0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needs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concerned with the degree to which one’s needs are met on the job and </a:t>
            </a:r>
            <a:r>
              <a:rPr lang="en-US" dirty="0" smtClean="0"/>
              <a:t>the degree </a:t>
            </a:r>
            <a:r>
              <a:rPr lang="en-US" dirty="0"/>
              <a:t>of congruence between what the individual organisational member believes </a:t>
            </a:r>
            <a:r>
              <a:rPr lang="en-US" dirty="0" smtClean="0"/>
              <a:t>is valuable </a:t>
            </a:r>
            <a:r>
              <a:rPr lang="en-US" dirty="0"/>
              <a:t>and what the organisation stands for.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two components—task </a:t>
            </a:r>
            <a:r>
              <a:rPr lang="en-US" dirty="0" smtClean="0"/>
              <a:t>requirements and </a:t>
            </a:r>
            <a:r>
              <a:rPr lang="en-US" dirty="0"/>
              <a:t>individual needs and </a:t>
            </a:r>
            <a:r>
              <a:rPr lang="en-US" dirty="0" smtClean="0"/>
              <a:t>values—influence </a:t>
            </a:r>
            <a:r>
              <a:rPr lang="en-US" dirty="0"/>
              <a:t>motivation </a:t>
            </a:r>
            <a:r>
              <a:rPr lang="en-US" dirty="0" smtClean="0"/>
              <a:t>significantly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5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r>
              <a:rPr lang="en-US" dirty="0"/>
              <a:t>results when certain </a:t>
            </a:r>
            <a:r>
              <a:rPr lang="en-US" dirty="0" smtClean="0"/>
              <a:t>needs are </a:t>
            </a:r>
            <a:r>
              <a:rPr lang="en-US" dirty="0"/>
              <a:t>aroused and these continue to persist until some degree of satisfaction has </a:t>
            </a:r>
            <a:r>
              <a:rPr lang="en-US" dirty="0" smtClean="0"/>
              <a:t>been attained.</a:t>
            </a:r>
          </a:p>
          <a:p>
            <a:r>
              <a:rPr lang="en-US" dirty="0" smtClean="0"/>
              <a:t>It </a:t>
            </a:r>
            <a:r>
              <a:rPr lang="en-US" dirty="0"/>
              <a:t>is hence important to remember that the goals that are important for </a:t>
            </a:r>
            <a:r>
              <a:rPr lang="en-US" dirty="0" smtClean="0"/>
              <a:t>the organisation </a:t>
            </a:r>
            <a:r>
              <a:rPr lang="en-US" dirty="0"/>
              <a:t>also correspond to individual needs.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6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and organisational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refers to the output, that is, the outcomes and results of all the activities that </a:t>
            </a:r>
            <a:r>
              <a:rPr lang="en-US" dirty="0" smtClean="0"/>
              <a:t>are responses </a:t>
            </a:r>
            <a:r>
              <a:rPr lang="en-US" dirty="0"/>
              <a:t>to the external environment (input).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Burke-</a:t>
            </a:r>
            <a:r>
              <a:rPr lang="en-US" dirty="0" err="1"/>
              <a:t>Litwin</a:t>
            </a:r>
            <a:r>
              <a:rPr lang="en-US" dirty="0"/>
              <a:t> (1992) model adopts the open system approach towards an </a:t>
            </a:r>
            <a:r>
              <a:rPr lang="en-US" dirty="0" smtClean="0"/>
              <a:t>organisation.</a:t>
            </a:r>
          </a:p>
          <a:p>
            <a:r>
              <a:rPr lang="en-US" dirty="0" smtClean="0"/>
              <a:t>In </a:t>
            </a:r>
            <a:r>
              <a:rPr lang="en-US" dirty="0"/>
              <a:t>this model, the external environment serves as the input dimension and </a:t>
            </a:r>
            <a:r>
              <a:rPr lang="en-US" dirty="0" smtClean="0"/>
              <a:t>the individual </a:t>
            </a:r>
            <a:r>
              <a:rPr lang="en-US" dirty="0"/>
              <a:t>and the organisational performance serves as the output dimension</a:t>
            </a:r>
            <a:r>
              <a:rPr lang="en-US" dirty="0" smtClean="0"/>
              <a:t>.</a:t>
            </a:r>
          </a:p>
          <a:p>
            <a:r>
              <a:rPr lang="en-US" dirty="0"/>
              <a:t>Burke and </a:t>
            </a:r>
            <a:r>
              <a:rPr lang="en-US" dirty="0" err="1"/>
              <a:t>Litwin</a:t>
            </a:r>
            <a:r>
              <a:rPr lang="en-US" dirty="0"/>
              <a:t> assert “</a:t>
            </a:r>
            <a:r>
              <a:rPr lang="en-US" i="1" dirty="0"/>
              <a:t>. . . </a:t>
            </a:r>
            <a:r>
              <a:rPr lang="en-US" i="1" dirty="0" smtClean="0"/>
              <a:t>Organisational change</a:t>
            </a:r>
            <a:r>
              <a:rPr lang="en-US" i="1" dirty="0"/>
              <a:t>, especially an overhaul of the company business strategy, stems more </a:t>
            </a:r>
            <a:r>
              <a:rPr lang="en-US" i="1" dirty="0" smtClean="0"/>
              <a:t>from environmental </a:t>
            </a:r>
            <a:r>
              <a:rPr lang="en-US" i="1" dirty="0"/>
              <a:t>impact than from any other </a:t>
            </a:r>
            <a:r>
              <a:rPr lang="en-US" i="1" dirty="0" smtClean="0"/>
              <a:t>factor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Transformational </a:t>
            </a:r>
            <a:r>
              <a:rPr lang="en-US" dirty="0"/>
              <a:t>factors comprising mission, </a:t>
            </a:r>
            <a:r>
              <a:rPr lang="en-US" dirty="0" smtClean="0"/>
              <a:t>strategy, leadership </a:t>
            </a:r>
            <a:r>
              <a:rPr lang="en-US" dirty="0"/>
              <a:t>and culture play a more important role when large scale </a:t>
            </a:r>
            <a:r>
              <a:rPr lang="en-US" dirty="0" smtClean="0"/>
              <a:t>organisational change </a:t>
            </a:r>
            <a:r>
              <a:rPr lang="en-US" dirty="0"/>
              <a:t>is to be brought about. </a:t>
            </a:r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mere pronouncement of the strategy by the </a:t>
            </a:r>
            <a:r>
              <a:rPr lang="en-US" dirty="0" smtClean="0"/>
              <a:t>leader is </a:t>
            </a:r>
            <a:r>
              <a:rPr lang="en-US" dirty="0"/>
              <a:t>not </a:t>
            </a:r>
            <a:r>
              <a:rPr lang="en-US" dirty="0" smtClean="0"/>
              <a:t>sufficient </a:t>
            </a:r>
            <a:r>
              <a:rPr lang="en-US" dirty="0"/>
              <a:t>for effective organisational change, it needs to be supported by </a:t>
            </a:r>
            <a:r>
              <a:rPr lang="en-US" dirty="0" smtClean="0"/>
              <a:t>culture change</a:t>
            </a:r>
            <a:r>
              <a:rPr lang="en-US" dirty="0"/>
              <a:t>, its alignment with mission, strategy and leadership </a:t>
            </a:r>
            <a:r>
              <a:rPr lang="en-US" dirty="0" err="1"/>
              <a:t>behaviour</a:t>
            </a:r>
            <a:r>
              <a:rPr lang="en-US" dirty="0" smtClean="0"/>
              <a:t>.</a:t>
            </a:r>
          </a:p>
          <a:p>
            <a:r>
              <a:rPr lang="en-US" dirty="0"/>
              <a:t>The model includes 12 components critical for organisational understanding and analysis.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4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2" y="0"/>
            <a:ext cx="65532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74" y="5901775"/>
            <a:ext cx="5322036" cy="9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dimensions can be seen as belonging to different levels</a:t>
            </a:r>
            <a:r>
              <a:rPr lang="en-US" dirty="0" smtClean="0"/>
              <a:t>—</a:t>
            </a:r>
          </a:p>
          <a:p>
            <a:pPr lvl="1"/>
            <a:r>
              <a:rPr lang="en-US" dirty="0" smtClean="0"/>
              <a:t>large system level </a:t>
            </a:r>
            <a:r>
              <a:rPr lang="en-US" dirty="0"/>
              <a:t>(variables such as mission, strategy, leadership and culture); group/local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unit level </a:t>
            </a:r>
            <a:r>
              <a:rPr lang="en-US" dirty="0"/>
              <a:t>(variables such as climate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individual level (variables such as individual </a:t>
            </a:r>
            <a:r>
              <a:rPr lang="en-US" dirty="0" smtClean="0"/>
              <a:t>needs and </a:t>
            </a:r>
            <a:r>
              <a:rPr lang="en-US" dirty="0"/>
              <a:t>values, task requirements and individual skills, and motivation). </a:t>
            </a:r>
            <a:endParaRPr lang="en-US" dirty="0" smtClean="0"/>
          </a:p>
          <a:p>
            <a:pPr marL="285750" lvl="1"/>
            <a:r>
              <a:rPr lang="en-US" sz="2400" dirty="0"/>
              <a:t>The </a:t>
            </a:r>
            <a:r>
              <a:rPr lang="en-US" sz="2400" dirty="0" smtClean="0"/>
              <a:t>bi-directional </a:t>
            </a:r>
            <a:r>
              <a:rPr lang="en-US" dirty="0" smtClean="0"/>
              <a:t>arrows </a:t>
            </a:r>
            <a:r>
              <a:rPr lang="en-US" dirty="0"/>
              <a:t>signify the open system principle of multiple impact, that is, change in </a:t>
            </a:r>
            <a:r>
              <a:rPr lang="en-US" dirty="0" smtClean="0"/>
              <a:t>one affects </a:t>
            </a:r>
            <a:r>
              <a:rPr lang="en-US" dirty="0"/>
              <a:t>the others.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‘Drivers’ of Organisational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model’s underlying assumption is that a company is an organic entity and is </a:t>
            </a:r>
            <a:r>
              <a:rPr lang="en-US" dirty="0" smtClean="0"/>
              <a:t>made up </a:t>
            </a:r>
            <a:r>
              <a:rPr lang="en-US" dirty="0"/>
              <a:t>of many individual components, each of which potentially plays a role in </a:t>
            </a:r>
            <a:r>
              <a:rPr lang="en-US" dirty="0" smtClean="0"/>
              <a:t>change efforts.</a:t>
            </a:r>
          </a:p>
          <a:p>
            <a:r>
              <a:rPr lang="en-US" dirty="0" smtClean="0"/>
              <a:t>Factors </a:t>
            </a:r>
            <a:r>
              <a:rPr lang="en-US" dirty="0"/>
              <a:t>such as leadership, organisational mission, strategy and culture </a:t>
            </a:r>
            <a:r>
              <a:rPr lang="en-US" dirty="0" smtClean="0"/>
              <a:t>shape and </a:t>
            </a:r>
            <a:r>
              <a:rPr lang="en-US" dirty="0"/>
              <a:t>drive an </a:t>
            </a:r>
            <a:r>
              <a:rPr lang="en-US" dirty="0" err="1"/>
              <a:t>organisation’s</a:t>
            </a:r>
            <a:r>
              <a:rPr lang="en-US" dirty="0"/>
              <a:t> life in </a:t>
            </a:r>
            <a:r>
              <a:rPr lang="en-US" dirty="0" smtClean="0"/>
              <a:t>broad </a:t>
            </a:r>
            <a:r>
              <a:rPr lang="en-US" dirty="0"/>
              <a:t>ways thereby playing </a:t>
            </a:r>
            <a:r>
              <a:rPr lang="en-US" dirty="0" smtClean="0"/>
              <a:t>transformational roles </a:t>
            </a:r>
            <a:r>
              <a:rPr lang="en-US" dirty="0"/>
              <a:t>in the life of an </a:t>
            </a:r>
            <a:r>
              <a:rPr lang="en-US" dirty="0" smtClean="0"/>
              <a:t>organisation.</a:t>
            </a:r>
          </a:p>
          <a:p>
            <a:r>
              <a:rPr lang="en-US" dirty="0" smtClean="0"/>
              <a:t>At </a:t>
            </a:r>
            <a:r>
              <a:rPr lang="en-US" dirty="0"/>
              <a:t>the same time there are variables </a:t>
            </a:r>
            <a:r>
              <a:rPr lang="en-US" dirty="0" smtClean="0"/>
              <a:t>like a </a:t>
            </a:r>
            <a:r>
              <a:rPr lang="en-US" dirty="0"/>
              <a:t>company’s structure, management practices, systems (technology) that help </a:t>
            </a:r>
            <a:r>
              <a:rPr lang="en-US" dirty="0" smtClean="0"/>
              <a:t>people conduct </a:t>
            </a:r>
            <a:r>
              <a:rPr lang="en-US" dirty="0"/>
              <a:t>their jobs and factors like employee motivation, needs, job </a:t>
            </a:r>
            <a:r>
              <a:rPr lang="en-US" dirty="0" smtClean="0"/>
              <a:t>fit </a:t>
            </a:r>
            <a:r>
              <a:rPr lang="en-US" dirty="0"/>
              <a:t>and work </a:t>
            </a:r>
            <a:r>
              <a:rPr lang="en-US" dirty="0" smtClean="0"/>
              <a:t>unit climate-that influence </a:t>
            </a:r>
            <a:r>
              <a:rPr lang="en-US" dirty="0"/>
              <a:t>how work gets done on an actual everyday basis. These </a:t>
            </a:r>
            <a:r>
              <a:rPr lang="en-US" dirty="0" smtClean="0"/>
              <a:t>factors influence </a:t>
            </a:r>
            <a:r>
              <a:rPr lang="en-US" dirty="0"/>
              <a:t>organisational and individual performance at a “transactional” level.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4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refer to forces or variables outside the organisation that </a:t>
            </a:r>
            <a:r>
              <a:rPr lang="en-US" dirty="0" smtClean="0"/>
              <a:t>influence </a:t>
            </a:r>
            <a:r>
              <a:rPr lang="en-US" dirty="0"/>
              <a:t>the </a:t>
            </a:r>
            <a:r>
              <a:rPr lang="en-US" dirty="0" smtClean="0"/>
              <a:t>organisational performance </a:t>
            </a:r>
            <a:r>
              <a:rPr lang="en-US" dirty="0"/>
              <a:t>such as political and economic conditions, government </a:t>
            </a:r>
            <a:r>
              <a:rPr lang="en-US" dirty="0" smtClean="0"/>
              <a:t>regulations, market </a:t>
            </a:r>
            <a:r>
              <a:rPr lang="en-US" dirty="0"/>
              <a:t>conditions, customer </a:t>
            </a:r>
            <a:r>
              <a:rPr lang="en-US" dirty="0" err="1"/>
              <a:t>behaviour</a:t>
            </a:r>
            <a:r>
              <a:rPr lang="en-US" dirty="0"/>
              <a:t> and satisfaction and changing technology.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Mission and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refers to the </a:t>
            </a:r>
            <a:r>
              <a:rPr lang="en-US" dirty="0" err="1"/>
              <a:t>organisation’s</a:t>
            </a:r>
            <a:r>
              <a:rPr lang="en-US" dirty="0"/>
              <a:t> ultimate purpose or primary goals. In short, it </a:t>
            </a:r>
            <a:r>
              <a:rPr lang="en-US" dirty="0" smtClean="0"/>
              <a:t>is what </a:t>
            </a:r>
            <a:r>
              <a:rPr lang="en-US" dirty="0"/>
              <a:t>the organisation stands for. Strategy refers to the ‘how’ or the process </a:t>
            </a:r>
            <a:r>
              <a:rPr lang="en-US" dirty="0" smtClean="0"/>
              <a:t>through which </a:t>
            </a:r>
            <a:r>
              <a:rPr lang="en-US" dirty="0"/>
              <a:t>the mission is to be accomplished.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</a:t>
            </a:r>
            <a:r>
              <a:rPr lang="en-US" dirty="0"/>
              <a:t>roles include </a:t>
            </a:r>
            <a:r>
              <a:rPr lang="en-US" dirty="0" smtClean="0"/>
              <a:t>responsibilities of </a:t>
            </a:r>
            <a:r>
              <a:rPr lang="en-US" dirty="0"/>
              <a:t>persuasion, </a:t>
            </a:r>
            <a:r>
              <a:rPr lang="en-US" dirty="0" smtClean="0"/>
              <a:t>influence</a:t>
            </a:r>
            <a:r>
              <a:rPr lang="en-US" dirty="0"/>
              <a:t>, serving followers, and acting as a role </a:t>
            </a:r>
            <a:r>
              <a:rPr lang="en-US" dirty="0" smtClean="0"/>
              <a:t>model.</a:t>
            </a:r>
          </a:p>
          <a:p>
            <a:r>
              <a:rPr lang="en-US" dirty="0" smtClean="0"/>
              <a:t>Though</a:t>
            </a:r>
            <a:r>
              <a:rPr lang="en-US" dirty="0"/>
              <a:t> </a:t>
            </a:r>
            <a:r>
              <a:rPr lang="en-US" dirty="0" smtClean="0"/>
              <a:t>leadership </a:t>
            </a:r>
            <a:r>
              <a:rPr lang="en-US" dirty="0"/>
              <a:t>often overlaps with management practices, these have </a:t>
            </a:r>
            <a:r>
              <a:rPr lang="en-US" dirty="0" smtClean="0"/>
              <a:t>definite differences as well.</a:t>
            </a:r>
          </a:p>
          <a:p>
            <a:pPr lvl="1"/>
            <a:r>
              <a:rPr lang="en-US" dirty="0" smtClean="0"/>
              <a:t>Leadership </a:t>
            </a:r>
            <a:r>
              <a:rPr lang="en-US" dirty="0"/>
              <a:t>is related to vision, using one’s </a:t>
            </a:r>
            <a:r>
              <a:rPr lang="en-US" dirty="0" smtClean="0"/>
              <a:t>influence</a:t>
            </a:r>
            <a:r>
              <a:rPr lang="en-US" dirty="0"/>
              <a:t>, persuasive </a:t>
            </a:r>
            <a:r>
              <a:rPr lang="en-US" dirty="0" smtClean="0"/>
              <a:t>communication skills</a:t>
            </a:r>
            <a:r>
              <a:rPr lang="en-US" dirty="0"/>
              <a:t>, </a:t>
            </a:r>
            <a:r>
              <a:rPr lang="en-US" dirty="0" err="1"/>
              <a:t>recognising</a:t>
            </a:r>
            <a:r>
              <a:rPr lang="en-US" dirty="0"/>
              <a:t> people through praise and providing opportunities to learn </a:t>
            </a:r>
            <a:r>
              <a:rPr lang="en-US" dirty="0" smtClean="0"/>
              <a:t>new skills.</a:t>
            </a:r>
          </a:p>
          <a:p>
            <a:pPr lvl="1"/>
            <a:r>
              <a:rPr lang="en-US" dirty="0" smtClean="0"/>
              <a:t>Management </a:t>
            </a:r>
            <a:r>
              <a:rPr lang="en-US" dirty="0"/>
              <a:t>deals with setting objectives, task accomplishments, using </a:t>
            </a:r>
            <a:r>
              <a:rPr lang="en-US" dirty="0" smtClean="0"/>
              <a:t>the </a:t>
            </a:r>
            <a:r>
              <a:rPr lang="en-US" dirty="0" err="1" smtClean="0"/>
              <a:t>organisation’s</a:t>
            </a:r>
            <a:r>
              <a:rPr lang="en-US" dirty="0" smtClean="0"/>
              <a:t> </a:t>
            </a:r>
            <a:r>
              <a:rPr lang="en-US" dirty="0"/>
              <a:t>resources </a:t>
            </a:r>
            <a:r>
              <a:rPr lang="en-US" dirty="0" smtClean="0"/>
              <a:t>efficiently </a:t>
            </a:r>
            <a:r>
              <a:rPr lang="en-US" dirty="0"/>
              <a:t>and effectively and rewarding people using </a:t>
            </a:r>
            <a:r>
              <a:rPr lang="en-US" dirty="0" smtClean="0"/>
              <a:t>extrinsic factors </a:t>
            </a:r>
            <a:r>
              <a:rPr lang="en-US" dirty="0"/>
              <a:t>such as monetary rewards and elevation in status.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azmat.ali.shah@inu.edu.pk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22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795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</vt:lpstr>
      <vt:lpstr>Model of Organisational Performance and Change</vt:lpstr>
      <vt:lpstr>PowerPoint Presentation</vt:lpstr>
      <vt:lpstr>PowerPoint Presentation</vt:lpstr>
      <vt:lpstr>PowerPoint Presentation</vt:lpstr>
      <vt:lpstr>PowerPoint Presentation</vt:lpstr>
      <vt:lpstr>The ‘Drivers’ of Organisational Transformation</vt:lpstr>
      <vt:lpstr>External environment</vt:lpstr>
      <vt:lpstr>Mission and strategy</vt:lpstr>
      <vt:lpstr>Leadership</vt:lpstr>
      <vt:lpstr>Culture</vt:lpstr>
      <vt:lpstr>Systems</vt:lpstr>
      <vt:lpstr>Climate</vt:lpstr>
      <vt:lpstr>Task requirements and individual skills/abilities</vt:lpstr>
      <vt:lpstr>Individual needs and values</vt:lpstr>
      <vt:lpstr>Motivation</vt:lpstr>
      <vt:lpstr>Individual and organisational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2020-11-11T08:11:18Z</dcterms:created>
  <dcterms:modified xsi:type="dcterms:W3CDTF">2020-11-11T09:57:19Z</dcterms:modified>
</cp:coreProperties>
</file>