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7C88-3BFD-4744-92F7-95B4E04707E3}" type="datetimeFigureOut">
              <a:rPr lang="en-US" smtClean="0"/>
              <a:t>17-Aug-20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29C-97BD-45D4-A242-3D5EF74F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08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7C88-3BFD-4744-92F7-95B4E04707E3}" type="datetimeFigureOut">
              <a:rPr lang="en-US" smtClean="0"/>
              <a:t>17-Aug-20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29C-97BD-45D4-A242-3D5EF74F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1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7C88-3BFD-4744-92F7-95B4E04707E3}" type="datetimeFigureOut">
              <a:rPr lang="en-US" smtClean="0"/>
              <a:t>17-Aug-20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29C-97BD-45D4-A242-3D5EF74F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6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7C88-3BFD-4744-92F7-95B4E04707E3}" type="datetimeFigureOut">
              <a:rPr lang="en-US" smtClean="0"/>
              <a:t>17-Aug-20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29C-97BD-45D4-A242-3D5EF74F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9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7C88-3BFD-4744-92F7-95B4E04707E3}" type="datetimeFigureOut">
              <a:rPr lang="en-US" smtClean="0"/>
              <a:t>17-Aug-20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29C-97BD-45D4-A242-3D5EF74F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35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7C88-3BFD-4744-92F7-95B4E04707E3}" type="datetimeFigureOut">
              <a:rPr lang="en-US" smtClean="0"/>
              <a:t>17-Aug-20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29C-97BD-45D4-A242-3D5EF74F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5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7C88-3BFD-4744-92F7-95B4E04707E3}" type="datetimeFigureOut">
              <a:rPr lang="en-US" smtClean="0"/>
              <a:t>17-Aug-20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29C-97BD-45D4-A242-3D5EF74F4F2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804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7C88-3BFD-4744-92F7-95B4E04707E3}" type="datetimeFigureOut">
              <a:rPr lang="en-US" smtClean="0"/>
              <a:t>17-Aug-20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29C-97BD-45D4-A242-3D5EF74F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3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7C88-3BFD-4744-92F7-95B4E04707E3}" type="datetimeFigureOut">
              <a:rPr lang="en-US" smtClean="0"/>
              <a:t>17-Aug-20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29C-97BD-45D4-A242-3D5EF74F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4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7C88-3BFD-4744-92F7-95B4E04707E3}" type="datetimeFigureOut">
              <a:rPr lang="en-US" smtClean="0"/>
              <a:t>17-Aug-20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29C-97BD-45D4-A242-3D5EF74F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6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3757C88-3BFD-4744-92F7-95B4E04707E3}" type="datetimeFigureOut">
              <a:rPr lang="en-US" smtClean="0"/>
              <a:t>17-Aug-20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29C-97BD-45D4-A242-3D5EF74F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5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3757C88-3BFD-4744-92F7-95B4E04707E3}" type="datetimeFigureOut">
              <a:rPr lang="en-US" smtClean="0"/>
              <a:t>17-Aug-20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E4B629C-97BD-45D4-A242-3D5EF74F4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3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PERSONALITY </a:t>
            </a:r>
            <a:r>
              <a:rPr lang="en-US" sz="3600" dirty="0" smtClean="0"/>
              <a:t>AND ORGANISATION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32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141732"/>
            <a:ext cx="7729728" cy="1188720"/>
          </a:xfrm>
        </p:spPr>
        <p:txBody>
          <a:bodyPr/>
          <a:lstStyle/>
          <a:p>
            <a:r>
              <a:rPr lang="en-US" dirty="0"/>
              <a:t>THEORIES OF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854926"/>
            <a:ext cx="11403874" cy="4663440"/>
          </a:xfrm>
        </p:spPr>
        <p:txBody>
          <a:bodyPr/>
          <a:lstStyle/>
          <a:p>
            <a:r>
              <a:rPr lang="en-US" dirty="0" err="1"/>
              <a:t>Maddi</a:t>
            </a:r>
            <a:r>
              <a:rPr lang="en-US" dirty="0"/>
              <a:t> (1980) said that “</a:t>
            </a:r>
            <a:r>
              <a:rPr lang="en-US" dirty="0" err="1"/>
              <a:t>theorising</a:t>
            </a:r>
            <a:r>
              <a:rPr lang="en-US" dirty="0"/>
              <a:t> about the nature of personality without keeping in mind </a:t>
            </a:r>
            <a:r>
              <a:rPr lang="en-US" dirty="0" smtClean="0"/>
              <a:t>just what </a:t>
            </a:r>
            <a:r>
              <a:rPr lang="en-US" dirty="0"/>
              <a:t>you want to understand about human </a:t>
            </a:r>
            <a:r>
              <a:rPr lang="en-US" dirty="0" err="1"/>
              <a:t>behaviour</a:t>
            </a:r>
            <a:r>
              <a:rPr lang="en-US" dirty="0"/>
              <a:t> is like building a boat in the absence </a:t>
            </a:r>
            <a:r>
              <a:rPr lang="en-US" dirty="0" smtClean="0"/>
              <a:t>of knowledge </a:t>
            </a:r>
            <a:r>
              <a:rPr lang="en-US" dirty="0"/>
              <a:t>of what water is like”.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number of theories of personality have been proposed.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031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59297"/>
            <a:ext cx="7729728" cy="1188720"/>
          </a:xfrm>
        </p:spPr>
        <p:txBody>
          <a:bodyPr/>
          <a:lstStyle/>
          <a:p>
            <a:r>
              <a:rPr lang="en-US" dirty="0"/>
              <a:t>Trait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5" y="1645920"/>
            <a:ext cx="11625943" cy="4728754"/>
          </a:xfrm>
        </p:spPr>
        <p:txBody>
          <a:bodyPr>
            <a:normAutofit/>
          </a:bodyPr>
          <a:lstStyle/>
          <a:p>
            <a:r>
              <a:rPr lang="en-US" dirty="0"/>
              <a:t>A personality trait is an enduring and habitual </a:t>
            </a:r>
            <a:r>
              <a:rPr lang="en-US" dirty="0" err="1"/>
              <a:t>behaviour</a:t>
            </a:r>
            <a:r>
              <a:rPr lang="en-US" dirty="0"/>
              <a:t> pattern (dimension) that occurs in a </a:t>
            </a:r>
            <a:r>
              <a:rPr lang="en-US" dirty="0" smtClean="0"/>
              <a:t>variety of </a:t>
            </a:r>
            <a:r>
              <a:rPr lang="en-US" dirty="0"/>
              <a:t>circumstances. </a:t>
            </a:r>
            <a:endParaRPr lang="en-US" dirty="0" smtClean="0"/>
          </a:p>
          <a:p>
            <a:r>
              <a:rPr lang="en-US" dirty="0" smtClean="0"/>
              <a:t>Trait </a:t>
            </a:r>
            <a:r>
              <a:rPr lang="en-US" dirty="0"/>
              <a:t>theory assumes that there is a common set of traits on which individuals </a:t>
            </a:r>
            <a:r>
              <a:rPr lang="en-US" dirty="0" smtClean="0"/>
              <a:t>can be compared.</a:t>
            </a:r>
          </a:p>
          <a:p>
            <a:r>
              <a:rPr lang="en-US" dirty="0" smtClean="0"/>
              <a:t>One </a:t>
            </a:r>
            <a:r>
              <a:rPr lang="en-US" dirty="0"/>
              <a:t>of the most popular trait theories was proposed by Eysenck (1960). </a:t>
            </a:r>
            <a:endParaRPr lang="en-US" dirty="0" smtClean="0"/>
          </a:p>
          <a:p>
            <a:r>
              <a:rPr lang="en-US" dirty="0" smtClean="0"/>
              <a:t>He identified one </a:t>
            </a:r>
            <a:r>
              <a:rPr lang="en-US" dirty="0"/>
              <a:t>major dimension on which personality can vary, and called it the E-dimension. </a:t>
            </a:r>
            <a:endParaRPr lang="en-US" dirty="0" smtClean="0"/>
          </a:p>
          <a:p>
            <a:r>
              <a:rPr lang="en-US" dirty="0" smtClean="0"/>
              <a:t>E-dimension divides </a:t>
            </a:r>
            <a:r>
              <a:rPr lang="en-US" dirty="0"/>
              <a:t>people into two broad categories—extroverts and </a:t>
            </a:r>
            <a:r>
              <a:rPr lang="en-US" dirty="0" smtClean="0"/>
              <a:t>introverts.</a:t>
            </a:r>
          </a:p>
          <a:p>
            <a:r>
              <a:rPr lang="en-US" dirty="0" smtClean="0"/>
              <a:t>Extroverts </a:t>
            </a:r>
            <a:r>
              <a:rPr lang="en-US" dirty="0"/>
              <a:t>are </a:t>
            </a:r>
            <a:r>
              <a:rPr lang="en-US" dirty="0" smtClean="0"/>
              <a:t>tough-minded individuals </a:t>
            </a:r>
            <a:r>
              <a:rPr lang="en-US" dirty="0"/>
              <a:t>who need strong external stimulation.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are sociable, like parties, are good at </a:t>
            </a:r>
            <a:r>
              <a:rPr lang="en-US" dirty="0" smtClean="0"/>
              <a:t>telling stories</a:t>
            </a:r>
            <a:r>
              <a:rPr lang="en-US" dirty="0"/>
              <a:t>, have many friends, are carefree, take risks, active, aggressive, quick tempered, display </a:t>
            </a:r>
            <a:r>
              <a:rPr lang="en-US" dirty="0" smtClean="0"/>
              <a:t>their emotions</a:t>
            </a:r>
            <a:r>
              <a:rPr lang="en-US" dirty="0"/>
              <a:t>, and are unreliable. 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the other hand, introverts are tender-minded people </a:t>
            </a:r>
            <a:r>
              <a:rPr lang="en-US" dirty="0" smtClean="0"/>
              <a:t>who experience </a:t>
            </a:r>
            <a:r>
              <a:rPr lang="en-US" dirty="0"/>
              <a:t>strong emotions, they are quite, introspective, prefer books to people, are </a:t>
            </a:r>
            <a:r>
              <a:rPr lang="en-US" dirty="0" smtClean="0"/>
              <a:t>withdrawn, reserved</a:t>
            </a:r>
            <a:r>
              <a:rPr lang="en-US" dirty="0"/>
              <a:t>, appreciate order, suppress emotions, are pessimistic, worry about morality, and </a:t>
            </a:r>
            <a:r>
              <a:rPr lang="en-US" dirty="0" smtClean="0"/>
              <a:t>are reliable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316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59296"/>
            <a:ext cx="7729728" cy="890235"/>
          </a:xfrm>
        </p:spPr>
        <p:txBody>
          <a:bodyPr/>
          <a:lstStyle/>
          <a:p>
            <a:r>
              <a:rPr lang="en-US" dirty="0"/>
              <a:t>Psychoanalytic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17" y="1515292"/>
            <a:ext cx="10959737" cy="4976948"/>
          </a:xfrm>
        </p:spPr>
        <p:txBody>
          <a:bodyPr>
            <a:normAutofit/>
          </a:bodyPr>
          <a:lstStyle/>
          <a:p>
            <a:r>
              <a:rPr lang="en-US" dirty="0"/>
              <a:t>Psychoanalytic theory </a:t>
            </a:r>
            <a:r>
              <a:rPr lang="en-US" dirty="0" err="1"/>
              <a:t>emphasises</a:t>
            </a:r>
            <a:r>
              <a:rPr lang="en-US" dirty="0"/>
              <a:t> the contribution of the “unconscious” as a component </a:t>
            </a:r>
            <a:r>
              <a:rPr lang="en-US" dirty="0" smtClean="0"/>
              <a:t>of personality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unconscious forces motivate a variety of </a:t>
            </a:r>
            <a:r>
              <a:rPr lang="en-US" dirty="0" err="1"/>
              <a:t>behaviour</a:t>
            </a:r>
            <a:r>
              <a:rPr lang="en-US" dirty="0"/>
              <a:t> patterns.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view </a:t>
            </a:r>
            <a:r>
              <a:rPr lang="en-US" dirty="0" smtClean="0"/>
              <a:t>which originated </a:t>
            </a:r>
            <a:r>
              <a:rPr lang="en-US" dirty="0"/>
              <a:t>at the beginning of the 20th century was propounded by a Viennese physician </a:t>
            </a:r>
            <a:r>
              <a:rPr lang="en-US" dirty="0" smtClean="0"/>
              <a:t>named Sigmund </a:t>
            </a:r>
            <a:r>
              <a:rPr lang="en-US" dirty="0"/>
              <a:t>Freud. </a:t>
            </a:r>
            <a:endParaRPr lang="en-US" dirty="0" smtClean="0"/>
          </a:p>
          <a:p>
            <a:r>
              <a:rPr lang="en-US" dirty="0" smtClean="0"/>
              <a:t>Freud </a:t>
            </a:r>
            <a:r>
              <a:rPr lang="en-US" dirty="0" err="1"/>
              <a:t>theorised</a:t>
            </a:r>
            <a:r>
              <a:rPr lang="en-US" dirty="0"/>
              <a:t> that powerful unconscious biological drives, mostly sexual </a:t>
            </a:r>
            <a:r>
              <a:rPr lang="en-US" dirty="0" smtClean="0"/>
              <a:t>and aggressive </a:t>
            </a:r>
            <a:r>
              <a:rPr lang="en-US" dirty="0"/>
              <a:t>(called libido) motivate human </a:t>
            </a:r>
            <a:r>
              <a:rPr lang="en-US" dirty="0" err="1"/>
              <a:t>behaviour</a:t>
            </a:r>
            <a:r>
              <a:rPr lang="en-US" dirty="0"/>
              <a:t> and put people in conflict with social </a:t>
            </a:r>
            <a:r>
              <a:rPr lang="en-US" dirty="0" smtClean="0"/>
              <a:t>reality, thus </a:t>
            </a:r>
            <a:r>
              <a:rPr lang="en-US" dirty="0"/>
              <a:t>creating anxiety (Freud, 1973).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combat this anxiety people unconsciously distort </a:t>
            </a:r>
            <a:r>
              <a:rPr lang="en-US" dirty="0" smtClean="0"/>
              <a:t>reality through </a:t>
            </a:r>
            <a:r>
              <a:rPr lang="en-US" dirty="0"/>
              <a:t>a variety of </a:t>
            </a:r>
            <a:r>
              <a:rPr lang="en-US" dirty="0" err="1"/>
              <a:t>Defence</a:t>
            </a:r>
            <a:r>
              <a:rPr lang="en-US" dirty="0"/>
              <a:t> Mechanisms.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698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777" y="757646"/>
            <a:ext cx="10332720" cy="5812971"/>
          </a:xfrm>
        </p:spPr>
        <p:txBody>
          <a:bodyPr>
            <a:normAutofit/>
          </a:bodyPr>
          <a:lstStyle/>
          <a:p>
            <a:r>
              <a:rPr lang="en-US" dirty="0"/>
              <a:t>Regression: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return to </a:t>
            </a:r>
            <a:r>
              <a:rPr lang="en-US" dirty="0" err="1"/>
              <a:t>behaviour</a:t>
            </a:r>
            <a:r>
              <a:rPr lang="en-US" dirty="0"/>
              <a:t> characteristics of earlier age, such as sucking thumb.</a:t>
            </a:r>
          </a:p>
          <a:p>
            <a:r>
              <a:rPr lang="en-US" dirty="0" smtClean="0"/>
              <a:t>Repression:</a:t>
            </a:r>
          </a:p>
          <a:p>
            <a:pPr lvl="1"/>
            <a:r>
              <a:rPr lang="en-US" dirty="0" smtClean="0"/>
              <a:t>blocking </a:t>
            </a:r>
            <a:r>
              <a:rPr lang="en-US" dirty="0"/>
              <a:t>from the conscious those feelings and experiences that </a:t>
            </a:r>
            <a:r>
              <a:rPr lang="en-US" dirty="0" smtClean="0"/>
              <a:t>arouse anxiety—for </a:t>
            </a:r>
            <a:r>
              <a:rPr lang="en-US" dirty="0"/>
              <a:t>example, sexual fantasies about one’s parent of the opposite sex.</a:t>
            </a:r>
          </a:p>
          <a:p>
            <a:r>
              <a:rPr lang="en-US" dirty="0" smtClean="0"/>
              <a:t>Reaction </a:t>
            </a:r>
            <a:r>
              <a:rPr lang="en-US" dirty="0"/>
              <a:t>Formation: </a:t>
            </a:r>
            <a:endParaRPr lang="en-US" dirty="0" smtClean="0"/>
          </a:p>
          <a:p>
            <a:pPr lvl="1"/>
            <a:r>
              <a:rPr lang="en-US" dirty="0" smtClean="0"/>
              <a:t>saying </a:t>
            </a:r>
            <a:r>
              <a:rPr lang="en-US" dirty="0"/>
              <a:t>the opposite of what one really feels—saying you </a:t>
            </a:r>
            <a:r>
              <a:rPr lang="en-US" dirty="0" smtClean="0"/>
              <a:t>like someone </a:t>
            </a:r>
            <a:r>
              <a:rPr lang="en-US" dirty="0"/>
              <a:t>when you really hate him/her.</a:t>
            </a:r>
          </a:p>
          <a:p>
            <a:r>
              <a:rPr lang="en-US" dirty="0" smtClean="0"/>
              <a:t>Sublimation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channeling </a:t>
            </a:r>
            <a:r>
              <a:rPr lang="en-US" dirty="0"/>
              <a:t>sexual or aggressive impulses into socially acceptable </a:t>
            </a:r>
            <a:r>
              <a:rPr lang="en-US" dirty="0" smtClean="0"/>
              <a:t>activities: compulsive </a:t>
            </a:r>
            <a:r>
              <a:rPr lang="en-US" dirty="0"/>
              <a:t>interest in work, sports or hobbies.</a:t>
            </a:r>
          </a:p>
          <a:p>
            <a:r>
              <a:rPr lang="en-US" dirty="0" smtClean="0"/>
              <a:t>Projection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attributing </a:t>
            </a:r>
            <a:r>
              <a:rPr lang="en-US" dirty="0"/>
              <a:t>unacceptable thoughts and feelings to another </a:t>
            </a:r>
            <a:r>
              <a:rPr lang="en-US" dirty="0" smtClean="0"/>
              <a:t>person–saying someone </a:t>
            </a:r>
            <a:r>
              <a:rPr lang="en-US" dirty="0"/>
              <a:t>else is lazy when one is himself/herself lazy.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039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85423"/>
            <a:ext cx="7729728" cy="72041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Behaviourism</a:t>
            </a:r>
            <a:r>
              <a:rPr lang="en-US" dirty="0"/>
              <a:t>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17" y="1645920"/>
            <a:ext cx="11090366" cy="4794069"/>
          </a:xfrm>
        </p:spPr>
        <p:txBody>
          <a:bodyPr/>
          <a:lstStyle/>
          <a:p>
            <a:r>
              <a:rPr lang="en-US" dirty="0"/>
              <a:t>Unlike the Freudian interpretation of personality, the Theory of </a:t>
            </a:r>
            <a:r>
              <a:rPr lang="en-US" dirty="0" err="1"/>
              <a:t>Behaviourism</a:t>
            </a:r>
            <a:r>
              <a:rPr lang="en-US" dirty="0"/>
              <a:t> focuses on </a:t>
            </a:r>
            <a:r>
              <a:rPr lang="en-US" dirty="0" smtClean="0"/>
              <a:t>behavior that </a:t>
            </a:r>
            <a:r>
              <a:rPr lang="en-US" dirty="0"/>
              <a:t>can be seen, measured, and recorded. It looks for the immediate, observable factors that cause </a:t>
            </a:r>
            <a:r>
              <a:rPr lang="en-US" dirty="0" smtClean="0"/>
              <a:t>a particular </a:t>
            </a:r>
            <a:r>
              <a:rPr lang="en-US" dirty="0" err="1"/>
              <a:t>behaviour</a:t>
            </a:r>
            <a:r>
              <a:rPr lang="en-US" dirty="0"/>
              <a:t> (Watson, 1924).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propounds that learning changes </a:t>
            </a:r>
            <a:r>
              <a:rPr lang="en-US" dirty="0" err="1"/>
              <a:t>behaviour</a:t>
            </a:r>
            <a:r>
              <a:rPr lang="en-US" dirty="0"/>
              <a:t> and </a:t>
            </a:r>
            <a:r>
              <a:rPr lang="en-US" dirty="0" smtClean="0"/>
              <a:t>advances growth </a:t>
            </a:r>
            <a:r>
              <a:rPr lang="en-US" dirty="0"/>
              <a:t>and development.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121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Humanistic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429691"/>
            <a:ext cx="11234057" cy="4075611"/>
          </a:xfrm>
        </p:spPr>
        <p:txBody>
          <a:bodyPr/>
          <a:lstStyle/>
          <a:p>
            <a:r>
              <a:rPr lang="en-US" dirty="0"/>
              <a:t>The Humanistic Theory </a:t>
            </a:r>
            <a:r>
              <a:rPr lang="en-US" dirty="0" err="1"/>
              <a:t>emphasises</a:t>
            </a:r>
            <a:r>
              <a:rPr lang="en-US" dirty="0"/>
              <a:t> the importance of individual growth, improvement, and </a:t>
            </a:r>
            <a:r>
              <a:rPr lang="en-US" dirty="0" smtClean="0"/>
              <a:t>the self-concept </a:t>
            </a:r>
            <a:r>
              <a:rPr lang="en-US" dirty="0"/>
              <a:t>to personality.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theory maintains that human nature is either neutral or good, </a:t>
            </a:r>
            <a:r>
              <a:rPr lang="en-US" dirty="0" smtClean="0"/>
              <a:t>and any </a:t>
            </a:r>
            <a:r>
              <a:rPr lang="en-US" dirty="0"/>
              <a:t>bad characteristics are the result of damages that might have been inflicted on the </a:t>
            </a:r>
            <a:r>
              <a:rPr lang="en-US" dirty="0" smtClean="0"/>
              <a:t>developing individual.</a:t>
            </a:r>
          </a:p>
          <a:p>
            <a:r>
              <a:rPr lang="en-US" dirty="0" smtClean="0"/>
              <a:t>People </a:t>
            </a:r>
            <a:r>
              <a:rPr lang="en-US" dirty="0"/>
              <a:t>can take charge of their life and foster their own development.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have </a:t>
            </a:r>
            <a:r>
              <a:rPr lang="en-US" dirty="0" smtClean="0"/>
              <a:t>the potential </a:t>
            </a:r>
            <a:r>
              <a:rPr lang="en-US" dirty="0"/>
              <a:t>for positive development, creativity, and </a:t>
            </a:r>
            <a:r>
              <a:rPr lang="en-US" dirty="0" err="1"/>
              <a:t>self-realisation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most vocal proponent </a:t>
            </a:r>
            <a:r>
              <a:rPr lang="en-US" dirty="0" smtClean="0"/>
              <a:t>of the </a:t>
            </a:r>
            <a:r>
              <a:rPr lang="en-US" dirty="0"/>
              <a:t>humanistic theory is Maslow (1943) and his theory of Need Hierarchy.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90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89" y="2638044"/>
            <a:ext cx="11155680" cy="3462310"/>
          </a:xfrm>
        </p:spPr>
        <p:txBody>
          <a:bodyPr/>
          <a:lstStyle/>
          <a:p>
            <a:r>
              <a:rPr lang="en-US" dirty="0"/>
              <a:t>Personality is a characteristic way of responding to people, situations, and things that are more or </a:t>
            </a:r>
            <a:r>
              <a:rPr lang="en-US" dirty="0" smtClean="0"/>
              <a:t>less consistent.</a:t>
            </a:r>
          </a:p>
          <a:p>
            <a:r>
              <a:rPr lang="en-US" dirty="0"/>
              <a:t>“a dynamic organisation of psychological systems that creates the </a:t>
            </a:r>
            <a:r>
              <a:rPr lang="en-US" dirty="0" smtClean="0"/>
              <a:t>person’s characteristic </a:t>
            </a:r>
            <a:r>
              <a:rPr lang="en-US" dirty="0"/>
              <a:t>patterns of </a:t>
            </a:r>
            <a:r>
              <a:rPr lang="en-US" dirty="0" err="1"/>
              <a:t>behaviour</a:t>
            </a:r>
            <a:r>
              <a:rPr lang="en-US" dirty="0"/>
              <a:t>, thoughts and feelings</a:t>
            </a:r>
            <a:r>
              <a:rPr lang="en-US" dirty="0" smtClean="0"/>
              <a:t>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293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JOHARI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things that we know about ourselves and others, and there are things that </a:t>
            </a:r>
            <a:r>
              <a:rPr lang="en-US" dirty="0" smtClean="0"/>
              <a:t>we neither </a:t>
            </a:r>
            <a:r>
              <a:rPr lang="en-US" dirty="0"/>
              <a:t>know about ourselves nor of others. </a:t>
            </a:r>
            <a:endParaRPr lang="en-US" dirty="0" smtClean="0"/>
          </a:p>
          <a:p>
            <a:r>
              <a:rPr lang="en-US" dirty="0" err="1" smtClean="0"/>
              <a:t>Luft</a:t>
            </a:r>
            <a:r>
              <a:rPr lang="en-US" dirty="0" smtClean="0"/>
              <a:t> </a:t>
            </a:r>
            <a:r>
              <a:rPr lang="en-US" dirty="0"/>
              <a:t>(1970) put this picture in a paradigm called </a:t>
            </a:r>
            <a:r>
              <a:rPr lang="en-US" dirty="0" smtClean="0"/>
              <a:t>Johari Window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name Johari is a combination of the first names of its originators, Joseph </a:t>
            </a:r>
            <a:r>
              <a:rPr lang="en-US" dirty="0" err="1"/>
              <a:t>Luft</a:t>
            </a:r>
            <a:r>
              <a:rPr lang="en-US" dirty="0"/>
              <a:t> </a:t>
            </a:r>
            <a:r>
              <a:rPr lang="en-US" dirty="0" smtClean="0"/>
              <a:t>and Harry </a:t>
            </a:r>
            <a:r>
              <a:rPr lang="en-US" dirty="0"/>
              <a:t>Ingham.</a:t>
            </a:r>
          </a:p>
          <a:p>
            <a:r>
              <a:rPr lang="en-US" dirty="0"/>
              <a:t>The Johari Window identifies four areas of awareness of the personality based on how much </a:t>
            </a:r>
            <a:r>
              <a:rPr lang="en-US" dirty="0" smtClean="0"/>
              <a:t>we know </a:t>
            </a:r>
            <a:r>
              <a:rPr lang="en-US" dirty="0"/>
              <a:t>ourselves and how much others know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850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8580" y="2246811"/>
            <a:ext cx="7764689" cy="373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55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window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11" y="2560320"/>
            <a:ext cx="10267406" cy="3200400"/>
          </a:xfrm>
        </p:spPr>
        <p:txBody>
          <a:bodyPr/>
          <a:lstStyle/>
          <a:p>
            <a:r>
              <a:rPr lang="en-US" dirty="0"/>
              <a:t>The open window contains information known to us and also available to others.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we get </a:t>
            </a:r>
            <a:r>
              <a:rPr lang="en-US" dirty="0" smtClean="0"/>
              <a:t>to know </a:t>
            </a:r>
            <a:r>
              <a:rPr lang="en-US" dirty="0"/>
              <a:t>the other individual better or as the other individual keeps admitting about his/her self, </a:t>
            </a:r>
            <a:r>
              <a:rPr lang="en-US" dirty="0" smtClean="0"/>
              <a:t>this window </a:t>
            </a:r>
            <a:r>
              <a:rPr lang="en-US" dirty="0"/>
              <a:t>becomes larger and larger. </a:t>
            </a:r>
            <a:endParaRPr lang="en-US" dirty="0" smtClean="0"/>
          </a:p>
          <a:p>
            <a:r>
              <a:rPr lang="en-US" dirty="0" smtClean="0"/>
              <a:t>Increase </a:t>
            </a:r>
            <a:r>
              <a:rPr lang="en-US" dirty="0"/>
              <a:t>in mutual information-sharing enhances the </a:t>
            </a:r>
            <a:r>
              <a:rPr lang="en-US" dirty="0" smtClean="0"/>
              <a:t>possibility of </a:t>
            </a:r>
            <a:r>
              <a:rPr lang="en-US" dirty="0"/>
              <a:t>a more productive and mature relationship.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445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Blind Window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651" y="2599510"/>
            <a:ext cx="10855235" cy="3370216"/>
          </a:xfrm>
        </p:spPr>
        <p:txBody>
          <a:bodyPr>
            <a:normAutofit/>
          </a:bodyPr>
          <a:lstStyle/>
          <a:p>
            <a:r>
              <a:rPr lang="en-US" dirty="0"/>
              <a:t>The Blind Window contains information about ourselves that others know but which we are </a:t>
            </a:r>
            <a:r>
              <a:rPr lang="en-US" dirty="0" smtClean="0"/>
              <a:t>not aware </a:t>
            </a:r>
            <a:r>
              <a:rPr lang="en-US" dirty="0"/>
              <a:t>of. It is a rather disturbing area.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of us would rather not believe that others notice </a:t>
            </a:r>
            <a:r>
              <a:rPr lang="en-US" dirty="0" smtClean="0"/>
              <a:t>traits or </a:t>
            </a:r>
            <a:r>
              <a:rPr lang="en-US" dirty="0"/>
              <a:t>qualities of which we are not aware. </a:t>
            </a:r>
            <a:endParaRPr lang="en-US" dirty="0" smtClean="0"/>
          </a:p>
          <a:p>
            <a:r>
              <a:rPr lang="en-US" dirty="0" smtClean="0"/>
              <a:t>Others </a:t>
            </a:r>
            <a:r>
              <a:rPr lang="en-US" dirty="0"/>
              <a:t>may see you us a loner while you may see yourself </a:t>
            </a:r>
            <a:r>
              <a:rPr lang="en-US" dirty="0" smtClean="0"/>
              <a:t>as very </a:t>
            </a:r>
            <a:r>
              <a:rPr lang="en-US" dirty="0"/>
              <a:t>sociable. One may average one’s performance.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point is that the Blind Window can </a:t>
            </a:r>
            <a:r>
              <a:rPr lang="en-US" dirty="0" smtClean="0"/>
              <a:t>hide both </a:t>
            </a:r>
            <a:r>
              <a:rPr lang="en-US" dirty="0"/>
              <a:t>the positive and the negative qualities from us.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more we learn about our blind areas </a:t>
            </a:r>
            <a:r>
              <a:rPr lang="en-US" dirty="0" smtClean="0"/>
              <a:t>the more </a:t>
            </a:r>
            <a:r>
              <a:rPr lang="en-US" dirty="0"/>
              <a:t>we are able to change our </a:t>
            </a:r>
            <a:r>
              <a:rPr lang="en-US" dirty="0" err="1"/>
              <a:t>behaviour</a:t>
            </a:r>
            <a:r>
              <a:rPr lang="en-US" dirty="0"/>
              <a:t> in order to improve our impressions and relationships.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149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Window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Hidden Window contains information about us that we know but which others are not </a:t>
            </a:r>
            <a:r>
              <a:rPr lang="en-US" dirty="0" smtClean="0"/>
              <a:t>aware of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window contains those very private feelings and experiences that we would rather not </a:t>
            </a:r>
            <a:r>
              <a:rPr lang="en-US" dirty="0" smtClean="0"/>
              <a:t>share with </a:t>
            </a:r>
            <a:r>
              <a:rPr lang="en-US" dirty="0"/>
              <a:t>others. </a:t>
            </a:r>
            <a:endParaRPr lang="en-US" dirty="0" smtClean="0"/>
          </a:p>
          <a:p>
            <a:r>
              <a:rPr lang="en-US" dirty="0" smtClean="0"/>
              <a:t>Sharing </a:t>
            </a:r>
            <a:r>
              <a:rPr lang="en-US" dirty="0"/>
              <a:t>of information in the hidden window may cause shame, irritation, loss of </a:t>
            </a:r>
            <a:r>
              <a:rPr lang="en-US" dirty="0" smtClean="0"/>
              <a:t>face, or </a:t>
            </a:r>
            <a:r>
              <a:rPr lang="en-US" dirty="0"/>
              <a:t>even loss of relationships.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greater trust in others may encourage us to share some of </a:t>
            </a:r>
            <a:r>
              <a:rPr lang="en-US" dirty="0" smtClean="0"/>
              <a:t>our “secrets</a:t>
            </a:r>
            <a:r>
              <a:rPr lang="en-US" dirty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863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Unknown Window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Unknown Window contains information that neither we nor others </a:t>
            </a:r>
            <a:r>
              <a:rPr lang="en-US" dirty="0" smtClean="0"/>
              <a:t>know.</a:t>
            </a:r>
          </a:p>
          <a:p>
            <a:r>
              <a:rPr lang="en-US" dirty="0" smtClean="0"/>
              <a:t>This </a:t>
            </a:r>
            <a:r>
              <a:rPr lang="en-US" dirty="0"/>
              <a:t>could </a:t>
            </a:r>
            <a:r>
              <a:rPr lang="en-US" dirty="0" smtClean="0"/>
              <a:t>be memories </a:t>
            </a:r>
            <a:r>
              <a:rPr lang="en-US" dirty="0"/>
              <a:t>and experiences, prejudices, and attitudes that have been completely blocked out </a:t>
            </a:r>
            <a:r>
              <a:rPr lang="en-US" dirty="0" smtClean="0"/>
              <a:t>or repressed </a:t>
            </a:r>
            <a:r>
              <a:rPr lang="en-US" dirty="0"/>
              <a:t>and are not easily available to </a:t>
            </a:r>
            <a:r>
              <a:rPr lang="en-US" dirty="0" smtClean="0"/>
              <a:t>us.</a:t>
            </a:r>
          </a:p>
          <a:p>
            <a:r>
              <a:rPr lang="en-US" dirty="0" smtClean="0"/>
              <a:t>However</a:t>
            </a:r>
            <a:r>
              <a:rPr lang="en-US" dirty="0"/>
              <a:t>, they can be brought to consciousness </a:t>
            </a:r>
            <a:r>
              <a:rPr lang="en-US" dirty="0" smtClean="0"/>
              <a:t>through psychoanalysis </a:t>
            </a:r>
            <a:r>
              <a:rPr lang="en-US" dirty="0"/>
              <a:t>or counselling sessions.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could contain some positive potential that we had </a:t>
            </a:r>
            <a:r>
              <a:rPr lang="en-US" dirty="0" smtClean="0"/>
              <a:t>no chance </a:t>
            </a:r>
            <a:r>
              <a:rPr lang="en-US" dirty="0"/>
              <a:t>or opportunity to </a:t>
            </a:r>
            <a:r>
              <a:rPr lang="en-US" dirty="0" err="1"/>
              <a:t>realise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35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731520"/>
            <a:ext cx="10502537" cy="5551714"/>
          </a:xfrm>
        </p:spPr>
        <p:txBody>
          <a:bodyPr>
            <a:normAutofit/>
          </a:bodyPr>
          <a:lstStyle/>
          <a:p>
            <a:r>
              <a:rPr lang="en-US" dirty="0"/>
              <a:t>The four windows are interrelated. </a:t>
            </a:r>
            <a:endParaRPr lang="en-US" dirty="0" smtClean="0"/>
          </a:p>
          <a:p>
            <a:r>
              <a:rPr lang="en-US" dirty="0" smtClean="0"/>
              <a:t>Change </a:t>
            </a:r>
            <a:r>
              <a:rPr lang="en-US" dirty="0"/>
              <a:t>either in terms of increase or decrease in any of </a:t>
            </a:r>
            <a:r>
              <a:rPr lang="en-US" dirty="0" smtClean="0"/>
              <a:t>the windows</a:t>
            </a:r>
            <a:r>
              <a:rPr lang="en-US" dirty="0"/>
              <a:t>, may bring about appropriate increase/decrease in others. For a new person joining </a:t>
            </a:r>
            <a:r>
              <a:rPr lang="en-US" dirty="0" smtClean="0"/>
              <a:t>an organisation</a:t>
            </a:r>
            <a:r>
              <a:rPr lang="en-US" dirty="0"/>
              <a:t>, the hidden window may be small.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as time passes, and he/she gets to know and </a:t>
            </a:r>
            <a:r>
              <a:rPr lang="en-US" dirty="0" smtClean="0"/>
              <a:t>trust his </a:t>
            </a:r>
            <a:r>
              <a:rPr lang="en-US" dirty="0"/>
              <a:t>her colleagues and superiors, its scope may </a:t>
            </a:r>
            <a:r>
              <a:rPr lang="en-US" dirty="0" smtClean="0"/>
              <a:t>increase.</a:t>
            </a:r>
          </a:p>
          <a:p>
            <a:r>
              <a:rPr lang="en-US" dirty="0" smtClean="0"/>
              <a:t>For </a:t>
            </a:r>
            <a:r>
              <a:rPr lang="en-US" dirty="0"/>
              <a:t>managers, it is important to create </a:t>
            </a:r>
            <a:r>
              <a:rPr lang="en-US" dirty="0" smtClean="0"/>
              <a:t>an environment </a:t>
            </a:r>
            <a:r>
              <a:rPr lang="en-US" dirty="0"/>
              <a:t>of easy feeling, understanding, and trust so that employees are able to develop </a:t>
            </a:r>
            <a:r>
              <a:rPr lang="en-US" dirty="0" smtClean="0"/>
              <a:t>healthy relationships </a:t>
            </a:r>
            <a:r>
              <a:rPr lang="en-US" dirty="0"/>
              <a:t>and mutual interdependence so important for the growth and productivity of </a:t>
            </a:r>
            <a:r>
              <a:rPr lang="en-US" dirty="0" smtClean="0"/>
              <a:t>the individual </a:t>
            </a:r>
            <a:r>
              <a:rPr lang="en-US" dirty="0"/>
              <a:t>and the organisation.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04488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231</TotalTime>
  <Words>1151</Words>
  <Application>Microsoft Office PowerPoint</Application>
  <PresentationFormat>Widescreen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Parcel</vt:lpstr>
      <vt:lpstr>PERSONALITY AND ORGANISATION</vt:lpstr>
      <vt:lpstr>PERSONALITY</vt:lpstr>
      <vt:lpstr>JOHARI WINDOW</vt:lpstr>
      <vt:lpstr>PowerPoint Presentation</vt:lpstr>
      <vt:lpstr>open window</vt:lpstr>
      <vt:lpstr>Blind Window</vt:lpstr>
      <vt:lpstr>Hidden Window</vt:lpstr>
      <vt:lpstr>Unknown Window</vt:lpstr>
      <vt:lpstr>PowerPoint Presentation</vt:lpstr>
      <vt:lpstr>THEORIES OF PERSONALITY</vt:lpstr>
      <vt:lpstr>Trait Theory</vt:lpstr>
      <vt:lpstr>Psychoanalytic Theory</vt:lpstr>
      <vt:lpstr>PowerPoint Presentation</vt:lpstr>
      <vt:lpstr>Behaviourism Theory</vt:lpstr>
      <vt:lpstr>Humanistic Theory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</cp:revision>
  <dcterms:created xsi:type="dcterms:W3CDTF">2020-08-16T16:17:48Z</dcterms:created>
  <dcterms:modified xsi:type="dcterms:W3CDTF">2020-08-17T06:53:45Z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