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18"/>
  </p:notesMasterIdLst>
  <p:sldIdLst>
    <p:sldId id="257" r:id="rId2"/>
    <p:sldId id="271" r:id="rId3"/>
    <p:sldId id="272" r:id="rId4"/>
    <p:sldId id="273" r:id="rId5"/>
    <p:sldId id="274" r:id="rId6"/>
    <p:sldId id="299" r:id="rId7"/>
    <p:sldId id="278" r:id="rId8"/>
    <p:sldId id="280" r:id="rId9"/>
    <p:sldId id="300" r:id="rId10"/>
    <p:sldId id="281" r:id="rId11"/>
    <p:sldId id="301" r:id="rId12"/>
    <p:sldId id="345" r:id="rId13"/>
    <p:sldId id="282" r:id="rId14"/>
    <p:sldId id="291" r:id="rId15"/>
    <p:sldId id="323" r:id="rId16"/>
    <p:sldId id="325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99"/>
    <a:srgbClr val="008000"/>
    <a:srgbClr val="E6B380"/>
    <a:srgbClr val="990033"/>
    <a:srgbClr val="C0C0C0"/>
    <a:srgbClr val="66FF66"/>
    <a:srgbClr val="FFCC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595" autoAdjust="0"/>
  </p:normalViewPr>
  <p:slideViewPr>
    <p:cSldViewPr>
      <p:cViewPr varScale="1">
        <p:scale>
          <a:sx n="69" d="100"/>
          <a:sy n="69" d="100"/>
        </p:scale>
        <p:origin x="15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FA5C41A-9B7E-4B1B-AC77-4ABD185DF3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9428E-9FE8-4A36-A5B3-470EBD3970EE}" type="slidenum">
              <a:rPr lang="en-US"/>
              <a:pPr/>
              <a:t>15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551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3A92D-31B6-4D07-BF9A-07F3F6313C65}" type="slidenum">
              <a:rPr lang="en-US"/>
              <a:pPr/>
              <a:t>16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556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9129"/>
            <a:ext cx="7772400" cy="1470025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994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r>
              <a:rPr lang="en-US" sz="4000" b="0" dirty="0" smtClean="0">
                <a:solidFill>
                  <a:srgbClr val="99CC00"/>
                </a:solidFill>
              </a:rPr>
              <a:t> </a:t>
            </a:r>
            <a:br>
              <a:rPr lang="en-US" sz="4000" b="0" dirty="0" smtClean="0">
                <a:solidFill>
                  <a:srgbClr val="99CC00"/>
                </a:solidFill>
              </a:rPr>
            </a:br>
            <a:r>
              <a:rPr lang="en-US" dirty="0" smtClean="0"/>
              <a:t>R153-G64-B0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77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C464-B2BC-478A-855C-08849D379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572F3B13-FF1C-404C-B08C-BA0EED93E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97C584BA-F470-481C-A236-00348DD9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</a:t>
            </a:r>
            <a:fld id="{5D74A923-6CF8-4E43-9612-B08108A3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7958138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625" y="4230688"/>
            <a:ext cx="7958138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</a:t>
            </a:r>
            <a:fld id="{5D74A923-6CF8-4E43-9612-B08108A3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9625" y="2214563"/>
            <a:ext cx="3902075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0" y="2214563"/>
            <a:ext cx="3903663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09625" y="4230688"/>
            <a:ext cx="7958138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</a:t>
            </a:r>
            <a:fld id="{5D74A923-6CF8-4E43-9612-B08108A3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</a:t>
            </a:r>
            <a:fld id="{5D74A923-6CF8-4E43-9612-B08108A3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0" y="2214563"/>
            <a:ext cx="3903663" cy="1863725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64100" y="4230688"/>
            <a:ext cx="3903663" cy="186531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</a:t>
            </a:r>
            <a:fld id="{5D74A923-6CF8-4E43-9612-B08108A3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0" y="2214563"/>
            <a:ext cx="3903663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64100" y="4230688"/>
            <a:ext cx="3903663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EF718264-3EC3-4C9E-8EAE-42DA4CB6D4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A1103752-EDBD-451B-990F-62C93E33E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7319979B-6104-4B14-8FE2-260104F81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0AF1CC2F-FB5C-4855-88F2-5C6C083FA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4B307D2D-5EC7-4812-BF9B-099ACE44F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BE3D824E-6A50-4DFD-99BB-4412A67AB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036BB811-0C43-47DA-A161-C120E62AD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9557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B7F3127F-2C10-425B-8A2E-385547EFA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9-</a:t>
            </a:r>
            <a:fld id="{83E13735-1A30-4024-933B-4799640CA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071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153-64-0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styles 0-102-0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9-</a:t>
            </a:r>
            <a:fld id="{5D74A923-6CF8-4E43-9612-B08108A3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994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" y="0"/>
            <a:ext cx="91440" cy="6858000"/>
          </a:xfrm>
          <a:prstGeom prst="rect">
            <a:avLst/>
          </a:prstGeom>
          <a:solidFill>
            <a:srgbClr val="994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" y="0"/>
            <a:ext cx="91440" cy="6858000"/>
          </a:xfrm>
          <a:prstGeom prst="rect">
            <a:avLst/>
          </a:prstGeom>
          <a:solidFill>
            <a:srgbClr val="994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" y="0"/>
            <a:ext cx="91440" cy="6858000"/>
          </a:xfrm>
          <a:prstGeom prst="rect">
            <a:avLst/>
          </a:prstGeom>
          <a:solidFill>
            <a:srgbClr val="994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3600" kern="1200" smtClean="0">
          <a:solidFill>
            <a:srgbClr val="994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lang="en-US" sz="2800" kern="1200" baseline="0" smtClean="0">
          <a:solidFill>
            <a:srgbClr val="0066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28055" y="1055915"/>
            <a:ext cx="6477000" cy="685800"/>
          </a:xfrm>
        </p:spPr>
        <p:txBody>
          <a:bodyPr>
            <a:noAutofit/>
          </a:bodyPr>
          <a:lstStyle/>
          <a:p>
            <a:r>
              <a:rPr lang="en-US" i="1" smtClean="0"/>
              <a:t>Lecture</a:t>
            </a:r>
            <a:r>
              <a:rPr lang="en-US" i="1" smtClean="0"/>
              <a:t> </a:t>
            </a:r>
            <a:r>
              <a:rPr lang="en-US" i="1" smtClean="0"/>
              <a:t>15</a:t>
            </a:r>
            <a:endParaRPr lang="en-US" i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685800"/>
          </a:xfrm>
        </p:spPr>
        <p:txBody>
          <a:bodyPr/>
          <a:lstStyle/>
          <a:p>
            <a:r>
              <a:rPr lang="en-US" dirty="0"/>
              <a:t>CPM/PERT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0817" y="82827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Earliest Activity Start and Finish Times</a:t>
            </a:r>
          </a:p>
        </p:txBody>
      </p:sp>
      <p:sp>
        <p:nvSpPr>
          <p:cNvPr id="473094" name="PubChord"/>
          <p:cNvSpPr>
            <a:spLocks noChangeAspect="1" noEditPoints="1" noChangeArrowheads="1"/>
          </p:cNvSpPr>
          <p:nvPr/>
        </p:nvSpPr>
        <p:spPr bwMode="auto">
          <a:xfrm rot="2679578">
            <a:off x="1309688" y="26670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099" name="Line 11"/>
          <p:cNvSpPr>
            <a:spLocks noChangeShapeType="1"/>
          </p:cNvSpPr>
          <p:nvPr/>
        </p:nvSpPr>
        <p:spPr bwMode="auto">
          <a:xfrm flipH="1">
            <a:off x="1295400" y="3130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095" name="Rectangle 7"/>
          <p:cNvSpPr>
            <a:spLocks noChangeArrowheads="1"/>
          </p:cNvSpPr>
          <p:nvPr/>
        </p:nvSpPr>
        <p:spPr bwMode="auto">
          <a:xfrm>
            <a:off x="1752600" y="2667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6" name="Rectangle 8"/>
          <p:cNvSpPr>
            <a:spLocks noChangeArrowheads="1"/>
          </p:cNvSpPr>
          <p:nvPr/>
        </p:nvSpPr>
        <p:spPr bwMode="auto">
          <a:xfrm>
            <a:off x="2209800" y="26670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097" name="Rectangle 9"/>
          <p:cNvSpPr>
            <a:spLocks noChangeArrowheads="1"/>
          </p:cNvSpPr>
          <p:nvPr/>
        </p:nvSpPr>
        <p:spPr bwMode="auto">
          <a:xfrm>
            <a:off x="1752600" y="31242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2209800" y="3124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00" name="Text Box 12"/>
          <p:cNvSpPr txBox="1">
            <a:spLocks noChangeArrowheads="1"/>
          </p:cNvSpPr>
          <p:nvPr/>
        </p:nvSpPr>
        <p:spPr bwMode="auto">
          <a:xfrm>
            <a:off x="13716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1</a:t>
            </a:r>
          </a:p>
        </p:txBody>
      </p:sp>
      <p:sp>
        <p:nvSpPr>
          <p:cNvPr id="473101" name="Text Box 13"/>
          <p:cNvSpPr txBox="1">
            <a:spLocks noChangeArrowheads="1"/>
          </p:cNvSpPr>
          <p:nvPr/>
        </p:nvSpPr>
        <p:spPr bwMode="auto">
          <a:xfrm>
            <a:off x="17526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0</a:t>
            </a:r>
          </a:p>
        </p:txBody>
      </p:sp>
      <p:sp>
        <p:nvSpPr>
          <p:cNvPr id="473102" name="Text Box 14"/>
          <p:cNvSpPr txBox="1">
            <a:spLocks noChangeArrowheads="1"/>
          </p:cNvSpPr>
          <p:nvPr/>
        </p:nvSpPr>
        <p:spPr bwMode="auto">
          <a:xfrm>
            <a:off x="22098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10" name="Text Box 22"/>
          <p:cNvSpPr txBox="1">
            <a:spLocks noChangeArrowheads="1"/>
          </p:cNvSpPr>
          <p:nvPr/>
        </p:nvSpPr>
        <p:spPr bwMode="auto">
          <a:xfrm>
            <a:off x="1371600" y="3138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1</a:t>
            </a:r>
          </a:p>
        </p:txBody>
      </p:sp>
      <p:sp>
        <p:nvSpPr>
          <p:cNvPr id="473111" name="Text Box 23"/>
          <p:cNvSpPr txBox="1">
            <a:spLocks noChangeArrowheads="1"/>
          </p:cNvSpPr>
          <p:nvPr/>
        </p:nvSpPr>
        <p:spPr bwMode="auto">
          <a:xfrm>
            <a:off x="1752600" y="3138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12" name="Text Box 24"/>
          <p:cNvSpPr txBox="1">
            <a:spLocks noChangeArrowheads="1"/>
          </p:cNvSpPr>
          <p:nvPr/>
        </p:nvSpPr>
        <p:spPr bwMode="auto">
          <a:xfrm>
            <a:off x="2209800" y="3138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17" name="PubChord"/>
          <p:cNvSpPr>
            <a:spLocks noChangeAspect="1" noEditPoints="1" noChangeArrowheads="1"/>
          </p:cNvSpPr>
          <p:nvPr/>
        </p:nvSpPr>
        <p:spPr bwMode="auto">
          <a:xfrm rot="2679578">
            <a:off x="2909888" y="15240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18" name="Line 30"/>
          <p:cNvSpPr>
            <a:spLocks noChangeShapeType="1"/>
          </p:cNvSpPr>
          <p:nvPr/>
        </p:nvSpPr>
        <p:spPr bwMode="auto">
          <a:xfrm flipH="1">
            <a:off x="2895600" y="1987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20" name="Rectangle 32"/>
          <p:cNvSpPr>
            <a:spLocks noChangeArrowheads="1"/>
          </p:cNvSpPr>
          <p:nvPr/>
        </p:nvSpPr>
        <p:spPr bwMode="auto">
          <a:xfrm>
            <a:off x="3352800" y="1524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21" name="Rectangle 33"/>
          <p:cNvSpPr>
            <a:spLocks noChangeArrowheads="1"/>
          </p:cNvSpPr>
          <p:nvPr/>
        </p:nvSpPr>
        <p:spPr bwMode="auto">
          <a:xfrm>
            <a:off x="3810000" y="15240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22" name="Rectangle 34"/>
          <p:cNvSpPr>
            <a:spLocks noChangeArrowheads="1"/>
          </p:cNvSpPr>
          <p:nvPr/>
        </p:nvSpPr>
        <p:spPr bwMode="auto">
          <a:xfrm>
            <a:off x="3352800" y="19812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23" name="Rectangle 35"/>
          <p:cNvSpPr>
            <a:spLocks noChangeArrowheads="1"/>
          </p:cNvSpPr>
          <p:nvPr/>
        </p:nvSpPr>
        <p:spPr bwMode="auto">
          <a:xfrm>
            <a:off x="3810000" y="1981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24" name="Text Box 36"/>
          <p:cNvSpPr txBox="1">
            <a:spLocks noChangeArrowheads="1"/>
          </p:cNvSpPr>
          <p:nvPr/>
        </p:nvSpPr>
        <p:spPr bwMode="auto">
          <a:xfrm>
            <a:off x="2971800" y="160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2</a:t>
            </a:r>
          </a:p>
        </p:txBody>
      </p:sp>
      <p:sp>
        <p:nvSpPr>
          <p:cNvPr id="473125" name="Text Box 37"/>
          <p:cNvSpPr txBox="1">
            <a:spLocks noChangeArrowheads="1"/>
          </p:cNvSpPr>
          <p:nvPr/>
        </p:nvSpPr>
        <p:spPr bwMode="auto">
          <a:xfrm>
            <a:off x="3352800" y="160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26" name="Text Box 38"/>
          <p:cNvSpPr txBox="1">
            <a:spLocks noChangeArrowheads="1"/>
          </p:cNvSpPr>
          <p:nvPr/>
        </p:nvSpPr>
        <p:spPr bwMode="auto">
          <a:xfrm>
            <a:off x="3810000" y="160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5</a:t>
            </a:r>
          </a:p>
        </p:txBody>
      </p:sp>
      <p:sp>
        <p:nvSpPr>
          <p:cNvPr id="473127" name="Text Box 39"/>
          <p:cNvSpPr txBox="1">
            <a:spLocks noChangeArrowheads="1"/>
          </p:cNvSpPr>
          <p:nvPr/>
        </p:nvSpPr>
        <p:spPr bwMode="auto">
          <a:xfrm>
            <a:off x="2971800" y="1995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2</a:t>
            </a:r>
          </a:p>
        </p:txBody>
      </p:sp>
      <p:sp>
        <p:nvSpPr>
          <p:cNvPr id="473128" name="Text Box 40"/>
          <p:cNvSpPr txBox="1">
            <a:spLocks noChangeArrowheads="1"/>
          </p:cNvSpPr>
          <p:nvPr/>
        </p:nvSpPr>
        <p:spPr bwMode="auto">
          <a:xfrm>
            <a:off x="3352800" y="1995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29" name="Text Box 41"/>
          <p:cNvSpPr txBox="1">
            <a:spLocks noChangeArrowheads="1"/>
          </p:cNvSpPr>
          <p:nvPr/>
        </p:nvSpPr>
        <p:spPr bwMode="auto">
          <a:xfrm>
            <a:off x="3810000" y="1995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33" name="PubChord"/>
          <p:cNvSpPr>
            <a:spLocks noChangeAspect="1" noEditPoints="1" noChangeArrowheads="1"/>
          </p:cNvSpPr>
          <p:nvPr/>
        </p:nvSpPr>
        <p:spPr bwMode="auto">
          <a:xfrm rot="2679578">
            <a:off x="2300288" y="39624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34" name="Line 46"/>
          <p:cNvSpPr>
            <a:spLocks noChangeShapeType="1"/>
          </p:cNvSpPr>
          <p:nvPr/>
        </p:nvSpPr>
        <p:spPr bwMode="auto">
          <a:xfrm flipH="1">
            <a:off x="2286000" y="4425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36" name="Rectangle 48"/>
          <p:cNvSpPr>
            <a:spLocks noChangeArrowheads="1"/>
          </p:cNvSpPr>
          <p:nvPr/>
        </p:nvSpPr>
        <p:spPr bwMode="auto">
          <a:xfrm>
            <a:off x="2743200" y="39624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37" name="Rectangle 49"/>
          <p:cNvSpPr>
            <a:spLocks noChangeArrowheads="1"/>
          </p:cNvSpPr>
          <p:nvPr/>
        </p:nvSpPr>
        <p:spPr bwMode="auto">
          <a:xfrm>
            <a:off x="3200400" y="39624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38" name="Rectangle 50"/>
          <p:cNvSpPr>
            <a:spLocks noChangeArrowheads="1"/>
          </p:cNvSpPr>
          <p:nvPr/>
        </p:nvSpPr>
        <p:spPr bwMode="auto">
          <a:xfrm>
            <a:off x="2743200" y="44196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39" name="Rectangle 51"/>
          <p:cNvSpPr>
            <a:spLocks noChangeArrowheads="1"/>
          </p:cNvSpPr>
          <p:nvPr/>
        </p:nvSpPr>
        <p:spPr bwMode="auto">
          <a:xfrm>
            <a:off x="32004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40" name="Text Box 52"/>
          <p:cNvSpPr txBox="1">
            <a:spLocks noChangeArrowheads="1"/>
          </p:cNvSpPr>
          <p:nvPr/>
        </p:nvSpPr>
        <p:spPr bwMode="auto">
          <a:xfrm>
            <a:off x="23622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41" name="Text Box 53"/>
          <p:cNvSpPr txBox="1">
            <a:spLocks noChangeArrowheads="1"/>
          </p:cNvSpPr>
          <p:nvPr/>
        </p:nvSpPr>
        <p:spPr bwMode="auto">
          <a:xfrm>
            <a:off x="27432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42" name="Text Box 54"/>
          <p:cNvSpPr txBox="1">
            <a:spLocks noChangeArrowheads="1"/>
          </p:cNvSpPr>
          <p:nvPr/>
        </p:nvSpPr>
        <p:spPr bwMode="auto">
          <a:xfrm>
            <a:off x="32004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4</a:t>
            </a:r>
          </a:p>
        </p:txBody>
      </p:sp>
      <p:sp>
        <p:nvSpPr>
          <p:cNvPr id="473143" name="Text Box 55"/>
          <p:cNvSpPr txBox="1">
            <a:spLocks noChangeArrowheads="1"/>
          </p:cNvSpPr>
          <p:nvPr/>
        </p:nvSpPr>
        <p:spPr bwMode="auto">
          <a:xfrm>
            <a:off x="2362200" y="44338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Helvetica" charset="0"/>
              </a:rPr>
              <a:t>1</a:t>
            </a:r>
          </a:p>
        </p:txBody>
      </p:sp>
      <p:sp>
        <p:nvSpPr>
          <p:cNvPr id="473144" name="Text Box 56"/>
          <p:cNvSpPr txBox="1">
            <a:spLocks noChangeArrowheads="1"/>
          </p:cNvSpPr>
          <p:nvPr/>
        </p:nvSpPr>
        <p:spPr bwMode="auto">
          <a:xfrm>
            <a:off x="2743200" y="44338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45" name="Text Box 57"/>
          <p:cNvSpPr txBox="1">
            <a:spLocks noChangeArrowheads="1"/>
          </p:cNvSpPr>
          <p:nvPr/>
        </p:nvSpPr>
        <p:spPr bwMode="auto">
          <a:xfrm>
            <a:off x="3200400" y="44338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49" name="PubChord"/>
          <p:cNvSpPr>
            <a:spLocks noChangeAspect="1" noEditPoints="1" noChangeArrowheads="1"/>
          </p:cNvSpPr>
          <p:nvPr/>
        </p:nvSpPr>
        <p:spPr bwMode="auto">
          <a:xfrm rot="2679578">
            <a:off x="4510088" y="44196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50" name="Line 62"/>
          <p:cNvSpPr>
            <a:spLocks noChangeShapeType="1"/>
          </p:cNvSpPr>
          <p:nvPr/>
        </p:nvSpPr>
        <p:spPr bwMode="auto">
          <a:xfrm flipH="1">
            <a:off x="4495800" y="4883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52" name="Rectangle 64"/>
          <p:cNvSpPr>
            <a:spLocks noChangeArrowheads="1"/>
          </p:cNvSpPr>
          <p:nvPr/>
        </p:nvSpPr>
        <p:spPr bwMode="auto">
          <a:xfrm>
            <a:off x="4953000" y="44196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53" name="Rectangle 65"/>
          <p:cNvSpPr>
            <a:spLocks noChangeArrowheads="1"/>
          </p:cNvSpPr>
          <p:nvPr/>
        </p:nvSpPr>
        <p:spPr bwMode="auto">
          <a:xfrm>
            <a:off x="5410200" y="44196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54" name="Rectangle 66"/>
          <p:cNvSpPr>
            <a:spLocks noChangeArrowheads="1"/>
          </p:cNvSpPr>
          <p:nvPr/>
        </p:nvSpPr>
        <p:spPr bwMode="auto">
          <a:xfrm>
            <a:off x="4953000" y="48768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55" name="Rectangle 67"/>
          <p:cNvSpPr>
            <a:spLocks noChangeArrowheads="1"/>
          </p:cNvSpPr>
          <p:nvPr/>
        </p:nvSpPr>
        <p:spPr bwMode="auto">
          <a:xfrm>
            <a:off x="5410200" y="4876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56" name="Text Box 68"/>
          <p:cNvSpPr txBox="1">
            <a:spLocks noChangeArrowheads="1"/>
          </p:cNvSpPr>
          <p:nvPr/>
        </p:nvSpPr>
        <p:spPr bwMode="auto">
          <a:xfrm>
            <a:off x="45720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5</a:t>
            </a:r>
          </a:p>
        </p:txBody>
      </p:sp>
      <p:sp>
        <p:nvSpPr>
          <p:cNvPr id="473157" name="Text Box 69"/>
          <p:cNvSpPr txBox="1">
            <a:spLocks noChangeArrowheads="1"/>
          </p:cNvSpPr>
          <p:nvPr/>
        </p:nvSpPr>
        <p:spPr bwMode="auto">
          <a:xfrm>
            <a:off x="49530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5</a:t>
            </a:r>
          </a:p>
        </p:txBody>
      </p:sp>
      <p:sp>
        <p:nvSpPr>
          <p:cNvPr id="473158" name="Text Box 70"/>
          <p:cNvSpPr txBox="1">
            <a:spLocks noChangeArrowheads="1"/>
          </p:cNvSpPr>
          <p:nvPr/>
        </p:nvSpPr>
        <p:spPr bwMode="auto">
          <a:xfrm>
            <a:off x="54102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6</a:t>
            </a:r>
          </a:p>
        </p:txBody>
      </p:sp>
      <p:sp>
        <p:nvSpPr>
          <p:cNvPr id="473159" name="Text Box 71"/>
          <p:cNvSpPr txBox="1">
            <a:spLocks noChangeArrowheads="1"/>
          </p:cNvSpPr>
          <p:nvPr/>
        </p:nvSpPr>
        <p:spPr bwMode="auto">
          <a:xfrm>
            <a:off x="4572000" y="4891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1</a:t>
            </a:r>
          </a:p>
        </p:txBody>
      </p:sp>
      <p:sp>
        <p:nvSpPr>
          <p:cNvPr id="473160" name="Text Box 72"/>
          <p:cNvSpPr txBox="1">
            <a:spLocks noChangeArrowheads="1"/>
          </p:cNvSpPr>
          <p:nvPr/>
        </p:nvSpPr>
        <p:spPr bwMode="auto">
          <a:xfrm>
            <a:off x="4953000" y="4891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61" name="Text Box 73"/>
          <p:cNvSpPr txBox="1">
            <a:spLocks noChangeArrowheads="1"/>
          </p:cNvSpPr>
          <p:nvPr/>
        </p:nvSpPr>
        <p:spPr bwMode="auto">
          <a:xfrm>
            <a:off x="5410200" y="4891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65" name="PubChord"/>
          <p:cNvSpPr>
            <a:spLocks noChangeAspect="1" noEditPoints="1" noChangeArrowheads="1"/>
          </p:cNvSpPr>
          <p:nvPr/>
        </p:nvSpPr>
        <p:spPr bwMode="auto">
          <a:xfrm rot="2679578">
            <a:off x="5195888" y="17526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66" name="Line 78"/>
          <p:cNvSpPr>
            <a:spLocks noChangeShapeType="1"/>
          </p:cNvSpPr>
          <p:nvPr/>
        </p:nvSpPr>
        <p:spPr bwMode="auto">
          <a:xfrm flipH="1">
            <a:off x="5181600" y="2216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68" name="Rectangle 80"/>
          <p:cNvSpPr>
            <a:spLocks noChangeArrowheads="1"/>
          </p:cNvSpPr>
          <p:nvPr/>
        </p:nvSpPr>
        <p:spPr bwMode="auto">
          <a:xfrm>
            <a:off x="5638800" y="17526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69" name="Rectangle 81"/>
          <p:cNvSpPr>
            <a:spLocks noChangeArrowheads="1"/>
          </p:cNvSpPr>
          <p:nvPr/>
        </p:nvSpPr>
        <p:spPr bwMode="auto">
          <a:xfrm>
            <a:off x="6096000" y="17526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70" name="Rectangle 82"/>
          <p:cNvSpPr>
            <a:spLocks noChangeArrowheads="1"/>
          </p:cNvSpPr>
          <p:nvPr/>
        </p:nvSpPr>
        <p:spPr bwMode="auto">
          <a:xfrm>
            <a:off x="5638800" y="22098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71" name="Rectangle 83"/>
          <p:cNvSpPr>
            <a:spLocks noChangeArrowheads="1"/>
          </p:cNvSpPr>
          <p:nvPr/>
        </p:nvSpPr>
        <p:spPr bwMode="auto">
          <a:xfrm>
            <a:off x="6096000" y="2209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72" name="Text Box 84"/>
          <p:cNvSpPr txBox="1">
            <a:spLocks noChangeArrowheads="1"/>
          </p:cNvSpPr>
          <p:nvPr/>
        </p:nvSpPr>
        <p:spPr bwMode="auto">
          <a:xfrm>
            <a:off x="5257800" y="182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4</a:t>
            </a:r>
          </a:p>
        </p:txBody>
      </p:sp>
      <p:sp>
        <p:nvSpPr>
          <p:cNvPr id="473173" name="Text Box 85"/>
          <p:cNvSpPr txBox="1">
            <a:spLocks noChangeArrowheads="1"/>
          </p:cNvSpPr>
          <p:nvPr/>
        </p:nvSpPr>
        <p:spPr bwMode="auto">
          <a:xfrm>
            <a:off x="5638800" y="182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5</a:t>
            </a:r>
          </a:p>
        </p:txBody>
      </p:sp>
      <p:sp>
        <p:nvSpPr>
          <p:cNvPr id="473174" name="Text Box 86"/>
          <p:cNvSpPr txBox="1">
            <a:spLocks noChangeArrowheads="1"/>
          </p:cNvSpPr>
          <p:nvPr/>
        </p:nvSpPr>
        <p:spPr bwMode="auto">
          <a:xfrm>
            <a:off x="6096000" y="182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8</a:t>
            </a:r>
          </a:p>
        </p:txBody>
      </p:sp>
      <p:sp>
        <p:nvSpPr>
          <p:cNvPr id="473175" name="Text Box 87"/>
          <p:cNvSpPr txBox="1">
            <a:spLocks noChangeArrowheads="1"/>
          </p:cNvSpPr>
          <p:nvPr/>
        </p:nvSpPr>
        <p:spPr bwMode="auto">
          <a:xfrm>
            <a:off x="5257800" y="2224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76" name="Text Box 88"/>
          <p:cNvSpPr txBox="1">
            <a:spLocks noChangeArrowheads="1"/>
          </p:cNvSpPr>
          <p:nvPr/>
        </p:nvSpPr>
        <p:spPr bwMode="auto">
          <a:xfrm>
            <a:off x="5638800" y="2224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77" name="Text Box 89"/>
          <p:cNvSpPr txBox="1">
            <a:spLocks noChangeArrowheads="1"/>
          </p:cNvSpPr>
          <p:nvPr/>
        </p:nvSpPr>
        <p:spPr bwMode="auto">
          <a:xfrm>
            <a:off x="6096000" y="2224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81" name="PubChord"/>
          <p:cNvSpPr>
            <a:spLocks noChangeAspect="1" noEditPoints="1" noChangeArrowheads="1"/>
          </p:cNvSpPr>
          <p:nvPr/>
        </p:nvSpPr>
        <p:spPr bwMode="auto">
          <a:xfrm rot="2679578">
            <a:off x="6034088" y="37338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82" name="Line 94"/>
          <p:cNvSpPr>
            <a:spLocks noChangeShapeType="1"/>
          </p:cNvSpPr>
          <p:nvPr/>
        </p:nvSpPr>
        <p:spPr bwMode="auto">
          <a:xfrm flipH="1">
            <a:off x="6019800" y="4197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84" name="Rectangle 96"/>
          <p:cNvSpPr>
            <a:spLocks noChangeArrowheads="1"/>
          </p:cNvSpPr>
          <p:nvPr/>
        </p:nvSpPr>
        <p:spPr bwMode="auto">
          <a:xfrm>
            <a:off x="6477000" y="3733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85" name="Rectangle 97"/>
          <p:cNvSpPr>
            <a:spLocks noChangeArrowheads="1"/>
          </p:cNvSpPr>
          <p:nvPr/>
        </p:nvSpPr>
        <p:spPr bwMode="auto">
          <a:xfrm>
            <a:off x="6934200" y="37338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86" name="Rectangle 98"/>
          <p:cNvSpPr>
            <a:spLocks noChangeArrowheads="1"/>
          </p:cNvSpPr>
          <p:nvPr/>
        </p:nvSpPr>
        <p:spPr bwMode="auto">
          <a:xfrm>
            <a:off x="6477000" y="41910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87" name="Rectangle 99"/>
          <p:cNvSpPr>
            <a:spLocks noChangeArrowheads="1"/>
          </p:cNvSpPr>
          <p:nvPr/>
        </p:nvSpPr>
        <p:spPr bwMode="auto">
          <a:xfrm>
            <a:off x="6934200" y="4191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88" name="Text Box 100"/>
          <p:cNvSpPr txBox="1">
            <a:spLocks noChangeArrowheads="1"/>
          </p:cNvSpPr>
          <p:nvPr/>
        </p:nvSpPr>
        <p:spPr bwMode="auto">
          <a:xfrm>
            <a:off x="6096000" y="3810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6</a:t>
            </a:r>
          </a:p>
        </p:txBody>
      </p:sp>
      <p:sp>
        <p:nvSpPr>
          <p:cNvPr id="473189" name="Text Box 101"/>
          <p:cNvSpPr txBox="1">
            <a:spLocks noChangeArrowheads="1"/>
          </p:cNvSpPr>
          <p:nvPr/>
        </p:nvSpPr>
        <p:spPr bwMode="auto">
          <a:xfrm>
            <a:off x="6477000" y="3810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6</a:t>
            </a:r>
          </a:p>
        </p:txBody>
      </p:sp>
      <p:sp>
        <p:nvSpPr>
          <p:cNvPr id="473190" name="Text Box 102"/>
          <p:cNvSpPr txBox="1">
            <a:spLocks noChangeArrowheads="1"/>
          </p:cNvSpPr>
          <p:nvPr/>
        </p:nvSpPr>
        <p:spPr bwMode="auto">
          <a:xfrm>
            <a:off x="6934200" y="3810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7</a:t>
            </a:r>
          </a:p>
        </p:txBody>
      </p:sp>
      <p:sp>
        <p:nvSpPr>
          <p:cNvPr id="473191" name="Text Box 103"/>
          <p:cNvSpPr txBox="1">
            <a:spLocks noChangeArrowheads="1"/>
          </p:cNvSpPr>
          <p:nvPr/>
        </p:nvSpPr>
        <p:spPr bwMode="auto">
          <a:xfrm>
            <a:off x="6096000" y="42052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1</a:t>
            </a:r>
          </a:p>
        </p:txBody>
      </p:sp>
      <p:sp>
        <p:nvSpPr>
          <p:cNvPr id="473192" name="Text Box 104"/>
          <p:cNvSpPr txBox="1">
            <a:spLocks noChangeArrowheads="1"/>
          </p:cNvSpPr>
          <p:nvPr/>
        </p:nvSpPr>
        <p:spPr bwMode="auto">
          <a:xfrm>
            <a:off x="6477000" y="42052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93" name="Text Box 105"/>
          <p:cNvSpPr txBox="1">
            <a:spLocks noChangeArrowheads="1"/>
          </p:cNvSpPr>
          <p:nvPr/>
        </p:nvSpPr>
        <p:spPr bwMode="auto">
          <a:xfrm>
            <a:off x="6934200" y="42052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97" name="PubChord"/>
          <p:cNvSpPr>
            <a:spLocks noChangeAspect="1" noEditPoints="1" noChangeArrowheads="1"/>
          </p:cNvSpPr>
          <p:nvPr/>
        </p:nvSpPr>
        <p:spPr bwMode="auto">
          <a:xfrm rot="2679578">
            <a:off x="7329488" y="27432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98" name="Line 110"/>
          <p:cNvSpPr>
            <a:spLocks noChangeShapeType="1"/>
          </p:cNvSpPr>
          <p:nvPr/>
        </p:nvSpPr>
        <p:spPr bwMode="auto">
          <a:xfrm flipH="1">
            <a:off x="7315200" y="32067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00" name="Rectangle 112"/>
          <p:cNvSpPr>
            <a:spLocks noChangeArrowheads="1"/>
          </p:cNvSpPr>
          <p:nvPr/>
        </p:nvSpPr>
        <p:spPr bwMode="auto">
          <a:xfrm>
            <a:off x="7772400" y="2743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201" name="Rectangle 113"/>
          <p:cNvSpPr>
            <a:spLocks noChangeArrowheads="1"/>
          </p:cNvSpPr>
          <p:nvPr/>
        </p:nvSpPr>
        <p:spPr bwMode="auto">
          <a:xfrm>
            <a:off x="8229600" y="27432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202" name="Rectangle 114"/>
          <p:cNvSpPr>
            <a:spLocks noChangeArrowheads="1"/>
          </p:cNvSpPr>
          <p:nvPr/>
        </p:nvSpPr>
        <p:spPr bwMode="auto">
          <a:xfrm>
            <a:off x="7772400" y="32004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203" name="Rectangle 115"/>
          <p:cNvSpPr>
            <a:spLocks noChangeArrowheads="1"/>
          </p:cNvSpPr>
          <p:nvPr/>
        </p:nvSpPr>
        <p:spPr bwMode="auto">
          <a:xfrm>
            <a:off x="82296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204" name="Text Box 116"/>
          <p:cNvSpPr txBox="1">
            <a:spLocks noChangeArrowheads="1"/>
          </p:cNvSpPr>
          <p:nvPr/>
        </p:nvSpPr>
        <p:spPr bwMode="auto">
          <a:xfrm>
            <a:off x="73914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7</a:t>
            </a:r>
          </a:p>
        </p:txBody>
      </p:sp>
      <p:sp>
        <p:nvSpPr>
          <p:cNvPr id="473205" name="Text Box 117"/>
          <p:cNvSpPr txBox="1">
            <a:spLocks noChangeArrowheads="1"/>
          </p:cNvSpPr>
          <p:nvPr/>
        </p:nvSpPr>
        <p:spPr bwMode="auto">
          <a:xfrm>
            <a:off x="77724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8</a:t>
            </a:r>
          </a:p>
        </p:txBody>
      </p:sp>
      <p:sp>
        <p:nvSpPr>
          <p:cNvPr id="473206" name="Text Box 118"/>
          <p:cNvSpPr txBox="1">
            <a:spLocks noChangeArrowheads="1"/>
          </p:cNvSpPr>
          <p:nvPr/>
        </p:nvSpPr>
        <p:spPr bwMode="auto">
          <a:xfrm>
            <a:off x="8229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9</a:t>
            </a:r>
          </a:p>
        </p:txBody>
      </p:sp>
      <p:sp>
        <p:nvSpPr>
          <p:cNvPr id="473207" name="Text Box 119"/>
          <p:cNvSpPr txBox="1">
            <a:spLocks noChangeArrowheads="1"/>
          </p:cNvSpPr>
          <p:nvPr/>
        </p:nvSpPr>
        <p:spPr bwMode="auto">
          <a:xfrm>
            <a:off x="7391400" y="32146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1</a:t>
            </a:r>
          </a:p>
        </p:txBody>
      </p:sp>
      <p:sp>
        <p:nvSpPr>
          <p:cNvPr id="473208" name="Text Box 120"/>
          <p:cNvSpPr txBox="1">
            <a:spLocks noChangeArrowheads="1"/>
          </p:cNvSpPr>
          <p:nvPr/>
        </p:nvSpPr>
        <p:spPr bwMode="auto">
          <a:xfrm>
            <a:off x="7772400" y="32146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209" name="Text Box 121"/>
          <p:cNvSpPr txBox="1">
            <a:spLocks noChangeArrowheads="1"/>
          </p:cNvSpPr>
          <p:nvPr/>
        </p:nvSpPr>
        <p:spPr bwMode="auto">
          <a:xfrm>
            <a:off x="8229600" y="32146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211" name="Rectangle 123"/>
          <p:cNvSpPr>
            <a:spLocks noChangeArrowheads="1"/>
          </p:cNvSpPr>
          <p:nvPr/>
        </p:nvSpPr>
        <p:spPr bwMode="auto">
          <a:xfrm>
            <a:off x="393192" y="2947416"/>
            <a:ext cx="6096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Start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213" name="Line 125"/>
          <p:cNvSpPr>
            <a:spLocks noChangeShapeType="1"/>
          </p:cNvSpPr>
          <p:nvPr/>
        </p:nvSpPr>
        <p:spPr bwMode="auto">
          <a:xfrm flipV="1">
            <a:off x="1002792" y="3130296"/>
            <a:ext cx="304800" cy="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4" name="Line 126"/>
          <p:cNvSpPr>
            <a:spLocks noChangeShapeType="1"/>
          </p:cNvSpPr>
          <p:nvPr/>
        </p:nvSpPr>
        <p:spPr bwMode="auto">
          <a:xfrm>
            <a:off x="2667000" y="3124200"/>
            <a:ext cx="457200" cy="8382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5" name="Line 127"/>
          <p:cNvSpPr>
            <a:spLocks noChangeShapeType="1"/>
          </p:cNvSpPr>
          <p:nvPr/>
        </p:nvSpPr>
        <p:spPr bwMode="auto">
          <a:xfrm flipV="1">
            <a:off x="2667000" y="2362200"/>
            <a:ext cx="381000" cy="7620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6" name="Line 128"/>
          <p:cNvSpPr>
            <a:spLocks noChangeShapeType="1"/>
          </p:cNvSpPr>
          <p:nvPr/>
        </p:nvSpPr>
        <p:spPr bwMode="auto">
          <a:xfrm>
            <a:off x="4267200" y="1905000"/>
            <a:ext cx="914400" cy="3048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7" name="Line 129"/>
          <p:cNvSpPr>
            <a:spLocks noChangeShapeType="1"/>
          </p:cNvSpPr>
          <p:nvPr/>
        </p:nvSpPr>
        <p:spPr bwMode="auto">
          <a:xfrm>
            <a:off x="4267200" y="2057400"/>
            <a:ext cx="762000" cy="23622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8" name="Line 130"/>
          <p:cNvSpPr>
            <a:spLocks noChangeShapeType="1"/>
          </p:cNvSpPr>
          <p:nvPr/>
        </p:nvSpPr>
        <p:spPr bwMode="auto">
          <a:xfrm flipV="1">
            <a:off x="3657600" y="2514600"/>
            <a:ext cx="1600200" cy="19050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9" name="Line 131"/>
          <p:cNvSpPr>
            <a:spLocks noChangeShapeType="1"/>
          </p:cNvSpPr>
          <p:nvPr/>
        </p:nvSpPr>
        <p:spPr bwMode="auto">
          <a:xfrm>
            <a:off x="3657600" y="4419600"/>
            <a:ext cx="838200" cy="3810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20" name="Line 132"/>
          <p:cNvSpPr>
            <a:spLocks noChangeShapeType="1"/>
          </p:cNvSpPr>
          <p:nvPr/>
        </p:nvSpPr>
        <p:spPr bwMode="auto">
          <a:xfrm flipV="1">
            <a:off x="5867400" y="4572000"/>
            <a:ext cx="381000" cy="3048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21" name="Line 133"/>
          <p:cNvSpPr>
            <a:spLocks noChangeShapeType="1"/>
          </p:cNvSpPr>
          <p:nvPr/>
        </p:nvSpPr>
        <p:spPr bwMode="auto">
          <a:xfrm>
            <a:off x="6553200" y="2209800"/>
            <a:ext cx="914400" cy="6858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22" name="Line 134"/>
          <p:cNvSpPr>
            <a:spLocks noChangeShapeType="1"/>
          </p:cNvSpPr>
          <p:nvPr/>
        </p:nvSpPr>
        <p:spPr bwMode="auto">
          <a:xfrm flipV="1">
            <a:off x="7391400" y="3657600"/>
            <a:ext cx="38100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24" name="Rectangle 136"/>
          <p:cNvSpPr>
            <a:spLocks noChangeArrowheads="1"/>
          </p:cNvSpPr>
          <p:nvPr/>
        </p:nvSpPr>
        <p:spPr bwMode="auto">
          <a:xfrm>
            <a:off x="609600" y="3670300"/>
            <a:ext cx="1447800" cy="8255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Design house and obtain financing</a:t>
            </a:r>
          </a:p>
        </p:txBody>
      </p:sp>
      <p:sp>
        <p:nvSpPr>
          <p:cNvPr id="473225" name="Rectangle 137"/>
          <p:cNvSpPr>
            <a:spLocks noChangeArrowheads="1"/>
          </p:cNvSpPr>
          <p:nvPr/>
        </p:nvSpPr>
        <p:spPr bwMode="auto">
          <a:xfrm>
            <a:off x="4488180" y="5401310"/>
            <a:ext cx="1371600" cy="3365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Select </a:t>
            </a:r>
            <a:r>
              <a:rPr lang="en-US" sz="1600" dirty="0" smtClean="0">
                <a:latin typeface="Helvetica" charset="0"/>
              </a:rPr>
              <a:t>paint</a:t>
            </a:r>
            <a:endParaRPr lang="en-US" sz="1600" dirty="0">
              <a:latin typeface="Helvetica" charset="0"/>
            </a:endParaRPr>
          </a:p>
        </p:txBody>
      </p:sp>
      <p:sp>
        <p:nvSpPr>
          <p:cNvPr id="473226" name="Rectangle 138"/>
          <p:cNvSpPr>
            <a:spLocks noChangeArrowheads="1"/>
          </p:cNvSpPr>
          <p:nvPr/>
        </p:nvSpPr>
        <p:spPr bwMode="auto">
          <a:xfrm>
            <a:off x="2819400" y="1127760"/>
            <a:ext cx="1524000" cy="3365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Lay </a:t>
            </a:r>
            <a:r>
              <a:rPr lang="en-US" sz="1600" dirty="0" smtClean="0">
                <a:latin typeface="Helvetica" charset="0"/>
              </a:rPr>
              <a:t>foundation</a:t>
            </a:r>
            <a:endParaRPr lang="en-US" sz="1600" dirty="0">
              <a:latin typeface="Helvetica" charset="0"/>
            </a:endParaRPr>
          </a:p>
        </p:txBody>
      </p:sp>
      <p:sp>
        <p:nvSpPr>
          <p:cNvPr id="473227" name="Rectangle 139"/>
          <p:cNvSpPr>
            <a:spLocks noChangeArrowheads="1"/>
          </p:cNvSpPr>
          <p:nvPr/>
        </p:nvSpPr>
        <p:spPr bwMode="auto">
          <a:xfrm>
            <a:off x="6080760" y="4768850"/>
            <a:ext cx="1371600" cy="3365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Select carpet</a:t>
            </a:r>
          </a:p>
        </p:txBody>
      </p:sp>
      <p:sp>
        <p:nvSpPr>
          <p:cNvPr id="473228" name="Rectangle 140"/>
          <p:cNvSpPr>
            <a:spLocks noChangeArrowheads="1"/>
          </p:cNvSpPr>
          <p:nvPr/>
        </p:nvSpPr>
        <p:spPr bwMode="auto">
          <a:xfrm>
            <a:off x="5257800" y="1337846"/>
            <a:ext cx="1295400" cy="338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Build house</a:t>
            </a:r>
          </a:p>
        </p:txBody>
      </p:sp>
      <p:sp>
        <p:nvSpPr>
          <p:cNvPr id="473229" name="Rectangle 141"/>
          <p:cNvSpPr>
            <a:spLocks noChangeArrowheads="1"/>
          </p:cNvSpPr>
          <p:nvPr/>
        </p:nvSpPr>
        <p:spPr bwMode="auto">
          <a:xfrm>
            <a:off x="7467600" y="2362200"/>
            <a:ext cx="1219200" cy="3365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Finish work</a:t>
            </a:r>
          </a:p>
        </p:txBody>
      </p:sp>
      <p:sp>
        <p:nvSpPr>
          <p:cNvPr id="473230" name="Rectangle 142"/>
          <p:cNvSpPr>
            <a:spLocks noChangeArrowheads="1"/>
          </p:cNvSpPr>
          <p:nvPr/>
        </p:nvSpPr>
        <p:spPr bwMode="auto">
          <a:xfrm>
            <a:off x="2133600" y="4968240"/>
            <a:ext cx="1752600" cy="5810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Order and </a:t>
            </a:r>
            <a:r>
              <a:rPr lang="en-US" sz="1600" dirty="0" smtClean="0">
                <a:latin typeface="Helvetica" charset="0"/>
              </a:rPr>
              <a:t/>
            </a:r>
            <a:br>
              <a:rPr lang="en-US" sz="1600" dirty="0" smtClean="0">
                <a:latin typeface="Helvetica" charset="0"/>
              </a:rPr>
            </a:br>
            <a:r>
              <a:rPr lang="en-US" sz="1600" dirty="0" smtClean="0">
                <a:latin typeface="Helvetica" charset="0"/>
              </a:rPr>
              <a:t>receive </a:t>
            </a:r>
            <a:r>
              <a:rPr lang="en-US" sz="1600" dirty="0">
                <a:latin typeface="Helvetica" charset="0"/>
              </a:rPr>
              <a:t>materials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2" y="139776"/>
            <a:ext cx="8229600" cy="724929"/>
          </a:xfrm>
        </p:spPr>
        <p:txBody>
          <a:bodyPr/>
          <a:lstStyle/>
          <a:p>
            <a:r>
              <a:rPr lang="en-US" dirty="0"/>
              <a:t>Activity </a:t>
            </a:r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437322" y="1252329"/>
            <a:ext cx="8610600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Latest start time (LS)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Latest time an activity can start without delaying critical path time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LS= LF - </a:t>
            </a:r>
            <a:r>
              <a:rPr lang="en-US" sz="2400" i="1" dirty="0">
                <a:effectLst/>
              </a:rPr>
              <a:t>t</a:t>
            </a:r>
            <a:endParaRPr lang="en-US" sz="24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Latest finish time (LF)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latest time an activity can be completed without delaying critical path time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LF = minimum LS of immediate predecessors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Backward pass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Determines latest activity times by starting at the end of CPM/PERT network and working forward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0817" y="82827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Latest Activity </a:t>
            </a:r>
            <a:r>
              <a:rPr lang="en-US" sz="4000" dirty="0"/>
              <a:t>Start and Finish Times</a:t>
            </a:r>
          </a:p>
        </p:txBody>
      </p:sp>
      <p:sp>
        <p:nvSpPr>
          <p:cNvPr id="473094" name="PubChord"/>
          <p:cNvSpPr>
            <a:spLocks noChangeAspect="1" noEditPoints="1" noChangeArrowheads="1"/>
          </p:cNvSpPr>
          <p:nvPr/>
        </p:nvSpPr>
        <p:spPr bwMode="auto">
          <a:xfrm rot="2679578">
            <a:off x="1309688" y="26670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099" name="Line 11"/>
          <p:cNvSpPr>
            <a:spLocks noChangeShapeType="1"/>
          </p:cNvSpPr>
          <p:nvPr/>
        </p:nvSpPr>
        <p:spPr bwMode="auto">
          <a:xfrm flipH="1">
            <a:off x="1295400" y="3130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095" name="Rectangle 7"/>
          <p:cNvSpPr>
            <a:spLocks noChangeArrowheads="1"/>
          </p:cNvSpPr>
          <p:nvPr/>
        </p:nvSpPr>
        <p:spPr bwMode="auto">
          <a:xfrm>
            <a:off x="1752600" y="2667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6" name="Rectangle 8"/>
          <p:cNvSpPr>
            <a:spLocks noChangeArrowheads="1"/>
          </p:cNvSpPr>
          <p:nvPr/>
        </p:nvSpPr>
        <p:spPr bwMode="auto">
          <a:xfrm>
            <a:off x="2209800" y="26670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097" name="Rectangle 9"/>
          <p:cNvSpPr>
            <a:spLocks noChangeArrowheads="1"/>
          </p:cNvSpPr>
          <p:nvPr/>
        </p:nvSpPr>
        <p:spPr bwMode="auto">
          <a:xfrm>
            <a:off x="1752600" y="31242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0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2209800" y="3124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3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00" name="Text Box 12"/>
          <p:cNvSpPr txBox="1">
            <a:spLocks noChangeArrowheads="1"/>
          </p:cNvSpPr>
          <p:nvPr/>
        </p:nvSpPr>
        <p:spPr bwMode="auto">
          <a:xfrm>
            <a:off x="13716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Helvetica" charset="0"/>
              </a:rPr>
              <a:t>1</a:t>
            </a:r>
          </a:p>
        </p:txBody>
      </p:sp>
      <p:sp>
        <p:nvSpPr>
          <p:cNvPr id="473101" name="Text Box 13"/>
          <p:cNvSpPr txBox="1">
            <a:spLocks noChangeArrowheads="1"/>
          </p:cNvSpPr>
          <p:nvPr/>
        </p:nvSpPr>
        <p:spPr bwMode="auto">
          <a:xfrm>
            <a:off x="17526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0</a:t>
            </a:r>
          </a:p>
        </p:txBody>
      </p:sp>
      <p:sp>
        <p:nvSpPr>
          <p:cNvPr id="473102" name="Text Box 14"/>
          <p:cNvSpPr txBox="1">
            <a:spLocks noChangeArrowheads="1"/>
          </p:cNvSpPr>
          <p:nvPr/>
        </p:nvSpPr>
        <p:spPr bwMode="auto">
          <a:xfrm>
            <a:off x="22098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10" name="Text Box 22"/>
          <p:cNvSpPr txBox="1">
            <a:spLocks noChangeArrowheads="1"/>
          </p:cNvSpPr>
          <p:nvPr/>
        </p:nvSpPr>
        <p:spPr bwMode="auto">
          <a:xfrm>
            <a:off x="1371600" y="3138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Helvetica" charset="0"/>
              </a:rPr>
              <a:t>1</a:t>
            </a:r>
          </a:p>
        </p:txBody>
      </p:sp>
      <p:sp>
        <p:nvSpPr>
          <p:cNvPr id="473111" name="Text Box 23"/>
          <p:cNvSpPr txBox="1">
            <a:spLocks noChangeArrowheads="1"/>
          </p:cNvSpPr>
          <p:nvPr/>
        </p:nvSpPr>
        <p:spPr bwMode="auto">
          <a:xfrm>
            <a:off x="1752600" y="3138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17" name="PubChord"/>
          <p:cNvSpPr>
            <a:spLocks noChangeAspect="1" noEditPoints="1" noChangeArrowheads="1"/>
          </p:cNvSpPr>
          <p:nvPr/>
        </p:nvSpPr>
        <p:spPr bwMode="auto">
          <a:xfrm rot="2679578">
            <a:off x="2909888" y="15240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18" name="Line 30"/>
          <p:cNvSpPr>
            <a:spLocks noChangeShapeType="1"/>
          </p:cNvSpPr>
          <p:nvPr/>
        </p:nvSpPr>
        <p:spPr bwMode="auto">
          <a:xfrm flipH="1">
            <a:off x="2895600" y="1987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20" name="Rectangle 32"/>
          <p:cNvSpPr>
            <a:spLocks noChangeArrowheads="1"/>
          </p:cNvSpPr>
          <p:nvPr/>
        </p:nvSpPr>
        <p:spPr bwMode="auto">
          <a:xfrm>
            <a:off x="3352800" y="1524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21" name="Rectangle 33"/>
          <p:cNvSpPr>
            <a:spLocks noChangeArrowheads="1"/>
          </p:cNvSpPr>
          <p:nvPr/>
        </p:nvSpPr>
        <p:spPr bwMode="auto">
          <a:xfrm>
            <a:off x="3810000" y="15240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22" name="Rectangle 34"/>
          <p:cNvSpPr>
            <a:spLocks noChangeArrowheads="1"/>
          </p:cNvSpPr>
          <p:nvPr/>
        </p:nvSpPr>
        <p:spPr bwMode="auto">
          <a:xfrm>
            <a:off x="3352800" y="19812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3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23" name="Rectangle 35"/>
          <p:cNvSpPr>
            <a:spLocks noChangeArrowheads="1"/>
          </p:cNvSpPr>
          <p:nvPr/>
        </p:nvSpPr>
        <p:spPr bwMode="auto">
          <a:xfrm>
            <a:off x="3810000" y="1981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5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24" name="Text Box 36"/>
          <p:cNvSpPr txBox="1">
            <a:spLocks noChangeArrowheads="1"/>
          </p:cNvSpPr>
          <p:nvPr/>
        </p:nvSpPr>
        <p:spPr bwMode="auto">
          <a:xfrm>
            <a:off x="2971800" y="160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2</a:t>
            </a:r>
          </a:p>
        </p:txBody>
      </p:sp>
      <p:sp>
        <p:nvSpPr>
          <p:cNvPr id="473125" name="Text Box 37"/>
          <p:cNvSpPr txBox="1">
            <a:spLocks noChangeArrowheads="1"/>
          </p:cNvSpPr>
          <p:nvPr/>
        </p:nvSpPr>
        <p:spPr bwMode="auto">
          <a:xfrm>
            <a:off x="3352800" y="160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26" name="Text Box 38"/>
          <p:cNvSpPr txBox="1">
            <a:spLocks noChangeArrowheads="1"/>
          </p:cNvSpPr>
          <p:nvPr/>
        </p:nvSpPr>
        <p:spPr bwMode="auto">
          <a:xfrm>
            <a:off x="3810000" y="160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5</a:t>
            </a:r>
          </a:p>
        </p:txBody>
      </p:sp>
      <p:sp>
        <p:nvSpPr>
          <p:cNvPr id="473127" name="Text Box 39"/>
          <p:cNvSpPr txBox="1">
            <a:spLocks noChangeArrowheads="1"/>
          </p:cNvSpPr>
          <p:nvPr/>
        </p:nvSpPr>
        <p:spPr bwMode="auto">
          <a:xfrm>
            <a:off x="2971800" y="1995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2</a:t>
            </a:r>
          </a:p>
        </p:txBody>
      </p:sp>
      <p:sp>
        <p:nvSpPr>
          <p:cNvPr id="473128" name="Text Box 40"/>
          <p:cNvSpPr txBox="1">
            <a:spLocks noChangeArrowheads="1"/>
          </p:cNvSpPr>
          <p:nvPr/>
        </p:nvSpPr>
        <p:spPr bwMode="auto">
          <a:xfrm>
            <a:off x="3352800" y="1995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29" name="Text Box 41"/>
          <p:cNvSpPr txBox="1">
            <a:spLocks noChangeArrowheads="1"/>
          </p:cNvSpPr>
          <p:nvPr/>
        </p:nvSpPr>
        <p:spPr bwMode="auto">
          <a:xfrm>
            <a:off x="3810000" y="19954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33" name="PubChord"/>
          <p:cNvSpPr>
            <a:spLocks noChangeAspect="1" noEditPoints="1" noChangeArrowheads="1"/>
          </p:cNvSpPr>
          <p:nvPr/>
        </p:nvSpPr>
        <p:spPr bwMode="auto">
          <a:xfrm rot="2679578">
            <a:off x="2300288" y="39624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34" name="Line 46"/>
          <p:cNvSpPr>
            <a:spLocks noChangeShapeType="1"/>
          </p:cNvSpPr>
          <p:nvPr/>
        </p:nvSpPr>
        <p:spPr bwMode="auto">
          <a:xfrm flipH="1">
            <a:off x="2286000" y="4425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36" name="Rectangle 48"/>
          <p:cNvSpPr>
            <a:spLocks noChangeArrowheads="1"/>
          </p:cNvSpPr>
          <p:nvPr/>
        </p:nvSpPr>
        <p:spPr bwMode="auto">
          <a:xfrm>
            <a:off x="2743200" y="39624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37" name="Rectangle 49"/>
          <p:cNvSpPr>
            <a:spLocks noChangeArrowheads="1"/>
          </p:cNvSpPr>
          <p:nvPr/>
        </p:nvSpPr>
        <p:spPr bwMode="auto">
          <a:xfrm>
            <a:off x="3200400" y="39624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38" name="Rectangle 50"/>
          <p:cNvSpPr>
            <a:spLocks noChangeArrowheads="1"/>
          </p:cNvSpPr>
          <p:nvPr/>
        </p:nvSpPr>
        <p:spPr bwMode="auto">
          <a:xfrm>
            <a:off x="2743200" y="44196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4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39" name="Rectangle 51"/>
          <p:cNvSpPr>
            <a:spLocks noChangeArrowheads="1"/>
          </p:cNvSpPr>
          <p:nvPr/>
        </p:nvSpPr>
        <p:spPr bwMode="auto">
          <a:xfrm>
            <a:off x="32004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5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40" name="Text Box 52"/>
          <p:cNvSpPr txBox="1">
            <a:spLocks noChangeArrowheads="1"/>
          </p:cNvSpPr>
          <p:nvPr/>
        </p:nvSpPr>
        <p:spPr bwMode="auto">
          <a:xfrm>
            <a:off x="23622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41" name="Text Box 53"/>
          <p:cNvSpPr txBox="1">
            <a:spLocks noChangeArrowheads="1"/>
          </p:cNvSpPr>
          <p:nvPr/>
        </p:nvSpPr>
        <p:spPr bwMode="auto">
          <a:xfrm>
            <a:off x="27432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42" name="Text Box 54"/>
          <p:cNvSpPr txBox="1">
            <a:spLocks noChangeArrowheads="1"/>
          </p:cNvSpPr>
          <p:nvPr/>
        </p:nvSpPr>
        <p:spPr bwMode="auto">
          <a:xfrm>
            <a:off x="32004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4</a:t>
            </a:r>
          </a:p>
        </p:txBody>
      </p:sp>
      <p:sp>
        <p:nvSpPr>
          <p:cNvPr id="473143" name="Text Box 55"/>
          <p:cNvSpPr txBox="1">
            <a:spLocks noChangeArrowheads="1"/>
          </p:cNvSpPr>
          <p:nvPr/>
        </p:nvSpPr>
        <p:spPr bwMode="auto">
          <a:xfrm>
            <a:off x="2362200" y="44338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Helvetica" charset="0"/>
              </a:rPr>
              <a:t>1</a:t>
            </a:r>
          </a:p>
        </p:txBody>
      </p:sp>
      <p:sp>
        <p:nvSpPr>
          <p:cNvPr id="473144" name="Text Box 56"/>
          <p:cNvSpPr txBox="1">
            <a:spLocks noChangeArrowheads="1"/>
          </p:cNvSpPr>
          <p:nvPr/>
        </p:nvSpPr>
        <p:spPr bwMode="auto">
          <a:xfrm>
            <a:off x="2743200" y="44338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45" name="Text Box 57"/>
          <p:cNvSpPr txBox="1">
            <a:spLocks noChangeArrowheads="1"/>
          </p:cNvSpPr>
          <p:nvPr/>
        </p:nvSpPr>
        <p:spPr bwMode="auto">
          <a:xfrm>
            <a:off x="3200400" y="44338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49" name="PubChord"/>
          <p:cNvSpPr>
            <a:spLocks noChangeAspect="1" noEditPoints="1" noChangeArrowheads="1"/>
          </p:cNvSpPr>
          <p:nvPr/>
        </p:nvSpPr>
        <p:spPr bwMode="auto">
          <a:xfrm rot="2679578">
            <a:off x="4510088" y="44196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50" name="Line 62"/>
          <p:cNvSpPr>
            <a:spLocks noChangeShapeType="1"/>
          </p:cNvSpPr>
          <p:nvPr/>
        </p:nvSpPr>
        <p:spPr bwMode="auto">
          <a:xfrm flipH="1">
            <a:off x="4495800" y="4883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52" name="Rectangle 64"/>
          <p:cNvSpPr>
            <a:spLocks noChangeArrowheads="1"/>
          </p:cNvSpPr>
          <p:nvPr/>
        </p:nvSpPr>
        <p:spPr bwMode="auto">
          <a:xfrm>
            <a:off x="4953000" y="44196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53" name="Rectangle 65"/>
          <p:cNvSpPr>
            <a:spLocks noChangeArrowheads="1"/>
          </p:cNvSpPr>
          <p:nvPr/>
        </p:nvSpPr>
        <p:spPr bwMode="auto">
          <a:xfrm>
            <a:off x="5410200" y="44196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54" name="Rectangle 66"/>
          <p:cNvSpPr>
            <a:spLocks noChangeArrowheads="1"/>
          </p:cNvSpPr>
          <p:nvPr/>
        </p:nvSpPr>
        <p:spPr bwMode="auto">
          <a:xfrm>
            <a:off x="4953000" y="48768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800" dirty="0" smtClean="0">
                <a:latin typeface="Helvetica" charset="0"/>
              </a:rPr>
              <a:t>6</a:t>
            </a:r>
            <a:endParaRPr lang="en-US" sz="1800" dirty="0">
              <a:latin typeface="Helvetica" charset="0"/>
            </a:endParaRPr>
          </a:p>
        </p:txBody>
      </p:sp>
      <p:sp>
        <p:nvSpPr>
          <p:cNvPr id="473155" name="Rectangle 67"/>
          <p:cNvSpPr>
            <a:spLocks noChangeArrowheads="1"/>
          </p:cNvSpPr>
          <p:nvPr/>
        </p:nvSpPr>
        <p:spPr bwMode="auto">
          <a:xfrm>
            <a:off x="5410200" y="4876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800" dirty="0" smtClean="0">
                <a:latin typeface="Helvetica" charset="0"/>
              </a:rPr>
              <a:t>7</a:t>
            </a:r>
            <a:endParaRPr lang="en-US" sz="1800" dirty="0">
              <a:latin typeface="Helvetica" charset="0"/>
            </a:endParaRPr>
          </a:p>
        </p:txBody>
      </p:sp>
      <p:sp>
        <p:nvSpPr>
          <p:cNvPr id="473156" name="Text Box 68"/>
          <p:cNvSpPr txBox="1">
            <a:spLocks noChangeArrowheads="1"/>
          </p:cNvSpPr>
          <p:nvPr/>
        </p:nvSpPr>
        <p:spPr bwMode="auto">
          <a:xfrm>
            <a:off x="45720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5</a:t>
            </a:r>
          </a:p>
        </p:txBody>
      </p:sp>
      <p:sp>
        <p:nvSpPr>
          <p:cNvPr id="473157" name="Text Box 69"/>
          <p:cNvSpPr txBox="1">
            <a:spLocks noChangeArrowheads="1"/>
          </p:cNvSpPr>
          <p:nvPr/>
        </p:nvSpPr>
        <p:spPr bwMode="auto">
          <a:xfrm>
            <a:off x="49530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5</a:t>
            </a:r>
          </a:p>
        </p:txBody>
      </p:sp>
      <p:sp>
        <p:nvSpPr>
          <p:cNvPr id="473158" name="Text Box 70"/>
          <p:cNvSpPr txBox="1">
            <a:spLocks noChangeArrowheads="1"/>
          </p:cNvSpPr>
          <p:nvPr/>
        </p:nvSpPr>
        <p:spPr bwMode="auto">
          <a:xfrm>
            <a:off x="54102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Helvetica" charset="0"/>
              </a:rPr>
              <a:t>6</a:t>
            </a:r>
          </a:p>
        </p:txBody>
      </p:sp>
      <p:sp>
        <p:nvSpPr>
          <p:cNvPr id="473159" name="Text Box 71"/>
          <p:cNvSpPr txBox="1">
            <a:spLocks noChangeArrowheads="1"/>
          </p:cNvSpPr>
          <p:nvPr/>
        </p:nvSpPr>
        <p:spPr bwMode="auto">
          <a:xfrm>
            <a:off x="4572000" y="4891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1</a:t>
            </a:r>
          </a:p>
        </p:txBody>
      </p:sp>
      <p:sp>
        <p:nvSpPr>
          <p:cNvPr id="473160" name="Text Box 72"/>
          <p:cNvSpPr txBox="1">
            <a:spLocks noChangeArrowheads="1"/>
          </p:cNvSpPr>
          <p:nvPr/>
        </p:nvSpPr>
        <p:spPr bwMode="auto">
          <a:xfrm>
            <a:off x="4953000" y="4891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61" name="Text Box 73"/>
          <p:cNvSpPr txBox="1">
            <a:spLocks noChangeArrowheads="1"/>
          </p:cNvSpPr>
          <p:nvPr/>
        </p:nvSpPr>
        <p:spPr bwMode="auto">
          <a:xfrm>
            <a:off x="5410200" y="4891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65" name="PubChord"/>
          <p:cNvSpPr>
            <a:spLocks noChangeAspect="1" noEditPoints="1" noChangeArrowheads="1"/>
          </p:cNvSpPr>
          <p:nvPr/>
        </p:nvSpPr>
        <p:spPr bwMode="auto">
          <a:xfrm rot="2679578">
            <a:off x="5195888" y="17526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66" name="Line 78"/>
          <p:cNvSpPr>
            <a:spLocks noChangeShapeType="1"/>
          </p:cNvSpPr>
          <p:nvPr/>
        </p:nvSpPr>
        <p:spPr bwMode="auto">
          <a:xfrm flipH="1">
            <a:off x="5181600" y="2216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68" name="Rectangle 80"/>
          <p:cNvSpPr>
            <a:spLocks noChangeArrowheads="1"/>
          </p:cNvSpPr>
          <p:nvPr/>
        </p:nvSpPr>
        <p:spPr bwMode="auto">
          <a:xfrm>
            <a:off x="5638800" y="17526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69" name="Rectangle 81"/>
          <p:cNvSpPr>
            <a:spLocks noChangeArrowheads="1"/>
          </p:cNvSpPr>
          <p:nvPr/>
        </p:nvSpPr>
        <p:spPr bwMode="auto">
          <a:xfrm>
            <a:off x="6096000" y="17526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70" name="Rectangle 82"/>
          <p:cNvSpPr>
            <a:spLocks noChangeArrowheads="1"/>
          </p:cNvSpPr>
          <p:nvPr/>
        </p:nvSpPr>
        <p:spPr bwMode="auto">
          <a:xfrm>
            <a:off x="5638800" y="22098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5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71" name="Rectangle 83"/>
          <p:cNvSpPr>
            <a:spLocks noChangeArrowheads="1"/>
          </p:cNvSpPr>
          <p:nvPr/>
        </p:nvSpPr>
        <p:spPr bwMode="auto">
          <a:xfrm>
            <a:off x="6096000" y="2209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8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72" name="Text Box 84"/>
          <p:cNvSpPr txBox="1">
            <a:spLocks noChangeArrowheads="1"/>
          </p:cNvSpPr>
          <p:nvPr/>
        </p:nvSpPr>
        <p:spPr bwMode="auto">
          <a:xfrm>
            <a:off x="5257800" y="182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4</a:t>
            </a:r>
          </a:p>
        </p:txBody>
      </p:sp>
      <p:sp>
        <p:nvSpPr>
          <p:cNvPr id="473173" name="Text Box 85"/>
          <p:cNvSpPr txBox="1">
            <a:spLocks noChangeArrowheads="1"/>
          </p:cNvSpPr>
          <p:nvPr/>
        </p:nvSpPr>
        <p:spPr bwMode="auto">
          <a:xfrm>
            <a:off x="5638800" y="182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5</a:t>
            </a:r>
          </a:p>
        </p:txBody>
      </p:sp>
      <p:sp>
        <p:nvSpPr>
          <p:cNvPr id="473174" name="Text Box 86"/>
          <p:cNvSpPr txBox="1">
            <a:spLocks noChangeArrowheads="1"/>
          </p:cNvSpPr>
          <p:nvPr/>
        </p:nvSpPr>
        <p:spPr bwMode="auto">
          <a:xfrm>
            <a:off x="6096000" y="182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8</a:t>
            </a:r>
          </a:p>
        </p:txBody>
      </p:sp>
      <p:sp>
        <p:nvSpPr>
          <p:cNvPr id="473175" name="Text Box 87"/>
          <p:cNvSpPr txBox="1">
            <a:spLocks noChangeArrowheads="1"/>
          </p:cNvSpPr>
          <p:nvPr/>
        </p:nvSpPr>
        <p:spPr bwMode="auto">
          <a:xfrm>
            <a:off x="5257800" y="2224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3</a:t>
            </a:r>
          </a:p>
        </p:txBody>
      </p:sp>
      <p:sp>
        <p:nvSpPr>
          <p:cNvPr id="473176" name="Text Box 88"/>
          <p:cNvSpPr txBox="1">
            <a:spLocks noChangeArrowheads="1"/>
          </p:cNvSpPr>
          <p:nvPr/>
        </p:nvSpPr>
        <p:spPr bwMode="auto">
          <a:xfrm>
            <a:off x="5638800" y="2224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77" name="Text Box 89"/>
          <p:cNvSpPr txBox="1">
            <a:spLocks noChangeArrowheads="1"/>
          </p:cNvSpPr>
          <p:nvPr/>
        </p:nvSpPr>
        <p:spPr bwMode="auto">
          <a:xfrm>
            <a:off x="6096000" y="22240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81" name="PubChord"/>
          <p:cNvSpPr>
            <a:spLocks noChangeAspect="1" noEditPoints="1" noChangeArrowheads="1"/>
          </p:cNvSpPr>
          <p:nvPr/>
        </p:nvSpPr>
        <p:spPr bwMode="auto">
          <a:xfrm rot="2679578">
            <a:off x="6034088" y="37338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82" name="Line 94"/>
          <p:cNvSpPr>
            <a:spLocks noChangeShapeType="1"/>
          </p:cNvSpPr>
          <p:nvPr/>
        </p:nvSpPr>
        <p:spPr bwMode="auto">
          <a:xfrm flipH="1">
            <a:off x="6019800" y="4197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184" name="Rectangle 96"/>
          <p:cNvSpPr>
            <a:spLocks noChangeArrowheads="1"/>
          </p:cNvSpPr>
          <p:nvPr/>
        </p:nvSpPr>
        <p:spPr bwMode="auto">
          <a:xfrm>
            <a:off x="6477000" y="3733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85" name="Rectangle 97"/>
          <p:cNvSpPr>
            <a:spLocks noChangeArrowheads="1"/>
          </p:cNvSpPr>
          <p:nvPr/>
        </p:nvSpPr>
        <p:spPr bwMode="auto">
          <a:xfrm>
            <a:off x="6934200" y="37338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186" name="Rectangle 98"/>
          <p:cNvSpPr>
            <a:spLocks noChangeArrowheads="1"/>
          </p:cNvSpPr>
          <p:nvPr/>
        </p:nvSpPr>
        <p:spPr bwMode="auto">
          <a:xfrm>
            <a:off x="6477000" y="41910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6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87" name="Rectangle 99"/>
          <p:cNvSpPr>
            <a:spLocks noChangeArrowheads="1"/>
          </p:cNvSpPr>
          <p:nvPr/>
        </p:nvSpPr>
        <p:spPr bwMode="auto">
          <a:xfrm>
            <a:off x="6934200" y="4191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7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188" name="Text Box 100"/>
          <p:cNvSpPr txBox="1">
            <a:spLocks noChangeArrowheads="1"/>
          </p:cNvSpPr>
          <p:nvPr/>
        </p:nvSpPr>
        <p:spPr bwMode="auto">
          <a:xfrm>
            <a:off x="6096000" y="3810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6</a:t>
            </a:r>
          </a:p>
        </p:txBody>
      </p:sp>
      <p:sp>
        <p:nvSpPr>
          <p:cNvPr id="473189" name="Text Box 101"/>
          <p:cNvSpPr txBox="1">
            <a:spLocks noChangeArrowheads="1"/>
          </p:cNvSpPr>
          <p:nvPr/>
        </p:nvSpPr>
        <p:spPr bwMode="auto">
          <a:xfrm>
            <a:off x="6477000" y="3810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6</a:t>
            </a:r>
          </a:p>
        </p:txBody>
      </p:sp>
      <p:sp>
        <p:nvSpPr>
          <p:cNvPr id="473190" name="Text Box 102"/>
          <p:cNvSpPr txBox="1">
            <a:spLocks noChangeArrowheads="1"/>
          </p:cNvSpPr>
          <p:nvPr/>
        </p:nvSpPr>
        <p:spPr bwMode="auto">
          <a:xfrm>
            <a:off x="6934200" y="3810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7</a:t>
            </a:r>
          </a:p>
        </p:txBody>
      </p:sp>
      <p:sp>
        <p:nvSpPr>
          <p:cNvPr id="473191" name="Text Box 103"/>
          <p:cNvSpPr txBox="1">
            <a:spLocks noChangeArrowheads="1"/>
          </p:cNvSpPr>
          <p:nvPr/>
        </p:nvSpPr>
        <p:spPr bwMode="auto">
          <a:xfrm>
            <a:off x="6096000" y="42052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1</a:t>
            </a:r>
          </a:p>
        </p:txBody>
      </p:sp>
      <p:sp>
        <p:nvSpPr>
          <p:cNvPr id="473192" name="Text Box 104"/>
          <p:cNvSpPr txBox="1">
            <a:spLocks noChangeArrowheads="1"/>
          </p:cNvSpPr>
          <p:nvPr/>
        </p:nvSpPr>
        <p:spPr bwMode="auto">
          <a:xfrm>
            <a:off x="6477000" y="42052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93" name="Text Box 105"/>
          <p:cNvSpPr txBox="1">
            <a:spLocks noChangeArrowheads="1"/>
          </p:cNvSpPr>
          <p:nvPr/>
        </p:nvSpPr>
        <p:spPr bwMode="auto">
          <a:xfrm>
            <a:off x="6934200" y="42052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197" name="PubChord"/>
          <p:cNvSpPr>
            <a:spLocks noChangeAspect="1" noEditPoints="1" noChangeArrowheads="1"/>
          </p:cNvSpPr>
          <p:nvPr/>
        </p:nvSpPr>
        <p:spPr bwMode="auto">
          <a:xfrm rot="2679578">
            <a:off x="7329488" y="2743200"/>
            <a:ext cx="914400" cy="91440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3198" name="Line 110"/>
          <p:cNvSpPr>
            <a:spLocks noChangeShapeType="1"/>
          </p:cNvSpPr>
          <p:nvPr/>
        </p:nvSpPr>
        <p:spPr bwMode="auto">
          <a:xfrm flipH="1">
            <a:off x="7315200" y="32067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00" name="Rectangle 112"/>
          <p:cNvSpPr>
            <a:spLocks noChangeArrowheads="1"/>
          </p:cNvSpPr>
          <p:nvPr/>
        </p:nvSpPr>
        <p:spPr bwMode="auto">
          <a:xfrm>
            <a:off x="7772400" y="2743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4053" dir="3542175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201" name="Rectangle 113"/>
          <p:cNvSpPr>
            <a:spLocks noChangeArrowheads="1"/>
          </p:cNvSpPr>
          <p:nvPr/>
        </p:nvSpPr>
        <p:spPr bwMode="auto">
          <a:xfrm>
            <a:off x="8229600" y="2743200"/>
            <a:ext cx="457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3202" name="Rectangle 114"/>
          <p:cNvSpPr>
            <a:spLocks noChangeArrowheads="1"/>
          </p:cNvSpPr>
          <p:nvPr/>
        </p:nvSpPr>
        <p:spPr bwMode="auto">
          <a:xfrm>
            <a:off x="7772400" y="3200400"/>
            <a:ext cx="4572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8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203" name="Rectangle 115"/>
          <p:cNvSpPr>
            <a:spLocks noChangeArrowheads="1"/>
          </p:cNvSpPr>
          <p:nvPr/>
        </p:nvSpPr>
        <p:spPr bwMode="auto">
          <a:xfrm>
            <a:off x="82296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9</a:t>
            </a:r>
            <a:endParaRPr lang="en-US" sz="1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204" name="Text Box 116"/>
          <p:cNvSpPr txBox="1">
            <a:spLocks noChangeArrowheads="1"/>
          </p:cNvSpPr>
          <p:nvPr/>
        </p:nvSpPr>
        <p:spPr bwMode="auto">
          <a:xfrm>
            <a:off x="73914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7</a:t>
            </a:r>
          </a:p>
        </p:txBody>
      </p:sp>
      <p:sp>
        <p:nvSpPr>
          <p:cNvPr id="473205" name="Text Box 117"/>
          <p:cNvSpPr txBox="1">
            <a:spLocks noChangeArrowheads="1"/>
          </p:cNvSpPr>
          <p:nvPr/>
        </p:nvSpPr>
        <p:spPr bwMode="auto">
          <a:xfrm>
            <a:off x="77724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8</a:t>
            </a:r>
          </a:p>
        </p:txBody>
      </p:sp>
      <p:sp>
        <p:nvSpPr>
          <p:cNvPr id="473206" name="Text Box 118"/>
          <p:cNvSpPr txBox="1">
            <a:spLocks noChangeArrowheads="1"/>
          </p:cNvSpPr>
          <p:nvPr/>
        </p:nvSpPr>
        <p:spPr bwMode="auto">
          <a:xfrm>
            <a:off x="82296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9</a:t>
            </a:r>
          </a:p>
        </p:txBody>
      </p:sp>
      <p:sp>
        <p:nvSpPr>
          <p:cNvPr id="473207" name="Text Box 119"/>
          <p:cNvSpPr txBox="1">
            <a:spLocks noChangeArrowheads="1"/>
          </p:cNvSpPr>
          <p:nvPr/>
        </p:nvSpPr>
        <p:spPr bwMode="auto">
          <a:xfrm>
            <a:off x="7391400" y="32146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Helvetica" charset="0"/>
              </a:rPr>
              <a:t>1</a:t>
            </a:r>
          </a:p>
        </p:txBody>
      </p:sp>
      <p:sp>
        <p:nvSpPr>
          <p:cNvPr id="473208" name="Text Box 120"/>
          <p:cNvSpPr txBox="1">
            <a:spLocks noChangeArrowheads="1"/>
          </p:cNvSpPr>
          <p:nvPr/>
        </p:nvSpPr>
        <p:spPr bwMode="auto">
          <a:xfrm>
            <a:off x="7772400" y="32146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209" name="Text Box 121"/>
          <p:cNvSpPr txBox="1">
            <a:spLocks noChangeArrowheads="1"/>
          </p:cNvSpPr>
          <p:nvPr/>
        </p:nvSpPr>
        <p:spPr bwMode="auto">
          <a:xfrm>
            <a:off x="8229600" y="321468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Helvetica" charset="0"/>
            </a:endParaRPr>
          </a:p>
        </p:txBody>
      </p:sp>
      <p:sp>
        <p:nvSpPr>
          <p:cNvPr id="473211" name="Rectangle 123"/>
          <p:cNvSpPr>
            <a:spLocks noChangeArrowheads="1"/>
          </p:cNvSpPr>
          <p:nvPr/>
        </p:nvSpPr>
        <p:spPr bwMode="auto">
          <a:xfrm>
            <a:off x="393192" y="2947416"/>
            <a:ext cx="6096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Start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3213" name="Line 125"/>
          <p:cNvSpPr>
            <a:spLocks noChangeShapeType="1"/>
          </p:cNvSpPr>
          <p:nvPr/>
        </p:nvSpPr>
        <p:spPr bwMode="auto">
          <a:xfrm flipV="1">
            <a:off x="1002792" y="3130296"/>
            <a:ext cx="304800" cy="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4" name="Line 126"/>
          <p:cNvSpPr>
            <a:spLocks noChangeShapeType="1"/>
          </p:cNvSpPr>
          <p:nvPr/>
        </p:nvSpPr>
        <p:spPr bwMode="auto">
          <a:xfrm>
            <a:off x="2667000" y="3124200"/>
            <a:ext cx="457200" cy="8382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5" name="Line 127"/>
          <p:cNvSpPr>
            <a:spLocks noChangeShapeType="1"/>
          </p:cNvSpPr>
          <p:nvPr/>
        </p:nvSpPr>
        <p:spPr bwMode="auto">
          <a:xfrm flipV="1">
            <a:off x="2667000" y="2362200"/>
            <a:ext cx="381000" cy="7620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6" name="Line 128"/>
          <p:cNvSpPr>
            <a:spLocks noChangeShapeType="1"/>
          </p:cNvSpPr>
          <p:nvPr/>
        </p:nvSpPr>
        <p:spPr bwMode="auto">
          <a:xfrm>
            <a:off x="4267200" y="1905000"/>
            <a:ext cx="914400" cy="3048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7" name="Line 129"/>
          <p:cNvSpPr>
            <a:spLocks noChangeShapeType="1"/>
          </p:cNvSpPr>
          <p:nvPr/>
        </p:nvSpPr>
        <p:spPr bwMode="auto">
          <a:xfrm>
            <a:off x="4267200" y="2057400"/>
            <a:ext cx="762000" cy="23622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8" name="Line 130"/>
          <p:cNvSpPr>
            <a:spLocks noChangeShapeType="1"/>
          </p:cNvSpPr>
          <p:nvPr/>
        </p:nvSpPr>
        <p:spPr bwMode="auto">
          <a:xfrm flipV="1">
            <a:off x="3657600" y="2514600"/>
            <a:ext cx="1600200" cy="19050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19" name="Line 131"/>
          <p:cNvSpPr>
            <a:spLocks noChangeShapeType="1"/>
          </p:cNvSpPr>
          <p:nvPr/>
        </p:nvSpPr>
        <p:spPr bwMode="auto">
          <a:xfrm>
            <a:off x="3657600" y="4419600"/>
            <a:ext cx="838200" cy="3810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20" name="Line 132"/>
          <p:cNvSpPr>
            <a:spLocks noChangeShapeType="1"/>
          </p:cNvSpPr>
          <p:nvPr/>
        </p:nvSpPr>
        <p:spPr bwMode="auto">
          <a:xfrm flipV="1">
            <a:off x="5867400" y="4572000"/>
            <a:ext cx="381000" cy="3048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21" name="Line 133"/>
          <p:cNvSpPr>
            <a:spLocks noChangeShapeType="1"/>
          </p:cNvSpPr>
          <p:nvPr/>
        </p:nvSpPr>
        <p:spPr bwMode="auto">
          <a:xfrm>
            <a:off x="6553200" y="2209800"/>
            <a:ext cx="914400" cy="6858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22" name="Line 134"/>
          <p:cNvSpPr>
            <a:spLocks noChangeShapeType="1"/>
          </p:cNvSpPr>
          <p:nvPr/>
        </p:nvSpPr>
        <p:spPr bwMode="auto">
          <a:xfrm flipV="1">
            <a:off x="7391400" y="3657600"/>
            <a:ext cx="38100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3224" name="Rectangle 136"/>
          <p:cNvSpPr>
            <a:spLocks noChangeArrowheads="1"/>
          </p:cNvSpPr>
          <p:nvPr/>
        </p:nvSpPr>
        <p:spPr bwMode="auto">
          <a:xfrm>
            <a:off x="609600" y="3670300"/>
            <a:ext cx="1447800" cy="8255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Design house and obtain financing</a:t>
            </a:r>
          </a:p>
        </p:txBody>
      </p:sp>
      <p:sp>
        <p:nvSpPr>
          <p:cNvPr id="473225" name="Rectangle 137"/>
          <p:cNvSpPr>
            <a:spLocks noChangeArrowheads="1"/>
          </p:cNvSpPr>
          <p:nvPr/>
        </p:nvSpPr>
        <p:spPr bwMode="auto">
          <a:xfrm>
            <a:off x="4488180" y="5401310"/>
            <a:ext cx="1371600" cy="3365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Select </a:t>
            </a:r>
            <a:r>
              <a:rPr lang="en-US" sz="1600" dirty="0" smtClean="0">
                <a:latin typeface="Helvetica" charset="0"/>
              </a:rPr>
              <a:t>paint</a:t>
            </a:r>
            <a:endParaRPr lang="en-US" sz="1600" dirty="0">
              <a:latin typeface="Helvetica" charset="0"/>
            </a:endParaRPr>
          </a:p>
        </p:txBody>
      </p:sp>
      <p:sp>
        <p:nvSpPr>
          <p:cNvPr id="473226" name="Rectangle 138"/>
          <p:cNvSpPr>
            <a:spLocks noChangeArrowheads="1"/>
          </p:cNvSpPr>
          <p:nvPr/>
        </p:nvSpPr>
        <p:spPr bwMode="auto">
          <a:xfrm>
            <a:off x="2819400" y="1127760"/>
            <a:ext cx="1524000" cy="3365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Lay </a:t>
            </a:r>
            <a:r>
              <a:rPr lang="en-US" sz="1600" dirty="0" smtClean="0">
                <a:latin typeface="Helvetica" charset="0"/>
              </a:rPr>
              <a:t>foundation</a:t>
            </a:r>
            <a:endParaRPr lang="en-US" sz="1600" dirty="0">
              <a:latin typeface="Helvetica" charset="0"/>
            </a:endParaRPr>
          </a:p>
        </p:txBody>
      </p:sp>
      <p:sp>
        <p:nvSpPr>
          <p:cNvPr id="473227" name="Rectangle 139"/>
          <p:cNvSpPr>
            <a:spLocks noChangeArrowheads="1"/>
          </p:cNvSpPr>
          <p:nvPr/>
        </p:nvSpPr>
        <p:spPr bwMode="auto">
          <a:xfrm>
            <a:off x="6080760" y="4768850"/>
            <a:ext cx="1371600" cy="3365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>
                <a:latin typeface="Helvetica" charset="0"/>
              </a:rPr>
              <a:t>Select carpet</a:t>
            </a:r>
          </a:p>
        </p:txBody>
      </p:sp>
      <p:sp>
        <p:nvSpPr>
          <p:cNvPr id="473228" name="Rectangle 140"/>
          <p:cNvSpPr>
            <a:spLocks noChangeArrowheads="1"/>
          </p:cNvSpPr>
          <p:nvPr/>
        </p:nvSpPr>
        <p:spPr bwMode="auto">
          <a:xfrm>
            <a:off x="5257800" y="1337846"/>
            <a:ext cx="1295400" cy="338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Build house</a:t>
            </a:r>
          </a:p>
        </p:txBody>
      </p:sp>
      <p:sp>
        <p:nvSpPr>
          <p:cNvPr id="473229" name="Rectangle 141"/>
          <p:cNvSpPr>
            <a:spLocks noChangeArrowheads="1"/>
          </p:cNvSpPr>
          <p:nvPr/>
        </p:nvSpPr>
        <p:spPr bwMode="auto">
          <a:xfrm>
            <a:off x="7467600" y="2362200"/>
            <a:ext cx="1219200" cy="3365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Finish work</a:t>
            </a:r>
          </a:p>
        </p:txBody>
      </p:sp>
      <p:sp>
        <p:nvSpPr>
          <p:cNvPr id="473230" name="Rectangle 142"/>
          <p:cNvSpPr>
            <a:spLocks noChangeArrowheads="1"/>
          </p:cNvSpPr>
          <p:nvPr/>
        </p:nvSpPr>
        <p:spPr bwMode="auto">
          <a:xfrm>
            <a:off x="2133600" y="4968240"/>
            <a:ext cx="1752600" cy="5810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charset="0"/>
              </a:rPr>
              <a:t>Order and </a:t>
            </a:r>
            <a:r>
              <a:rPr lang="en-US" sz="1600" dirty="0" smtClean="0">
                <a:latin typeface="Helvetica" charset="0"/>
              </a:rPr>
              <a:t/>
            </a:r>
            <a:br>
              <a:rPr lang="en-US" sz="1600" dirty="0" smtClean="0">
                <a:latin typeface="Helvetica" charset="0"/>
              </a:rPr>
            </a:br>
            <a:r>
              <a:rPr lang="en-US" sz="1600" dirty="0" smtClean="0">
                <a:latin typeface="Helvetica" charset="0"/>
              </a:rPr>
              <a:t>receive </a:t>
            </a:r>
            <a:r>
              <a:rPr lang="en-US" sz="1600" dirty="0">
                <a:latin typeface="Helvetica" charset="0"/>
              </a:rPr>
              <a:t>materials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694" name="Rectangle 582"/>
          <p:cNvSpPr>
            <a:spLocks noGrp="1" noChangeArrowheads="1"/>
          </p:cNvSpPr>
          <p:nvPr>
            <p:ph type="title"/>
          </p:nvPr>
        </p:nvSpPr>
        <p:spPr>
          <a:xfrm>
            <a:off x="447261" y="133515"/>
            <a:ext cx="8229600" cy="753033"/>
          </a:xfrm>
          <a:effectLst/>
        </p:spPr>
        <p:txBody>
          <a:bodyPr/>
          <a:lstStyle/>
          <a:p>
            <a:r>
              <a:rPr lang="en-US" dirty="0"/>
              <a:t>Activity Slack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366520" y="1295400"/>
            <a:ext cx="6400800" cy="3343276"/>
            <a:chOff x="1366520" y="1295400"/>
            <a:chExt cx="6400800" cy="3343276"/>
          </a:xfrm>
        </p:grpSpPr>
        <p:sp>
          <p:nvSpPr>
            <p:cNvPr id="474215" name="Rectangle 103"/>
            <p:cNvSpPr>
              <a:spLocks noChangeArrowheads="1"/>
            </p:cNvSpPr>
            <p:nvPr/>
          </p:nvSpPr>
          <p:spPr bwMode="auto">
            <a:xfrm>
              <a:off x="1366520" y="4271963"/>
              <a:ext cx="6400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800">
                  <a:latin typeface="Arial" pitchFamily="34" charset="0"/>
                  <a:cs typeface="Arial" pitchFamily="34" charset="0"/>
                </a:rPr>
                <a:t>* Critical Path</a:t>
              </a:r>
            </a:p>
          </p:txBody>
        </p:sp>
        <p:sp>
          <p:nvSpPr>
            <p:cNvPr id="474214" name="Rectangle 102"/>
            <p:cNvSpPr>
              <a:spLocks noChangeArrowheads="1"/>
            </p:cNvSpPr>
            <p:nvPr/>
          </p:nvSpPr>
          <p:spPr bwMode="auto">
            <a:xfrm>
              <a:off x="6700520" y="390525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74213" name="Rectangle 101"/>
            <p:cNvSpPr>
              <a:spLocks noChangeArrowheads="1"/>
            </p:cNvSpPr>
            <p:nvPr/>
          </p:nvSpPr>
          <p:spPr bwMode="auto">
            <a:xfrm>
              <a:off x="5633720" y="390525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9</a:t>
              </a:r>
            </a:p>
          </p:txBody>
        </p:sp>
        <p:sp>
          <p:nvSpPr>
            <p:cNvPr id="474212" name="Rectangle 100"/>
            <p:cNvSpPr>
              <a:spLocks noChangeArrowheads="1"/>
            </p:cNvSpPr>
            <p:nvPr/>
          </p:nvSpPr>
          <p:spPr bwMode="auto">
            <a:xfrm>
              <a:off x="4566920" y="390525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9</a:t>
              </a:r>
            </a:p>
          </p:txBody>
        </p:sp>
        <p:sp>
          <p:nvSpPr>
            <p:cNvPr id="474211" name="Rectangle 99"/>
            <p:cNvSpPr>
              <a:spLocks noChangeArrowheads="1"/>
            </p:cNvSpPr>
            <p:nvPr/>
          </p:nvSpPr>
          <p:spPr bwMode="auto">
            <a:xfrm>
              <a:off x="3500120" y="390525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74210" name="Rectangle 98"/>
            <p:cNvSpPr>
              <a:spLocks noChangeArrowheads="1"/>
            </p:cNvSpPr>
            <p:nvPr/>
          </p:nvSpPr>
          <p:spPr bwMode="auto">
            <a:xfrm>
              <a:off x="2433320" y="390525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74209" name="Rectangle 97"/>
            <p:cNvSpPr>
              <a:spLocks noChangeArrowheads="1"/>
            </p:cNvSpPr>
            <p:nvPr/>
          </p:nvSpPr>
          <p:spPr bwMode="auto">
            <a:xfrm>
              <a:off x="1366520" y="390525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*7</a:t>
              </a:r>
            </a:p>
          </p:txBody>
        </p:sp>
        <p:sp>
          <p:nvSpPr>
            <p:cNvPr id="474208" name="Rectangle 96"/>
            <p:cNvSpPr>
              <a:spLocks noChangeArrowheads="1"/>
            </p:cNvSpPr>
            <p:nvPr/>
          </p:nvSpPr>
          <p:spPr bwMode="auto">
            <a:xfrm>
              <a:off x="6700520" y="353853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474207" name="Rectangle 95"/>
            <p:cNvSpPr>
              <a:spLocks noChangeArrowheads="1"/>
            </p:cNvSpPr>
            <p:nvPr/>
          </p:nvSpPr>
          <p:spPr bwMode="auto">
            <a:xfrm>
              <a:off x="5633720" y="353853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474206" name="Rectangle 94"/>
            <p:cNvSpPr>
              <a:spLocks noChangeArrowheads="1"/>
            </p:cNvSpPr>
            <p:nvPr/>
          </p:nvSpPr>
          <p:spPr bwMode="auto">
            <a:xfrm>
              <a:off x="4566920" y="353853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74205" name="Rectangle 93"/>
            <p:cNvSpPr>
              <a:spLocks noChangeArrowheads="1"/>
            </p:cNvSpPr>
            <p:nvPr/>
          </p:nvSpPr>
          <p:spPr bwMode="auto">
            <a:xfrm>
              <a:off x="3500120" y="353853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474204" name="Rectangle 92"/>
            <p:cNvSpPr>
              <a:spLocks noChangeArrowheads="1"/>
            </p:cNvSpPr>
            <p:nvPr/>
          </p:nvSpPr>
          <p:spPr bwMode="auto">
            <a:xfrm>
              <a:off x="2433320" y="353853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474203" name="Rectangle 91"/>
            <p:cNvSpPr>
              <a:spLocks noChangeArrowheads="1"/>
            </p:cNvSpPr>
            <p:nvPr/>
          </p:nvSpPr>
          <p:spPr bwMode="auto">
            <a:xfrm>
              <a:off x="1366520" y="353853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474202" name="Rectangle 90"/>
            <p:cNvSpPr>
              <a:spLocks noChangeArrowheads="1"/>
            </p:cNvSpPr>
            <p:nvPr/>
          </p:nvSpPr>
          <p:spPr bwMode="auto">
            <a:xfrm>
              <a:off x="6700520" y="317182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474201" name="Rectangle 89"/>
            <p:cNvSpPr>
              <a:spLocks noChangeArrowheads="1"/>
            </p:cNvSpPr>
            <p:nvPr/>
          </p:nvSpPr>
          <p:spPr bwMode="auto">
            <a:xfrm>
              <a:off x="5633720" y="317182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474200" name="Rectangle 88"/>
            <p:cNvSpPr>
              <a:spLocks noChangeArrowheads="1"/>
            </p:cNvSpPr>
            <p:nvPr/>
          </p:nvSpPr>
          <p:spPr bwMode="auto">
            <a:xfrm>
              <a:off x="4566920" y="317182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474199" name="Rectangle 87"/>
            <p:cNvSpPr>
              <a:spLocks noChangeArrowheads="1"/>
            </p:cNvSpPr>
            <p:nvPr/>
          </p:nvSpPr>
          <p:spPr bwMode="auto">
            <a:xfrm>
              <a:off x="3500120" y="317182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474198" name="Rectangle 86"/>
            <p:cNvSpPr>
              <a:spLocks noChangeArrowheads="1"/>
            </p:cNvSpPr>
            <p:nvPr/>
          </p:nvSpPr>
          <p:spPr bwMode="auto">
            <a:xfrm>
              <a:off x="2433320" y="317182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474197" name="Rectangle 85"/>
            <p:cNvSpPr>
              <a:spLocks noChangeArrowheads="1"/>
            </p:cNvSpPr>
            <p:nvPr/>
          </p:nvSpPr>
          <p:spPr bwMode="auto">
            <a:xfrm>
              <a:off x="1366520" y="317182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474196" name="Rectangle 84"/>
            <p:cNvSpPr>
              <a:spLocks noChangeArrowheads="1"/>
            </p:cNvSpPr>
            <p:nvPr/>
          </p:nvSpPr>
          <p:spPr bwMode="auto">
            <a:xfrm>
              <a:off x="6700520" y="2805113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74195" name="Rectangle 83"/>
            <p:cNvSpPr>
              <a:spLocks noChangeArrowheads="1"/>
            </p:cNvSpPr>
            <p:nvPr/>
          </p:nvSpPr>
          <p:spPr bwMode="auto">
            <a:xfrm>
              <a:off x="5633720" y="2805113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74194" name="Rectangle 82"/>
            <p:cNvSpPr>
              <a:spLocks noChangeArrowheads="1"/>
            </p:cNvSpPr>
            <p:nvPr/>
          </p:nvSpPr>
          <p:spPr bwMode="auto">
            <a:xfrm>
              <a:off x="4566920" y="2805113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74193" name="Rectangle 81"/>
            <p:cNvSpPr>
              <a:spLocks noChangeArrowheads="1"/>
            </p:cNvSpPr>
            <p:nvPr/>
          </p:nvSpPr>
          <p:spPr bwMode="auto">
            <a:xfrm>
              <a:off x="3500120" y="2805113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474192" name="Rectangle 80"/>
            <p:cNvSpPr>
              <a:spLocks noChangeArrowheads="1"/>
            </p:cNvSpPr>
            <p:nvPr/>
          </p:nvSpPr>
          <p:spPr bwMode="auto">
            <a:xfrm>
              <a:off x="2433320" y="2805113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474191" name="Rectangle 79"/>
            <p:cNvSpPr>
              <a:spLocks noChangeArrowheads="1"/>
            </p:cNvSpPr>
            <p:nvPr/>
          </p:nvSpPr>
          <p:spPr bwMode="auto">
            <a:xfrm>
              <a:off x="1366520" y="2805113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*4</a:t>
              </a:r>
            </a:p>
          </p:txBody>
        </p:sp>
        <p:sp>
          <p:nvSpPr>
            <p:cNvPr id="474190" name="Rectangle 78"/>
            <p:cNvSpPr>
              <a:spLocks noChangeArrowheads="1"/>
            </p:cNvSpPr>
            <p:nvPr/>
          </p:nvSpPr>
          <p:spPr bwMode="auto">
            <a:xfrm>
              <a:off x="6700520" y="243840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474189" name="Rectangle 77"/>
            <p:cNvSpPr>
              <a:spLocks noChangeArrowheads="1"/>
            </p:cNvSpPr>
            <p:nvPr/>
          </p:nvSpPr>
          <p:spPr bwMode="auto">
            <a:xfrm>
              <a:off x="5633720" y="243840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474188" name="Rectangle 76"/>
            <p:cNvSpPr>
              <a:spLocks noChangeArrowheads="1"/>
            </p:cNvSpPr>
            <p:nvPr/>
          </p:nvSpPr>
          <p:spPr bwMode="auto">
            <a:xfrm>
              <a:off x="4566920" y="243840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474187" name="Rectangle 75"/>
            <p:cNvSpPr>
              <a:spLocks noChangeArrowheads="1"/>
            </p:cNvSpPr>
            <p:nvPr/>
          </p:nvSpPr>
          <p:spPr bwMode="auto">
            <a:xfrm>
              <a:off x="3500120" y="243840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74186" name="Rectangle 74"/>
            <p:cNvSpPr>
              <a:spLocks noChangeArrowheads="1"/>
            </p:cNvSpPr>
            <p:nvPr/>
          </p:nvSpPr>
          <p:spPr bwMode="auto">
            <a:xfrm>
              <a:off x="2433320" y="243840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474185" name="Rectangle 73"/>
            <p:cNvSpPr>
              <a:spLocks noChangeArrowheads="1"/>
            </p:cNvSpPr>
            <p:nvPr/>
          </p:nvSpPr>
          <p:spPr bwMode="auto">
            <a:xfrm>
              <a:off x="1366520" y="2438400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74184" name="Rectangle 72"/>
            <p:cNvSpPr>
              <a:spLocks noChangeArrowheads="1"/>
            </p:cNvSpPr>
            <p:nvPr/>
          </p:nvSpPr>
          <p:spPr bwMode="auto">
            <a:xfrm>
              <a:off x="6700520" y="207168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74183" name="Rectangle 71"/>
            <p:cNvSpPr>
              <a:spLocks noChangeArrowheads="1"/>
            </p:cNvSpPr>
            <p:nvPr/>
          </p:nvSpPr>
          <p:spPr bwMode="auto">
            <a:xfrm>
              <a:off x="5633720" y="207168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474182" name="Rectangle 70"/>
            <p:cNvSpPr>
              <a:spLocks noChangeArrowheads="1"/>
            </p:cNvSpPr>
            <p:nvPr/>
          </p:nvSpPr>
          <p:spPr bwMode="auto">
            <a:xfrm>
              <a:off x="4566920" y="207168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474181" name="Rectangle 69"/>
            <p:cNvSpPr>
              <a:spLocks noChangeArrowheads="1"/>
            </p:cNvSpPr>
            <p:nvPr/>
          </p:nvSpPr>
          <p:spPr bwMode="auto">
            <a:xfrm>
              <a:off x="3500120" y="207168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74180" name="Rectangle 68"/>
            <p:cNvSpPr>
              <a:spLocks noChangeArrowheads="1"/>
            </p:cNvSpPr>
            <p:nvPr/>
          </p:nvSpPr>
          <p:spPr bwMode="auto">
            <a:xfrm>
              <a:off x="2433320" y="207168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74179" name="Rectangle 67"/>
            <p:cNvSpPr>
              <a:spLocks noChangeArrowheads="1"/>
            </p:cNvSpPr>
            <p:nvPr/>
          </p:nvSpPr>
          <p:spPr bwMode="auto">
            <a:xfrm>
              <a:off x="1366520" y="2071688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*2</a:t>
              </a:r>
            </a:p>
          </p:txBody>
        </p:sp>
        <p:sp>
          <p:nvSpPr>
            <p:cNvPr id="474178" name="Rectangle 66"/>
            <p:cNvSpPr>
              <a:spLocks noChangeArrowheads="1"/>
            </p:cNvSpPr>
            <p:nvPr/>
          </p:nvSpPr>
          <p:spPr bwMode="auto">
            <a:xfrm>
              <a:off x="6700520" y="170497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74177" name="Rectangle 65"/>
            <p:cNvSpPr>
              <a:spLocks noChangeArrowheads="1"/>
            </p:cNvSpPr>
            <p:nvPr/>
          </p:nvSpPr>
          <p:spPr bwMode="auto">
            <a:xfrm>
              <a:off x="5633720" y="170497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74176" name="Rectangle 64"/>
            <p:cNvSpPr>
              <a:spLocks noChangeArrowheads="1"/>
            </p:cNvSpPr>
            <p:nvPr/>
          </p:nvSpPr>
          <p:spPr bwMode="auto">
            <a:xfrm>
              <a:off x="4566920" y="170497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74175" name="Rectangle 63"/>
            <p:cNvSpPr>
              <a:spLocks noChangeArrowheads="1"/>
            </p:cNvSpPr>
            <p:nvPr/>
          </p:nvSpPr>
          <p:spPr bwMode="auto">
            <a:xfrm>
              <a:off x="3500120" y="170497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74174" name="Rectangle 62"/>
            <p:cNvSpPr>
              <a:spLocks noChangeArrowheads="1"/>
            </p:cNvSpPr>
            <p:nvPr/>
          </p:nvSpPr>
          <p:spPr bwMode="auto">
            <a:xfrm>
              <a:off x="2433320" y="170497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74173" name="Rectangle 61"/>
            <p:cNvSpPr>
              <a:spLocks noChangeArrowheads="1"/>
            </p:cNvSpPr>
            <p:nvPr/>
          </p:nvSpPr>
          <p:spPr bwMode="auto">
            <a:xfrm>
              <a:off x="1366520" y="1704975"/>
              <a:ext cx="1066800" cy="3667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800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*1</a:t>
              </a:r>
            </a:p>
          </p:txBody>
        </p:sp>
        <p:sp>
          <p:nvSpPr>
            <p:cNvPr id="474172" name="Rectangle 60"/>
            <p:cNvSpPr>
              <a:spLocks noChangeArrowheads="1"/>
            </p:cNvSpPr>
            <p:nvPr/>
          </p:nvSpPr>
          <p:spPr bwMode="auto">
            <a:xfrm>
              <a:off x="6700520" y="1306068"/>
              <a:ext cx="1066800" cy="40957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Slack</a:t>
              </a:r>
              <a:r>
                <a:rPr lang="en-US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S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171" name="Rectangle 59"/>
            <p:cNvSpPr>
              <a:spLocks noChangeArrowheads="1"/>
            </p:cNvSpPr>
            <p:nvPr/>
          </p:nvSpPr>
          <p:spPr bwMode="auto">
            <a:xfrm>
              <a:off x="5633720" y="1306068"/>
              <a:ext cx="1066800" cy="40957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EF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170" name="Rectangle 58"/>
            <p:cNvSpPr>
              <a:spLocks noChangeArrowheads="1"/>
            </p:cNvSpPr>
            <p:nvPr/>
          </p:nvSpPr>
          <p:spPr bwMode="auto">
            <a:xfrm>
              <a:off x="4566920" y="1306068"/>
              <a:ext cx="1066800" cy="40957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LF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169" name="Rectangle 57"/>
            <p:cNvSpPr>
              <a:spLocks noChangeArrowheads="1"/>
            </p:cNvSpPr>
            <p:nvPr/>
          </p:nvSpPr>
          <p:spPr bwMode="auto">
            <a:xfrm>
              <a:off x="3500120" y="1306068"/>
              <a:ext cx="1066800" cy="40957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ES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168" name="Rectangle 56"/>
            <p:cNvSpPr>
              <a:spLocks noChangeArrowheads="1"/>
            </p:cNvSpPr>
            <p:nvPr/>
          </p:nvSpPr>
          <p:spPr bwMode="auto">
            <a:xfrm>
              <a:off x="2432304" y="1306068"/>
              <a:ext cx="1066800" cy="40957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LS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167" name="Rectangle 55"/>
            <p:cNvSpPr>
              <a:spLocks noChangeArrowheads="1"/>
            </p:cNvSpPr>
            <p:nvPr/>
          </p:nvSpPr>
          <p:spPr bwMode="auto">
            <a:xfrm>
              <a:off x="1366520" y="1306068"/>
              <a:ext cx="1066800" cy="40957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Activity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22" name="Line 110"/>
            <p:cNvSpPr>
              <a:spLocks noChangeShapeType="1"/>
            </p:cNvSpPr>
            <p:nvPr/>
          </p:nvSpPr>
          <p:spPr bwMode="auto">
            <a:xfrm>
              <a:off x="1366520" y="4638675"/>
              <a:ext cx="6400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23" name="Line 111"/>
            <p:cNvSpPr>
              <a:spLocks noChangeShapeType="1"/>
            </p:cNvSpPr>
            <p:nvPr/>
          </p:nvSpPr>
          <p:spPr bwMode="auto">
            <a:xfrm>
              <a:off x="1366520" y="1295400"/>
              <a:ext cx="0" cy="3343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24" name="Line 112"/>
            <p:cNvSpPr>
              <a:spLocks noChangeShapeType="1"/>
            </p:cNvSpPr>
            <p:nvPr/>
          </p:nvSpPr>
          <p:spPr bwMode="auto">
            <a:xfrm>
              <a:off x="7767320" y="1295400"/>
              <a:ext cx="0" cy="3343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26" name="Line 114"/>
            <p:cNvSpPr>
              <a:spLocks noChangeShapeType="1"/>
            </p:cNvSpPr>
            <p:nvPr/>
          </p:nvSpPr>
          <p:spPr bwMode="auto">
            <a:xfrm>
              <a:off x="2433320" y="1295400"/>
              <a:ext cx="0" cy="2976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44" name="Line 132"/>
            <p:cNvSpPr>
              <a:spLocks noChangeShapeType="1"/>
            </p:cNvSpPr>
            <p:nvPr/>
          </p:nvSpPr>
          <p:spPr bwMode="auto">
            <a:xfrm>
              <a:off x="1366520" y="2805113"/>
              <a:ext cx="6400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59" name="Line 147"/>
            <p:cNvSpPr>
              <a:spLocks noChangeShapeType="1"/>
            </p:cNvSpPr>
            <p:nvPr/>
          </p:nvSpPr>
          <p:spPr bwMode="auto">
            <a:xfrm>
              <a:off x="1366520" y="3171825"/>
              <a:ext cx="6400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60" name="Line 148"/>
            <p:cNvSpPr>
              <a:spLocks noChangeShapeType="1"/>
            </p:cNvSpPr>
            <p:nvPr/>
          </p:nvSpPr>
          <p:spPr bwMode="auto">
            <a:xfrm>
              <a:off x="1366520" y="3538538"/>
              <a:ext cx="6400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75" name="Line 163"/>
            <p:cNvSpPr>
              <a:spLocks noChangeShapeType="1"/>
            </p:cNvSpPr>
            <p:nvPr/>
          </p:nvSpPr>
          <p:spPr bwMode="auto">
            <a:xfrm>
              <a:off x="1366520" y="3905250"/>
              <a:ext cx="6400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276" name="Line 164"/>
            <p:cNvSpPr>
              <a:spLocks noChangeShapeType="1"/>
            </p:cNvSpPr>
            <p:nvPr/>
          </p:nvSpPr>
          <p:spPr bwMode="auto">
            <a:xfrm>
              <a:off x="1366520" y="4271963"/>
              <a:ext cx="6400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600" name="Line 488"/>
            <p:cNvSpPr>
              <a:spLocks noChangeShapeType="1"/>
            </p:cNvSpPr>
            <p:nvPr/>
          </p:nvSpPr>
          <p:spPr bwMode="auto">
            <a:xfrm>
              <a:off x="4566920" y="1295400"/>
              <a:ext cx="0" cy="2976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602" name="Line 490"/>
            <p:cNvSpPr>
              <a:spLocks noChangeShapeType="1"/>
            </p:cNvSpPr>
            <p:nvPr/>
          </p:nvSpPr>
          <p:spPr bwMode="auto">
            <a:xfrm>
              <a:off x="5633720" y="1295400"/>
              <a:ext cx="0" cy="2976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603" name="Line 491"/>
            <p:cNvSpPr>
              <a:spLocks noChangeShapeType="1"/>
            </p:cNvSpPr>
            <p:nvPr/>
          </p:nvSpPr>
          <p:spPr bwMode="auto">
            <a:xfrm>
              <a:off x="6700520" y="1295400"/>
              <a:ext cx="0" cy="2976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5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Project Crashing</a:t>
            </a:r>
          </a:p>
        </p:txBody>
      </p:sp>
      <p:sp>
        <p:nvSpPr>
          <p:cNvPr id="483353" name="Rectangle 25"/>
          <p:cNvSpPr>
            <a:spLocks noGrp="1" noChangeArrowheads="1"/>
          </p:cNvSpPr>
          <p:nvPr>
            <p:ph idx="1"/>
          </p:nvPr>
        </p:nvSpPr>
        <p:spPr>
          <a:xfrm>
            <a:off x="447261" y="125895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Crashing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reducing project time by expending additional resources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Crash time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an amount of time an activity is reduced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Crash cost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cost of reducing activity time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Goal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reduce project duration at minimum cost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7387" y="137160"/>
            <a:ext cx="7770813" cy="7620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dirty="0"/>
              <a:t>Time-Cost Relationship </a:t>
            </a:r>
          </a:p>
        </p:txBody>
      </p:sp>
      <p:sp>
        <p:nvSpPr>
          <p:cNvPr id="550914" name="Rectangle 2"/>
          <p:cNvSpPr>
            <a:spLocks noChangeArrowheads="1"/>
          </p:cNvSpPr>
          <p:nvPr/>
        </p:nvSpPr>
        <p:spPr bwMode="auto">
          <a:xfrm>
            <a:off x="381000" y="1219200"/>
            <a:ext cx="8458200" cy="2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006600"/>
                </a:solidFill>
                <a:latin typeface="Arial" charset="0"/>
              </a:rPr>
              <a:t>Crashing costs increase as project duration decreases</a:t>
            </a:r>
          </a:p>
          <a:p>
            <a:pPr marL="381000" indent="-3810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006600"/>
                </a:solidFill>
                <a:latin typeface="Arial" charset="0"/>
              </a:rPr>
              <a:t>Indirect costs increase as project duration increases</a:t>
            </a:r>
          </a:p>
          <a:p>
            <a:pPr marL="381000" indent="-3810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006600"/>
                </a:solidFill>
                <a:latin typeface="Arial" charset="0"/>
              </a:rPr>
              <a:t>Reduce project length as long as crashing costs are less than indirect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Time-Cost </a:t>
            </a:r>
            <a:r>
              <a:rPr lang="en-US" dirty="0" smtClean="0"/>
              <a:t>Tradeoff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09600" y="1000760"/>
            <a:ext cx="8001000" cy="5181600"/>
            <a:chOff x="609600" y="1295400"/>
            <a:chExt cx="8001000" cy="5181600"/>
          </a:xfrm>
        </p:grpSpPr>
        <p:sp>
          <p:nvSpPr>
            <p:cNvPr id="555027" name="Rectangle 19"/>
            <p:cNvSpPr>
              <a:spLocks noChangeArrowheads="1"/>
            </p:cNvSpPr>
            <p:nvPr/>
          </p:nvSpPr>
          <p:spPr bwMode="auto">
            <a:xfrm>
              <a:off x="609600" y="1295400"/>
              <a:ext cx="8001000" cy="5181600"/>
            </a:xfrm>
            <a:prstGeom prst="rect">
              <a:avLst/>
            </a:prstGeom>
            <a:solidFill>
              <a:srgbClr val="FFCC99"/>
            </a:solidFill>
            <a:ln w="19050" cap="rnd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2" name="Freeform 4"/>
            <p:cNvSpPr>
              <a:spLocks/>
            </p:cNvSpPr>
            <p:nvPr/>
          </p:nvSpPr>
          <p:spPr bwMode="auto">
            <a:xfrm>
              <a:off x="1230313" y="1447800"/>
              <a:ext cx="6872288" cy="4289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02"/>
                </a:cxn>
                <a:cxn ang="0">
                  <a:pos x="4329" y="2702"/>
                </a:cxn>
              </a:cxnLst>
              <a:rect l="0" t="0" r="r" b="b"/>
              <a:pathLst>
                <a:path w="4329" h="2702">
                  <a:moveTo>
                    <a:pt x="0" y="0"/>
                  </a:moveTo>
                  <a:lnTo>
                    <a:pt x="0" y="2702"/>
                  </a:lnTo>
                  <a:lnTo>
                    <a:pt x="4329" y="270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3" name="Rectangle 5"/>
            <p:cNvSpPr>
              <a:spLocks noChangeArrowheads="1"/>
            </p:cNvSpPr>
            <p:nvPr/>
          </p:nvSpPr>
          <p:spPr bwMode="auto">
            <a:xfrm rot="16200000">
              <a:off x="534987" y="3362325"/>
              <a:ext cx="9413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Cost ($)</a:t>
              </a:r>
            </a:p>
          </p:txBody>
        </p:sp>
        <p:sp>
          <p:nvSpPr>
            <p:cNvPr id="555014" name="Rectangle 6"/>
            <p:cNvSpPr>
              <a:spLocks noChangeArrowheads="1"/>
            </p:cNvSpPr>
            <p:nvPr/>
          </p:nvSpPr>
          <p:spPr bwMode="auto">
            <a:xfrm>
              <a:off x="3825022" y="6100763"/>
              <a:ext cx="16209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Project duration</a:t>
              </a:r>
            </a:p>
          </p:txBody>
        </p:sp>
        <p:sp>
          <p:nvSpPr>
            <p:cNvPr id="555015" name="Rectangle 7"/>
            <p:cNvSpPr>
              <a:spLocks noChangeArrowheads="1"/>
            </p:cNvSpPr>
            <p:nvPr/>
          </p:nvSpPr>
          <p:spPr bwMode="auto">
            <a:xfrm>
              <a:off x="3435350" y="5789613"/>
              <a:ext cx="47767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tabLst>
                  <a:tab pos="3908425" algn="l"/>
                </a:tabLst>
              </a:pPr>
              <a:r>
                <a:rPr lang="en-US" sz="1600">
                  <a:latin typeface="Arial" charset="0"/>
                </a:rPr>
                <a:t>Crashing	Time</a:t>
              </a:r>
            </a:p>
          </p:txBody>
        </p:sp>
        <p:sp>
          <p:nvSpPr>
            <p:cNvPr id="555016" name="Rectangle 8"/>
            <p:cNvSpPr>
              <a:spLocks noChangeArrowheads="1"/>
            </p:cNvSpPr>
            <p:nvPr/>
          </p:nvSpPr>
          <p:spPr bwMode="auto">
            <a:xfrm>
              <a:off x="1943643" y="1866900"/>
              <a:ext cx="34660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Minimum cost = optimal project time</a:t>
              </a:r>
            </a:p>
          </p:txBody>
        </p:sp>
        <p:sp>
          <p:nvSpPr>
            <p:cNvPr id="555017" name="Rectangle 9"/>
            <p:cNvSpPr>
              <a:spLocks noChangeArrowheads="1"/>
            </p:cNvSpPr>
            <p:nvPr/>
          </p:nvSpPr>
          <p:spPr bwMode="auto">
            <a:xfrm>
              <a:off x="6325784" y="2022475"/>
              <a:ext cx="17248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Total project cost</a:t>
              </a:r>
            </a:p>
          </p:txBody>
        </p:sp>
        <p:sp>
          <p:nvSpPr>
            <p:cNvPr id="555018" name="Rectangle 10"/>
            <p:cNvSpPr>
              <a:spLocks noChangeArrowheads="1"/>
            </p:cNvSpPr>
            <p:nvPr/>
          </p:nvSpPr>
          <p:spPr bwMode="auto">
            <a:xfrm>
              <a:off x="6429317" y="2530475"/>
              <a:ext cx="12923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Indirect cost</a:t>
              </a:r>
            </a:p>
          </p:txBody>
        </p:sp>
        <p:sp>
          <p:nvSpPr>
            <p:cNvPr id="555019" name="Rectangle 11"/>
            <p:cNvSpPr>
              <a:spLocks noChangeArrowheads="1"/>
            </p:cNvSpPr>
            <p:nvPr/>
          </p:nvSpPr>
          <p:spPr bwMode="auto">
            <a:xfrm>
              <a:off x="6423634" y="5195888"/>
              <a:ext cx="11544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Direct cost</a:t>
              </a:r>
            </a:p>
          </p:txBody>
        </p:sp>
        <p:sp>
          <p:nvSpPr>
            <p:cNvPr id="555020" name="Freeform 12"/>
            <p:cNvSpPr>
              <a:spLocks/>
            </p:cNvSpPr>
            <p:nvPr/>
          </p:nvSpPr>
          <p:spPr bwMode="auto">
            <a:xfrm>
              <a:off x="1652588" y="2195513"/>
              <a:ext cx="4770438" cy="1243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169"/>
                </a:cxn>
                <a:cxn ang="0">
                  <a:pos x="383" y="418"/>
                </a:cxn>
                <a:cxn ang="0">
                  <a:pos x="614" y="569"/>
                </a:cxn>
                <a:cxn ang="0">
                  <a:pos x="916" y="702"/>
                </a:cxn>
                <a:cxn ang="0">
                  <a:pos x="1147" y="756"/>
                </a:cxn>
                <a:cxn ang="0">
                  <a:pos x="1414" y="782"/>
                </a:cxn>
                <a:cxn ang="0">
                  <a:pos x="1734" y="747"/>
                </a:cxn>
                <a:cxn ang="0">
                  <a:pos x="1983" y="685"/>
                </a:cxn>
                <a:cxn ang="0">
                  <a:pos x="2303" y="569"/>
                </a:cxn>
                <a:cxn ang="0">
                  <a:pos x="2623" y="391"/>
                </a:cxn>
                <a:cxn ang="0">
                  <a:pos x="3005" y="98"/>
                </a:cxn>
              </a:cxnLst>
              <a:rect l="0" t="0" r="r" b="b"/>
              <a:pathLst>
                <a:path w="3005" h="783">
                  <a:moveTo>
                    <a:pt x="0" y="0"/>
                  </a:moveTo>
                  <a:cubicBezTo>
                    <a:pt x="26" y="49"/>
                    <a:pt x="52" y="99"/>
                    <a:pt x="116" y="169"/>
                  </a:cubicBezTo>
                  <a:cubicBezTo>
                    <a:pt x="180" y="239"/>
                    <a:pt x="300" y="351"/>
                    <a:pt x="383" y="418"/>
                  </a:cubicBezTo>
                  <a:cubicBezTo>
                    <a:pt x="466" y="485"/>
                    <a:pt x="525" y="522"/>
                    <a:pt x="614" y="569"/>
                  </a:cubicBezTo>
                  <a:cubicBezTo>
                    <a:pt x="703" y="616"/>
                    <a:pt x="827" y="671"/>
                    <a:pt x="916" y="702"/>
                  </a:cubicBezTo>
                  <a:cubicBezTo>
                    <a:pt x="1005" y="733"/>
                    <a:pt x="1064" y="743"/>
                    <a:pt x="1147" y="756"/>
                  </a:cubicBezTo>
                  <a:cubicBezTo>
                    <a:pt x="1230" y="769"/>
                    <a:pt x="1316" y="783"/>
                    <a:pt x="1414" y="782"/>
                  </a:cubicBezTo>
                  <a:cubicBezTo>
                    <a:pt x="1512" y="781"/>
                    <a:pt x="1639" y="763"/>
                    <a:pt x="1734" y="747"/>
                  </a:cubicBezTo>
                  <a:cubicBezTo>
                    <a:pt x="1829" y="731"/>
                    <a:pt x="1888" y="715"/>
                    <a:pt x="1983" y="685"/>
                  </a:cubicBezTo>
                  <a:cubicBezTo>
                    <a:pt x="2078" y="655"/>
                    <a:pt x="2196" y="618"/>
                    <a:pt x="2303" y="569"/>
                  </a:cubicBezTo>
                  <a:cubicBezTo>
                    <a:pt x="2410" y="520"/>
                    <a:pt x="2506" y="469"/>
                    <a:pt x="2623" y="391"/>
                  </a:cubicBezTo>
                  <a:cubicBezTo>
                    <a:pt x="2740" y="313"/>
                    <a:pt x="2872" y="205"/>
                    <a:pt x="3005" y="98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21" name="Freeform 13"/>
            <p:cNvSpPr>
              <a:spLocks/>
            </p:cNvSpPr>
            <p:nvPr/>
          </p:nvSpPr>
          <p:spPr bwMode="auto">
            <a:xfrm>
              <a:off x="1568450" y="2647950"/>
              <a:ext cx="4797425" cy="2714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5" y="320"/>
                </a:cxn>
                <a:cxn ang="0">
                  <a:pos x="347" y="631"/>
                </a:cxn>
                <a:cxn ang="0">
                  <a:pos x="640" y="933"/>
                </a:cxn>
                <a:cxn ang="0">
                  <a:pos x="1111" y="1271"/>
                </a:cxn>
                <a:cxn ang="0">
                  <a:pos x="1618" y="1493"/>
                </a:cxn>
                <a:cxn ang="0">
                  <a:pos x="2133" y="1626"/>
                </a:cxn>
                <a:cxn ang="0">
                  <a:pos x="2631" y="1697"/>
                </a:cxn>
                <a:cxn ang="0">
                  <a:pos x="3022" y="1706"/>
                </a:cxn>
              </a:cxnLst>
              <a:rect l="0" t="0" r="r" b="b"/>
              <a:pathLst>
                <a:path w="3022" h="1710">
                  <a:moveTo>
                    <a:pt x="0" y="0"/>
                  </a:moveTo>
                  <a:cubicBezTo>
                    <a:pt x="33" y="107"/>
                    <a:pt x="67" y="215"/>
                    <a:pt x="125" y="320"/>
                  </a:cubicBezTo>
                  <a:cubicBezTo>
                    <a:pt x="183" y="425"/>
                    <a:pt x="261" y="529"/>
                    <a:pt x="347" y="631"/>
                  </a:cubicBezTo>
                  <a:cubicBezTo>
                    <a:pt x="433" y="733"/>
                    <a:pt x="513" y="826"/>
                    <a:pt x="640" y="933"/>
                  </a:cubicBezTo>
                  <a:cubicBezTo>
                    <a:pt x="767" y="1040"/>
                    <a:pt x="948" y="1178"/>
                    <a:pt x="1111" y="1271"/>
                  </a:cubicBezTo>
                  <a:cubicBezTo>
                    <a:pt x="1274" y="1364"/>
                    <a:pt x="1448" y="1434"/>
                    <a:pt x="1618" y="1493"/>
                  </a:cubicBezTo>
                  <a:cubicBezTo>
                    <a:pt x="1788" y="1552"/>
                    <a:pt x="1964" y="1592"/>
                    <a:pt x="2133" y="1626"/>
                  </a:cubicBezTo>
                  <a:cubicBezTo>
                    <a:pt x="2302" y="1660"/>
                    <a:pt x="2483" y="1684"/>
                    <a:pt x="2631" y="1697"/>
                  </a:cubicBezTo>
                  <a:cubicBezTo>
                    <a:pt x="2779" y="1710"/>
                    <a:pt x="2900" y="1708"/>
                    <a:pt x="3022" y="170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22" name="Freeform 14"/>
            <p:cNvSpPr>
              <a:spLocks/>
            </p:cNvSpPr>
            <p:nvPr/>
          </p:nvSpPr>
          <p:spPr bwMode="auto">
            <a:xfrm>
              <a:off x="1498600" y="2801938"/>
              <a:ext cx="4895850" cy="2513013"/>
            </a:xfrm>
            <a:custGeom>
              <a:avLst/>
              <a:gdLst/>
              <a:ahLst/>
              <a:cxnLst>
                <a:cxn ang="0">
                  <a:pos x="0" y="1583"/>
                </a:cxn>
                <a:cxn ang="0">
                  <a:pos x="551" y="1511"/>
                </a:cxn>
                <a:cxn ang="0">
                  <a:pos x="1049" y="1334"/>
                </a:cxn>
                <a:cxn ang="0">
                  <a:pos x="1546" y="1103"/>
                </a:cxn>
                <a:cxn ang="0">
                  <a:pos x="1982" y="836"/>
                </a:cxn>
                <a:cxn ang="0">
                  <a:pos x="2444" y="516"/>
                </a:cxn>
                <a:cxn ang="0">
                  <a:pos x="3084" y="0"/>
                </a:cxn>
              </a:cxnLst>
              <a:rect l="0" t="0" r="r" b="b"/>
              <a:pathLst>
                <a:path w="3084" h="1583">
                  <a:moveTo>
                    <a:pt x="0" y="1583"/>
                  </a:moveTo>
                  <a:cubicBezTo>
                    <a:pt x="188" y="1568"/>
                    <a:pt x="376" y="1553"/>
                    <a:pt x="551" y="1511"/>
                  </a:cubicBezTo>
                  <a:cubicBezTo>
                    <a:pt x="726" y="1469"/>
                    <a:pt x="883" y="1402"/>
                    <a:pt x="1049" y="1334"/>
                  </a:cubicBezTo>
                  <a:cubicBezTo>
                    <a:pt x="1215" y="1266"/>
                    <a:pt x="1391" y="1186"/>
                    <a:pt x="1546" y="1103"/>
                  </a:cubicBezTo>
                  <a:cubicBezTo>
                    <a:pt x="1701" y="1020"/>
                    <a:pt x="1832" y="934"/>
                    <a:pt x="1982" y="836"/>
                  </a:cubicBezTo>
                  <a:cubicBezTo>
                    <a:pt x="2132" y="738"/>
                    <a:pt x="2260" y="655"/>
                    <a:pt x="2444" y="516"/>
                  </a:cubicBezTo>
                  <a:cubicBezTo>
                    <a:pt x="2628" y="377"/>
                    <a:pt x="2856" y="188"/>
                    <a:pt x="3084" y="0"/>
                  </a:cubicBezTo>
                </a:path>
              </a:pathLst>
            </a:custGeom>
            <a:noFill/>
            <a:ln w="38100" cap="flat" cmpd="sng">
              <a:solidFill>
                <a:srgbClr val="8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23" name="Line 15"/>
            <p:cNvSpPr>
              <a:spLocks noChangeShapeType="1"/>
            </p:cNvSpPr>
            <p:nvPr/>
          </p:nvSpPr>
          <p:spPr bwMode="auto">
            <a:xfrm>
              <a:off x="3657600" y="2224088"/>
              <a:ext cx="239713" cy="1143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24" name="Line 16"/>
            <p:cNvSpPr>
              <a:spLocks noChangeShapeType="1"/>
            </p:cNvSpPr>
            <p:nvPr/>
          </p:nvSpPr>
          <p:spPr bwMode="auto">
            <a:xfrm>
              <a:off x="3897313" y="3422650"/>
              <a:ext cx="0" cy="231457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25" name="Line 17"/>
            <p:cNvSpPr>
              <a:spLocks noChangeShapeType="1"/>
            </p:cNvSpPr>
            <p:nvPr/>
          </p:nvSpPr>
          <p:spPr bwMode="auto">
            <a:xfrm flipH="1">
              <a:off x="2346325" y="5962650"/>
              <a:ext cx="10715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CPM/PERT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idx="1"/>
          </p:nvPr>
        </p:nvSpPr>
        <p:spPr>
          <a:xfrm>
            <a:off x="447261" y="1258956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Critical Path Method (CPM)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DuPont &amp; </a:t>
            </a:r>
            <a:r>
              <a:rPr lang="en-US" sz="2400" dirty="0" smtClean="0"/>
              <a:t>Remington-Rand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Deterministic task times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Activity-on-node network </a:t>
            </a:r>
            <a:r>
              <a:rPr lang="en-US" sz="2400" dirty="0" smtClean="0"/>
              <a:t>construction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Project Evaluation and Review Technique (PERT)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 </a:t>
            </a:r>
            <a:r>
              <a:rPr lang="en-US" sz="2400" dirty="0" smtClean="0"/>
              <a:t>Navy and </a:t>
            </a:r>
            <a:r>
              <a:rPr lang="en-US" sz="2400" dirty="0"/>
              <a:t>Booz, Allen &amp; Hamilton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Probabilistic task </a:t>
            </a:r>
            <a:r>
              <a:rPr lang="en-US" sz="2400" dirty="0"/>
              <a:t>time </a:t>
            </a:r>
            <a:r>
              <a:rPr lang="en-US" sz="2400" dirty="0" smtClean="0"/>
              <a:t>estimates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Activity-on-arrow </a:t>
            </a:r>
            <a:r>
              <a:rPr lang="en-US" sz="2400" dirty="0"/>
              <a:t>network 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Network 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638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7457" y="1204624"/>
            <a:ext cx="4495800" cy="4719638"/>
          </a:xfrm>
        </p:spPr>
        <p:txBody>
          <a:bodyPr>
            <a:noAutofit/>
          </a:bodyPr>
          <a:lstStyle/>
          <a:p>
            <a:r>
              <a:rPr lang="en-US" dirty="0">
                <a:effectLst/>
              </a:rPr>
              <a:t>Activity-on-node (AON)</a:t>
            </a:r>
          </a:p>
          <a:p>
            <a:pPr lvl="1"/>
            <a:r>
              <a:rPr lang="en-US" dirty="0">
                <a:effectLst/>
              </a:rPr>
              <a:t>nodes represent </a:t>
            </a:r>
            <a:r>
              <a:rPr lang="en-US" dirty="0" smtClean="0">
                <a:effectLst/>
              </a:rPr>
              <a:t>activities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>
                <a:effectLst/>
              </a:rPr>
              <a:t>rrows </a:t>
            </a:r>
            <a:r>
              <a:rPr lang="en-US" dirty="0">
                <a:effectLst/>
              </a:rPr>
              <a:t>show precedence relationships</a:t>
            </a:r>
          </a:p>
          <a:p>
            <a:r>
              <a:rPr lang="en-US" dirty="0">
                <a:effectLst/>
              </a:rPr>
              <a:t>Activity-on-arrow (AOA)</a:t>
            </a:r>
          </a:p>
          <a:p>
            <a:pPr lvl="1"/>
            <a:r>
              <a:rPr lang="en-US" dirty="0">
                <a:effectLst/>
              </a:rPr>
              <a:t>arrows represent </a:t>
            </a:r>
            <a:r>
              <a:rPr lang="en-US" dirty="0" smtClean="0">
                <a:effectLst/>
              </a:rPr>
              <a:t>activities</a:t>
            </a:r>
          </a:p>
          <a:p>
            <a:pPr lvl="1"/>
            <a:r>
              <a:rPr lang="en-US" dirty="0" smtClean="0">
                <a:effectLst/>
              </a:rPr>
              <a:t>nodes </a:t>
            </a:r>
            <a:r>
              <a:rPr lang="en-US" dirty="0">
                <a:effectLst/>
              </a:rPr>
              <a:t>are events for points in </a:t>
            </a:r>
            <a:r>
              <a:rPr lang="en-US" dirty="0" smtClean="0">
                <a:effectLst/>
              </a:rPr>
              <a:t>time</a:t>
            </a:r>
          </a:p>
          <a:p>
            <a:r>
              <a:rPr lang="en-US" dirty="0" smtClean="0"/>
              <a:t>Event</a:t>
            </a:r>
          </a:p>
          <a:p>
            <a:pPr lvl="1"/>
            <a:r>
              <a:rPr lang="en-US" dirty="0" smtClean="0"/>
              <a:t>completion or beginning of an activity in a project</a:t>
            </a:r>
          </a:p>
          <a:p>
            <a:pPr lvl="1"/>
            <a:endParaRPr lang="en-US" dirty="0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029200" y="1447800"/>
            <a:ext cx="4038600" cy="15240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5676900" y="2525713"/>
            <a:ext cx="1323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5334000" y="2343150"/>
            <a:ext cx="336550" cy="400050"/>
          </a:xfrm>
          <a:prstGeom prst="ellipse">
            <a:avLst/>
          </a:prstGeom>
          <a:solidFill>
            <a:srgbClr val="E6B38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5334000" y="236220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8683625" y="2325688"/>
            <a:ext cx="336550" cy="400050"/>
          </a:xfrm>
          <a:prstGeom prst="ellipse">
            <a:avLst/>
          </a:prstGeom>
          <a:solidFill>
            <a:srgbClr val="E6B38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8736013" y="2370138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1">
                <a:latin typeface="Arial" charset="0"/>
              </a:rPr>
              <a:t>3</a:t>
            </a: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7008813" y="2325688"/>
            <a:ext cx="336550" cy="400050"/>
          </a:xfrm>
          <a:prstGeom prst="ellipse">
            <a:avLst/>
          </a:prstGeom>
          <a:solidFill>
            <a:srgbClr val="E6B38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7010400" y="2362200"/>
            <a:ext cx="228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sz="1800" b="1">
                <a:latin typeface="Arial" charset="0"/>
              </a:rPr>
              <a:t>2</a:t>
            </a: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7351713" y="2525713"/>
            <a:ext cx="1323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5375367" y="1600200"/>
            <a:ext cx="115897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dirty="0">
                <a:latin typeface="Arial" charset="0"/>
              </a:rPr>
              <a:t>Branch</a:t>
            </a: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7239000" y="1600200"/>
            <a:ext cx="9521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dirty="0">
                <a:latin typeface="Arial" charset="0"/>
              </a:rPr>
              <a:t>Node</a:t>
            </a:r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flipH="1" flipV="1">
            <a:off x="6096000" y="2133600"/>
            <a:ext cx="136525" cy="332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H="1">
            <a:off x="7315199" y="1981201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34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AOA Project Network for a House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09600" y="1587137"/>
            <a:ext cx="7924800" cy="2819400"/>
            <a:chOff x="609600" y="1587137"/>
            <a:chExt cx="7924800" cy="2819400"/>
          </a:xfrm>
        </p:grpSpPr>
        <p:sp>
          <p:nvSpPr>
            <p:cNvPr id="464936" name="Rectangle 40"/>
            <p:cNvSpPr>
              <a:spLocks noChangeArrowheads="1"/>
            </p:cNvSpPr>
            <p:nvPr/>
          </p:nvSpPr>
          <p:spPr bwMode="auto">
            <a:xfrm>
              <a:off x="609600" y="1587137"/>
              <a:ext cx="7924800" cy="2819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01" name="Rectangle 5"/>
            <p:cNvSpPr>
              <a:spLocks noChangeArrowheads="1"/>
            </p:cNvSpPr>
            <p:nvPr/>
          </p:nvSpPr>
          <p:spPr bwMode="auto">
            <a:xfrm>
              <a:off x="1728788" y="2641873"/>
              <a:ext cx="4667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464902" name="Rectangle 6"/>
            <p:cNvSpPr>
              <a:spLocks noChangeArrowheads="1"/>
            </p:cNvSpPr>
            <p:nvPr/>
          </p:nvSpPr>
          <p:spPr bwMode="auto">
            <a:xfrm>
              <a:off x="3325813" y="2354535"/>
              <a:ext cx="3333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464903" name="Rectangle 7"/>
            <p:cNvSpPr>
              <a:spLocks noChangeArrowheads="1"/>
            </p:cNvSpPr>
            <p:nvPr/>
          </p:nvSpPr>
          <p:spPr bwMode="auto">
            <a:xfrm>
              <a:off x="3856038" y="2354535"/>
              <a:ext cx="4667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0</a:t>
              </a:r>
            </a:p>
          </p:txBody>
        </p:sp>
        <p:sp>
          <p:nvSpPr>
            <p:cNvPr id="464904" name="Rectangle 8"/>
            <p:cNvSpPr>
              <a:spLocks noChangeArrowheads="1"/>
            </p:cNvSpPr>
            <p:nvPr/>
          </p:nvSpPr>
          <p:spPr bwMode="auto">
            <a:xfrm>
              <a:off x="3621088" y="2641873"/>
              <a:ext cx="4667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464905" name="Rectangle 9"/>
            <p:cNvSpPr>
              <a:spLocks noChangeArrowheads="1"/>
            </p:cNvSpPr>
            <p:nvPr/>
          </p:nvSpPr>
          <p:spPr bwMode="auto">
            <a:xfrm>
              <a:off x="5314950" y="2968898"/>
              <a:ext cx="3016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464906" name="Rectangle 10"/>
            <p:cNvSpPr>
              <a:spLocks noChangeArrowheads="1"/>
            </p:cNvSpPr>
            <p:nvPr/>
          </p:nvSpPr>
          <p:spPr bwMode="auto">
            <a:xfrm>
              <a:off x="5041900" y="3256235"/>
              <a:ext cx="3016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464907" name="Rectangle 11"/>
            <p:cNvSpPr>
              <a:spLocks noChangeArrowheads="1"/>
            </p:cNvSpPr>
            <p:nvPr/>
          </p:nvSpPr>
          <p:spPr bwMode="auto">
            <a:xfrm>
              <a:off x="5670550" y="3256235"/>
              <a:ext cx="3016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464908" name="Rectangle 12"/>
            <p:cNvSpPr>
              <a:spLocks noChangeArrowheads="1"/>
            </p:cNvSpPr>
            <p:nvPr/>
          </p:nvSpPr>
          <p:spPr bwMode="auto">
            <a:xfrm>
              <a:off x="7043738" y="2968898"/>
              <a:ext cx="3016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464911" name="Line 15"/>
            <p:cNvSpPr>
              <a:spLocks noChangeShapeType="1"/>
            </p:cNvSpPr>
            <p:nvPr/>
          </p:nvSpPr>
          <p:spPr bwMode="auto">
            <a:xfrm>
              <a:off x="3802063" y="1905273"/>
              <a:ext cx="704850" cy="90328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prstDash val="sysDot"/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2" name="Line 16"/>
            <p:cNvSpPr>
              <a:spLocks noChangeShapeType="1"/>
            </p:cNvSpPr>
            <p:nvPr/>
          </p:nvSpPr>
          <p:spPr bwMode="auto">
            <a:xfrm>
              <a:off x="4638675" y="2994298"/>
              <a:ext cx="704850" cy="90328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3" name="Line 17"/>
            <p:cNvSpPr>
              <a:spLocks noChangeShapeType="1"/>
            </p:cNvSpPr>
            <p:nvPr/>
          </p:nvSpPr>
          <p:spPr bwMode="auto">
            <a:xfrm flipV="1">
              <a:off x="5543550" y="3149873"/>
              <a:ext cx="690563" cy="874713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4" name="Line 18"/>
            <p:cNvSpPr>
              <a:spLocks noChangeShapeType="1"/>
            </p:cNvSpPr>
            <p:nvPr/>
          </p:nvSpPr>
          <p:spPr bwMode="auto">
            <a:xfrm flipV="1">
              <a:off x="2921000" y="2065610"/>
              <a:ext cx="704850" cy="874713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6" name="Line 20"/>
            <p:cNvSpPr>
              <a:spLocks noChangeShapeType="1"/>
            </p:cNvSpPr>
            <p:nvPr/>
          </p:nvSpPr>
          <p:spPr bwMode="auto">
            <a:xfrm>
              <a:off x="6376988" y="2986361"/>
              <a:ext cx="1481138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7" name="Line 21"/>
            <p:cNvSpPr>
              <a:spLocks noChangeShapeType="1"/>
            </p:cNvSpPr>
            <p:nvPr/>
          </p:nvSpPr>
          <p:spPr bwMode="auto">
            <a:xfrm>
              <a:off x="4652963" y="2984773"/>
              <a:ext cx="145415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8" name="Line 22"/>
            <p:cNvSpPr>
              <a:spLocks noChangeShapeType="1"/>
            </p:cNvSpPr>
            <p:nvPr/>
          </p:nvSpPr>
          <p:spPr bwMode="auto">
            <a:xfrm>
              <a:off x="2909888" y="2984773"/>
              <a:ext cx="1497013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9" name="Line 23"/>
            <p:cNvSpPr>
              <a:spLocks noChangeShapeType="1"/>
            </p:cNvSpPr>
            <p:nvPr/>
          </p:nvSpPr>
          <p:spPr bwMode="auto">
            <a:xfrm>
              <a:off x="1198563" y="2986361"/>
              <a:ext cx="1468438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21" name="Oval 25"/>
            <p:cNvSpPr>
              <a:spLocks noChangeArrowheads="1"/>
            </p:cNvSpPr>
            <p:nvPr/>
          </p:nvSpPr>
          <p:spPr bwMode="auto">
            <a:xfrm>
              <a:off x="958850" y="2775223"/>
              <a:ext cx="444500" cy="420688"/>
            </a:xfrm>
            <a:prstGeom prst="ellipse">
              <a:avLst/>
            </a:prstGeom>
            <a:solidFill>
              <a:srgbClr val="E6B38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1</a:t>
              </a:r>
            </a:p>
          </p:txBody>
        </p:sp>
        <p:sp>
          <p:nvSpPr>
            <p:cNvPr id="464922" name="Oval 26"/>
            <p:cNvSpPr>
              <a:spLocks noChangeArrowheads="1"/>
            </p:cNvSpPr>
            <p:nvPr/>
          </p:nvSpPr>
          <p:spPr bwMode="auto">
            <a:xfrm>
              <a:off x="2687638" y="2775223"/>
              <a:ext cx="444500" cy="420688"/>
            </a:xfrm>
            <a:prstGeom prst="ellipse">
              <a:avLst/>
            </a:prstGeom>
            <a:solidFill>
              <a:srgbClr val="E6B38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2</a:t>
              </a:r>
            </a:p>
          </p:txBody>
        </p:sp>
        <p:sp>
          <p:nvSpPr>
            <p:cNvPr id="464923" name="Oval 27"/>
            <p:cNvSpPr>
              <a:spLocks noChangeArrowheads="1"/>
            </p:cNvSpPr>
            <p:nvPr/>
          </p:nvSpPr>
          <p:spPr bwMode="auto">
            <a:xfrm>
              <a:off x="4416425" y="2775223"/>
              <a:ext cx="444500" cy="420688"/>
            </a:xfrm>
            <a:prstGeom prst="ellipse">
              <a:avLst/>
            </a:prstGeom>
            <a:solidFill>
              <a:srgbClr val="E6B38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2000" b="1">
                  <a:latin typeface="Arial" charset="0"/>
                </a:rPr>
                <a:t>4</a:t>
              </a:r>
            </a:p>
          </p:txBody>
        </p:sp>
        <p:sp>
          <p:nvSpPr>
            <p:cNvPr id="464924" name="Oval 28"/>
            <p:cNvSpPr>
              <a:spLocks noChangeArrowheads="1"/>
            </p:cNvSpPr>
            <p:nvPr/>
          </p:nvSpPr>
          <p:spPr bwMode="auto">
            <a:xfrm>
              <a:off x="6145213" y="2775223"/>
              <a:ext cx="444500" cy="420688"/>
            </a:xfrm>
            <a:prstGeom prst="ellipse">
              <a:avLst/>
            </a:prstGeom>
            <a:solidFill>
              <a:srgbClr val="E6B38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2000" b="1">
                  <a:latin typeface="Arial" charset="0"/>
                </a:rPr>
                <a:t>6</a:t>
              </a:r>
            </a:p>
          </p:txBody>
        </p:sp>
        <p:sp>
          <p:nvSpPr>
            <p:cNvPr id="464925" name="Oval 29"/>
            <p:cNvSpPr>
              <a:spLocks noChangeArrowheads="1"/>
            </p:cNvSpPr>
            <p:nvPr/>
          </p:nvSpPr>
          <p:spPr bwMode="auto">
            <a:xfrm>
              <a:off x="7874000" y="2775223"/>
              <a:ext cx="444500" cy="420688"/>
            </a:xfrm>
            <a:prstGeom prst="ellipse">
              <a:avLst/>
            </a:prstGeom>
            <a:solidFill>
              <a:srgbClr val="E6B38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2000" b="1">
                  <a:latin typeface="Arial" charset="0"/>
                </a:rPr>
                <a:t>7</a:t>
              </a:r>
            </a:p>
          </p:txBody>
        </p:sp>
        <p:sp>
          <p:nvSpPr>
            <p:cNvPr id="464926" name="Oval 30"/>
            <p:cNvSpPr>
              <a:spLocks noChangeArrowheads="1"/>
            </p:cNvSpPr>
            <p:nvPr/>
          </p:nvSpPr>
          <p:spPr bwMode="auto">
            <a:xfrm>
              <a:off x="3551238" y="1687785"/>
              <a:ext cx="444500" cy="420688"/>
            </a:xfrm>
            <a:prstGeom prst="ellipse">
              <a:avLst/>
            </a:prstGeom>
            <a:solidFill>
              <a:srgbClr val="E6B38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2000" b="1">
                  <a:latin typeface="Arial" charset="0"/>
                </a:rPr>
                <a:t>3</a:t>
              </a:r>
            </a:p>
          </p:txBody>
        </p:sp>
        <p:sp>
          <p:nvSpPr>
            <p:cNvPr id="464927" name="Oval 31"/>
            <p:cNvSpPr>
              <a:spLocks noChangeArrowheads="1"/>
            </p:cNvSpPr>
            <p:nvPr/>
          </p:nvSpPr>
          <p:spPr bwMode="auto">
            <a:xfrm>
              <a:off x="5280025" y="3859485"/>
              <a:ext cx="444500" cy="420688"/>
            </a:xfrm>
            <a:prstGeom prst="ellipse">
              <a:avLst/>
            </a:prstGeom>
            <a:solidFill>
              <a:srgbClr val="E6B38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2000" b="1">
                  <a:latin typeface="Arial" charset="0"/>
                </a:rPr>
                <a:t>5</a:t>
              </a:r>
            </a:p>
          </p:txBody>
        </p:sp>
        <p:sp>
          <p:nvSpPr>
            <p:cNvPr id="464928" name="Rectangle 32"/>
            <p:cNvSpPr>
              <a:spLocks noChangeArrowheads="1"/>
            </p:cNvSpPr>
            <p:nvPr/>
          </p:nvSpPr>
          <p:spPr bwMode="auto">
            <a:xfrm>
              <a:off x="2063750" y="1895748"/>
              <a:ext cx="1366838" cy="577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Lay foundation</a:t>
              </a:r>
            </a:p>
          </p:txBody>
        </p:sp>
        <p:sp>
          <p:nvSpPr>
            <p:cNvPr id="464929" name="Rectangle 33"/>
            <p:cNvSpPr>
              <a:spLocks noChangeArrowheads="1"/>
            </p:cNvSpPr>
            <p:nvPr/>
          </p:nvSpPr>
          <p:spPr bwMode="auto">
            <a:xfrm>
              <a:off x="1282700" y="3060973"/>
              <a:ext cx="1547813" cy="822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Design house and obtain financing</a:t>
              </a:r>
            </a:p>
          </p:txBody>
        </p:sp>
        <p:sp>
          <p:nvSpPr>
            <p:cNvPr id="464930" name="Rectangle 34"/>
            <p:cNvSpPr>
              <a:spLocks noChangeArrowheads="1"/>
            </p:cNvSpPr>
            <p:nvPr/>
          </p:nvSpPr>
          <p:spPr bwMode="auto">
            <a:xfrm>
              <a:off x="3016250" y="3060973"/>
              <a:ext cx="1222375" cy="822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Order and receive materials</a:t>
              </a:r>
            </a:p>
          </p:txBody>
        </p:sp>
        <p:sp>
          <p:nvSpPr>
            <p:cNvPr id="464931" name="Rectangle 35"/>
            <p:cNvSpPr>
              <a:spLocks noChangeArrowheads="1"/>
            </p:cNvSpPr>
            <p:nvPr/>
          </p:nvSpPr>
          <p:spPr bwMode="auto">
            <a:xfrm>
              <a:off x="4060825" y="1895748"/>
              <a:ext cx="110966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Dummy</a:t>
              </a:r>
            </a:p>
          </p:txBody>
        </p:sp>
        <p:sp>
          <p:nvSpPr>
            <p:cNvPr id="464932" name="Rectangle 36"/>
            <p:cNvSpPr>
              <a:spLocks noChangeArrowheads="1"/>
            </p:cNvSpPr>
            <p:nvPr/>
          </p:nvSpPr>
          <p:spPr bwMode="auto">
            <a:xfrm>
              <a:off x="6718300" y="2330723"/>
              <a:ext cx="977900" cy="577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Finish work</a:t>
              </a:r>
            </a:p>
          </p:txBody>
        </p:sp>
        <p:sp>
          <p:nvSpPr>
            <p:cNvPr id="464933" name="Rectangle 37"/>
            <p:cNvSpPr>
              <a:spLocks noChangeArrowheads="1"/>
            </p:cNvSpPr>
            <p:nvPr/>
          </p:nvSpPr>
          <p:spPr bwMode="auto">
            <a:xfrm>
              <a:off x="6016625" y="3359423"/>
              <a:ext cx="1109663" cy="577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Select carpet</a:t>
              </a:r>
            </a:p>
          </p:txBody>
        </p:sp>
        <p:sp>
          <p:nvSpPr>
            <p:cNvPr id="464934" name="Rectangle 38"/>
            <p:cNvSpPr>
              <a:spLocks noChangeArrowheads="1"/>
            </p:cNvSpPr>
            <p:nvPr/>
          </p:nvSpPr>
          <p:spPr bwMode="auto">
            <a:xfrm>
              <a:off x="4213225" y="3359423"/>
              <a:ext cx="996950" cy="577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Select paint</a:t>
              </a:r>
            </a:p>
          </p:txBody>
        </p:sp>
        <p:sp>
          <p:nvSpPr>
            <p:cNvPr id="464935" name="Rectangle 39"/>
            <p:cNvSpPr>
              <a:spLocks noChangeArrowheads="1"/>
            </p:cNvSpPr>
            <p:nvPr/>
          </p:nvSpPr>
          <p:spPr bwMode="auto">
            <a:xfrm>
              <a:off x="4995863" y="2330723"/>
              <a:ext cx="995363" cy="577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Build house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Activities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47261" y="1208915"/>
            <a:ext cx="8229600" cy="4525963"/>
          </a:xfrm>
        </p:spPr>
        <p:txBody>
          <a:bodyPr/>
          <a:lstStyle/>
          <a:p>
            <a:r>
              <a:rPr lang="en-US" dirty="0" smtClean="0"/>
              <a:t>Dummy</a:t>
            </a:r>
          </a:p>
          <a:p>
            <a:pPr lvl="1"/>
            <a:r>
              <a:rPr lang="en-US" sz="2400" dirty="0" smtClean="0"/>
              <a:t>two or more activities cannot share same start and end nodes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096617" y="2594112"/>
            <a:ext cx="6934200" cy="3048000"/>
            <a:chOff x="1096617" y="2594112"/>
            <a:chExt cx="6934200" cy="3048000"/>
          </a:xfrm>
        </p:grpSpPr>
        <p:sp>
          <p:nvSpPr>
            <p:cNvPr id="465952" name="Rectangle 32"/>
            <p:cNvSpPr>
              <a:spLocks noChangeArrowheads="1"/>
            </p:cNvSpPr>
            <p:nvPr/>
          </p:nvSpPr>
          <p:spPr bwMode="auto">
            <a:xfrm>
              <a:off x="1096617" y="2594112"/>
              <a:ext cx="6934200" cy="3048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115531" y="2736987"/>
              <a:ext cx="6815138" cy="2752725"/>
              <a:chOff x="1158875" y="2581275"/>
              <a:chExt cx="6815138" cy="2752725"/>
            </a:xfrm>
          </p:grpSpPr>
          <p:grpSp>
            <p:nvGrpSpPr>
              <p:cNvPr id="465926" name="Group 6"/>
              <p:cNvGrpSpPr>
                <a:grpSpLocks/>
              </p:cNvGrpSpPr>
              <p:nvPr/>
            </p:nvGrpSpPr>
            <p:grpSpPr bwMode="auto">
              <a:xfrm>
                <a:off x="1546225" y="2760663"/>
                <a:ext cx="2130425" cy="1690688"/>
                <a:chOff x="541" y="1460"/>
                <a:chExt cx="1342" cy="1065"/>
              </a:xfrm>
            </p:grpSpPr>
            <p:grpSp>
              <p:nvGrpSpPr>
                <p:cNvPr id="465927" name="Group 7"/>
                <p:cNvGrpSpPr>
                  <a:grpSpLocks/>
                </p:cNvGrpSpPr>
                <p:nvPr/>
              </p:nvGrpSpPr>
              <p:grpSpPr bwMode="auto">
                <a:xfrm>
                  <a:off x="541" y="1778"/>
                  <a:ext cx="1342" cy="456"/>
                  <a:chOff x="447" y="1768"/>
                  <a:chExt cx="1342" cy="456"/>
                </a:xfrm>
              </p:grpSpPr>
              <p:sp>
                <p:nvSpPr>
                  <p:cNvPr id="465928" name="Freeform 8"/>
                  <p:cNvSpPr>
                    <a:spLocks/>
                  </p:cNvSpPr>
                  <p:nvPr/>
                </p:nvSpPr>
                <p:spPr bwMode="auto">
                  <a:xfrm flipV="1">
                    <a:off x="637" y="2059"/>
                    <a:ext cx="876" cy="165"/>
                  </a:xfrm>
                  <a:custGeom>
                    <a:avLst/>
                    <a:gdLst/>
                    <a:ahLst/>
                    <a:cxnLst>
                      <a:cxn ang="0">
                        <a:pos x="0" y="164"/>
                      </a:cxn>
                      <a:cxn ang="0">
                        <a:pos x="215" y="37"/>
                      </a:cxn>
                      <a:cxn ang="0">
                        <a:pos x="437" y="1"/>
                      </a:cxn>
                      <a:cxn ang="0">
                        <a:pos x="642" y="28"/>
                      </a:cxn>
                      <a:cxn ang="0">
                        <a:pos x="876" y="165"/>
                      </a:cxn>
                    </a:cxnLst>
                    <a:rect l="0" t="0" r="r" b="b"/>
                    <a:pathLst>
                      <a:path w="876" h="165">
                        <a:moveTo>
                          <a:pt x="0" y="164"/>
                        </a:moveTo>
                        <a:cubicBezTo>
                          <a:pt x="36" y="143"/>
                          <a:pt x="142" y="64"/>
                          <a:pt x="215" y="37"/>
                        </a:cubicBezTo>
                        <a:cubicBezTo>
                          <a:pt x="288" y="10"/>
                          <a:pt x="366" y="2"/>
                          <a:pt x="437" y="1"/>
                        </a:cubicBezTo>
                        <a:cubicBezTo>
                          <a:pt x="508" y="0"/>
                          <a:pt x="569" y="1"/>
                          <a:pt x="642" y="28"/>
                        </a:cubicBezTo>
                        <a:cubicBezTo>
                          <a:pt x="715" y="55"/>
                          <a:pt x="827" y="137"/>
                          <a:pt x="876" y="165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chemeClr val="folHlink"/>
                    </a:solidFill>
                    <a:prstDash val="solid"/>
                    <a:round/>
                    <a:headEnd/>
                    <a:tailEnd type="triangle" w="med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5929" name="Freeform 9"/>
                  <p:cNvSpPr>
                    <a:spLocks/>
                  </p:cNvSpPr>
                  <p:nvPr/>
                </p:nvSpPr>
                <p:spPr bwMode="auto">
                  <a:xfrm>
                    <a:off x="638" y="1768"/>
                    <a:ext cx="876" cy="165"/>
                  </a:xfrm>
                  <a:custGeom>
                    <a:avLst/>
                    <a:gdLst/>
                    <a:ahLst/>
                    <a:cxnLst>
                      <a:cxn ang="0">
                        <a:pos x="0" y="164"/>
                      </a:cxn>
                      <a:cxn ang="0">
                        <a:pos x="215" y="37"/>
                      </a:cxn>
                      <a:cxn ang="0">
                        <a:pos x="437" y="1"/>
                      </a:cxn>
                      <a:cxn ang="0">
                        <a:pos x="642" y="28"/>
                      </a:cxn>
                      <a:cxn ang="0">
                        <a:pos x="876" y="165"/>
                      </a:cxn>
                    </a:cxnLst>
                    <a:rect l="0" t="0" r="r" b="b"/>
                    <a:pathLst>
                      <a:path w="876" h="165">
                        <a:moveTo>
                          <a:pt x="0" y="164"/>
                        </a:moveTo>
                        <a:cubicBezTo>
                          <a:pt x="36" y="143"/>
                          <a:pt x="142" y="64"/>
                          <a:pt x="215" y="37"/>
                        </a:cubicBezTo>
                        <a:cubicBezTo>
                          <a:pt x="288" y="10"/>
                          <a:pt x="366" y="2"/>
                          <a:pt x="437" y="1"/>
                        </a:cubicBezTo>
                        <a:cubicBezTo>
                          <a:pt x="508" y="0"/>
                          <a:pt x="569" y="1"/>
                          <a:pt x="642" y="28"/>
                        </a:cubicBezTo>
                        <a:cubicBezTo>
                          <a:pt x="715" y="55"/>
                          <a:pt x="827" y="137"/>
                          <a:pt x="876" y="165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chemeClr val="folHlink"/>
                    </a:solidFill>
                    <a:prstDash val="solid"/>
                    <a:round/>
                    <a:headEnd/>
                    <a:tailEnd type="triangle" w="med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593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47" y="1866"/>
                    <a:ext cx="280" cy="265"/>
                  </a:xfrm>
                  <a:prstGeom prst="ellipse">
                    <a:avLst/>
                  </a:prstGeom>
                  <a:solidFill>
                    <a:srgbClr val="E6B38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90488" tIns="44450" rIns="90488" bIns="44450" anchor="ctr"/>
                  <a:lstStyle/>
                  <a:p>
                    <a:pPr eaLnBrk="0" hangingPunct="0"/>
                    <a:r>
                      <a:rPr lang="en-US" sz="2000" b="1"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46593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509" y="1866"/>
                    <a:ext cx="280" cy="265"/>
                  </a:xfrm>
                  <a:prstGeom prst="ellipse">
                    <a:avLst/>
                  </a:prstGeom>
                  <a:solidFill>
                    <a:srgbClr val="E6B38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90488" tIns="44450" rIns="90488" bIns="44450" anchor="ctr"/>
                  <a:lstStyle/>
                  <a:p>
                    <a:pPr eaLnBrk="0" hangingPunct="0"/>
                    <a:r>
                      <a:rPr lang="en-US" sz="2000" b="1">
                        <a:latin typeface="Arial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465932" name="Rectangle 12"/>
                <p:cNvSpPr>
                  <a:spLocks noChangeArrowheads="1"/>
                </p:cNvSpPr>
                <p:nvPr/>
              </p:nvSpPr>
              <p:spPr bwMode="auto">
                <a:xfrm>
                  <a:off x="677" y="1460"/>
                  <a:ext cx="1068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800" dirty="0">
                      <a:latin typeface="Arial" charset="0"/>
                    </a:rPr>
                    <a:t>Lay foundation</a:t>
                  </a:r>
                </a:p>
              </p:txBody>
            </p:sp>
            <p:sp>
              <p:nvSpPr>
                <p:cNvPr id="465933" name="Rectangle 13"/>
                <p:cNvSpPr>
                  <a:spLocks noChangeArrowheads="1"/>
                </p:cNvSpPr>
                <p:nvPr/>
              </p:nvSpPr>
              <p:spPr bwMode="auto">
                <a:xfrm>
                  <a:off x="689" y="2294"/>
                  <a:ext cx="1044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800">
                      <a:latin typeface="Arial" charset="0"/>
                    </a:rPr>
                    <a:t>Order material</a:t>
                  </a:r>
                </a:p>
              </p:txBody>
            </p:sp>
          </p:grpSp>
          <p:sp>
            <p:nvSpPr>
              <p:cNvPr id="465934" name="Rectangle 14"/>
              <p:cNvSpPr>
                <a:spLocks noChangeArrowheads="1"/>
              </p:cNvSpPr>
              <p:nvPr/>
            </p:nvSpPr>
            <p:spPr bwMode="auto">
              <a:xfrm>
                <a:off x="1158875" y="4695825"/>
                <a:ext cx="2905125" cy="6381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marL="381000" indent="-381000" algn="l" eaLnBrk="0" hangingPunct="0"/>
                <a:r>
                  <a:rPr lang="en-US" sz="1800" dirty="0">
                    <a:latin typeface="Arial" charset="0"/>
                  </a:rPr>
                  <a:t>(a)	Incorrect precedence relationship</a:t>
                </a:r>
              </a:p>
            </p:txBody>
          </p:sp>
          <p:sp>
            <p:nvSpPr>
              <p:cNvPr id="465935" name="Rectangle 15"/>
              <p:cNvSpPr>
                <a:spLocks noChangeArrowheads="1"/>
              </p:cNvSpPr>
              <p:nvPr/>
            </p:nvSpPr>
            <p:spPr bwMode="auto">
              <a:xfrm>
                <a:off x="5172075" y="4695825"/>
                <a:ext cx="2789238" cy="6381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marL="381000" indent="-381000" algn="l" eaLnBrk="0" hangingPunct="0"/>
                <a:r>
                  <a:rPr lang="en-US" sz="1800">
                    <a:latin typeface="Arial" charset="0"/>
                  </a:rPr>
                  <a:t>(b)	Correct  precedence relationship</a:t>
                </a:r>
              </a:p>
            </p:txBody>
          </p:sp>
          <p:grpSp>
            <p:nvGrpSpPr>
              <p:cNvPr id="465936" name="Group 16"/>
              <p:cNvGrpSpPr>
                <a:grpSpLocks/>
              </p:cNvGrpSpPr>
              <p:nvPr/>
            </p:nvGrpSpPr>
            <p:grpSpPr bwMode="auto">
              <a:xfrm>
                <a:off x="4575175" y="2581275"/>
                <a:ext cx="3398838" cy="2049463"/>
                <a:chOff x="2855" y="1404"/>
                <a:chExt cx="2141" cy="1291"/>
              </a:xfrm>
            </p:grpSpPr>
            <p:grpSp>
              <p:nvGrpSpPr>
                <p:cNvPr id="465937" name="Group 17"/>
                <p:cNvGrpSpPr>
                  <a:grpSpLocks/>
                </p:cNvGrpSpPr>
                <p:nvPr/>
              </p:nvGrpSpPr>
              <p:grpSpPr bwMode="auto">
                <a:xfrm>
                  <a:off x="2855" y="1404"/>
                  <a:ext cx="2141" cy="1291"/>
                  <a:chOff x="2855" y="1404"/>
                  <a:chExt cx="2141" cy="1291"/>
                </a:xfrm>
              </p:grpSpPr>
              <p:grpSp>
                <p:nvGrpSpPr>
                  <p:cNvPr id="46593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3342" y="1404"/>
                    <a:ext cx="1505" cy="1117"/>
                    <a:chOff x="3351" y="1182"/>
                    <a:chExt cx="1505" cy="1117"/>
                  </a:xfrm>
                </p:grpSpPr>
                <p:sp>
                  <p:nvSpPr>
                    <p:cNvPr id="465939" name="Line 1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0" y="1413"/>
                      <a:ext cx="507" cy="703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folHlink"/>
                      </a:solidFill>
                      <a:round/>
                      <a:headEnd/>
                      <a:tailEnd type="triangle" w="med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940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0" y="1357"/>
                      <a:ext cx="480" cy="70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folHlink"/>
                      </a:solidFill>
                      <a:prstDash val="sysDot"/>
                      <a:round/>
                      <a:headEnd/>
                      <a:tailEnd type="triangle" w="med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94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47" y="2160"/>
                      <a:ext cx="1013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folHlink"/>
                      </a:solidFill>
                      <a:round/>
                      <a:headEnd/>
                      <a:tailEnd type="triangle" w="med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942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3" y="1182"/>
                      <a:ext cx="280" cy="265"/>
                    </a:xfrm>
                    <a:prstGeom prst="ellipse">
                      <a:avLst/>
                    </a:prstGeom>
                    <a:solidFill>
                      <a:srgbClr val="E6B380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 anchor="ctr"/>
                    <a:lstStyle/>
                    <a:p>
                      <a:pPr eaLnBrk="0" hangingPunct="0"/>
                      <a:r>
                        <a:rPr lang="en-US" sz="2000" b="1">
                          <a:latin typeface="Arial" charset="0"/>
                        </a:rPr>
                        <a:t>3</a:t>
                      </a:r>
                    </a:p>
                  </p:txBody>
                </p:sp>
                <p:grpSp>
                  <p:nvGrpSpPr>
                    <p:cNvPr id="465943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1" y="2034"/>
                      <a:ext cx="1505" cy="265"/>
                      <a:chOff x="3351" y="2034"/>
                      <a:chExt cx="1505" cy="265"/>
                    </a:xfrm>
                  </p:grpSpPr>
                  <p:sp>
                    <p:nvSpPr>
                      <p:cNvPr id="465944" name="Oval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76" y="2034"/>
                        <a:ext cx="280" cy="265"/>
                      </a:xfrm>
                      <a:prstGeom prst="ellipse">
                        <a:avLst/>
                      </a:prstGeom>
                      <a:solidFill>
                        <a:srgbClr val="E6B380"/>
                      </a:solidFill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lIns="90488" tIns="44450" rIns="90488" bIns="44450" anchor="ctr"/>
                      <a:lstStyle/>
                      <a:p>
                        <a:pPr eaLnBrk="0" hangingPunct="0"/>
                        <a:r>
                          <a:rPr lang="en-US" sz="2000" b="1">
                            <a:latin typeface="Arial" charset="0"/>
                          </a:rPr>
                          <a:t>4</a:t>
                        </a:r>
                      </a:p>
                    </p:txBody>
                  </p:sp>
                  <p:sp>
                    <p:nvSpPr>
                      <p:cNvPr id="465945" name="Oval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1" y="2034"/>
                        <a:ext cx="280" cy="265"/>
                      </a:xfrm>
                      <a:prstGeom prst="ellipse">
                        <a:avLst/>
                      </a:prstGeom>
                      <a:solidFill>
                        <a:srgbClr val="E6B380"/>
                      </a:solidFill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lIns="90488" tIns="44450" rIns="90488" bIns="44450" anchor="ctr"/>
                      <a:lstStyle/>
                      <a:p>
                        <a:pPr eaLnBrk="0" hangingPunct="0"/>
                        <a:r>
                          <a:rPr lang="en-US" sz="2000" b="1">
                            <a:latin typeface="Arial" charset="0"/>
                          </a:rPr>
                          <a:t>2</a:t>
                        </a:r>
                      </a:p>
                    </p:txBody>
                  </p:sp>
                </p:grpSp>
              </p:grpSp>
              <p:sp>
                <p:nvSpPr>
                  <p:cNvPr id="46594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380" y="1665"/>
                    <a:ext cx="616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Arial" charset="0"/>
                      </a:rPr>
                      <a:t>Dummy</a:t>
                    </a:r>
                  </a:p>
                </p:txBody>
              </p:sp>
              <p:sp>
                <p:nvSpPr>
                  <p:cNvPr id="46594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855" y="1578"/>
                    <a:ext cx="794" cy="40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Arial" charset="0"/>
                      </a:rPr>
                      <a:t>Lay </a:t>
                    </a:r>
                  </a:p>
                  <a:p>
                    <a:pPr algn="l" eaLnBrk="0" hangingPunct="0"/>
                    <a:r>
                      <a:rPr lang="en-US" sz="1800">
                        <a:latin typeface="Arial" charset="0"/>
                      </a:rPr>
                      <a:t>foundation</a:t>
                    </a:r>
                  </a:p>
                </p:txBody>
              </p:sp>
              <p:sp>
                <p:nvSpPr>
                  <p:cNvPr id="46594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538" y="2464"/>
                    <a:ext cx="104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Arial" charset="0"/>
                      </a:rPr>
                      <a:t>Order material</a:t>
                    </a:r>
                  </a:p>
                </p:txBody>
              </p:sp>
            </p:grpSp>
            <p:sp>
              <p:nvSpPr>
                <p:cNvPr id="465949" name="Rectangle 29"/>
                <p:cNvSpPr>
                  <a:spLocks noChangeArrowheads="1"/>
                </p:cNvSpPr>
                <p:nvPr/>
              </p:nvSpPr>
              <p:spPr bwMode="auto">
                <a:xfrm>
                  <a:off x="3982" y="2150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465950" name="Rectangle 30"/>
                <p:cNvSpPr>
                  <a:spLocks noChangeArrowheads="1"/>
                </p:cNvSpPr>
                <p:nvPr/>
              </p:nvSpPr>
              <p:spPr bwMode="auto">
                <a:xfrm>
                  <a:off x="3796" y="1875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465951" name="Rectangle 31"/>
                <p:cNvSpPr>
                  <a:spLocks noChangeArrowheads="1"/>
                </p:cNvSpPr>
                <p:nvPr/>
              </p:nvSpPr>
              <p:spPr bwMode="auto">
                <a:xfrm>
                  <a:off x="4178" y="1875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</a:rPr>
                    <a:t>0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74"/>
          <p:cNvSpPr>
            <a:spLocks noGrp="1"/>
          </p:cNvSpPr>
          <p:nvPr>
            <p:ph type="title"/>
          </p:nvPr>
        </p:nvSpPr>
        <p:spPr>
          <a:xfrm>
            <a:off x="457200" y="154746"/>
            <a:ext cx="8229600" cy="724929"/>
          </a:xfrm>
          <a:effectLst/>
        </p:spPr>
        <p:txBody>
          <a:bodyPr/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502854" name="Rectangle 70"/>
          <p:cNvSpPr>
            <a:spLocks noChangeArrowheads="1"/>
          </p:cNvSpPr>
          <p:nvPr/>
        </p:nvSpPr>
        <p:spPr bwMode="auto">
          <a:xfrm>
            <a:off x="4953000" y="4114800"/>
            <a:ext cx="373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Font typeface="Wingdings" charset="2"/>
              <a:buChar char="w"/>
            </a:pPr>
            <a:r>
              <a:rPr lang="en-US" dirty="0">
                <a:latin typeface="Helvetica" charset="0"/>
              </a:rPr>
              <a:t>Critical path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</a:pPr>
            <a:r>
              <a:rPr lang="en-US" sz="2000" dirty="0">
                <a:latin typeface="Helvetica" charset="0"/>
              </a:rPr>
              <a:t>Longest path through a network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</a:pPr>
            <a:r>
              <a:rPr lang="en-US" sz="2000" dirty="0">
                <a:latin typeface="Helvetica" charset="0"/>
              </a:rPr>
              <a:t>Minimum project completion time</a:t>
            </a:r>
          </a:p>
        </p:txBody>
      </p:sp>
      <p:sp>
        <p:nvSpPr>
          <p:cNvPr id="502855" name="Rectangle 71"/>
          <p:cNvSpPr>
            <a:spLocks noChangeArrowheads="1"/>
          </p:cNvSpPr>
          <p:nvPr/>
        </p:nvSpPr>
        <p:spPr bwMode="auto">
          <a:xfrm>
            <a:off x="838200" y="4038600"/>
            <a:ext cx="47244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3575" indent="-663575" algn="l"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US" sz="1600" dirty="0">
                <a:latin typeface="Helvetica" charset="0"/>
              </a:rPr>
              <a:t>A:	1-2-4-7</a:t>
            </a:r>
            <a:br>
              <a:rPr lang="en-US" sz="1600" dirty="0">
                <a:latin typeface="Helvetica" charset="0"/>
              </a:rPr>
            </a:br>
            <a:r>
              <a:rPr lang="en-US" sz="1600" dirty="0">
                <a:latin typeface="Helvetica" charset="0"/>
              </a:rPr>
              <a:t>3 + 2 + 3 + 1 = 9 months </a:t>
            </a:r>
          </a:p>
          <a:p>
            <a:pPr marL="663575" indent="-663575" algn="l"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US" sz="1600" dirty="0">
                <a:latin typeface="Helvetica" charset="0"/>
              </a:rPr>
              <a:t>B:	1-2-5-6-7</a:t>
            </a:r>
            <a:br>
              <a:rPr lang="en-US" sz="1600" dirty="0">
                <a:latin typeface="Helvetica" charset="0"/>
              </a:rPr>
            </a:br>
            <a:r>
              <a:rPr lang="en-US" sz="1600" dirty="0">
                <a:latin typeface="Helvetica" charset="0"/>
              </a:rPr>
              <a:t>3 + 2 + 1 + 1 + 1 = 8 months</a:t>
            </a:r>
          </a:p>
          <a:p>
            <a:pPr marL="663575" indent="-663575" algn="l"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US" sz="1600" dirty="0">
                <a:latin typeface="Helvetica" charset="0"/>
              </a:rPr>
              <a:t>C:	1-3-4-7</a:t>
            </a:r>
            <a:br>
              <a:rPr lang="en-US" sz="1600" dirty="0">
                <a:latin typeface="Helvetica" charset="0"/>
              </a:rPr>
            </a:br>
            <a:r>
              <a:rPr lang="en-US" sz="1600" dirty="0">
                <a:latin typeface="Helvetica" charset="0"/>
              </a:rPr>
              <a:t>3 + 1 + 3 + 1 = 8 months</a:t>
            </a:r>
          </a:p>
          <a:p>
            <a:pPr marL="663575" indent="-663575" algn="l"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US" sz="1600" dirty="0">
                <a:latin typeface="Helvetica" charset="0"/>
              </a:rPr>
              <a:t>D:	1-3-5-6-7</a:t>
            </a:r>
            <a:br>
              <a:rPr lang="en-US" sz="1600" dirty="0">
                <a:latin typeface="Helvetica" charset="0"/>
              </a:rPr>
            </a:br>
            <a:r>
              <a:rPr lang="en-US" sz="1600" dirty="0">
                <a:latin typeface="Helvetica" charset="0"/>
              </a:rPr>
              <a:t>3 + 1 + 1 + 1 + 1 = 7 months</a:t>
            </a:r>
          </a:p>
        </p:txBody>
      </p:sp>
      <p:sp>
        <p:nvSpPr>
          <p:cNvPr id="502856" name="Rectangle 72"/>
          <p:cNvSpPr>
            <a:spLocks noChangeArrowheads="1"/>
          </p:cNvSpPr>
          <p:nvPr/>
        </p:nvSpPr>
        <p:spPr bwMode="auto">
          <a:xfrm>
            <a:off x="838200" y="4061750"/>
            <a:ext cx="32004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729844" y="1066800"/>
            <a:ext cx="7498080" cy="2590800"/>
            <a:chOff x="729844" y="1066800"/>
            <a:chExt cx="7498080" cy="2590800"/>
          </a:xfrm>
        </p:grpSpPr>
        <p:sp>
          <p:nvSpPr>
            <p:cNvPr id="79" name="Rectangle 5"/>
            <p:cNvSpPr>
              <a:spLocks noChangeArrowheads="1"/>
            </p:cNvSpPr>
            <p:nvPr/>
          </p:nvSpPr>
          <p:spPr bwMode="auto">
            <a:xfrm>
              <a:off x="729844" y="1066800"/>
              <a:ext cx="7498080" cy="2590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19"/>
            <p:cNvSpPr>
              <a:spLocks noChangeAspect="1" noChangeArrowheads="1"/>
            </p:cNvSpPr>
            <p:nvPr/>
          </p:nvSpPr>
          <p:spPr bwMode="auto">
            <a:xfrm>
              <a:off x="2057400" y="2041525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0"/>
            <p:cNvSpPr>
              <a:spLocks noChangeShapeType="1"/>
            </p:cNvSpPr>
            <p:nvPr/>
          </p:nvSpPr>
          <p:spPr bwMode="auto">
            <a:xfrm>
              <a:off x="2058988" y="2384425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Text Box 22"/>
            <p:cNvSpPr txBox="1">
              <a:spLocks noChangeArrowheads="1"/>
            </p:cNvSpPr>
            <p:nvPr/>
          </p:nvSpPr>
          <p:spPr bwMode="auto">
            <a:xfrm>
              <a:off x="2209800" y="2041525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8000"/>
                  </a:solidFill>
                  <a:latin typeface="Helvetica" charset="0"/>
                </a:rPr>
                <a:t>1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2209800" y="2346325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Helvetica" charset="0"/>
                </a:rPr>
                <a:t>3</a:t>
              </a:r>
            </a:p>
          </p:txBody>
        </p:sp>
        <p:sp>
          <p:nvSpPr>
            <p:cNvPr id="84" name="Oval 27"/>
            <p:cNvSpPr>
              <a:spLocks noChangeAspect="1" noChangeArrowheads="1"/>
            </p:cNvSpPr>
            <p:nvPr/>
          </p:nvSpPr>
          <p:spPr bwMode="auto">
            <a:xfrm>
              <a:off x="3429000" y="1173480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8"/>
            <p:cNvSpPr>
              <a:spLocks noChangeShapeType="1"/>
            </p:cNvSpPr>
            <p:nvPr/>
          </p:nvSpPr>
          <p:spPr bwMode="auto">
            <a:xfrm>
              <a:off x="3430588" y="151638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Text Box 29"/>
            <p:cNvSpPr txBox="1">
              <a:spLocks noChangeArrowheads="1"/>
            </p:cNvSpPr>
            <p:nvPr/>
          </p:nvSpPr>
          <p:spPr bwMode="auto">
            <a:xfrm>
              <a:off x="3581400" y="11734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8000"/>
                  </a:solidFill>
                  <a:latin typeface="Helvetica" charset="0"/>
                </a:rPr>
                <a:t>2</a:t>
              </a:r>
            </a:p>
          </p:txBody>
        </p:sp>
        <p:sp>
          <p:nvSpPr>
            <p:cNvPr id="87" name="Text Box 30"/>
            <p:cNvSpPr txBox="1">
              <a:spLocks noChangeArrowheads="1"/>
            </p:cNvSpPr>
            <p:nvPr/>
          </p:nvSpPr>
          <p:spPr bwMode="auto">
            <a:xfrm>
              <a:off x="3581400" y="14782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Helvetica" charset="0"/>
                </a:rPr>
                <a:t>2</a:t>
              </a:r>
            </a:p>
          </p:txBody>
        </p:sp>
        <p:sp>
          <p:nvSpPr>
            <p:cNvPr id="88" name="Oval 33"/>
            <p:cNvSpPr>
              <a:spLocks noChangeAspect="1" noChangeArrowheads="1"/>
            </p:cNvSpPr>
            <p:nvPr/>
          </p:nvSpPr>
          <p:spPr bwMode="auto">
            <a:xfrm>
              <a:off x="5410200" y="1173480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4"/>
            <p:cNvSpPr>
              <a:spLocks noChangeShapeType="1"/>
            </p:cNvSpPr>
            <p:nvPr/>
          </p:nvSpPr>
          <p:spPr bwMode="auto">
            <a:xfrm>
              <a:off x="5411788" y="151638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Text Box 35"/>
            <p:cNvSpPr txBox="1">
              <a:spLocks noChangeArrowheads="1"/>
            </p:cNvSpPr>
            <p:nvPr/>
          </p:nvSpPr>
          <p:spPr bwMode="auto">
            <a:xfrm>
              <a:off x="5562600" y="11734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8000"/>
                  </a:solidFill>
                  <a:latin typeface="Helvetica" charset="0"/>
                </a:rPr>
                <a:t>4</a:t>
              </a:r>
            </a:p>
          </p:txBody>
        </p:sp>
        <p:sp>
          <p:nvSpPr>
            <p:cNvPr id="91" name="Text Box 36"/>
            <p:cNvSpPr txBox="1">
              <a:spLocks noChangeArrowheads="1"/>
            </p:cNvSpPr>
            <p:nvPr/>
          </p:nvSpPr>
          <p:spPr bwMode="auto">
            <a:xfrm>
              <a:off x="5562600" y="14782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Helvetica" charset="0"/>
                </a:rPr>
                <a:t>3</a:t>
              </a:r>
            </a:p>
          </p:txBody>
        </p:sp>
        <p:sp>
          <p:nvSpPr>
            <p:cNvPr id="92" name="Oval 39"/>
            <p:cNvSpPr>
              <a:spLocks noChangeAspect="1" noChangeArrowheads="1"/>
            </p:cNvSpPr>
            <p:nvPr/>
          </p:nvSpPr>
          <p:spPr bwMode="auto">
            <a:xfrm>
              <a:off x="3352800" y="2849880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40"/>
            <p:cNvSpPr>
              <a:spLocks noChangeShapeType="1"/>
            </p:cNvSpPr>
            <p:nvPr/>
          </p:nvSpPr>
          <p:spPr bwMode="auto">
            <a:xfrm>
              <a:off x="3354388" y="319278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Text Box 41"/>
            <p:cNvSpPr txBox="1">
              <a:spLocks noChangeArrowheads="1"/>
            </p:cNvSpPr>
            <p:nvPr/>
          </p:nvSpPr>
          <p:spPr bwMode="auto">
            <a:xfrm>
              <a:off x="3505200" y="28498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8000"/>
                  </a:solidFill>
                  <a:latin typeface="Helvetica" charset="0"/>
                </a:rPr>
                <a:t>3</a:t>
              </a:r>
            </a:p>
          </p:txBody>
        </p:sp>
        <p:sp>
          <p:nvSpPr>
            <p:cNvPr id="95" name="Text Box 42"/>
            <p:cNvSpPr txBox="1">
              <a:spLocks noChangeArrowheads="1"/>
            </p:cNvSpPr>
            <p:nvPr/>
          </p:nvSpPr>
          <p:spPr bwMode="auto">
            <a:xfrm>
              <a:off x="3505200" y="31546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Helvetica" charset="0"/>
                </a:rPr>
                <a:t>1</a:t>
              </a:r>
            </a:p>
          </p:txBody>
        </p:sp>
        <p:sp>
          <p:nvSpPr>
            <p:cNvPr id="96" name="Oval 45"/>
            <p:cNvSpPr>
              <a:spLocks noChangeAspect="1" noChangeArrowheads="1"/>
            </p:cNvSpPr>
            <p:nvPr/>
          </p:nvSpPr>
          <p:spPr bwMode="auto">
            <a:xfrm>
              <a:off x="4800600" y="2849880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46"/>
            <p:cNvSpPr>
              <a:spLocks noChangeShapeType="1"/>
            </p:cNvSpPr>
            <p:nvPr/>
          </p:nvSpPr>
          <p:spPr bwMode="auto">
            <a:xfrm>
              <a:off x="4802188" y="319278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" name="Text Box 47"/>
            <p:cNvSpPr txBox="1">
              <a:spLocks noChangeArrowheads="1"/>
            </p:cNvSpPr>
            <p:nvPr/>
          </p:nvSpPr>
          <p:spPr bwMode="auto">
            <a:xfrm>
              <a:off x="4953000" y="28498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8000"/>
                  </a:solidFill>
                  <a:latin typeface="Helvetica" charset="0"/>
                </a:rPr>
                <a:t>5</a:t>
              </a:r>
            </a:p>
          </p:txBody>
        </p:sp>
        <p:sp>
          <p:nvSpPr>
            <p:cNvPr id="99" name="Text Box 48"/>
            <p:cNvSpPr txBox="1">
              <a:spLocks noChangeArrowheads="1"/>
            </p:cNvSpPr>
            <p:nvPr/>
          </p:nvSpPr>
          <p:spPr bwMode="auto">
            <a:xfrm>
              <a:off x="4953000" y="31546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Helvetica" charset="0"/>
                </a:rPr>
                <a:t>1</a:t>
              </a:r>
            </a:p>
          </p:txBody>
        </p:sp>
        <p:sp>
          <p:nvSpPr>
            <p:cNvPr id="100" name="Oval 51"/>
            <p:cNvSpPr>
              <a:spLocks noChangeAspect="1" noChangeArrowheads="1"/>
            </p:cNvSpPr>
            <p:nvPr/>
          </p:nvSpPr>
          <p:spPr bwMode="auto">
            <a:xfrm>
              <a:off x="6246812" y="2849880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52"/>
            <p:cNvSpPr>
              <a:spLocks noChangeShapeType="1"/>
            </p:cNvSpPr>
            <p:nvPr/>
          </p:nvSpPr>
          <p:spPr bwMode="auto">
            <a:xfrm>
              <a:off x="6248400" y="319278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Text Box 53"/>
            <p:cNvSpPr txBox="1">
              <a:spLocks noChangeArrowheads="1"/>
            </p:cNvSpPr>
            <p:nvPr/>
          </p:nvSpPr>
          <p:spPr bwMode="auto">
            <a:xfrm>
              <a:off x="6399212" y="28498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8000"/>
                  </a:solidFill>
                  <a:latin typeface="Helvetica" charset="0"/>
                </a:rPr>
                <a:t>6</a:t>
              </a:r>
            </a:p>
          </p:txBody>
        </p:sp>
        <p:sp>
          <p:nvSpPr>
            <p:cNvPr id="103" name="Text Box 54"/>
            <p:cNvSpPr txBox="1">
              <a:spLocks noChangeArrowheads="1"/>
            </p:cNvSpPr>
            <p:nvPr/>
          </p:nvSpPr>
          <p:spPr bwMode="auto">
            <a:xfrm>
              <a:off x="6399212" y="315468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Helvetica" charset="0"/>
                </a:rPr>
                <a:t>1</a:t>
              </a:r>
            </a:p>
          </p:txBody>
        </p:sp>
        <p:sp>
          <p:nvSpPr>
            <p:cNvPr id="104" name="Oval 57"/>
            <p:cNvSpPr>
              <a:spLocks noChangeAspect="1" noChangeArrowheads="1"/>
            </p:cNvSpPr>
            <p:nvPr/>
          </p:nvSpPr>
          <p:spPr bwMode="auto">
            <a:xfrm>
              <a:off x="7315200" y="2041525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58"/>
            <p:cNvSpPr>
              <a:spLocks noChangeShapeType="1"/>
            </p:cNvSpPr>
            <p:nvPr/>
          </p:nvSpPr>
          <p:spPr bwMode="auto">
            <a:xfrm>
              <a:off x="7316788" y="2384425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Text Box 59"/>
            <p:cNvSpPr txBox="1">
              <a:spLocks noChangeArrowheads="1"/>
            </p:cNvSpPr>
            <p:nvPr/>
          </p:nvSpPr>
          <p:spPr bwMode="auto">
            <a:xfrm>
              <a:off x="7467600" y="2041525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8000"/>
                  </a:solidFill>
                  <a:latin typeface="Helvetica" charset="0"/>
                </a:rPr>
                <a:t>7</a:t>
              </a:r>
            </a:p>
          </p:txBody>
        </p:sp>
        <p:sp>
          <p:nvSpPr>
            <p:cNvPr id="107" name="Text Box 60"/>
            <p:cNvSpPr txBox="1">
              <a:spLocks noChangeArrowheads="1"/>
            </p:cNvSpPr>
            <p:nvPr/>
          </p:nvSpPr>
          <p:spPr bwMode="auto">
            <a:xfrm>
              <a:off x="7467600" y="2346325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Helvetica" charset="0"/>
                </a:rPr>
                <a:t>1</a:t>
              </a:r>
            </a:p>
          </p:txBody>
        </p:sp>
        <p:sp>
          <p:nvSpPr>
            <p:cNvPr id="108" name="Rectangle 61"/>
            <p:cNvSpPr>
              <a:spLocks noChangeArrowheads="1"/>
            </p:cNvSpPr>
            <p:nvPr/>
          </p:nvSpPr>
          <p:spPr bwMode="auto">
            <a:xfrm>
              <a:off x="838200" y="2087880"/>
              <a:ext cx="762000" cy="609600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62"/>
            <p:cNvSpPr txBox="1">
              <a:spLocks noChangeArrowheads="1"/>
            </p:cNvSpPr>
            <p:nvPr/>
          </p:nvSpPr>
          <p:spPr bwMode="auto">
            <a:xfrm>
              <a:off x="838200" y="2164080"/>
              <a:ext cx="838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Helvetica" charset="0"/>
                </a:rPr>
                <a:t>Start</a:t>
              </a:r>
            </a:p>
          </p:txBody>
        </p:sp>
        <p:sp>
          <p:nvSpPr>
            <p:cNvPr id="110" name="Line 64"/>
            <p:cNvSpPr>
              <a:spLocks noChangeShapeType="1"/>
            </p:cNvSpPr>
            <p:nvPr/>
          </p:nvSpPr>
          <p:spPr bwMode="auto">
            <a:xfrm>
              <a:off x="1600200" y="2392680"/>
              <a:ext cx="457200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Line 65"/>
            <p:cNvSpPr>
              <a:spLocks noChangeShapeType="1"/>
            </p:cNvSpPr>
            <p:nvPr/>
          </p:nvSpPr>
          <p:spPr bwMode="auto">
            <a:xfrm flipV="1">
              <a:off x="2743200" y="1554480"/>
              <a:ext cx="68580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Line 66"/>
            <p:cNvSpPr>
              <a:spLocks noChangeShapeType="1"/>
            </p:cNvSpPr>
            <p:nvPr/>
          </p:nvSpPr>
          <p:spPr bwMode="auto">
            <a:xfrm>
              <a:off x="2743200" y="2392680"/>
              <a:ext cx="609600" cy="83820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Line 67"/>
            <p:cNvSpPr>
              <a:spLocks noChangeShapeType="1"/>
            </p:cNvSpPr>
            <p:nvPr/>
          </p:nvSpPr>
          <p:spPr bwMode="auto">
            <a:xfrm flipV="1">
              <a:off x="4038600" y="1630680"/>
              <a:ext cx="1371600" cy="160020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68"/>
            <p:cNvSpPr>
              <a:spLocks noChangeShapeType="1"/>
            </p:cNvSpPr>
            <p:nvPr/>
          </p:nvSpPr>
          <p:spPr bwMode="auto">
            <a:xfrm flipV="1">
              <a:off x="4114800" y="1501140"/>
              <a:ext cx="1295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Line 69"/>
            <p:cNvSpPr>
              <a:spLocks noChangeShapeType="1"/>
            </p:cNvSpPr>
            <p:nvPr/>
          </p:nvSpPr>
          <p:spPr bwMode="auto">
            <a:xfrm>
              <a:off x="6096000" y="1600200"/>
              <a:ext cx="121920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Line 70"/>
            <p:cNvSpPr>
              <a:spLocks noChangeShapeType="1"/>
            </p:cNvSpPr>
            <p:nvPr/>
          </p:nvSpPr>
          <p:spPr bwMode="auto">
            <a:xfrm>
              <a:off x="4079240" y="1635760"/>
              <a:ext cx="762000" cy="141732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Line 71"/>
            <p:cNvSpPr>
              <a:spLocks noChangeShapeType="1"/>
            </p:cNvSpPr>
            <p:nvPr/>
          </p:nvSpPr>
          <p:spPr bwMode="auto">
            <a:xfrm>
              <a:off x="4038600" y="3200400"/>
              <a:ext cx="762000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" name="Line 72"/>
            <p:cNvSpPr>
              <a:spLocks noChangeShapeType="1"/>
            </p:cNvSpPr>
            <p:nvPr/>
          </p:nvSpPr>
          <p:spPr bwMode="auto">
            <a:xfrm flipV="1">
              <a:off x="6858000" y="2438400"/>
              <a:ext cx="457200" cy="56388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9" name="Line 73"/>
            <p:cNvSpPr>
              <a:spLocks noChangeShapeType="1"/>
            </p:cNvSpPr>
            <p:nvPr/>
          </p:nvSpPr>
          <p:spPr bwMode="auto">
            <a:xfrm flipV="1">
              <a:off x="5486400" y="3200400"/>
              <a:ext cx="762000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Activity Start Times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400878" y="1371600"/>
            <a:ext cx="8610600" cy="3352800"/>
            <a:chOff x="400878" y="1371600"/>
            <a:chExt cx="8610600" cy="3352800"/>
          </a:xfrm>
        </p:grpSpPr>
        <p:sp>
          <p:nvSpPr>
            <p:cNvPr id="71" name="Rectangle 5"/>
            <p:cNvSpPr>
              <a:spLocks noChangeArrowheads="1"/>
            </p:cNvSpPr>
            <p:nvPr/>
          </p:nvSpPr>
          <p:spPr bwMode="auto">
            <a:xfrm>
              <a:off x="400878" y="1371600"/>
              <a:ext cx="8610600" cy="3352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19"/>
            <p:cNvSpPr>
              <a:spLocks noChangeAspect="1" noChangeArrowheads="1"/>
            </p:cNvSpPr>
            <p:nvPr/>
          </p:nvSpPr>
          <p:spPr bwMode="auto">
            <a:xfrm>
              <a:off x="1715184" y="2578237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20"/>
            <p:cNvSpPr>
              <a:spLocks noChangeShapeType="1"/>
            </p:cNvSpPr>
            <p:nvPr/>
          </p:nvSpPr>
          <p:spPr bwMode="auto">
            <a:xfrm>
              <a:off x="1716772" y="292113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Text Box 22"/>
            <p:cNvSpPr txBox="1">
              <a:spLocks noChangeArrowheads="1"/>
            </p:cNvSpPr>
            <p:nvPr/>
          </p:nvSpPr>
          <p:spPr bwMode="auto">
            <a:xfrm>
              <a:off x="1867584" y="2578237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8000"/>
                  </a:solidFill>
                  <a:latin typeface="Helvetica" charset="0"/>
                </a:rPr>
                <a:t>1</a:t>
              </a:r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1867584" y="2883037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Helvetica" charset="0"/>
                </a:rPr>
                <a:t>3</a:t>
              </a:r>
            </a:p>
          </p:txBody>
        </p:sp>
        <p:sp>
          <p:nvSpPr>
            <p:cNvPr id="76" name="Oval 27"/>
            <p:cNvSpPr>
              <a:spLocks noChangeAspect="1" noChangeArrowheads="1"/>
            </p:cNvSpPr>
            <p:nvPr/>
          </p:nvSpPr>
          <p:spPr bwMode="auto">
            <a:xfrm>
              <a:off x="3086784" y="1710192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28"/>
            <p:cNvSpPr>
              <a:spLocks noChangeShapeType="1"/>
            </p:cNvSpPr>
            <p:nvPr/>
          </p:nvSpPr>
          <p:spPr bwMode="auto">
            <a:xfrm>
              <a:off x="3088372" y="2053092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Text Box 29"/>
            <p:cNvSpPr txBox="1">
              <a:spLocks noChangeArrowheads="1"/>
            </p:cNvSpPr>
            <p:nvPr/>
          </p:nvSpPr>
          <p:spPr bwMode="auto">
            <a:xfrm>
              <a:off x="3239184" y="17101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8000"/>
                  </a:solidFill>
                  <a:latin typeface="Helvetica" charset="0"/>
                </a:rPr>
                <a:t>2</a:t>
              </a:r>
            </a:p>
          </p:txBody>
        </p:sp>
        <p:sp>
          <p:nvSpPr>
            <p:cNvPr id="79" name="Text Box 30"/>
            <p:cNvSpPr txBox="1">
              <a:spLocks noChangeArrowheads="1"/>
            </p:cNvSpPr>
            <p:nvPr/>
          </p:nvSpPr>
          <p:spPr bwMode="auto">
            <a:xfrm>
              <a:off x="3239184" y="20149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Helvetica" charset="0"/>
                </a:rPr>
                <a:t>2</a:t>
              </a:r>
            </a:p>
          </p:txBody>
        </p:sp>
        <p:sp>
          <p:nvSpPr>
            <p:cNvPr id="80" name="Oval 33"/>
            <p:cNvSpPr>
              <a:spLocks noChangeAspect="1" noChangeArrowheads="1"/>
            </p:cNvSpPr>
            <p:nvPr/>
          </p:nvSpPr>
          <p:spPr bwMode="auto">
            <a:xfrm>
              <a:off x="5067984" y="1710192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34"/>
            <p:cNvSpPr>
              <a:spLocks noChangeShapeType="1"/>
            </p:cNvSpPr>
            <p:nvPr/>
          </p:nvSpPr>
          <p:spPr bwMode="auto">
            <a:xfrm>
              <a:off x="5069572" y="2053092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Text Box 35"/>
            <p:cNvSpPr txBox="1">
              <a:spLocks noChangeArrowheads="1"/>
            </p:cNvSpPr>
            <p:nvPr/>
          </p:nvSpPr>
          <p:spPr bwMode="auto">
            <a:xfrm>
              <a:off x="5220384" y="17101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8000"/>
                  </a:solidFill>
                  <a:latin typeface="Helvetica" charset="0"/>
                </a:rPr>
                <a:t>4</a:t>
              </a:r>
            </a:p>
          </p:txBody>
        </p:sp>
        <p:sp>
          <p:nvSpPr>
            <p:cNvPr id="83" name="Text Box 36"/>
            <p:cNvSpPr txBox="1">
              <a:spLocks noChangeArrowheads="1"/>
            </p:cNvSpPr>
            <p:nvPr/>
          </p:nvSpPr>
          <p:spPr bwMode="auto">
            <a:xfrm>
              <a:off x="5220384" y="20149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Helvetica" charset="0"/>
                </a:rPr>
                <a:t>3</a:t>
              </a:r>
            </a:p>
          </p:txBody>
        </p:sp>
        <p:sp>
          <p:nvSpPr>
            <p:cNvPr id="84" name="Oval 39"/>
            <p:cNvSpPr>
              <a:spLocks noChangeAspect="1" noChangeArrowheads="1"/>
            </p:cNvSpPr>
            <p:nvPr/>
          </p:nvSpPr>
          <p:spPr bwMode="auto">
            <a:xfrm>
              <a:off x="3010584" y="3386592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3012172" y="3729492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Text Box 41"/>
            <p:cNvSpPr txBox="1">
              <a:spLocks noChangeArrowheads="1"/>
            </p:cNvSpPr>
            <p:nvPr/>
          </p:nvSpPr>
          <p:spPr bwMode="auto">
            <a:xfrm>
              <a:off x="3162984" y="33865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8000"/>
                  </a:solidFill>
                  <a:latin typeface="Helvetica" charset="0"/>
                </a:rPr>
                <a:t>3</a:t>
              </a:r>
            </a:p>
          </p:txBody>
        </p:sp>
        <p:sp>
          <p:nvSpPr>
            <p:cNvPr id="87" name="Text Box 42"/>
            <p:cNvSpPr txBox="1">
              <a:spLocks noChangeArrowheads="1"/>
            </p:cNvSpPr>
            <p:nvPr/>
          </p:nvSpPr>
          <p:spPr bwMode="auto">
            <a:xfrm>
              <a:off x="3162984" y="36913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Helvetica" charset="0"/>
                </a:rPr>
                <a:t>1</a:t>
              </a:r>
            </a:p>
          </p:txBody>
        </p:sp>
        <p:sp>
          <p:nvSpPr>
            <p:cNvPr id="88" name="Oval 45"/>
            <p:cNvSpPr>
              <a:spLocks noChangeAspect="1" noChangeArrowheads="1"/>
            </p:cNvSpPr>
            <p:nvPr/>
          </p:nvSpPr>
          <p:spPr bwMode="auto">
            <a:xfrm>
              <a:off x="4458384" y="3386592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46"/>
            <p:cNvSpPr>
              <a:spLocks noChangeShapeType="1"/>
            </p:cNvSpPr>
            <p:nvPr/>
          </p:nvSpPr>
          <p:spPr bwMode="auto">
            <a:xfrm>
              <a:off x="4459972" y="3729492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Text Box 47"/>
            <p:cNvSpPr txBox="1">
              <a:spLocks noChangeArrowheads="1"/>
            </p:cNvSpPr>
            <p:nvPr/>
          </p:nvSpPr>
          <p:spPr bwMode="auto">
            <a:xfrm>
              <a:off x="4610784" y="33865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8000"/>
                  </a:solidFill>
                  <a:latin typeface="Helvetica" charset="0"/>
                </a:rPr>
                <a:t>5</a:t>
              </a:r>
            </a:p>
          </p:txBody>
        </p:sp>
        <p:sp>
          <p:nvSpPr>
            <p:cNvPr id="91" name="Text Box 48"/>
            <p:cNvSpPr txBox="1">
              <a:spLocks noChangeArrowheads="1"/>
            </p:cNvSpPr>
            <p:nvPr/>
          </p:nvSpPr>
          <p:spPr bwMode="auto">
            <a:xfrm>
              <a:off x="4610784" y="36913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Helvetica" charset="0"/>
                </a:rPr>
                <a:t>1</a:t>
              </a:r>
            </a:p>
          </p:txBody>
        </p:sp>
        <p:sp>
          <p:nvSpPr>
            <p:cNvPr id="92" name="Oval 51"/>
            <p:cNvSpPr>
              <a:spLocks noChangeAspect="1" noChangeArrowheads="1"/>
            </p:cNvSpPr>
            <p:nvPr/>
          </p:nvSpPr>
          <p:spPr bwMode="auto">
            <a:xfrm>
              <a:off x="5904596" y="3386592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52"/>
            <p:cNvSpPr>
              <a:spLocks noChangeShapeType="1"/>
            </p:cNvSpPr>
            <p:nvPr/>
          </p:nvSpPr>
          <p:spPr bwMode="auto">
            <a:xfrm>
              <a:off x="5906184" y="3729492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Text Box 53"/>
            <p:cNvSpPr txBox="1">
              <a:spLocks noChangeArrowheads="1"/>
            </p:cNvSpPr>
            <p:nvPr/>
          </p:nvSpPr>
          <p:spPr bwMode="auto">
            <a:xfrm>
              <a:off x="6056996" y="33865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8000"/>
                  </a:solidFill>
                  <a:latin typeface="Helvetica" charset="0"/>
                </a:rPr>
                <a:t>6</a:t>
              </a:r>
            </a:p>
          </p:txBody>
        </p:sp>
        <p:sp>
          <p:nvSpPr>
            <p:cNvPr id="95" name="Text Box 54"/>
            <p:cNvSpPr txBox="1">
              <a:spLocks noChangeArrowheads="1"/>
            </p:cNvSpPr>
            <p:nvPr/>
          </p:nvSpPr>
          <p:spPr bwMode="auto">
            <a:xfrm>
              <a:off x="6056996" y="3691392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Helvetica" charset="0"/>
                </a:rPr>
                <a:t>1</a:t>
              </a:r>
            </a:p>
          </p:txBody>
        </p:sp>
        <p:sp>
          <p:nvSpPr>
            <p:cNvPr id="96" name="Oval 57"/>
            <p:cNvSpPr>
              <a:spLocks noChangeAspect="1" noChangeArrowheads="1"/>
            </p:cNvSpPr>
            <p:nvPr/>
          </p:nvSpPr>
          <p:spPr bwMode="auto">
            <a:xfrm>
              <a:off x="6972984" y="2578237"/>
              <a:ext cx="685800" cy="6858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58"/>
            <p:cNvSpPr>
              <a:spLocks noChangeShapeType="1"/>
            </p:cNvSpPr>
            <p:nvPr/>
          </p:nvSpPr>
          <p:spPr bwMode="auto">
            <a:xfrm>
              <a:off x="6974572" y="292113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" name="Text Box 59"/>
            <p:cNvSpPr txBox="1">
              <a:spLocks noChangeArrowheads="1"/>
            </p:cNvSpPr>
            <p:nvPr/>
          </p:nvSpPr>
          <p:spPr bwMode="auto">
            <a:xfrm>
              <a:off x="7125384" y="2578237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8000"/>
                  </a:solidFill>
                  <a:latin typeface="Helvetica" charset="0"/>
                </a:rPr>
                <a:t>7</a:t>
              </a:r>
            </a:p>
          </p:txBody>
        </p:sp>
        <p:sp>
          <p:nvSpPr>
            <p:cNvPr id="99" name="Text Box 60"/>
            <p:cNvSpPr txBox="1">
              <a:spLocks noChangeArrowheads="1"/>
            </p:cNvSpPr>
            <p:nvPr/>
          </p:nvSpPr>
          <p:spPr bwMode="auto">
            <a:xfrm>
              <a:off x="7125384" y="2883037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Helvetica" charset="0"/>
                </a:rPr>
                <a:t>1</a:t>
              </a:r>
            </a:p>
          </p:txBody>
        </p:sp>
        <p:sp>
          <p:nvSpPr>
            <p:cNvPr id="100" name="Rectangle 61"/>
            <p:cNvSpPr>
              <a:spLocks noChangeArrowheads="1"/>
            </p:cNvSpPr>
            <p:nvPr/>
          </p:nvSpPr>
          <p:spPr bwMode="auto">
            <a:xfrm>
              <a:off x="495984" y="2624592"/>
              <a:ext cx="762000" cy="609600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62"/>
            <p:cNvSpPr txBox="1">
              <a:spLocks noChangeArrowheads="1"/>
            </p:cNvSpPr>
            <p:nvPr/>
          </p:nvSpPr>
          <p:spPr bwMode="auto">
            <a:xfrm>
              <a:off x="495984" y="2700792"/>
              <a:ext cx="838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Helvetica" charset="0"/>
                </a:rPr>
                <a:t>Start</a:t>
              </a:r>
            </a:p>
          </p:txBody>
        </p:sp>
        <p:sp>
          <p:nvSpPr>
            <p:cNvPr id="102" name="Line 64"/>
            <p:cNvSpPr>
              <a:spLocks noChangeShapeType="1"/>
            </p:cNvSpPr>
            <p:nvPr/>
          </p:nvSpPr>
          <p:spPr bwMode="auto">
            <a:xfrm>
              <a:off x="1257984" y="2929392"/>
              <a:ext cx="457200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Line 65"/>
            <p:cNvSpPr>
              <a:spLocks noChangeShapeType="1"/>
            </p:cNvSpPr>
            <p:nvPr/>
          </p:nvSpPr>
          <p:spPr bwMode="auto">
            <a:xfrm flipV="1">
              <a:off x="2400984" y="2091192"/>
              <a:ext cx="68580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Line 66"/>
            <p:cNvSpPr>
              <a:spLocks noChangeShapeType="1"/>
            </p:cNvSpPr>
            <p:nvPr/>
          </p:nvSpPr>
          <p:spPr bwMode="auto">
            <a:xfrm>
              <a:off x="2400984" y="2929392"/>
              <a:ext cx="609600" cy="83820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Line 67"/>
            <p:cNvSpPr>
              <a:spLocks noChangeShapeType="1"/>
            </p:cNvSpPr>
            <p:nvPr/>
          </p:nvSpPr>
          <p:spPr bwMode="auto">
            <a:xfrm flipV="1">
              <a:off x="3696384" y="2167392"/>
              <a:ext cx="1371600" cy="160020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Line 68"/>
            <p:cNvSpPr>
              <a:spLocks noChangeShapeType="1"/>
            </p:cNvSpPr>
            <p:nvPr/>
          </p:nvSpPr>
          <p:spPr bwMode="auto">
            <a:xfrm flipV="1">
              <a:off x="3772584" y="2037852"/>
              <a:ext cx="1295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Line 69"/>
            <p:cNvSpPr>
              <a:spLocks noChangeShapeType="1"/>
            </p:cNvSpPr>
            <p:nvPr/>
          </p:nvSpPr>
          <p:spPr bwMode="auto">
            <a:xfrm>
              <a:off x="5753784" y="2136912"/>
              <a:ext cx="121920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Line 70"/>
            <p:cNvSpPr>
              <a:spLocks noChangeShapeType="1"/>
            </p:cNvSpPr>
            <p:nvPr/>
          </p:nvSpPr>
          <p:spPr bwMode="auto">
            <a:xfrm>
              <a:off x="3737024" y="2172472"/>
              <a:ext cx="762000" cy="141732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Line 71"/>
            <p:cNvSpPr>
              <a:spLocks noChangeShapeType="1"/>
            </p:cNvSpPr>
            <p:nvPr/>
          </p:nvSpPr>
          <p:spPr bwMode="auto">
            <a:xfrm>
              <a:off x="3696384" y="3737112"/>
              <a:ext cx="762000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" name="Line 72"/>
            <p:cNvSpPr>
              <a:spLocks noChangeShapeType="1"/>
            </p:cNvSpPr>
            <p:nvPr/>
          </p:nvSpPr>
          <p:spPr bwMode="auto">
            <a:xfrm flipV="1">
              <a:off x="6515784" y="2975112"/>
              <a:ext cx="457200" cy="56388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Line 73"/>
            <p:cNvSpPr>
              <a:spLocks noChangeShapeType="1"/>
            </p:cNvSpPr>
            <p:nvPr/>
          </p:nvSpPr>
          <p:spPr bwMode="auto">
            <a:xfrm flipV="1">
              <a:off x="5144184" y="3737112"/>
              <a:ext cx="762000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81" name="Text Box 65"/>
            <p:cNvSpPr txBox="1">
              <a:spLocks noChangeArrowheads="1"/>
            </p:cNvSpPr>
            <p:nvPr/>
          </p:nvSpPr>
          <p:spPr bwMode="auto">
            <a:xfrm>
              <a:off x="2382078" y="4195694"/>
              <a:ext cx="1981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Helvetica" charset="0"/>
                </a:rPr>
                <a:t>Start at 3 months</a:t>
              </a:r>
            </a:p>
          </p:txBody>
        </p:sp>
        <p:sp>
          <p:nvSpPr>
            <p:cNvPr id="470083" name="Text Box 67"/>
            <p:cNvSpPr txBox="1">
              <a:spLocks noChangeArrowheads="1"/>
            </p:cNvSpPr>
            <p:nvPr/>
          </p:nvSpPr>
          <p:spPr bwMode="auto">
            <a:xfrm>
              <a:off x="5288281" y="4195694"/>
              <a:ext cx="1981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Helvetica" charset="0"/>
                </a:rPr>
                <a:t>Start at 6 months</a:t>
              </a:r>
            </a:p>
          </p:txBody>
        </p:sp>
        <p:sp>
          <p:nvSpPr>
            <p:cNvPr id="470085" name="Text Box 69"/>
            <p:cNvSpPr txBox="1">
              <a:spLocks noChangeArrowheads="1"/>
            </p:cNvSpPr>
            <p:nvPr/>
          </p:nvSpPr>
          <p:spPr bwMode="auto">
            <a:xfrm>
              <a:off x="4410325" y="1386233"/>
              <a:ext cx="1981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Helvetica" charset="0"/>
                </a:rPr>
                <a:t>Start at 5 months</a:t>
              </a:r>
            </a:p>
          </p:txBody>
        </p:sp>
        <p:sp>
          <p:nvSpPr>
            <p:cNvPr id="470086" name="Text Box 70"/>
            <p:cNvSpPr txBox="1">
              <a:spLocks noChangeArrowheads="1"/>
            </p:cNvSpPr>
            <p:nvPr/>
          </p:nvSpPr>
          <p:spPr bwMode="auto">
            <a:xfrm>
              <a:off x="6365020" y="2178050"/>
              <a:ext cx="1981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Helvetica" charset="0"/>
                </a:rPr>
                <a:t>Finish at 9 months</a:t>
              </a:r>
            </a:p>
          </p:txBody>
        </p: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8109270" y="2609088"/>
              <a:ext cx="762000" cy="609600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dirty="0" smtClean="0">
                  <a:latin typeface="Helvetica" pitchFamily="34" charset="0"/>
                  <a:cs typeface="Helvetica" pitchFamily="34" charset="0"/>
                </a:rPr>
                <a:t>Finish</a:t>
              </a:r>
              <a:endParaRPr lang="en-US" sz="20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52" name="Line 71"/>
            <p:cNvSpPr>
              <a:spLocks noChangeShapeType="1"/>
            </p:cNvSpPr>
            <p:nvPr/>
          </p:nvSpPr>
          <p:spPr bwMode="auto">
            <a:xfrm>
              <a:off x="7652070" y="2913888"/>
              <a:ext cx="457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Configuration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739145" y="1348410"/>
            <a:ext cx="3671594" cy="3770531"/>
            <a:chOff x="2486973" y="1447800"/>
            <a:chExt cx="3671594" cy="3770531"/>
          </a:xfrm>
        </p:grpSpPr>
        <p:sp>
          <p:nvSpPr>
            <p:cNvPr id="472072" name="PubChord"/>
            <p:cNvSpPr>
              <a:spLocks noChangeAspect="1" noEditPoints="1" noChangeArrowheads="1"/>
            </p:cNvSpPr>
            <p:nvPr/>
          </p:nvSpPr>
          <p:spPr bwMode="auto">
            <a:xfrm rot="2679578">
              <a:off x="2962966" y="2395332"/>
              <a:ext cx="1828800" cy="1828800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74" name="Rectangle 10"/>
            <p:cNvSpPr>
              <a:spLocks noChangeArrowheads="1"/>
            </p:cNvSpPr>
            <p:nvPr/>
          </p:nvSpPr>
          <p:spPr bwMode="auto">
            <a:xfrm>
              <a:off x="3840480" y="2395332"/>
              <a:ext cx="914400" cy="914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6" name="Rectangle 12"/>
            <p:cNvSpPr>
              <a:spLocks noChangeArrowheads="1"/>
            </p:cNvSpPr>
            <p:nvPr/>
          </p:nvSpPr>
          <p:spPr bwMode="auto">
            <a:xfrm>
              <a:off x="4754880" y="2395332"/>
              <a:ext cx="914400" cy="914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8" name="Rectangle 14"/>
            <p:cNvSpPr>
              <a:spLocks noChangeArrowheads="1"/>
            </p:cNvSpPr>
            <p:nvPr/>
          </p:nvSpPr>
          <p:spPr bwMode="auto">
            <a:xfrm>
              <a:off x="3840480" y="3309732"/>
              <a:ext cx="914400" cy="91440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7" name="Rectangle 13"/>
            <p:cNvSpPr>
              <a:spLocks noChangeArrowheads="1"/>
            </p:cNvSpPr>
            <p:nvPr/>
          </p:nvSpPr>
          <p:spPr bwMode="auto">
            <a:xfrm>
              <a:off x="4754880" y="3309732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9" name="Line 15"/>
            <p:cNvSpPr>
              <a:spLocks noChangeShapeType="1"/>
            </p:cNvSpPr>
            <p:nvPr/>
          </p:nvSpPr>
          <p:spPr bwMode="auto">
            <a:xfrm flipH="1">
              <a:off x="2967990" y="3309732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2082" name="Text Box 18"/>
            <p:cNvSpPr txBox="1">
              <a:spLocks noChangeArrowheads="1"/>
            </p:cNvSpPr>
            <p:nvPr/>
          </p:nvSpPr>
          <p:spPr bwMode="auto">
            <a:xfrm>
              <a:off x="3307080" y="2623932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</a:t>
              </a:r>
            </a:p>
          </p:txBody>
        </p:sp>
        <p:sp>
          <p:nvSpPr>
            <p:cNvPr id="472083" name="Text Box 19"/>
            <p:cNvSpPr txBox="1">
              <a:spLocks noChangeArrowheads="1"/>
            </p:cNvSpPr>
            <p:nvPr/>
          </p:nvSpPr>
          <p:spPr bwMode="auto">
            <a:xfrm>
              <a:off x="4145280" y="2623932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  <p:sp>
          <p:nvSpPr>
            <p:cNvPr id="472084" name="Text Box 20"/>
            <p:cNvSpPr txBox="1">
              <a:spLocks noChangeArrowheads="1"/>
            </p:cNvSpPr>
            <p:nvPr/>
          </p:nvSpPr>
          <p:spPr bwMode="auto">
            <a:xfrm>
              <a:off x="4983480" y="2623932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472085" name="Text Box 21"/>
            <p:cNvSpPr txBox="1">
              <a:spLocks noChangeArrowheads="1"/>
            </p:cNvSpPr>
            <p:nvPr/>
          </p:nvSpPr>
          <p:spPr bwMode="auto">
            <a:xfrm>
              <a:off x="3307080" y="3462132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472086" name="Text Box 22"/>
            <p:cNvSpPr txBox="1">
              <a:spLocks noChangeArrowheads="1"/>
            </p:cNvSpPr>
            <p:nvPr/>
          </p:nvSpPr>
          <p:spPr bwMode="auto">
            <a:xfrm>
              <a:off x="4145280" y="3462132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  <p:sp>
          <p:nvSpPr>
            <p:cNvPr id="472087" name="Text Box 23"/>
            <p:cNvSpPr txBox="1">
              <a:spLocks noChangeArrowheads="1"/>
            </p:cNvSpPr>
            <p:nvPr/>
          </p:nvSpPr>
          <p:spPr bwMode="auto">
            <a:xfrm>
              <a:off x="4983480" y="3462132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86973" y="4572000"/>
              <a:ext cx="1018227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Activity</a:t>
              </a:r>
              <a:br>
                <a:rPr lang="en-US" sz="18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duration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86973" y="1447800"/>
              <a:ext cx="966931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Activity</a:t>
              </a:r>
              <a:br>
                <a:rPr lang="en-US" sz="18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number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25647" y="1447800"/>
              <a:ext cx="954107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Earliest</a:t>
              </a:r>
              <a:br>
                <a:rPr lang="en-US" sz="18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start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86607" y="4572000"/>
              <a:ext cx="813043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Latest</a:t>
              </a:r>
              <a:br>
                <a:rPr lang="en-US" sz="18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start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204460" y="4572000"/>
              <a:ext cx="877163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Latest </a:t>
              </a:r>
              <a:br>
                <a:rPr lang="en-US" sz="18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finish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04460" y="1447800"/>
              <a:ext cx="954107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Earliest</a:t>
              </a:r>
              <a:br>
                <a:rPr lang="en-US" sz="18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finish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" name="Straight Arrow Connector 33"/>
            <p:cNvCxnSpPr>
              <a:stCxn id="28" idx="2"/>
            </p:cNvCxnSpPr>
            <p:nvPr/>
          </p:nvCxnSpPr>
          <p:spPr>
            <a:xfrm rot="16200000" flipH="1">
              <a:off x="2875185" y="2189384"/>
              <a:ext cx="496669" cy="3061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9" idx="2"/>
              <a:endCxn id="472074" idx="0"/>
            </p:cNvCxnSpPr>
            <p:nvPr/>
          </p:nvCxnSpPr>
          <p:spPr>
            <a:xfrm rot="5400000">
              <a:off x="4149591" y="2242221"/>
              <a:ext cx="301201" cy="50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2" idx="2"/>
              <a:endCxn id="472076" idx="0"/>
            </p:cNvCxnSpPr>
            <p:nvPr/>
          </p:nvCxnSpPr>
          <p:spPr>
            <a:xfrm rot="5400000">
              <a:off x="5296197" y="2010014"/>
              <a:ext cx="301201" cy="4694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7" idx="0"/>
            </p:cNvCxnSpPr>
            <p:nvPr/>
          </p:nvCxnSpPr>
          <p:spPr>
            <a:xfrm rot="5400000" flipH="1" flipV="1">
              <a:off x="2945843" y="4165044"/>
              <a:ext cx="457200" cy="3567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0" idx="0"/>
              <a:endCxn id="472078" idx="2"/>
            </p:cNvCxnSpPr>
            <p:nvPr/>
          </p:nvCxnSpPr>
          <p:spPr>
            <a:xfrm rot="5400000" flipH="1" flipV="1">
              <a:off x="4121470" y="4395791"/>
              <a:ext cx="347868" cy="45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1" idx="0"/>
              <a:endCxn id="472077" idx="2"/>
            </p:cNvCxnSpPr>
            <p:nvPr/>
          </p:nvCxnSpPr>
          <p:spPr>
            <a:xfrm rot="16200000" flipV="1">
              <a:off x="5253627" y="4182585"/>
              <a:ext cx="347868" cy="4309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Scheduling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447261" y="1255644"/>
            <a:ext cx="85344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Earliest start time (ES)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earliest time an activity can start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ES = maximum EF of immediate predecessors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Forward pass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starts at beginning of CPM/PERT network to determine earliest activity times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Earliest finish time (EF)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earliest time an activity can finish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earliest start time plus activity time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EF= ES + </a:t>
            </a:r>
            <a:r>
              <a:rPr lang="en-US" sz="2400" i="1" dirty="0">
                <a:effectLst/>
              </a:rPr>
              <a:t>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ige_green_May_2010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Beige_green_May_2010_theme</Template>
  <TotalTime>3320</TotalTime>
  <Words>625</Words>
  <Application>Microsoft Office PowerPoint</Application>
  <PresentationFormat>On-screen Show (4:3)</PresentationFormat>
  <Paragraphs>306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Times New Roman</vt:lpstr>
      <vt:lpstr>Wingdings</vt:lpstr>
      <vt:lpstr>Beige_green_May_2010_theme</vt:lpstr>
      <vt:lpstr>Lecture 15</vt:lpstr>
      <vt:lpstr>CPM/PERT</vt:lpstr>
      <vt:lpstr>Project Network </vt:lpstr>
      <vt:lpstr>AOA Project Network for a House</vt:lpstr>
      <vt:lpstr>Concurrent Activities</vt:lpstr>
      <vt:lpstr>Critical Path</vt:lpstr>
      <vt:lpstr>Activity Start Times</vt:lpstr>
      <vt:lpstr>Node Configuration</vt:lpstr>
      <vt:lpstr>Activity Scheduling</vt:lpstr>
      <vt:lpstr>Earliest Activity Start and Finish Times</vt:lpstr>
      <vt:lpstr>Activity Scheduling</vt:lpstr>
      <vt:lpstr>Latest Activity Start and Finish Times</vt:lpstr>
      <vt:lpstr>Activity Slack</vt:lpstr>
      <vt:lpstr>Project Crashing</vt:lpstr>
      <vt:lpstr>Time-Cost Relationship </vt:lpstr>
      <vt:lpstr>Time-Cost Tradeoff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Azmat Ali Shah</dc:creator>
  <cp:lastModifiedBy>Windows User</cp:lastModifiedBy>
  <cp:revision>124</cp:revision>
  <dcterms:created xsi:type="dcterms:W3CDTF">2004-12-04T04:02:51Z</dcterms:created>
  <dcterms:modified xsi:type="dcterms:W3CDTF">2020-09-10T07:07:43Z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