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 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APPROACHES TO 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outputs of the approach development process should include the following components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Objective/theoretical </a:t>
            </a:r>
            <a:r>
              <a:rPr lang="en-GB" dirty="0" smtClean="0"/>
              <a:t>framework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smtClean="0"/>
              <a:t>ii) analytical model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smtClean="0"/>
              <a:t>iii) Research questions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(iv)hypothesis.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Each of these components is discussed below: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AutoNum type="romanLcParenBoth"/>
            </a:pPr>
            <a:r>
              <a:rPr lang="en-GB" b="1" i="1" dirty="0" smtClean="0"/>
              <a:t>Objective/theoretical </a:t>
            </a:r>
            <a:r>
              <a:rPr lang="en-GB" b="1" i="1" dirty="0" smtClean="0"/>
              <a:t>framework: Every research should have a theoretical framework </a:t>
            </a:r>
            <a:r>
              <a:rPr lang="en-GB" b="1" i="1" dirty="0" smtClean="0"/>
              <a:t>and </a:t>
            </a:r>
            <a:r>
              <a:rPr lang="en-GB" dirty="0" smtClean="0"/>
              <a:t>objective </a:t>
            </a:r>
            <a:r>
              <a:rPr lang="en-GB" dirty="0" smtClean="0"/>
              <a:t>evidence. </a:t>
            </a:r>
            <a:endParaRPr lang="en-GB" dirty="0" smtClean="0"/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r>
              <a:rPr lang="en-GB" dirty="0" smtClean="0"/>
              <a:t>The </a:t>
            </a:r>
            <a:r>
              <a:rPr lang="en-GB" dirty="0" smtClean="0"/>
              <a:t>theoretical framework is a conceptual scheme containing: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 set of concepts and definitions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 set of statements that describes the situations on which the theory can be applied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 set of relational statements divided into: axioms and theorems</a:t>
            </a:r>
          </a:p>
          <a:p>
            <a:pPr>
              <a:buNone/>
            </a:pPr>
            <a:endParaRPr lang="en-GB" dirty="0" smtClean="0"/>
          </a:p>
          <a:p>
            <a:pPr algn="just">
              <a:buNone/>
            </a:pPr>
            <a:r>
              <a:rPr lang="en-GB" dirty="0" smtClean="0"/>
              <a:t>The </a:t>
            </a:r>
            <a:r>
              <a:rPr lang="en-GB" dirty="0" smtClean="0"/>
              <a:t>theoretical evidence is very much imperative in research as it leads to identification </a:t>
            </a:r>
            <a:r>
              <a:rPr lang="en-GB" dirty="0" smtClean="0"/>
              <a:t>of variables </a:t>
            </a:r>
            <a:r>
              <a:rPr lang="en-GB" dirty="0" smtClean="0"/>
              <a:t>that should be investigated. </a:t>
            </a:r>
            <a:endParaRPr lang="en-GB" dirty="0" smtClean="0"/>
          </a:p>
          <a:p>
            <a:pPr algn="just">
              <a:buNone/>
            </a:pPr>
            <a:r>
              <a:rPr lang="en-GB" dirty="0" smtClean="0"/>
              <a:t>They </a:t>
            </a:r>
            <a:r>
              <a:rPr lang="en-GB" dirty="0" smtClean="0"/>
              <a:t>also lead to formulating the operational </a:t>
            </a:r>
            <a:r>
              <a:rPr lang="en-GB" dirty="0" smtClean="0"/>
              <a:t>definition of </a:t>
            </a:r>
            <a:r>
              <a:rPr lang="en-GB" dirty="0" smtClean="0"/>
              <a:t>the marketing problem. An operational definition is a set of procedures that describe </a:t>
            </a:r>
            <a:r>
              <a:rPr lang="en-GB" dirty="0" smtClean="0"/>
              <a:t>the activities </a:t>
            </a:r>
            <a:r>
              <a:rPr lang="en-GB" dirty="0" smtClean="0"/>
              <a:t>one should perform in order to establish empirically the existence or degree </a:t>
            </a:r>
            <a:r>
              <a:rPr lang="en-GB" dirty="0" smtClean="0"/>
              <a:t>of existence </a:t>
            </a:r>
            <a:r>
              <a:rPr lang="en-GB" dirty="0" smtClean="0"/>
              <a:t>of a concept.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(ii) </a:t>
            </a:r>
            <a:r>
              <a:rPr lang="en-GB" b="1" i="1" dirty="0" smtClean="0"/>
              <a:t>Analytical model: An analytical model could be referred to as a </a:t>
            </a:r>
            <a:r>
              <a:rPr lang="en-GB" b="1" i="1" dirty="0" smtClean="0"/>
              <a:t>resemblance of </a:t>
            </a:r>
            <a:r>
              <a:rPr lang="en-GB" b="1" i="1" dirty="0" smtClean="0"/>
              <a:t>something. </a:t>
            </a:r>
            <a:endParaRPr lang="en-GB" b="1" i="1" dirty="0" smtClean="0"/>
          </a:p>
          <a:p>
            <a:pPr>
              <a:buNone/>
            </a:pPr>
            <a:r>
              <a:rPr lang="en-GB" b="1" i="1" dirty="0" smtClean="0"/>
              <a:t>It </a:t>
            </a:r>
            <a:r>
              <a:rPr lang="en-GB" dirty="0" smtClean="0"/>
              <a:t>consists </a:t>
            </a:r>
            <a:r>
              <a:rPr lang="en-GB" dirty="0" smtClean="0"/>
              <a:t>of symbols referred to a set of variables and their interrelationships represented </a:t>
            </a:r>
            <a:r>
              <a:rPr lang="en-GB" dirty="0" smtClean="0"/>
              <a:t>in logical </a:t>
            </a:r>
            <a:r>
              <a:rPr lang="en-GB" dirty="0" smtClean="0"/>
              <a:t>arrangements designed to represent, in whole or in part, some real system or process.</a:t>
            </a:r>
          </a:p>
          <a:p>
            <a:pPr>
              <a:buNone/>
            </a:pPr>
            <a:r>
              <a:rPr lang="en-GB" dirty="0" smtClean="0"/>
              <a:t>It is a representation of reality making explicit the significant relationships among </a:t>
            </a:r>
            <a:r>
              <a:rPr lang="en-GB" dirty="0" smtClean="0"/>
              <a:t>the aspects</a:t>
            </a:r>
            <a:r>
              <a:rPr lang="en-GB" dirty="0" smtClean="0"/>
              <a:t>. It enables the formulation of empirically testable propositions regarding the nature </a:t>
            </a:r>
            <a:r>
              <a:rPr lang="en-GB" dirty="0" smtClean="0"/>
              <a:t>of these </a:t>
            </a:r>
            <a:r>
              <a:rPr lang="en-GB" dirty="0" smtClean="0"/>
              <a:t>relationships.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An </a:t>
            </a:r>
            <a:r>
              <a:rPr lang="en-GB" dirty="0" smtClean="0"/>
              <a:t>empirical model refers to research that uses data derived from </a:t>
            </a:r>
            <a:r>
              <a:rPr lang="en-GB" dirty="0" smtClean="0"/>
              <a:t>actual observation </a:t>
            </a:r>
            <a:r>
              <a:rPr lang="en-GB" dirty="0" smtClean="0"/>
              <a:t>or experimentation.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(iii)</a:t>
            </a:r>
            <a:r>
              <a:rPr lang="en-GB" b="1" i="1" dirty="0" smtClean="0"/>
              <a:t>Research Questions: Research questions are refined statements of the specific </a:t>
            </a:r>
            <a:r>
              <a:rPr lang="en-GB" b="1" i="1" dirty="0" smtClean="0"/>
              <a:t>components </a:t>
            </a:r>
            <a:r>
              <a:rPr lang="en-GB" dirty="0" smtClean="0"/>
              <a:t>of </a:t>
            </a:r>
            <a:r>
              <a:rPr lang="en-GB" dirty="0" smtClean="0"/>
              <a:t>the problem. It refers to a statement that ascertains the phenomenon to be studied.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The research </a:t>
            </a:r>
            <a:r>
              <a:rPr lang="en-GB" dirty="0" smtClean="0"/>
              <a:t>questions should be raised in an unambiguous manner and hence, would help </a:t>
            </a:r>
            <a:r>
              <a:rPr lang="en-GB" dirty="0" smtClean="0"/>
              <a:t>the researcher </a:t>
            </a:r>
            <a:r>
              <a:rPr lang="en-GB" dirty="0" smtClean="0"/>
              <a:t>in becoming resourceful in identifying the components of the problem.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The formulation </a:t>
            </a:r>
            <a:r>
              <a:rPr lang="en-GB" dirty="0" smtClean="0"/>
              <a:t>of the questions should be strongly guided by the problem definition, </a:t>
            </a:r>
            <a:r>
              <a:rPr lang="en-GB" dirty="0" smtClean="0"/>
              <a:t>theoretical framework </a:t>
            </a:r>
            <a:r>
              <a:rPr lang="en-GB" dirty="0" smtClean="0"/>
              <a:t>and the analytical model.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researcher should exercise extreme caution while formulation research questions as they </a:t>
            </a:r>
            <a:r>
              <a:rPr lang="en-GB" dirty="0" smtClean="0"/>
              <a:t>are the </a:t>
            </a:r>
            <a:r>
              <a:rPr lang="en-GB" dirty="0" smtClean="0"/>
              <a:t>forerunner for developing hypothesis. Any flaw in the research questions may lead </a:t>
            </a:r>
            <a:r>
              <a:rPr lang="en-GB" dirty="0" smtClean="0"/>
              <a:t>to flawed </a:t>
            </a:r>
            <a:r>
              <a:rPr lang="en-GB" dirty="0" smtClean="0"/>
              <a:t>hypothesis. The following questions may be asked while developing </a:t>
            </a:r>
            <a:r>
              <a:rPr lang="en-GB" dirty="0" smtClean="0"/>
              <a:t>research questions</a:t>
            </a:r>
            <a:r>
              <a:rPr lang="en-GB" dirty="0" smtClean="0"/>
              <a:t>: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a) Do I know the area of investigation and its literature?</a:t>
            </a:r>
          </a:p>
          <a:p>
            <a:pPr>
              <a:buNone/>
            </a:pPr>
            <a:r>
              <a:rPr lang="en-GB" dirty="0" smtClean="0"/>
              <a:t>b) What are the research questions </a:t>
            </a:r>
            <a:r>
              <a:rPr lang="en-GB" dirty="0" smtClean="0"/>
              <a:t>applicable </a:t>
            </a:r>
            <a:r>
              <a:rPr lang="en-GB" dirty="0" smtClean="0"/>
              <a:t>to the area of investigation?</a:t>
            </a:r>
          </a:p>
          <a:p>
            <a:pPr>
              <a:buNone/>
            </a:pPr>
            <a:r>
              <a:rPr lang="en-GB" dirty="0" smtClean="0"/>
              <a:t>c) What are the areas that are not explored by the previous researchers?</a:t>
            </a:r>
          </a:p>
          <a:p>
            <a:pPr>
              <a:buNone/>
            </a:pPr>
            <a:r>
              <a:rPr lang="en-GB" dirty="0" smtClean="0"/>
              <a:t>d) Would my study lead to greater understanding on the area of study?</a:t>
            </a:r>
          </a:p>
          <a:p>
            <a:pPr>
              <a:buNone/>
            </a:pPr>
            <a:r>
              <a:rPr lang="en-GB" dirty="0" smtClean="0"/>
              <a:t>e) Are enough number of literatures available in this topic area?</a:t>
            </a:r>
          </a:p>
          <a:p>
            <a:pPr>
              <a:buNone/>
            </a:pPr>
            <a:r>
              <a:rPr lang="en-GB" dirty="0" smtClean="0"/>
              <a:t>f) Is my study a new one thus contributing to the society or has it been done before?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(iv) </a:t>
            </a:r>
            <a:r>
              <a:rPr lang="en-GB" b="1" i="1" dirty="0" smtClean="0"/>
              <a:t>Hypothesis: Hypothesis could be termed as tentative answers to a research problem. </a:t>
            </a:r>
            <a:r>
              <a:rPr lang="en-GB" b="1" i="1" dirty="0" smtClean="0"/>
              <a:t>The </a:t>
            </a:r>
            <a:r>
              <a:rPr lang="en-GB" dirty="0" smtClean="0"/>
              <a:t>structure </a:t>
            </a:r>
            <a:r>
              <a:rPr lang="en-GB" dirty="0" smtClean="0"/>
              <a:t>of a hypothesis involves </a:t>
            </a:r>
            <a:r>
              <a:rPr lang="en-GB" dirty="0" smtClean="0"/>
              <a:t>hypothetical </a:t>
            </a:r>
            <a:r>
              <a:rPr lang="en-GB" dirty="0" smtClean="0"/>
              <a:t>statements relating to two or </a:t>
            </a:r>
            <a:r>
              <a:rPr lang="en-GB" dirty="0" smtClean="0"/>
              <a:t>more variables</a:t>
            </a:r>
            <a:r>
              <a:rPr lang="en-GB" dirty="0" smtClean="0"/>
              <a:t>. They are deduced from theories, directly from observation, intuitively, or </a:t>
            </a:r>
            <a:r>
              <a:rPr lang="en-GB" dirty="0" smtClean="0"/>
              <a:t>from a </a:t>
            </a:r>
            <a:r>
              <a:rPr lang="en-GB" dirty="0" smtClean="0"/>
              <a:t>combination of these.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Hypothesis </a:t>
            </a:r>
            <a:r>
              <a:rPr lang="en-GB" dirty="0" smtClean="0"/>
              <a:t>deduced from any of the means would have </a:t>
            </a:r>
            <a:r>
              <a:rPr lang="en-GB" dirty="0" smtClean="0"/>
              <a:t>four common </a:t>
            </a:r>
            <a:r>
              <a:rPr lang="en-GB" dirty="0" smtClean="0"/>
              <a:t>characteristics. They should be clear, value-free, specific and </a:t>
            </a:r>
            <a:r>
              <a:rPr lang="en-GB" dirty="0" smtClean="0"/>
              <a:t>open for empirical </a:t>
            </a:r>
            <a:r>
              <a:rPr lang="en-GB" dirty="0" smtClean="0"/>
              <a:t>testing.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554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BRM</vt:lpstr>
      <vt:lpstr>APPROACHES TO THE PROBLEM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BRM</dc:title>
  <dc:creator>ZOHAIB ALI</dc:creator>
  <cp:lastModifiedBy>walee</cp:lastModifiedBy>
  <cp:revision>10</cp:revision>
  <dcterms:created xsi:type="dcterms:W3CDTF">2006-08-16T00:00:00Z</dcterms:created>
  <dcterms:modified xsi:type="dcterms:W3CDTF">2020-10-20T17:37:42Z</dcterms:modified>
</cp:coreProperties>
</file>