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18"/>
  </p:notesMasterIdLst>
  <p:sldIdLst>
    <p:sldId id="256" r:id="rId2"/>
    <p:sldId id="258" r:id="rId3"/>
    <p:sldId id="259" r:id="rId4"/>
    <p:sldId id="260" r:id="rId5"/>
    <p:sldId id="261" r:id="rId6"/>
    <p:sldId id="262" r:id="rId7"/>
    <p:sldId id="264" r:id="rId8"/>
    <p:sldId id="271" r:id="rId9"/>
    <p:sldId id="298" r:id="rId10"/>
    <p:sldId id="297" r:id="rId11"/>
    <p:sldId id="288" r:id="rId12"/>
    <p:sldId id="289" r:id="rId13"/>
    <p:sldId id="291" r:id="rId14"/>
    <p:sldId id="293" r:id="rId15"/>
    <p:sldId id="294" r:id="rId16"/>
    <p:sldId id="295" r:id="rId17"/>
  </p:sldIdLst>
  <p:sldSz cx="9144000" cy="6858000" type="screen4x3"/>
  <p:notesSz cx="6858000" cy="9144000"/>
  <p:defaultTextStyle>
    <a:defPPr>
      <a:defRPr lang="ar-JO"/>
    </a:defPPr>
    <a:lvl1pPr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35CB7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p:cViewPr varScale="1">
        <p:scale>
          <a:sx n="72" d="100"/>
          <a:sy n="72"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02C761E7-BA56-425D-A360-94D3FCED635D}"/>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09571" name="Rectangle 3">
            <a:extLst>
              <a:ext uri="{FF2B5EF4-FFF2-40B4-BE49-F238E27FC236}">
                <a16:creationId xmlns:a16="http://schemas.microsoft.com/office/drawing/2014/main" id="{87037F7E-4DE1-498C-9E04-785BCA8FDABB}"/>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8916" name="Rectangle 4">
            <a:extLst>
              <a:ext uri="{FF2B5EF4-FFF2-40B4-BE49-F238E27FC236}">
                <a16:creationId xmlns:a16="http://schemas.microsoft.com/office/drawing/2014/main" id="{B052613B-E725-4D00-BBE6-369D608F7F4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3" name="Rectangle 5">
            <a:extLst>
              <a:ext uri="{FF2B5EF4-FFF2-40B4-BE49-F238E27FC236}">
                <a16:creationId xmlns:a16="http://schemas.microsoft.com/office/drawing/2014/main" id="{5FC6F789-7A03-44BA-AED4-DAB9F1E0A8A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9574" name="Rectangle 6">
            <a:extLst>
              <a:ext uri="{FF2B5EF4-FFF2-40B4-BE49-F238E27FC236}">
                <a16:creationId xmlns:a16="http://schemas.microsoft.com/office/drawing/2014/main" id="{C919FA7F-F5D6-4CC1-94D8-EEFF1E76A6CE}"/>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09575" name="Rectangle 7">
            <a:extLst>
              <a:ext uri="{FF2B5EF4-FFF2-40B4-BE49-F238E27FC236}">
                <a16:creationId xmlns:a16="http://schemas.microsoft.com/office/drawing/2014/main" id="{AC9CCEE8-A040-4B98-B463-13CF961E349D}"/>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anose="020B0604020202020204" pitchFamily="34" charset="0"/>
              </a:defRPr>
            </a:lvl1pPr>
          </a:lstStyle>
          <a:p>
            <a:fld id="{078A2C92-C4DC-4A50-8141-8E44CD72DEEC}"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1A0D542-0290-483B-A528-5220D5FFBD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90FB99A-6159-49F0-BA27-6E81BA92186F}" type="slidenum">
              <a:rPr lang="ar-SA"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68CCF784-6AB6-4371-BCC9-F911A4542200}"/>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20A69AA5-A4DB-402D-83CD-0EDD40B365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pPr>
              <a:defRPr/>
            </a:pPr>
            <a:fld id="{9FE26074-9850-4184-ACE1-24B71E79108C}" type="datetime1">
              <a:rPr lang="en-US" smtClean="0"/>
              <a:pPr>
                <a:defRPr/>
              </a:pPr>
              <a:t>10/12/2020</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pPr>
              <a:defRPr/>
            </a:pPr>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4AD5CD73-7B0F-424F-B68C-324D0815E5BA}" type="slidenum">
              <a:rPr lang="ar-JO" altLang="en-US" smtClean="0"/>
              <a:pPr/>
              <a:t>‹#›</a:t>
            </a:fld>
            <a:endParaRPr lang="en-US" alt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4184751196"/>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ED5C0A3-24BD-481E-9E43-2BF230917344}" type="datetime1">
              <a:rPr lang="en-US" smtClean="0"/>
              <a:pPr>
                <a:defRPr/>
              </a:pPr>
              <a:t>10/12/2020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2DE3374-EA32-47D0-A597-DC2D043C4C44}" type="slidenum">
              <a:rPr lang="ar-JO" altLang="en-US" smtClean="0"/>
              <a:pPr/>
              <a:t>‹#›</a:t>
            </a:fld>
            <a:endParaRPr lang="en-US" altLang="en-US"/>
          </a:p>
        </p:txBody>
      </p:sp>
    </p:spTree>
    <p:extLst>
      <p:ext uri="{BB962C8B-B14F-4D97-AF65-F5344CB8AC3E}">
        <p14:creationId xmlns:p14="http://schemas.microsoft.com/office/powerpoint/2010/main" val="28350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pPr>
              <a:defRPr/>
            </a:pPr>
            <a:fld id="{4AB1A4C4-5056-47EB-9B9F-EF14D0B93676}" type="datetime1">
              <a:rPr lang="en-US" smtClean="0"/>
              <a:pPr>
                <a:defRPr/>
              </a:pPr>
              <a:t>10/12/2020</a:t>
            </a:fld>
            <a:endParaRPr lang="en-US"/>
          </a:p>
        </p:txBody>
      </p:sp>
      <p:sp>
        <p:nvSpPr>
          <p:cNvPr id="5" name="Footer Placeholder 4"/>
          <p:cNvSpPr>
            <a:spLocks noGrp="1"/>
          </p:cNvSpPr>
          <p:nvPr>
            <p:ph type="ftr" sz="quarter" idx="11"/>
          </p:nvPr>
        </p:nvSpPr>
        <p:spPr>
          <a:xfrm>
            <a:off x="2200275" y="6296616"/>
            <a:ext cx="4469683" cy="365125"/>
          </a:xfrm>
        </p:spPr>
        <p:txBody>
          <a:bodyPr/>
          <a:lstStyle/>
          <a:p>
            <a:pPr>
              <a:defRPr/>
            </a:pPr>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6B8078FE-762C-4F94-896B-BC05E70C89D8}" type="slidenum">
              <a:rPr lang="ar-JO" altLang="en-US" smtClean="0"/>
              <a:pPr/>
              <a:t>‹#›</a:t>
            </a:fld>
            <a:endParaRPr lang="en-US" alt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08004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30C9EA9-5A85-4EFA-8752-3E15DFDD6761}" type="datetime1">
              <a:rPr lang="en-US" smtClean="0"/>
              <a:pPr>
                <a:defRPr/>
              </a:pPr>
              <a:t>10/12/2020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1DB2D6A-77EF-441A-9015-54D71A2A4CA6}" type="slidenum">
              <a:rPr lang="ar-JO" altLang="en-US" smtClean="0"/>
              <a:pPr/>
              <a:t>‹#›</a:t>
            </a:fld>
            <a:endParaRPr lang="en-US" altLang="en-US"/>
          </a:p>
        </p:txBody>
      </p:sp>
    </p:spTree>
    <p:extLst>
      <p:ext uri="{BB962C8B-B14F-4D97-AF65-F5344CB8AC3E}">
        <p14:creationId xmlns:p14="http://schemas.microsoft.com/office/powerpoint/2010/main" val="16498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pPr>
              <a:defRPr/>
            </a:pPr>
            <a:fld id="{6E6E4740-4AB4-4A64-8C7E-CF933D8A247E}" type="datetime1">
              <a:rPr lang="en-US" smtClean="0"/>
              <a:pPr>
                <a:defRPr/>
              </a:pPr>
              <a:t>10/12/2020</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pPr>
              <a:defRPr/>
            </a:pPr>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BECD48DD-735F-4685-AB79-A17045B83AC3}" type="slidenum">
              <a:rPr lang="ar-JO" altLang="en-US" smtClean="0"/>
              <a:pPr/>
              <a:t>‹#›</a:t>
            </a:fld>
            <a:endParaRPr lang="en-US" alt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83952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E100120-93A3-47C6-AE12-01BE2379456C}" type="datetime1">
              <a:rPr lang="en-US" smtClean="0"/>
              <a:pPr>
                <a:defRPr/>
              </a:pPr>
              <a:t>10/12/2020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7EDA67E-FF07-4CAF-8FCC-45208EA3304A}" type="slidenum">
              <a:rPr lang="ar-JO" altLang="en-US" smtClean="0"/>
              <a:pPr/>
              <a:t>‹#›</a:t>
            </a:fld>
            <a:endParaRPr lang="en-US" altLang="en-US"/>
          </a:p>
        </p:txBody>
      </p:sp>
    </p:spTree>
    <p:extLst>
      <p:ext uri="{BB962C8B-B14F-4D97-AF65-F5344CB8AC3E}">
        <p14:creationId xmlns:p14="http://schemas.microsoft.com/office/powerpoint/2010/main" val="384172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8D2FD4B-CE67-43AC-BF34-B20122B365FF}" type="datetime1">
              <a:rPr lang="en-US" smtClean="0"/>
              <a:pPr>
                <a:defRPr/>
              </a:pPr>
              <a:t>10/12/2020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A1C9790-89D2-48AD-8967-B46B5D2B4A26}" type="slidenum">
              <a:rPr lang="ar-JO" altLang="en-US" smtClean="0"/>
              <a:pPr/>
              <a:t>‹#›</a:t>
            </a:fld>
            <a:endParaRPr lang="en-US" altLang="en-US"/>
          </a:p>
        </p:txBody>
      </p:sp>
    </p:spTree>
    <p:extLst>
      <p:ext uri="{BB962C8B-B14F-4D97-AF65-F5344CB8AC3E}">
        <p14:creationId xmlns:p14="http://schemas.microsoft.com/office/powerpoint/2010/main" val="288117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A0BED6C-D53F-4899-BC25-D9CAA1E618F0}" type="datetime1">
              <a:rPr lang="en-US" smtClean="0"/>
              <a:pPr>
                <a:defRPr/>
              </a:pPr>
              <a:t>10/12/2020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72D5E9D2-D66E-41E2-A7C8-B62255ADC362}" type="slidenum">
              <a:rPr lang="ar-JO" altLang="en-US" smtClean="0"/>
              <a:pPr/>
              <a:t>‹#›</a:t>
            </a:fld>
            <a:endParaRPr lang="en-US" altLang="en-US"/>
          </a:p>
        </p:txBody>
      </p:sp>
    </p:spTree>
    <p:extLst>
      <p:ext uri="{BB962C8B-B14F-4D97-AF65-F5344CB8AC3E}">
        <p14:creationId xmlns:p14="http://schemas.microsoft.com/office/powerpoint/2010/main" val="371774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pPr>
              <a:defRPr/>
            </a:pPr>
            <a:fld id="{B0290D4D-B2EA-4758-BA63-102376775B84}" type="datetime1">
              <a:rPr lang="en-US" smtClean="0"/>
              <a:pPr>
                <a:defRPr/>
              </a:pPr>
              <a:t>10/12/2020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388FB1A-47CA-4934-A08C-B080CB86ED62}" type="slidenum">
              <a:rPr lang="ar-JO" altLang="en-US" smtClean="0"/>
              <a:pPr/>
              <a:t>‹#›</a:t>
            </a:fld>
            <a:endParaRPr lang="en-US" altLang="en-US"/>
          </a:p>
        </p:txBody>
      </p:sp>
    </p:spTree>
    <p:extLst>
      <p:ext uri="{BB962C8B-B14F-4D97-AF65-F5344CB8AC3E}">
        <p14:creationId xmlns:p14="http://schemas.microsoft.com/office/powerpoint/2010/main" val="3974743566"/>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pPr>
              <a:defRPr/>
            </a:pPr>
            <a:fld id="{46BB32E5-2974-43D8-B93C-4B377BA5AC76}" type="datetime1">
              <a:rPr lang="en-US" smtClean="0"/>
              <a:pPr>
                <a:defRPr/>
              </a:pPr>
              <a:t>10/12/2020</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E5B1F639-11ED-46DE-8212-8ECFE743B9F9}" type="slidenum">
              <a:rPr lang="ar-JO" altLang="en-US" smtClean="0"/>
              <a:pPr/>
              <a:t>‹#›</a:t>
            </a:fld>
            <a:endParaRPr lang="en-US" altLang="en-US"/>
          </a:p>
        </p:txBody>
      </p:sp>
    </p:spTree>
    <p:extLst>
      <p:ext uri="{BB962C8B-B14F-4D97-AF65-F5344CB8AC3E}">
        <p14:creationId xmlns:p14="http://schemas.microsoft.com/office/powerpoint/2010/main" val="3452530826"/>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pPr>
              <a:defRPr/>
            </a:pPr>
            <a:fld id="{9C1948FC-5D86-4C1B-B08D-0339162C8F5C}" type="datetime1">
              <a:rPr lang="en-US" smtClean="0"/>
              <a:pPr>
                <a:defRPr/>
              </a:pPr>
              <a:t>10/12/2020</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4501BD3A-671C-451B-9393-24C10F06F367}" type="slidenum">
              <a:rPr lang="ar-JO" altLang="en-US" smtClean="0"/>
              <a:pPr/>
              <a:t>‹#›</a:t>
            </a:fld>
            <a:endParaRPr lang="en-US" altLang="en-US"/>
          </a:p>
        </p:txBody>
      </p:sp>
    </p:spTree>
    <p:extLst>
      <p:ext uri="{BB962C8B-B14F-4D97-AF65-F5344CB8AC3E}">
        <p14:creationId xmlns:p14="http://schemas.microsoft.com/office/powerpoint/2010/main" val="43145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pPr>
              <a:defRPr/>
            </a:pPr>
            <a:fld id="{552BB073-4FCF-4378-BC0E-CF71DE77F25A}" type="datetime1">
              <a:rPr lang="en-US" smtClean="0"/>
              <a:pPr>
                <a:defRPr/>
              </a:pPr>
              <a:t>10/12/2020</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A32133F2-D325-4BDD-8538-4888B5C0CCD2}" type="slidenum">
              <a:rPr lang="ar-JO" altLang="en-US" smtClean="0"/>
              <a:pPr/>
              <a:t>‹#›</a:t>
            </a:fld>
            <a:endParaRPr lang="en-US" alt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36351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hdr="0" ftr="0" dt="0"/>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0" pos="1386">
          <p15:clr>
            <a:srgbClr val="F26B43"/>
          </p15:clr>
        </p15:guide>
        <p15:guide id="6" orient="horz" pos="3960">
          <p15:clr>
            <a:srgbClr val="F26B43"/>
          </p15:clr>
        </p15:guide>
        <p15:guide id="7" orient="horz" pos="3840">
          <p15:clr>
            <a:srgbClr val="F26B43"/>
          </p15:clr>
        </p15:guide>
        <p15:guide id="8" pos="3312">
          <p15:clr>
            <a:srgbClr val="F26B43"/>
          </p15:clr>
        </p15:guide>
        <p15:guide id="9" pos="3600">
          <p15:clr>
            <a:srgbClr val="F26B43"/>
          </p15:clr>
        </p15:guide>
        <p15:guide id="10" orient="horz" pos="360">
          <p15:clr>
            <a:srgbClr val="F26B43"/>
          </p15:clr>
        </p15:guide>
        <p15:guide id="11" pos="5526">
          <p15:clr>
            <a:srgbClr val="F26B43"/>
          </p15:clr>
        </p15:guide>
        <p15:guide id="12" pos="180">
          <p15:clr>
            <a:srgbClr val="F26B43"/>
          </p15:clr>
        </p15:guide>
        <p15:guide id="13"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elsen.com/" TargetMode="External"/><Relationship Id="rId2" Type="http://schemas.openxmlformats.org/officeDocument/2006/relationships/hyperlink" Target="https://www.ipso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435D7871-F311-4A2D-BBAB-4316478E6C7F}"/>
              </a:ext>
            </a:extLst>
          </p:cNvPr>
          <p:cNvSpPr>
            <a:spLocks noGrp="1" noChangeArrowheads="1"/>
          </p:cNvSpPr>
          <p:nvPr>
            <p:ph type="ctrTitle" idx="4294967295"/>
          </p:nvPr>
        </p:nvSpPr>
        <p:spPr>
          <a:xfrm>
            <a:off x="251520" y="980728"/>
            <a:ext cx="8640960" cy="2157760"/>
          </a:xfrm>
        </p:spPr>
        <p:txBody>
          <a:bodyPr anchor="b">
            <a:normAutofit/>
          </a:bodyPr>
          <a:lstStyle/>
          <a:p>
            <a:pPr algn="ctr" eaLnBrk="1" hangingPunct="1">
              <a:defRPr/>
            </a:pPr>
            <a:r>
              <a:rPr lang="en-US" sz="3600" dirty="0">
                <a:solidFill>
                  <a:srgbClr val="FF0000"/>
                </a:solidFill>
              </a:rPr>
              <a:t>Research Methods for Business</a:t>
            </a:r>
            <a:br>
              <a:rPr lang="en-US" sz="3600" dirty="0">
                <a:solidFill>
                  <a:srgbClr val="FF0000"/>
                </a:solidFill>
              </a:rPr>
            </a:br>
            <a:r>
              <a:rPr lang="en-US" sz="2400" dirty="0">
                <a:solidFill>
                  <a:srgbClr val="0070C0"/>
                </a:solidFill>
              </a:rPr>
              <a:t>A skill Building Approach</a:t>
            </a:r>
            <a:endParaRPr lang="en-US" sz="3200" dirty="0">
              <a:solidFill>
                <a:srgbClr val="0070C0"/>
              </a:solidFill>
            </a:endParaRPr>
          </a:p>
        </p:txBody>
      </p:sp>
      <p:sp>
        <p:nvSpPr>
          <p:cNvPr id="2" name="TextBox 1">
            <a:extLst>
              <a:ext uri="{FF2B5EF4-FFF2-40B4-BE49-F238E27FC236}">
                <a16:creationId xmlns:a16="http://schemas.microsoft.com/office/drawing/2014/main" id="{317C9E8A-5388-4C68-829B-0B3330E8AC47}"/>
              </a:ext>
            </a:extLst>
          </p:cNvPr>
          <p:cNvSpPr txBox="1"/>
          <p:nvPr/>
        </p:nvSpPr>
        <p:spPr>
          <a:xfrm>
            <a:off x="4989512" y="3975447"/>
            <a:ext cx="2246784" cy="461665"/>
          </a:xfrm>
          <a:prstGeom prst="rect">
            <a:avLst/>
          </a:prstGeom>
          <a:noFill/>
        </p:spPr>
        <p:txBody>
          <a:bodyPr wrap="square" rtlCol="0">
            <a:spAutoFit/>
          </a:bodyPr>
          <a:lstStyle/>
          <a:p>
            <a:r>
              <a:rPr lang="en-US" sz="2400" b="1" dirty="0"/>
              <a:t>Uma </a:t>
            </a:r>
            <a:r>
              <a:rPr lang="en-US" sz="2400" b="1" dirty="0" err="1"/>
              <a:t>Sekaran</a:t>
            </a:r>
            <a:endParaRPr lang="en-US" sz="2400" b="1" dirty="0"/>
          </a:p>
        </p:txBody>
      </p:sp>
      <p:sp>
        <p:nvSpPr>
          <p:cNvPr id="3" name="TextBox 2">
            <a:extLst>
              <a:ext uri="{FF2B5EF4-FFF2-40B4-BE49-F238E27FC236}">
                <a16:creationId xmlns:a16="http://schemas.microsoft.com/office/drawing/2014/main" id="{DA162D67-66C8-4473-9E26-D08F1F8F4CE2}"/>
              </a:ext>
            </a:extLst>
          </p:cNvPr>
          <p:cNvSpPr txBox="1"/>
          <p:nvPr/>
        </p:nvSpPr>
        <p:spPr>
          <a:xfrm>
            <a:off x="323528" y="5919663"/>
            <a:ext cx="1944216" cy="461665"/>
          </a:xfrm>
          <a:prstGeom prst="rect">
            <a:avLst/>
          </a:prstGeom>
          <a:noFill/>
        </p:spPr>
        <p:txBody>
          <a:bodyPr wrap="square" rtlCol="0">
            <a:spAutoFit/>
          </a:bodyPr>
          <a:lstStyle/>
          <a:p>
            <a:pPr algn="l"/>
            <a:r>
              <a:rPr lang="en-US" sz="2400" b="1" dirty="0">
                <a:solidFill>
                  <a:schemeClr val="accent5">
                    <a:lumMod val="75000"/>
                  </a:schemeClr>
                </a:solidFill>
              </a:rPr>
              <a:t>Lecture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42D71-575D-421D-A2F3-5927A70B66C0}"/>
              </a:ext>
            </a:extLst>
          </p:cNvPr>
          <p:cNvSpPr>
            <a:spLocks noGrp="1"/>
          </p:cNvSpPr>
          <p:nvPr>
            <p:ph type="title"/>
          </p:nvPr>
        </p:nvSpPr>
        <p:spPr>
          <a:xfrm>
            <a:off x="2105030" y="568345"/>
            <a:ext cx="6673174" cy="700415"/>
          </a:xfrm>
        </p:spPr>
        <p:txBody>
          <a:bodyPr>
            <a:normAutofit/>
          </a:bodyPr>
          <a:lstStyle/>
          <a:p>
            <a:r>
              <a:rPr lang="en-US" altLang="en-US" sz="3200" dirty="0"/>
              <a:t>Research areas for Manager</a:t>
            </a:r>
            <a:endParaRPr lang="en-US" sz="3200" dirty="0"/>
          </a:p>
        </p:txBody>
      </p:sp>
      <p:graphicFrame>
        <p:nvGraphicFramePr>
          <p:cNvPr id="5" name="Content Placeholder 4">
            <a:extLst>
              <a:ext uri="{FF2B5EF4-FFF2-40B4-BE49-F238E27FC236}">
                <a16:creationId xmlns:a16="http://schemas.microsoft.com/office/drawing/2014/main" id="{251EA57B-A1C0-482A-BB6E-36B351F0761A}"/>
              </a:ext>
            </a:extLst>
          </p:cNvPr>
          <p:cNvGraphicFramePr>
            <a:graphicFrameLocks noGrp="1"/>
          </p:cNvGraphicFramePr>
          <p:nvPr>
            <p:ph idx="1"/>
            <p:extLst>
              <p:ext uri="{D42A27DB-BD31-4B8C-83A1-F6EECF244321}">
                <p14:modId xmlns:p14="http://schemas.microsoft.com/office/powerpoint/2010/main" val="3471914957"/>
              </p:ext>
            </p:extLst>
          </p:nvPr>
        </p:nvGraphicFramePr>
        <p:xfrm>
          <a:off x="755576" y="2204865"/>
          <a:ext cx="8023300" cy="4248471"/>
        </p:xfrm>
        <a:graphic>
          <a:graphicData uri="http://schemas.openxmlformats.org/drawingml/2006/table">
            <a:tbl>
              <a:tblPr firstRow="1" bandRow="1">
                <a:tableStyleId>{5C22544A-7EE6-4342-B048-85BDC9FD1C3A}</a:tableStyleId>
              </a:tblPr>
              <a:tblGrid>
                <a:gridCol w="2005825">
                  <a:extLst>
                    <a:ext uri="{9D8B030D-6E8A-4147-A177-3AD203B41FA5}">
                      <a16:colId xmlns:a16="http://schemas.microsoft.com/office/drawing/2014/main" val="1583009071"/>
                    </a:ext>
                  </a:extLst>
                </a:gridCol>
                <a:gridCol w="2005825">
                  <a:extLst>
                    <a:ext uri="{9D8B030D-6E8A-4147-A177-3AD203B41FA5}">
                      <a16:colId xmlns:a16="http://schemas.microsoft.com/office/drawing/2014/main" val="3481931998"/>
                    </a:ext>
                  </a:extLst>
                </a:gridCol>
                <a:gridCol w="2005825">
                  <a:extLst>
                    <a:ext uri="{9D8B030D-6E8A-4147-A177-3AD203B41FA5}">
                      <a16:colId xmlns:a16="http://schemas.microsoft.com/office/drawing/2014/main" val="3539275999"/>
                    </a:ext>
                  </a:extLst>
                </a:gridCol>
                <a:gridCol w="2005825">
                  <a:extLst>
                    <a:ext uri="{9D8B030D-6E8A-4147-A177-3AD203B41FA5}">
                      <a16:colId xmlns:a16="http://schemas.microsoft.com/office/drawing/2014/main" val="3898031656"/>
                    </a:ext>
                  </a:extLst>
                </a:gridCol>
              </a:tblGrid>
              <a:tr h="656429">
                <a:tc>
                  <a:txBody>
                    <a:bodyPr/>
                    <a:lstStyle/>
                    <a:p>
                      <a:r>
                        <a:rPr lang="en-US" altLang="en-US" sz="1400" dirty="0"/>
                        <a:t>Problems in Accounting</a:t>
                      </a:r>
                      <a:endParaRPr lang="en-US" sz="1400" dirty="0"/>
                    </a:p>
                  </a:txBody>
                  <a:tcPr/>
                </a:tc>
                <a:tc>
                  <a:txBody>
                    <a:bodyPr/>
                    <a:lstStyle/>
                    <a:p>
                      <a:r>
                        <a:rPr lang="en-US" altLang="en-US" sz="1400" dirty="0"/>
                        <a:t>Problems in Finance</a:t>
                      </a:r>
                      <a:endParaRPr lang="en-US" sz="1400" dirty="0"/>
                    </a:p>
                  </a:txBody>
                  <a:tcPr/>
                </a:tc>
                <a:tc>
                  <a:txBody>
                    <a:bodyPr/>
                    <a:lstStyle/>
                    <a:p>
                      <a:r>
                        <a:rPr lang="en-US" altLang="en-US" sz="1400" dirty="0"/>
                        <a:t>Problems in Management</a:t>
                      </a:r>
                      <a:endParaRPr lang="en-US" sz="1400" dirty="0"/>
                    </a:p>
                  </a:txBody>
                  <a:tcPr/>
                </a:tc>
                <a:tc>
                  <a:txBody>
                    <a:bodyPr/>
                    <a:lstStyle/>
                    <a:p>
                      <a:r>
                        <a:rPr lang="en-US" altLang="en-US" sz="1600" dirty="0"/>
                        <a:t>Problems in Marketing</a:t>
                      </a:r>
                      <a:endParaRPr lang="en-US" sz="1400" dirty="0"/>
                    </a:p>
                  </a:txBody>
                  <a:tcPr/>
                </a:tc>
                <a:extLst>
                  <a:ext uri="{0D108BD9-81ED-4DB2-BD59-A6C34878D82A}">
                    <a16:rowId xmlns:a16="http://schemas.microsoft.com/office/drawing/2014/main" val="3135267475"/>
                  </a:ext>
                </a:extLst>
              </a:tr>
              <a:tr h="3592042">
                <a:tc>
                  <a:txBody>
                    <a:bodyPr/>
                    <a:lstStyle/>
                    <a:p>
                      <a:pPr algn="l" rtl="0" eaLnBrk="1" hangingPunct="1">
                        <a:lnSpc>
                          <a:spcPct val="90000"/>
                        </a:lnSpc>
                        <a:buFontTx/>
                        <a:buChar char="-"/>
                      </a:pPr>
                      <a:r>
                        <a:rPr lang="en-US" altLang="en-US" sz="1400" dirty="0"/>
                        <a:t>Budget control systems</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Depreciation</a:t>
                      </a:r>
                    </a:p>
                    <a:p>
                      <a:pPr algn="l" rtl="0" eaLnBrk="1" hangingPunct="1">
                        <a:lnSpc>
                          <a:spcPct val="90000"/>
                        </a:lnSpc>
                        <a:buFontTx/>
                        <a:buNone/>
                      </a:pPr>
                      <a:endParaRPr lang="en-US" altLang="en-US" sz="1400" dirty="0"/>
                    </a:p>
                    <a:p>
                      <a:pPr algn="l" rtl="0" eaLnBrk="1" hangingPunct="1">
                        <a:lnSpc>
                          <a:spcPct val="90000"/>
                        </a:lnSpc>
                        <a:buFontTx/>
                        <a:buNone/>
                      </a:pPr>
                      <a:endParaRPr lang="en-US" altLang="en-US" sz="1400" dirty="0"/>
                    </a:p>
                    <a:p>
                      <a:pPr algn="l" rtl="0" eaLnBrk="1" hangingPunct="1">
                        <a:lnSpc>
                          <a:spcPct val="90000"/>
                        </a:lnSpc>
                        <a:buFontTx/>
                        <a:buChar char="-"/>
                      </a:pPr>
                      <a:r>
                        <a:rPr lang="en-US" altLang="en-US" sz="1400" dirty="0"/>
                        <a:t>Taxation methods</a:t>
                      </a:r>
                    </a:p>
                    <a:p>
                      <a:endParaRPr lang="en-US" sz="1400" dirty="0"/>
                    </a:p>
                  </a:txBody>
                  <a:tcPr/>
                </a:tc>
                <a:tc>
                  <a:txBody>
                    <a:bodyPr/>
                    <a:lstStyle/>
                    <a:p>
                      <a:pPr algn="l" rtl="0" eaLnBrk="1" hangingPunct="1">
                        <a:lnSpc>
                          <a:spcPct val="90000"/>
                        </a:lnSpc>
                        <a:buFontTx/>
                        <a:buChar char="-"/>
                      </a:pPr>
                      <a:r>
                        <a:rPr lang="en-US" altLang="en-US" sz="1400" dirty="0"/>
                        <a:t>The operations of financial institutions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Optimum financial ratios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Mergers and acquisitions</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Intercorporate financing</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The behavior of the stock exchange</a:t>
                      </a:r>
                    </a:p>
                    <a:p>
                      <a:endParaRPr lang="en-US" sz="1400" dirty="0"/>
                    </a:p>
                  </a:txBody>
                  <a:tcPr/>
                </a:tc>
                <a:tc>
                  <a:txBody>
                    <a:bodyPr/>
                    <a:lstStyle/>
                    <a:p>
                      <a:pPr algn="l" rtl="0" eaLnBrk="1" hangingPunct="1">
                        <a:lnSpc>
                          <a:spcPct val="90000"/>
                        </a:lnSpc>
                        <a:buFontTx/>
                        <a:buChar char="-"/>
                      </a:pPr>
                      <a:r>
                        <a:rPr lang="en-US" altLang="en-US" sz="1400" dirty="0"/>
                        <a:t>Employee attitudes and behaviors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Human resources management</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The impact of changing demographics on management practices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Production operations management</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Strategy formulation</a:t>
                      </a:r>
                    </a:p>
                    <a:p>
                      <a:endParaRPr lang="en-US" sz="1400" dirty="0"/>
                    </a:p>
                  </a:txBody>
                  <a:tcPr/>
                </a:tc>
                <a:tc>
                  <a:txBody>
                    <a:bodyPr/>
                    <a:lstStyle/>
                    <a:p>
                      <a:pPr algn="l" rtl="0" eaLnBrk="1" hangingPunct="1">
                        <a:lnSpc>
                          <a:spcPct val="80000"/>
                        </a:lnSpc>
                        <a:buFontTx/>
                        <a:buChar char="-"/>
                      </a:pPr>
                      <a:r>
                        <a:rPr lang="en-US" altLang="en-US" sz="1400" dirty="0"/>
                        <a:t>Product image</a:t>
                      </a:r>
                    </a:p>
                    <a:p>
                      <a:pPr algn="l" rtl="0" eaLnBrk="1" hangingPunct="1">
                        <a:lnSpc>
                          <a:spcPct val="80000"/>
                        </a:lnSpc>
                        <a:buFontTx/>
                        <a:buChar char="-"/>
                      </a:pPr>
                      <a:r>
                        <a:rPr lang="en-US" altLang="en-US" sz="1400" dirty="0"/>
                        <a:t>Advertising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Sales promotion</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distribution</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packaging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pricing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After-sales service</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Consumer</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 preferences</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New product development</a:t>
                      </a:r>
                    </a:p>
                    <a:p>
                      <a:endParaRPr lang="en-US" sz="1400" dirty="0"/>
                    </a:p>
                  </a:txBody>
                  <a:tcPr/>
                </a:tc>
                <a:extLst>
                  <a:ext uri="{0D108BD9-81ED-4DB2-BD59-A6C34878D82A}">
                    <a16:rowId xmlns:a16="http://schemas.microsoft.com/office/drawing/2014/main" val="2572563255"/>
                  </a:ext>
                </a:extLst>
              </a:tr>
            </a:tbl>
          </a:graphicData>
        </a:graphic>
      </p:graphicFrame>
    </p:spTree>
    <p:extLst>
      <p:ext uri="{BB962C8B-B14F-4D97-AF65-F5344CB8AC3E}">
        <p14:creationId xmlns:p14="http://schemas.microsoft.com/office/powerpoint/2010/main" val="363800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DB73A6F3-8C30-4509-A9EE-293358CF33F0}"/>
              </a:ext>
            </a:extLst>
          </p:cNvPr>
          <p:cNvSpPr>
            <a:spLocks noGrp="1" noChangeArrowheads="1"/>
          </p:cNvSpPr>
          <p:nvPr>
            <p:ph type="title"/>
          </p:nvPr>
        </p:nvSpPr>
        <p:spPr>
          <a:xfrm>
            <a:off x="1259632" y="568345"/>
            <a:ext cx="7518572" cy="700415"/>
          </a:xfrm>
        </p:spPr>
        <p:txBody>
          <a:bodyPr>
            <a:normAutofit/>
          </a:bodyPr>
          <a:lstStyle/>
          <a:p>
            <a:pPr eaLnBrk="1" hangingPunct="1"/>
            <a:r>
              <a:rPr lang="en-US" altLang="en-US" sz="2400" dirty="0"/>
              <a:t>Internal Versus External Consultants/Researchers</a:t>
            </a:r>
          </a:p>
        </p:txBody>
      </p:sp>
      <p:sp>
        <p:nvSpPr>
          <p:cNvPr id="28676" name="Rectangle 3">
            <a:extLst>
              <a:ext uri="{FF2B5EF4-FFF2-40B4-BE49-F238E27FC236}">
                <a16:creationId xmlns:a16="http://schemas.microsoft.com/office/drawing/2014/main" id="{DE7E6F4F-F1B3-459E-98B7-1B6D9957DD30}"/>
              </a:ext>
            </a:extLst>
          </p:cNvPr>
          <p:cNvSpPr>
            <a:spLocks noGrp="1" noChangeArrowheads="1"/>
          </p:cNvSpPr>
          <p:nvPr>
            <p:ph idx="1"/>
          </p:nvPr>
        </p:nvSpPr>
        <p:spPr>
          <a:xfrm>
            <a:off x="2200276" y="2204864"/>
            <a:ext cx="6577928" cy="3885040"/>
          </a:xfrm>
        </p:spPr>
        <p:txBody>
          <a:bodyPr>
            <a:normAutofit fontScale="85000" lnSpcReduction="20000"/>
          </a:bodyPr>
          <a:lstStyle/>
          <a:p>
            <a:pPr algn="l" rtl="0" eaLnBrk="1" hangingPunct="1"/>
            <a:r>
              <a:rPr lang="en-US" altLang="en-US" sz="2400" b="1" dirty="0"/>
              <a:t>Internal Researchers:</a:t>
            </a:r>
          </a:p>
          <a:p>
            <a:pPr algn="l" rtl="0" eaLnBrk="1" hangingPunct="1">
              <a:buFontTx/>
              <a:buChar char="-"/>
            </a:pPr>
            <a:r>
              <a:rPr lang="en-US" altLang="en-US" sz="2400" dirty="0"/>
              <a:t>The management services department</a:t>
            </a:r>
          </a:p>
          <a:p>
            <a:pPr algn="l" rtl="0" eaLnBrk="1" hangingPunct="1">
              <a:buFontTx/>
              <a:buChar char="-"/>
            </a:pPr>
            <a:r>
              <a:rPr lang="en-US" altLang="en-US" sz="2400" dirty="0"/>
              <a:t>R &amp; D (research and development   department)</a:t>
            </a:r>
          </a:p>
          <a:p>
            <a:r>
              <a:rPr lang="en-US" altLang="en-US" sz="2400" dirty="0"/>
              <a:t>Such a department within the organization serves as the internal consultant if it face certain problems  and seek help.</a:t>
            </a:r>
          </a:p>
          <a:p>
            <a:r>
              <a:rPr lang="en-US" altLang="en-US" sz="2400" b="1" dirty="0"/>
              <a:t>External Researchers:</a:t>
            </a:r>
          </a:p>
          <a:p>
            <a:r>
              <a:rPr lang="en-US" altLang="en-US" sz="2400" dirty="0"/>
              <a:t>E.g. </a:t>
            </a:r>
          </a:p>
          <a:p>
            <a:r>
              <a:rPr lang="en-US" altLang="en-US" sz="2400" dirty="0">
                <a:hlinkClick r:id="rId2"/>
              </a:rPr>
              <a:t>https://www.ipsos.com</a:t>
            </a:r>
            <a:endParaRPr lang="en-US" altLang="en-US" sz="2400" dirty="0"/>
          </a:p>
          <a:p>
            <a:r>
              <a:rPr lang="en-US" altLang="en-US" sz="2400" dirty="0">
                <a:hlinkClick r:id="rId3"/>
              </a:rPr>
              <a:t>http://www.nielsen.com</a:t>
            </a:r>
            <a:endParaRPr lang="en-US" altLang="en-US" sz="2400" dirty="0"/>
          </a:p>
          <a:p>
            <a:endParaRPr lang="en-US" altLang="en-US" sz="2400" dirty="0"/>
          </a:p>
          <a:p>
            <a:endParaRPr lang="en-US" altLang="en-US" sz="2400" dirty="0"/>
          </a:p>
          <a:p>
            <a:endParaRPr lang="en-US" altLang="en-US" sz="2400" dirty="0"/>
          </a:p>
          <a:p>
            <a:endParaRPr lang="en-US" alt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70A70A07-6B98-4DF8-8DB2-B846EFDB9254}"/>
              </a:ext>
            </a:extLst>
          </p:cNvPr>
          <p:cNvSpPr>
            <a:spLocks noGrp="1" noChangeArrowheads="1"/>
          </p:cNvSpPr>
          <p:nvPr>
            <p:ph type="title"/>
          </p:nvPr>
        </p:nvSpPr>
        <p:spPr>
          <a:xfrm>
            <a:off x="2105030" y="568345"/>
            <a:ext cx="6673174" cy="628407"/>
          </a:xfrm>
        </p:spPr>
        <p:txBody>
          <a:bodyPr>
            <a:normAutofit/>
          </a:bodyPr>
          <a:lstStyle/>
          <a:p>
            <a:pPr eaLnBrk="1" hangingPunct="1"/>
            <a:r>
              <a:rPr lang="en-US" altLang="en-US" sz="2800" dirty="0"/>
              <a:t>Advantages of Internal Researchers</a:t>
            </a:r>
          </a:p>
        </p:txBody>
      </p:sp>
      <p:sp>
        <p:nvSpPr>
          <p:cNvPr id="30724" name="Rectangle 3">
            <a:extLst>
              <a:ext uri="{FF2B5EF4-FFF2-40B4-BE49-F238E27FC236}">
                <a16:creationId xmlns:a16="http://schemas.microsoft.com/office/drawing/2014/main" id="{7242486B-2C0A-4D7E-A25D-1D3C76BC2EA3}"/>
              </a:ext>
            </a:extLst>
          </p:cNvPr>
          <p:cNvSpPr>
            <a:spLocks noGrp="1" noChangeArrowheads="1"/>
          </p:cNvSpPr>
          <p:nvPr>
            <p:ph idx="1"/>
          </p:nvPr>
        </p:nvSpPr>
        <p:spPr/>
        <p:txBody>
          <a:bodyPr/>
          <a:lstStyle/>
          <a:p>
            <a:pPr algn="l" rtl="0" eaLnBrk="1" hangingPunct="1"/>
            <a:r>
              <a:rPr lang="en-US" altLang="en-US" dirty="0"/>
              <a:t>The internal researchers have better chance of being readily accepted by the employees.</a:t>
            </a:r>
          </a:p>
          <a:p>
            <a:pPr algn="l" rtl="0" eaLnBrk="1" hangingPunct="1"/>
            <a:r>
              <a:rPr lang="en-US" altLang="en-US" dirty="0"/>
              <a:t>The team would require much less time to understand  the structure, the philosophy and climate and work system of the organization.</a:t>
            </a:r>
          </a:p>
          <a:p>
            <a:r>
              <a:rPr lang="en-US" altLang="en-US" dirty="0"/>
              <a:t>They would be available for implementing their recommendations after the research findings are accepted.</a:t>
            </a:r>
          </a:p>
          <a:p>
            <a:r>
              <a:rPr lang="en-US" altLang="en-US" dirty="0"/>
              <a:t>The internal team might cost considerable less than the external team.</a:t>
            </a:r>
          </a:p>
          <a:p>
            <a:pPr algn="l" rtl="0" eaLnBrk="1" hangingPunct="1"/>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390127C9-3EE7-454B-9669-08EB8485ACFA}"/>
              </a:ext>
            </a:extLst>
          </p:cNvPr>
          <p:cNvSpPr>
            <a:spLocks noGrp="1" noChangeArrowheads="1"/>
          </p:cNvSpPr>
          <p:nvPr>
            <p:ph type="title"/>
          </p:nvPr>
        </p:nvSpPr>
        <p:spPr>
          <a:xfrm>
            <a:off x="2105030" y="568345"/>
            <a:ext cx="6673174" cy="628407"/>
          </a:xfrm>
        </p:spPr>
        <p:txBody>
          <a:bodyPr>
            <a:normAutofit/>
          </a:bodyPr>
          <a:lstStyle/>
          <a:p>
            <a:pPr eaLnBrk="1" hangingPunct="1"/>
            <a:r>
              <a:rPr lang="en-US" altLang="en-US" sz="2400" dirty="0"/>
              <a:t>Disadvantages of Internal Researchers</a:t>
            </a:r>
          </a:p>
        </p:txBody>
      </p:sp>
      <p:sp>
        <p:nvSpPr>
          <p:cNvPr id="32772" name="Rectangle 3">
            <a:extLst>
              <a:ext uri="{FF2B5EF4-FFF2-40B4-BE49-F238E27FC236}">
                <a16:creationId xmlns:a16="http://schemas.microsoft.com/office/drawing/2014/main" id="{1ABFB9A1-FCE1-45D8-B460-CC48CD314D13}"/>
              </a:ext>
            </a:extLst>
          </p:cNvPr>
          <p:cNvSpPr>
            <a:spLocks noGrp="1" noChangeArrowheads="1"/>
          </p:cNvSpPr>
          <p:nvPr>
            <p:ph idx="1"/>
          </p:nvPr>
        </p:nvSpPr>
        <p:spPr/>
        <p:txBody>
          <a:bodyPr/>
          <a:lstStyle/>
          <a:p>
            <a:pPr algn="l" rtl="0" eaLnBrk="1" hangingPunct="1"/>
            <a:r>
              <a:rPr lang="en-US" altLang="en-US" dirty="0"/>
              <a:t>They might have less fresh ideas and perspectives that might be needed to correct the  problems.</a:t>
            </a:r>
          </a:p>
          <a:p>
            <a:pPr algn="l" rtl="0" eaLnBrk="1" hangingPunct="1"/>
            <a:r>
              <a:rPr lang="en-US" altLang="en-US" dirty="0"/>
              <a:t>There is scope for certain powerful groups in the organization to influence or misrepresent certain facts.</a:t>
            </a:r>
          </a:p>
          <a:p>
            <a:pPr>
              <a:lnSpc>
                <a:spcPct val="90000"/>
              </a:lnSpc>
            </a:pPr>
            <a:r>
              <a:rPr lang="en-US" altLang="en-US" dirty="0"/>
              <a:t>There is a possibility that the internal researchers are not perceived as </a:t>
            </a:r>
            <a:r>
              <a:rPr lang="en-US" altLang="en-US" dirty="0">
                <a:latin typeface="Arial" panose="020B0604020202020204" pitchFamily="34" charset="0"/>
              </a:rPr>
              <a:t>“</a:t>
            </a:r>
            <a:r>
              <a:rPr lang="en-US" altLang="en-US" dirty="0"/>
              <a:t>experts</a:t>
            </a:r>
            <a:r>
              <a:rPr lang="en-US" altLang="en-US" dirty="0">
                <a:latin typeface="Arial" panose="020B0604020202020204" pitchFamily="34" charset="0"/>
              </a:rPr>
              <a:t>”</a:t>
            </a:r>
            <a:r>
              <a:rPr lang="en-US" altLang="en-US" dirty="0"/>
              <a:t> by the management,  and hence their recommendations  do not get the consideration and attention they deserve.</a:t>
            </a:r>
          </a:p>
          <a:p>
            <a:pPr>
              <a:lnSpc>
                <a:spcPct val="90000"/>
              </a:lnSpc>
            </a:pPr>
            <a:r>
              <a:rPr lang="en-US" altLang="en-US" dirty="0"/>
              <a:t>Certain organizational biases of the internal research team might make the findings less objective and less scientific.</a:t>
            </a:r>
          </a:p>
          <a:p>
            <a:pPr marL="0" indent="0" algn="l" rtl="0" eaLnBrk="1" hangingPunct="1">
              <a:buNone/>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5601A6E6-038B-4CB2-BEE2-5922D5BFDEE7}"/>
              </a:ext>
            </a:extLst>
          </p:cNvPr>
          <p:cNvSpPr>
            <a:spLocks noGrp="1" noChangeArrowheads="1"/>
          </p:cNvSpPr>
          <p:nvPr>
            <p:ph type="title"/>
          </p:nvPr>
        </p:nvSpPr>
        <p:spPr>
          <a:xfrm>
            <a:off x="2105030" y="568345"/>
            <a:ext cx="6673174" cy="556399"/>
          </a:xfrm>
        </p:spPr>
        <p:txBody>
          <a:bodyPr>
            <a:normAutofit/>
          </a:bodyPr>
          <a:lstStyle/>
          <a:p>
            <a:pPr eaLnBrk="1" hangingPunct="1"/>
            <a:r>
              <a:rPr lang="en-US" altLang="en-US" sz="2400" dirty="0"/>
              <a:t>Advantages of </a:t>
            </a:r>
            <a:r>
              <a:rPr lang="en-US" altLang="en-US" sz="2400" b="1" dirty="0"/>
              <a:t>External Consultants</a:t>
            </a:r>
          </a:p>
        </p:txBody>
      </p:sp>
      <p:sp>
        <p:nvSpPr>
          <p:cNvPr id="34820" name="Rectangle 3">
            <a:extLst>
              <a:ext uri="{FF2B5EF4-FFF2-40B4-BE49-F238E27FC236}">
                <a16:creationId xmlns:a16="http://schemas.microsoft.com/office/drawing/2014/main" id="{CDFDB5CB-FB45-4B5C-A1DA-489477A762D6}"/>
              </a:ext>
            </a:extLst>
          </p:cNvPr>
          <p:cNvSpPr>
            <a:spLocks noGrp="1" noChangeArrowheads="1"/>
          </p:cNvSpPr>
          <p:nvPr>
            <p:ph idx="1"/>
          </p:nvPr>
        </p:nvSpPr>
        <p:spPr>
          <a:xfrm>
            <a:off x="2105030" y="2204864"/>
            <a:ext cx="6673174" cy="3885040"/>
          </a:xfrm>
        </p:spPr>
        <p:txBody>
          <a:bodyPr/>
          <a:lstStyle/>
          <a:p>
            <a:pPr algn="l" rtl="0" eaLnBrk="1" hangingPunct="1"/>
            <a:r>
              <a:rPr lang="en-US" altLang="en-US" dirty="0"/>
              <a:t>They have a wealth of experience from having worked with different types of organizations that have had the  same or similar types of problems.</a:t>
            </a:r>
          </a:p>
          <a:p>
            <a:pPr algn="l" rtl="0" eaLnBrk="1" hangingPunct="1"/>
            <a:r>
              <a:rPr lang="en-US" altLang="en-US" dirty="0"/>
              <a:t>They might have more knowledge of current sophisticated problem-solving models through their periodic training programs.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F43D144E-380D-4D76-88FE-C4AF755642DA}"/>
              </a:ext>
            </a:extLst>
          </p:cNvPr>
          <p:cNvSpPr>
            <a:spLocks noGrp="1" noChangeArrowheads="1"/>
          </p:cNvSpPr>
          <p:nvPr>
            <p:ph type="title"/>
          </p:nvPr>
        </p:nvSpPr>
        <p:spPr>
          <a:xfrm>
            <a:off x="2105030" y="568345"/>
            <a:ext cx="6673174" cy="556399"/>
          </a:xfrm>
        </p:spPr>
        <p:txBody>
          <a:bodyPr>
            <a:normAutofit/>
          </a:bodyPr>
          <a:lstStyle/>
          <a:p>
            <a:pPr eaLnBrk="1" hangingPunct="1"/>
            <a:r>
              <a:rPr lang="en-US" altLang="en-US" sz="2400" dirty="0"/>
              <a:t>Disadvantages of External Consultants</a:t>
            </a:r>
          </a:p>
        </p:txBody>
      </p:sp>
      <p:sp>
        <p:nvSpPr>
          <p:cNvPr id="35844" name="Rectangle 3">
            <a:extLst>
              <a:ext uri="{FF2B5EF4-FFF2-40B4-BE49-F238E27FC236}">
                <a16:creationId xmlns:a16="http://schemas.microsoft.com/office/drawing/2014/main" id="{4D06A4F3-E253-431E-B311-7A95F9250B00}"/>
              </a:ext>
            </a:extLst>
          </p:cNvPr>
          <p:cNvSpPr>
            <a:spLocks noGrp="1" noChangeArrowheads="1"/>
          </p:cNvSpPr>
          <p:nvPr>
            <p:ph idx="1"/>
          </p:nvPr>
        </p:nvSpPr>
        <p:spPr/>
        <p:txBody>
          <a:bodyPr>
            <a:normAutofit/>
          </a:bodyPr>
          <a:lstStyle/>
          <a:p>
            <a:pPr algn="l" rtl="0" eaLnBrk="1" hangingPunct="1"/>
            <a:r>
              <a:rPr lang="en-US" altLang="en-US" dirty="0"/>
              <a:t>The cost of hiring an external research team is usually  high.</a:t>
            </a:r>
          </a:p>
          <a:p>
            <a:pPr algn="l" rtl="0" eaLnBrk="1" hangingPunct="1"/>
            <a:r>
              <a:rPr lang="en-US" altLang="en-US" dirty="0"/>
              <a:t>They need a considerable time to understand the  organization to be researched.</a:t>
            </a:r>
          </a:p>
          <a:p>
            <a:pPr algn="l" rtl="0" eaLnBrk="1" hangingPunct="1"/>
            <a:r>
              <a:rPr lang="en-US" altLang="en-US" dirty="0"/>
              <a:t>They seldom get a warm welcome, nor are accepted by employees.</a:t>
            </a:r>
          </a:p>
          <a:p>
            <a:pPr algn="l" rtl="0" eaLnBrk="1" hangingPunct="1"/>
            <a:r>
              <a:rPr lang="en-US" altLang="en-US" dirty="0"/>
              <a:t>They charges additional fees for their assistance in the implementation and evaluation phases.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306323EE-722B-43E5-B5F5-3C5A425ECA88}"/>
              </a:ext>
            </a:extLst>
          </p:cNvPr>
          <p:cNvSpPr>
            <a:spLocks noGrp="1" noChangeArrowheads="1"/>
          </p:cNvSpPr>
          <p:nvPr>
            <p:ph type="title"/>
          </p:nvPr>
        </p:nvSpPr>
        <p:spPr>
          <a:xfrm>
            <a:off x="2105030" y="568345"/>
            <a:ext cx="6673174" cy="663810"/>
          </a:xfrm>
        </p:spPr>
        <p:txBody>
          <a:bodyPr>
            <a:normAutofit/>
          </a:bodyPr>
          <a:lstStyle/>
          <a:p>
            <a:pPr eaLnBrk="1" hangingPunct="1"/>
            <a:r>
              <a:rPr lang="en-US" altLang="en-US" sz="2800" dirty="0"/>
              <a:t>Ethics  and Business Research</a:t>
            </a:r>
          </a:p>
        </p:txBody>
      </p:sp>
      <p:sp>
        <p:nvSpPr>
          <p:cNvPr id="36868" name="Rectangle 3">
            <a:extLst>
              <a:ext uri="{FF2B5EF4-FFF2-40B4-BE49-F238E27FC236}">
                <a16:creationId xmlns:a16="http://schemas.microsoft.com/office/drawing/2014/main" id="{BFB09241-B7C5-4CCB-B69F-CDAABC797B5B}"/>
              </a:ext>
            </a:extLst>
          </p:cNvPr>
          <p:cNvSpPr>
            <a:spLocks noGrp="1" noChangeArrowheads="1"/>
          </p:cNvSpPr>
          <p:nvPr>
            <p:ph idx="1"/>
          </p:nvPr>
        </p:nvSpPr>
        <p:spPr>
          <a:xfrm>
            <a:off x="2200276" y="2204864"/>
            <a:ext cx="6577928" cy="3885040"/>
          </a:xfrm>
        </p:spPr>
        <p:txBody>
          <a:bodyPr>
            <a:normAutofit fontScale="85000" lnSpcReduction="20000"/>
          </a:bodyPr>
          <a:lstStyle/>
          <a:p>
            <a:r>
              <a:rPr lang="en-US" altLang="en-US" sz="2400" dirty="0"/>
              <a:t>Ethics in business research refers  to a code of conduct of behavior while  conducting research.</a:t>
            </a:r>
          </a:p>
          <a:p>
            <a:endParaRPr lang="en-US" altLang="en-US" sz="2400" dirty="0"/>
          </a:p>
          <a:p>
            <a:r>
              <a:rPr lang="en-US" altLang="en-US" sz="2400" dirty="0"/>
              <a:t>Ethical conduct applies to the organization and the members that sponsor the research, the researchers who undertake the research, and the respondents who provide them with the necessary data.</a:t>
            </a:r>
          </a:p>
          <a:p>
            <a:endParaRPr lang="en-US" altLang="en-US" sz="2400" dirty="0"/>
          </a:p>
          <a:p>
            <a:r>
              <a:rPr lang="en-US" altLang="en-US" sz="2400" dirty="0"/>
              <a:t>The members that sponsor the research should do it in good faith, pay attention to what the results indicate, and pursue organizational rather than self-interest.</a:t>
            </a:r>
          </a:p>
          <a:p>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60BEC0-0D0A-4277-8DC0-A0BD55348C60}"/>
              </a:ext>
            </a:extLst>
          </p:cNvPr>
          <p:cNvSpPr>
            <a:spLocks noGrp="1" noChangeArrowheads="1"/>
          </p:cNvSpPr>
          <p:nvPr>
            <p:ph type="title"/>
          </p:nvPr>
        </p:nvSpPr>
        <p:spPr/>
        <p:txBody>
          <a:bodyPr>
            <a:normAutofit/>
          </a:bodyPr>
          <a:lstStyle/>
          <a:p>
            <a:pPr eaLnBrk="1" hangingPunct="1"/>
            <a:r>
              <a:rPr lang="en-US" altLang="en-US" sz="3600" dirty="0"/>
              <a:t>Research</a:t>
            </a:r>
            <a:endParaRPr lang="en-US" altLang="en-US" sz="3200" dirty="0"/>
          </a:p>
        </p:txBody>
      </p:sp>
      <p:sp>
        <p:nvSpPr>
          <p:cNvPr id="5124" name="Rectangle 3">
            <a:extLst>
              <a:ext uri="{FF2B5EF4-FFF2-40B4-BE49-F238E27FC236}">
                <a16:creationId xmlns:a16="http://schemas.microsoft.com/office/drawing/2014/main" id="{4A1A1C4B-9975-450A-9179-7F7675A36638}"/>
              </a:ext>
            </a:extLst>
          </p:cNvPr>
          <p:cNvSpPr>
            <a:spLocks noGrp="1" noChangeArrowheads="1"/>
          </p:cNvSpPr>
          <p:nvPr>
            <p:ph idx="1"/>
          </p:nvPr>
        </p:nvSpPr>
        <p:spPr/>
        <p:txBody>
          <a:bodyPr>
            <a:normAutofit fontScale="92500" lnSpcReduction="10000"/>
          </a:bodyPr>
          <a:lstStyle/>
          <a:p>
            <a:r>
              <a:rPr lang="en-US" sz="2400" dirty="0"/>
              <a:t>The systematic investigation into and study of materials and sources in order to establish facts and reach new conclusions (en.oxforddictionaries.com).</a:t>
            </a:r>
          </a:p>
          <a:p>
            <a:endParaRPr lang="en-US" sz="2400" dirty="0"/>
          </a:p>
          <a:p>
            <a:r>
              <a:rPr lang="en-US" sz="2400" dirty="0"/>
              <a:t>investigation or experimentation aimed at the discovery and interpretation of facts, revision of accepted theories or laws in the light of new facts, or practical application of such new or revised theories or laws(www.merriam-webster.com).</a:t>
            </a: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82FFB846-E433-4D81-961B-5F42C7AF8BCE}"/>
              </a:ext>
            </a:extLst>
          </p:cNvPr>
          <p:cNvSpPr>
            <a:spLocks noGrp="1" noChangeArrowheads="1"/>
          </p:cNvSpPr>
          <p:nvPr>
            <p:ph type="title"/>
          </p:nvPr>
        </p:nvSpPr>
        <p:spPr>
          <a:xfrm>
            <a:off x="2105030" y="568345"/>
            <a:ext cx="6673174" cy="1060455"/>
          </a:xfrm>
        </p:spPr>
        <p:txBody>
          <a:bodyPr>
            <a:normAutofit/>
          </a:bodyPr>
          <a:lstStyle/>
          <a:p>
            <a:pPr eaLnBrk="1" hangingPunct="1"/>
            <a:r>
              <a:rPr lang="en-US" altLang="en-US" sz="3200" dirty="0"/>
              <a:t>Business Research</a:t>
            </a:r>
          </a:p>
        </p:txBody>
      </p:sp>
      <p:sp>
        <p:nvSpPr>
          <p:cNvPr id="6148" name="Rectangle 3">
            <a:extLst>
              <a:ext uri="{FF2B5EF4-FFF2-40B4-BE49-F238E27FC236}">
                <a16:creationId xmlns:a16="http://schemas.microsoft.com/office/drawing/2014/main" id="{7C3CCBF1-E9E7-4381-A13E-06D73E07D5D8}"/>
              </a:ext>
            </a:extLst>
          </p:cNvPr>
          <p:cNvSpPr>
            <a:spLocks noGrp="1" noChangeArrowheads="1"/>
          </p:cNvSpPr>
          <p:nvPr>
            <p:ph idx="1"/>
          </p:nvPr>
        </p:nvSpPr>
        <p:spPr/>
        <p:txBody>
          <a:bodyPr>
            <a:normAutofit lnSpcReduction="10000"/>
          </a:bodyPr>
          <a:lstStyle/>
          <a:p>
            <a:r>
              <a:rPr lang="en-US" sz="2400" i="1" dirty="0"/>
              <a:t>O</a:t>
            </a:r>
            <a:r>
              <a:rPr lang="en-US" sz="2400" i="1"/>
              <a:t>rganized</a:t>
            </a:r>
            <a:r>
              <a:rPr lang="en-US" sz="2400" i="1" dirty="0"/>
              <a:t>, systematic, data-based, critical, objective, scientific inquiry or investigation into a specific business problem, </a:t>
            </a:r>
            <a:r>
              <a:rPr lang="en-US" sz="2400" dirty="0"/>
              <a:t>undertaken with the purpose of finding answers or solutions to it. </a:t>
            </a:r>
          </a:p>
          <a:p>
            <a:endParaRPr lang="en-US" altLang="en-US" sz="2400" dirty="0"/>
          </a:p>
          <a:p>
            <a:r>
              <a:rPr lang="en-US" altLang="en-US" sz="2400" dirty="0"/>
              <a:t>Business research comprises a </a:t>
            </a:r>
            <a:r>
              <a:rPr lang="en-US" altLang="en-US" sz="2400" b="1" dirty="0"/>
              <a:t>series of steps</a:t>
            </a:r>
            <a:r>
              <a:rPr lang="en-US" altLang="en-US" sz="2400" dirty="0"/>
              <a:t> designed and executed, with the goal of finding answers to the issues that are of concern to the manager in the work environment.</a:t>
            </a:r>
          </a:p>
          <a:p>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A9241C67-6EAC-44D1-A32F-05E55F20E520}"/>
              </a:ext>
            </a:extLst>
          </p:cNvPr>
          <p:cNvSpPr>
            <a:spLocks noGrp="1" noChangeArrowheads="1"/>
          </p:cNvSpPr>
          <p:nvPr>
            <p:ph type="title"/>
          </p:nvPr>
        </p:nvSpPr>
        <p:spPr>
          <a:xfrm>
            <a:off x="2105030" y="568345"/>
            <a:ext cx="6673174" cy="772423"/>
          </a:xfrm>
        </p:spPr>
        <p:txBody>
          <a:bodyPr>
            <a:noAutofit/>
          </a:bodyPr>
          <a:lstStyle/>
          <a:p>
            <a:r>
              <a:rPr lang="en-US" sz="2000" b="1" dirty="0"/>
              <a:t>TYPES OF BUSINESS RESEARCH: </a:t>
            </a:r>
            <a:br>
              <a:rPr lang="en-US" sz="2000" b="1" dirty="0"/>
            </a:br>
            <a:r>
              <a:rPr lang="en-US" sz="2000" b="1" dirty="0"/>
              <a:t>APPLIED AND BASIC </a:t>
            </a:r>
            <a:r>
              <a:rPr lang="en-US" sz="2000" dirty="0"/>
              <a:t>	</a:t>
            </a:r>
            <a:br>
              <a:rPr lang="en-US" sz="2000" dirty="0"/>
            </a:br>
            <a:endParaRPr lang="en-US" altLang="en-US" sz="2000" dirty="0"/>
          </a:p>
        </p:txBody>
      </p:sp>
      <p:sp>
        <p:nvSpPr>
          <p:cNvPr id="7172" name="Rectangle 3">
            <a:extLst>
              <a:ext uri="{FF2B5EF4-FFF2-40B4-BE49-F238E27FC236}">
                <a16:creationId xmlns:a16="http://schemas.microsoft.com/office/drawing/2014/main" id="{C2952CA8-7EA6-4EB7-9A14-2BA47D799843}"/>
              </a:ext>
            </a:extLst>
          </p:cNvPr>
          <p:cNvSpPr>
            <a:spLocks noGrp="1" noChangeArrowheads="1"/>
          </p:cNvSpPr>
          <p:nvPr>
            <p:ph idx="1"/>
          </p:nvPr>
        </p:nvSpPr>
        <p:spPr/>
        <p:txBody>
          <a:bodyPr>
            <a:normAutofit lnSpcReduction="10000"/>
          </a:bodyPr>
          <a:lstStyle/>
          <a:p>
            <a:r>
              <a:rPr lang="en-US" dirty="0"/>
              <a:t>Research can be undertaken for two different purposes. One is to solve a current problem faced by the manager in the work setting, demanding a timely solution. </a:t>
            </a:r>
          </a:p>
          <a:p>
            <a:r>
              <a:rPr lang="en-US" dirty="0"/>
              <a:t>For example, a particular product may not be selling well and the manager might want to find the reasons for this in order to take corrective action. Such research is called </a:t>
            </a:r>
            <a:r>
              <a:rPr lang="en-US" b="1" dirty="0"/>
              <a:t>applied research. </a:t>
            </a:r>
          </a:p>
          <a:p>
            <a:r>
              <a:rPr lang="en-US" dirty="0"/>
              <a:t>The other is to generate a body of knowledge by trying to comprehend how certain problems that occur in organizations can be solved. This is called </a:t>
            </a:r>
            <a:r>
              <a:rPr lang="en-US" b="1" dirty="0"/>
              <a:t>basic research. </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418331E4-ACD2-484C-9FC3-CB316E3A82D8}"/>
              </a:ext>
            </a:extLst>
          </p:cNvPr>
          <p:cNvSpPr>
            <a:spLocks noGrp="1" noChangeArrowheads="1"/>
          </p:cNvSpPr>
          <p:nvPr>
            <p:ph type="title"/>
          </p:nvPr>
        </p:nvSpPr>
        <p:spPr>
          <a:xfrm>
            <a:off x="2105030" y="568345"/>
            <a:ext cx="6673174" cy="916439"/>
          </a:xfrm>
        </p:spPr>
        <p:txBody>
          <a:bodyPr>
            <a:normAutofit/>
          </a:bodyPr>
          <a:lstStyle/>
          <a:p>
            <a:r>
              <a:rPr lang="en-US" sz="3200" dirty="0"/>
              <a:t>A</a:t>
            </a:r>
            <a:r>
              <a:rPr lang="en-US" sz="3200" b="1" dirty="0"/>
              <a:t>pplied Research.</a:t>
            </a:r>
            <a:endParaRPr lang="en-US" sz="3200" dirty="0"/>
          </a:p>
        </p:txBody>
      </p:sp>
      <p:sp>
        <p:nvSpPr>
          <p:cNvPr id="8196" name="Rectangle 3">
            <a:extLst>
              <a:ext uri="{FF2B5EF4-FFF2-40B4-BE49-F238E27FC236}">
                <a16:creationId xmlns:a16="http://schemas.microsoft.com/office/drawing/2014/main" id="{D35D9B2C-A242-469D-9B0D-33EE7CCB1998}"/>
              </a:ext>
            </a:extLst>
          </p:cNvPr>
          <p:cNvSpPr>
            <a:spLocks noGrp="1" noChangeArrowheads="1"/>
          </p:cNvSpPr>
          <p:nvPr>
            <p:ph idx="1"/>
          </p:nvPr>
        </p:nvSpPr>
        <p:spPr/>
        <p:txBody>
          <a:bodyPr>
            <a:normAutofit/>
          </a:bodyPr>
          <a:lstStyle/>
          <a:p>
            <a:r>
              <a:rPr lang="en-US" sz="2400" dirty="0"/>
              <a:t>research done with the intention of applying the results of the findings to solve specific problems currently being experienced in the organization 	</a:t>
            </a:r>
          </a:p>
          <a:p>
            <a:pPr marL="609600" indent="-609600" algn="l" rtl="0" eaLnBrk="1" hangingPunct="1">
              <a:lnSpc>
                <a:spcPct val="90000"/>
              </a:lnSpc>
              <a:buFont typeface="Wingdings" panose="05000000000000000000" pitchFamily="2" charset="2"/>
              <a:buAutoNum type="arabicPeriod"/>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DA35382-CD42-4872-A061-3D0E72A339B0}"/>
              </a:ext>
            </a:extLst>
          </p:cNvPr>
          <p:cNvSpPr>
            <a:spLocks noGrp="1" noChangeArrowheads="1"/>
          </p:cNvSpPr>
          <p:nvPr>
            <p:ph type="title"/>
          </p:nvPr>
        </p:nvSpPr>
        <p:spPr>
          <a:xfrm>
            <a:off x="2105030" y="568345"/>
            <a:ext cx="6673174" cy="1204471"/>
          </a:xfrm>
        </p:spPr>
        <p:txBody>
          <a:bodyPr>
            <a:normAutofit/>
          </a:bodyPr>
          <a:lstStyle/>
          <a:p>
            <a:pPr eaLnBrk="1" hangingPunct="1"/>
            <a:r>
              <a:rPr lang="en-US" altLang="en-US" sz="3200" dirty="0"/>
              <a:t>Basic Research:</a:t>
            </a:r>
            <a:br>
              <a:rPr lang="en-US" altLang="en-US" dirty="0"/>
            </a:br>
            <a:r>
              <a:rPr lang="en-US" altLang="en-US" sz="2000" dirty="0" err="1"/>
              <a:t>a.k.a</a:t>
            </a:r>
            <a:r>
              <a:rPr lang="en-US" altLang="en-US" sz="2000" dirty="0"/>
              <a:t> (Basic Research or Fundamental Research)</a:t>
            </a:r>
            <a:endParaRPr lang="en-US" altLang="en-US" dirty="0"/>
          </a:p>
        </p:txBody>
      </p:sp>
      <p:sp>
        <p:nvSpPr>
          <p:cNvPr id="9220" name="Rectangle 3">
            <a:extLst>
              <a:ext uri="{FF2B5EF4-FFF2-40B4-BE49-F238E27FC236}">
                <a16:creationId xmlns:a16="http://schemas.microsoft.com/office/drawing/2014/main" id="{5B97C61C-0633-45B0-B659-0A65A58E6CE5}"/>
              </a:ext>
            </a:extLst>
          </p:cNvPr>
          <p:cNvSpPr>
            <a:spLocks noGrp="1" noChangeArrowheads="1"/>
          </p:cNvSpPr>
          <p:nvPr>
            <p:ph idx="1"/>
          </p:nvPr>
        </p:nvSpPr>
        <p:spPr/>
        <p:txBody>
          <a:bodyPr>
            <a:normAutofit/>
          </a:bodyPr>
          <a:lstStyle/>
          <a:p>
            <a:r>
              <a:rPr lang="en-US" sz="2400" dirty="0"/>
              <a:t>Research done chiefly to enhance the understanding of certain problems that commonly occur in organizational settings, and seek methods of solving them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D87AF75A-EC4C-4410-9EE8-CE8AB08A478F}"/>
              </a:ext>
            </a:extLst>
          </p:cNvPr>
          <p:cNvSpPr>
            <a:spLocks noGrp="1" noChangeArrowheads="1"/>
          </p:cNvSpPr>
          <p:nvPr>
            <p:ph type="title"/>
          </p:nvPr>
        </p:nvSpPr>
        <p:spPr>
          <a:xfrm>
            <a:off x="2105030" y="568345"/>
            <a:ext cx="6673174" cy="772423"/>
          </a:xfrm>
        </p:spPr>
        <p:txBody>
          <a:bodyPr>
            <a:normAutofit/>
          </a:bodyPr>
          <a:lstStyle/>
          <a:p>
            <a:pPr eaLnBrk="1" hangingPunct="1"/>
            <a:r>
              <a:rPr lang="en-US" altLang="en-US" sz="3200" dirty="0"/>
              <a:t>Role of IT in Research</a:t>
            </a:r>
          </a:p>
        </p:txBody>
      </p:sp>
      <p:sp>
        <p:nvSpPr>
          <p:cNvPr id="10244" name="Rectangle 3">
            <a:extLst>
              <a:ext uri="{FF2B5EF4-FFF2-40B4-BE49-F238E27FC236}">
                <a16:creationId xmlns:a16="http://schemas.microsoft.com/office/drawing/2014/main" id="{3DD0EFF4-5281-48EB-96A3-F6C55132EA8C}"/>
              </a:ext>
            </a:extLst>
          </p:cNvPr>
          <p:cNvSpPr>
            <a:spLocks noGrp="1" noChangeArrowheads="1"/>
          </p:cNvSpPr>
          <p:nvPr>
            <p:ph idx="1"/>
          </p:nvPr>
        </p:nvSpPr>
        <p:spPr/>
        <p:txBody>
          <a:bodyPr>
            <a:normAutofit/>
          </a:bodyPr>
          <a:lstStyle/>
          <a:p>
            <a:pPr algn="l" rtl="0" eaLnBrk="1" hangingPunct="1">
              <a:lnSpc>
                <a:spcPct val="90000"/>
              </a:lnSpc>
            </a:pPr>
            <a:r>
              <a:rPr lang="en-US" altLang="en-US" sz="2400" dirty="0"/>
              <a:t>Modern technology has made research an exciting and a relatively smooth process.</a:t>
            </a:r>
          </a:p>
          <a:p>
            <a:pPr algn="l" rtl="0" eaLnBrk="1" hangingPunct="1">
              <a:lnSpc>
                <a:spcPct val="90000"/>
              </a:lnSpc>
            </a:pPr>
            <a:r>
              <a:rPr lang="en-US" altLang="en-US" sz="2400" dirty="0"/>
              <a:t>Personal  computer with any means to an Internet connection places one within easy reach of knowledge of what is happening in the global markets and how the world economy is impacting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977519BA-9E7F-4E6F-A14C-56505DE48859}"/>
              </a:ext>
            </a:extLst>
          </p:cNvPr>
          <p:cNvSpPr>
            <a:spLocks noGrp="1" noChangeArrowheads="1"/>
          </p:cNvSpPr>
          <p:nvPr>
            <p:ph type="title"/>
          </p:nvPr>
        </p:nvSpPr>
        <p:spPr>
          <a:xfrm>
            <a:off x="2105030" y="568345"/>
            <a:ext cx="6673174" cy="700415"/>
          </a:xfrm>
        </p:spPr>
        <p:txBody>
          <a:bodyPr>
            <a:normAutofit/>
          </a:bodyPr>
          <a:lstStyle/>
          <a:p>
            <a:pPr>
              <a:lnSpc>
                <a:spcPct val="90000"/>
              </a:lnSpc>
            </a:pPr>
            <a:r>
              <a:rPr lang="en-US" altLang="en-US" sz="3200" dirty="0"/>
              <a:t>Steps of business research:</a:t>
            </a:r>
          </a:p>
        </p:txBody>
      </p:sp>
      <p:sp>
        <p:nvSpPr>
          <p:cNvPr id="13316" name="Rectangle 3">
            <a:extLst>
              <a:ext uri="{FF2B5EF4-FFF2-40B4-BE49-F238E27FC236}">
                <a16:creationId xmlns:a16="http://schemas.microsoft.com/office/drawing/2014/main" id="{040C4391-4A83-4C60-A81A-ED79BDF65C0E}"/>
              </a:ext>
            </a:extLst>
          </p:cNvPr>
          <p:cNvSpPr>
            <a:spLocks noGrp="1" noChangeArrowheads="1"/>
          </p:cNvSpPr>
          <p:nvPr>
            <p:ph idx="1"/>
          </p:nvPr>
        </p:nvSpPr>
        <p:spPr/>
        <p:txBody>
          <a:bodyPr>
            <a:normAutofit fontScale="92500" lnSpcReduction="20000"/>
          </a:bodyPr>
          <a:lstStyle/>
          <a:p>
            <a:pPr algn="l" rtl="0" eaLnBrk="1" hangingPunct="1">
              <a:lnSpc>
                <a:spcPct val="90000"/>
              </a:lnSpc>
              <a:buClr>
                <a:srgbClr val="0000FF"/>
              </a:buClr>
              <a:buSzTx/>
              <a:buFont typeface="Wingdings" panose="05000000000000000000" pitchFamily="2" charset="2"/>
              <a:buChar char="ü"/>
            </a:pPr>
            <a:r>
              <a:rPr lang="en-US" altLang="en-US" sz="2600" dirty="0"/>
              <a:t>To know where the problem areas exist in the organization.</a:t>
            </a:r>
          </a:p>
          <a:p>
            <a:pPr algn="l" rtl="0" eaLnBrk="1" hangingPunct="1">
              <a:lnSpc>
                <a:spcPct val="90000"/>
              </a:lnSpc>
              <a:buClr>
                <a:srgbClr val="0000FF"/>
              </a:buClr>
              <a:buSzTx/>
              <a:buFont typeface="Wingdings" panose="05000000000000000000" pitchFamily="2" charset="2"/>
              <a:buChar char="ü"/>
            </a:pPr>
            <a:endParaRPr lang="en-US" altLang="en-US" sz="2600" dirty="0"/>
          </a:p>
          <a:p>
            <a:pPr algn="l" rtl="0" eaLnBrk="1" hangingPunct="1">
              <a:lnSpc>
                <a:spcPct val="90000"/>
              </a:lnSpc>
              <a:buClr>
                <a:srgbClr val="0000FF"/>
              </a:buClr>
              <a:buSzTx/>
              <a:buFont typeface="Wingdings" panose="05000000000000000000" pitchFamily="2" charset="2"/>
              <a:buChar char="ü"/>
            </a:pPr>
            <a:r>
              <a:rPr lang="en-US" altLang="en-US" sz="2600" dirty="0"/>
              <a:t>To identify as clearly and specifically as possible the problems that need to be studied and resolved.</a:t>
            </a:r>
          </a:p>
          <a:p>
            <a:pPr algn="l" rtl="0" eaLnBrk="1" hangingPunct="1">
              <a:lnSpc>
                <a:spcPct val="90000"/>
              </a:lnSpc>
              <a:buClr>
                <a:srgbClr val="0000FF"/>
              </a:buClr>
              <a:buSzTx/>
              <a:buFont typeface="Wingdings" panose="05000000000000000000" pitchFamily="2" charset="2"/>
              <a:buChar char="ü"/>
            </a:pPr>
            <a:endParaRPr lang="en-US" altLang="en-US" sz="2600" dirty="0"/>
          </a:p>
          <a:p>
            <a:pPr algn="l" rtl="0" eaLnBrk="1" hangingPunct="1">
              <a:lnSpc>
                <a:spcPct val="90000"/>
              </a:lnSpc>
              <a:buClr>
                <a:srgbClr val="0000FF"/>
              </a:buClr>
              <a:buSzTx/>
              <a:buFont typeface="Wingdings" panose="05000000000000000000" pitchFamily="2" charset="2"/>
              <a:buChar char="ü"/>
            </a:pPr>
            <a:r>
              <a:rPr lang="en-US" altLang="en-US" sz="2600" dirty="0"/>
              <a:t>Gather information, analyze the data, and determine the factors that are  associated with the problem and solve it by taking the necessary corrective measures.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AB3D-F432-4A33-A94F-17897C6EDFFA}"/>
              </a:ext>
            </a:extLst>
          </p:cNvPr>
          <p:cNvSpPr>
            <a:spLocks noGrp="1"/>
          </p:cNvSpPr>
          <p:nvPr>
            <p:ph type="title"/>
          </p:nvPr>
        </p:nvSpPr>
        <p:spPr>
          <a:xfrm>
            <a:off x="2105030" y="568345"/>
            <a:ext cx="6673174" cy="772423"/>
          </a:xfrm>
        </p:spPr>
        <p:txBody>
          <a:bodyPr>
            <a:normAutofit/>
          </a:bodyPr>
          <a:lstStyle/>
          <a:p>
            <a:r>
              <a:rPr lang="en-US" sz="3200" dirty="0"/>
              <a:t>Problem Definition</a:t>
            </a:r>
          </a:p>
        </p:txBody>
      </p:sp>
      <p:sp>
        <p:nvSpPr>
          <p:cNvPr id="3" name="Content Placeholder 2">
            <a:extLst>
              <a:ext uri="{FF2B5EF4-FFF2-40B4-BE49-F238E27FC236}">
                <a16:creationId xmlns:a16="http://schemas.microsoft.com/office/drawing/2014/main" id="{3BDD5B84-B312-47EE-AFB3-7092DAF878C3}"/>
              </a:ext>
            </a:extLst>
          </p:cNvPr>
          <p:cNvSpPr>
            <a:spLocks noGrp="1"/>
          </p:cNvSpPr>
          <p:nvPr>
            <p:ph idx="1"/>
          </p:nvPr>
        </p:nvSpPr>
        <p:spPr>
          <a:xfrm>
            <a:off x="2200276" y="2204864"/>
            <a:ext cx="6577928" cy="3885040"/>
          </a:xfrm>
        </p:spPr>
        <p:txBody>
          <a:bodyPr>
            <a:normAutofit/>
          </a:bodyPr>
          <a:lstStyle/>
          <a:p>
            <a:r>
              <a:rPr lang="en-US" sz="2400" dirty="0"/>
              <a:t>A problem does not necessarily mean that something is seriously wrong with a current situation that needs to be rectified immediately.</a:t>
            </a:r>
          </a:p>
          <a:p>
            <a:r>
              <a:rPr lang="en-US" sz="2400" dirty="0"/>
              <a:t> A problem could simply indicate an interest in an issue where finding the right answers might help to improve an existing situation. Thus,</a:t>
            </a:r>
          </a:p>
          <a:p>
            <a:r>
              <a:rPr lang="en-US" sz="2400" dirty="0"/>
              <a:t>A</a:t>
            </a:r>
            <a:r>
              <a:rPr lang="en-US" sz="2400" b="1" dirty="0"/>
              <a:t> problem as any situation where a gap exists between the actual and the desired ideal states. </a:t>
            </a:r>
            <a:endParaRPr lang="en-US" sz="2400" dirty="0"/>
          </a:p>
        </p:txBody>
      </p:sp>
    </p:spTree>
    <p:extLst>
      <p:ext uri="{BB962C8B-B14F-4D97-AF65-F5344CB8AC3E}">
        <p14:creationId xmlns:p14="http://schemas.microsoft.com/office/powerpoint/2010/main" val="400616086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TotalTime>
  <Words>985</Words>
  <Application>Microsoft Office PowerPoint</Application>
  <PresentationFormat>On-screen Show (4:3)</PresentationFormat>
  <Paragraphs>118</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Schoolbook</vt:lpstr>
      <vt:lpstr>Corbel</vt:lpstr>
      <vt:lpstr>Tahoma</vt:lpstr>
      <vt:lpstr>Wingdings</vt:lpstr>
      <vt:lpstr>Feathered</vt:lpstr>
      <vt:lpstr>Research Methods for Business A skill Building Approach</vt:lpstr>
      <vt:lpstr>Research</vt:lpstr>
      <vt:lpstr>Business Research</vt:lpstr>
      <vt:lpstr>TYPES OF BUSINESS RESEARCH:  APPLIED AND BASIC   </vt:lpstr>
      <vt:lpstr>Applied Research.</vt:lpstr>
      <vt:lpstr>Basic Research: a.k.a (Basic Research or Fundamental Research)</vt:lpstr>
      <vt:lpstr>Role of IT in Research</vt:lpstr>
      <vt:lpstr>Steps of business research:</vt:lpstr>
      <vt:lpstr>Problem Definition</vt:lpstr>
      <vt:lpstr>Research areas for Manager</vt:lpstr>
      <vt:lpstr>Internal Versus External Consultants/Researchers</vt:lpstr>
      <vt:lpstr>Advantages of Internal Researchers</vt:lpstr>
      <vt:lpstr>Disadvantages of Internal Researchers</vt:lpstr>
      <vt:lpstr>Advantages of External Consultants</vt:lpstr>
      <vt:lpstr>Disadvantages of External Consultants</vt:lpstr>
      <vt:lpstr>Ethics  and Business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CHAPTER 1</dc:title>
  <dc:creator>Azmat Ali Shah</dc:creator>
  <cp:lastModifiedBy>Salman</cp:lastModifiedBy>
  <cp:revision>88</cp:revision>
  <dcterms:created xsi:type="dcterms:W3CDTF">2008-06-17T12:42:37Z</dcterms:created>
  <dcterms:modified xsi:type="dcterms:W3CDTF">2020-10-12T11:42:42Z</dcterms:modified>
  <cp:contentStatus/>
</cp:coreProperties>
</file>