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6" r:id="rId5"/>
    <p:sldId id="277" r:id="rId6"/>
    <p:sldId id="259" r:id="rId7"/>
    <p:sldId id="278" r:id="rId8"/>
    <p:sldId id="260" r:id="rId9"/>
    <p:sldId id="279" r:id="rId10"/>
    <p:sldId id="261" r:id="rId11"/>
    <p:sldId id="262" r:id="rId12"/>
    <p:sldId id="263" r:id="rId13"/>
    <p:sldId id="264" r:id="rId14"/>
    <p:sldId id="265" r:id="rId15"/>
    <p:sldId id="280" r:id="rId16"/>
    <p:sldId id="266" r:id="rId17"/>
    <p:sldId id="267" r:id="rId18"/>
    <p:sldId id="268" r:id="rId19"/>
    <p:sldId id="269" r:id="rId20"/>
    <p:sldId id="270" r:id="rId21"/>
    <p:sldId id="271" r:id="rId22"/>
    <p:sldId id="272" r:id="rId23"/>
    <p:sldId id="273" r:id="rId24"/>
    <p:sldId id="274"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5" d="100"/>
          <a:sy n="45" d="100"/>
        </p:scale>
        <p:origin x="-123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7044C5-CB6F-49A4-9F40-DD0093190DEE}" type="doc">
      <dgm:prSet loTypeId="urn:microsoft.com/office/officeart/2005/8/layout/arrow2" loCatId="process" qsTypeId="urn:microsoft.com/office/officeart/2005/8/quickstyle/3d1" qsCatId="3D" csTypeId="urn:microsoft.com/office/officeart/2005/8/colors/accent1_2" csCatId="accent1" phldr="1"/>
      <dgm:spPr/>
    </dgm:pt>
    <dgm:pt modelId="{88BD4F94-88CF-42D2-AA84-22D85D6ABD24}">
      <dgm:prSet phldrT="[Text]" custT="1"/>
      <dgm:spPr/>
      <dgm:t>
        <a:bodyPr/>
        <a:lstStyle/>
        <a:p>
          <a:r>
            <a:rPr lang="en-US" sz="2800" b="1" dirty="0" smtClean="0"/>
            <a:t>Sanitation workers and environment</a:t>
          </a:r>
          <a:endParaRPr lang="en-US" sz="2800" b="1" dirty="0"/>
        </a:p>
      </dgm:t>
    </dgm:pt>
    <dgm:pt modelId="{62524393-2B67-4994-BA32-95093607BDA5}" type="parTrans" cxnId="{0C92F910-6565-4790-9394-010AD0BFC6ED}">
      <dgm:prSet/>
      <dgm:spPr/>
      <dgm:t>
        <a:bodyPr/>
        <a:lstStyle/>
        <a:p>
          <a:endParaRPr lang="en-US"/>
        </a:p>
      </dgm:t>
    </dgm:pt>
    <dgm:pt modelId="{DCE7B966-8A27-46C1-A3A5-95060439FC12}" type="sibTrans" cxnId="{0C92F910-6565-4790-9394-010AD0BFC6ED}">
      <dgm:prSet/>
      <dgm:spPr/>
      <dgm:t>
        <a:bodyPr/>
        <a:lstStyle/>
        <a:p>
          <a:endParaRPr lang="en-US"/>
        </a:p>
      </dgm:t>
    </dgm:pt>
    <dgm:pt modelId="{95AC75AC-9553-4DF6-8918-A2013F0564D7}">
      <dgm:prSet phldrT="[Text]" custT="1"/>
      <dgm:spPr/>
      <dgm:t>
        <a:bodyPr/>
        <a:lstStyle/>
        <a:p>
          <a:r>
            <a:rPr lang="en-US" sz="2400" b="1" dirty="0" smtClean="0"/>
            <a:t>Medical &amp; Paramedical staff</a:t>
          </a:r>
          <a:endParaRPr lang="en-US" sz="2400" b="1" dirty="0"/>
        </a:p>
      </dgm:t>
    </dgm:pt>
    <dgm:pt modelId="{B0D8B681-46D0-40A4-8EBB-4CE74C0EF072}" type="parTrans" cxnId="{D0630EB4-FB1F-4FC4-B87A-29C0C618819F}">
      <dgm:prSet/>
      <dgm:spPr/>
      <dgm:t>
        <a:bodyPr/>
        <a:lstStyle/>
        <a:p>
          <a:endParaRPr lang="en-US"/>
        </a:p>
      </dgm:t>
    </dgm:pt>
    <dgm:pt modelId="{FF17665D-105C-4F8A-A6A7-CF64F7BB1788}" type="sibTrans" cxnId="{D0630EB4-FB1F-4FC4-B87A-29C0C618819F}">
      <dgm:prSet/>
      <dgm:spPr/>
      <dgm:t>
        <a:bodyPr/>
        <a:lstStyle/>
        <a:p>
          <a:endParaRPr lang="en-US"/>
        </a:p>
      </dgm:t>
    </dgm:pt>
    <dgm:pt modelId="{040198AD-E2BA-44DA-98AD-2D7683016184}">
      <dgm:prSet phldrT="[Text]" custT="1"/>
      <dgm:spPr/>
      <dgm:t>
        <a:bodyPr/>
        <a:lstStyle/>
        <a:p>
          <a:r>
            <a:rPr lang="en-US" sz="2400" b="1" dirty="0" smtClean="0"/>
            <a:t>Patients and Public</a:t>
          </a:r>
          <a:endParaRPr lang="en-US" sz="2400" b="1" dirty="0"/>
        </a:p>
      </dgm:t>
    </dgm:pt>
    <dgm:pt modelId="{74F726B5-F6F3-45A0-9468-C38C1880F242}" type="parTrans" cxnId="{AA4C44CC-6490-466B-A8D8-84D1BAC05070}">
      <dgm:prSet/>
      <dgm:spPr/>
      <dgm:t>
        <a:bodyPr/>
        <a:lstStyle/>
        <a:p>
          <a:endParaRPr lang="en-US"/>
        </a:p>
      </dgm:t>
    </dgm:pt>
    <dgm:pt modelId="{41B6C582-307B-4925-B057-8A558CB6CBBE}" type="sibTrans" cxnId="{AA4C44CC-6490-466B-A8D8-84D1BAC05070}">
      <dgm:prSet/>
      <dgm:spPr/>
      <dgm:t>
        <a:bodyPr/>
        <a:lstStyle/>
        <a:p>
          <a:endParaRPr lang="en-US"/>
        </a:p>
      </dgm:t>
    </dgm:pt>
    <dgm:pt modelId="{24A504D4-D537-4C03-98A4-2DCD4ED095EA}" type="pres">
      <dgm:prSet presAssocID="{127044C5-CB6F-49A4-9F40-DD0093190DEE}" presName="arrowDiagram" presStyleCnt="0">
        <dgm:presLayoutVars>
          <dgm:chMax val="5"/>
          <dgm:dir/>
          <dgm:resizeHandles val="exact"/>
        </dgm:presLayoutVars>
      </dgm:prSet>
      <dgm:spPr/>
    </dgm:pt>
    <dgm:pt modelId="{AB5F2325-E7CB-46D9-A8AF-08F4582A9CF9}" type="pres">
      <dgm:prSet presAssocID="{127044C5-CB6F-49A4-9F40-DD0093190DEE}" presName="arrow" presStyleLbl="bgShp" presStyleIdx="0" presStyleCnt="1" custLinFactNeighborX="509"/>
      <dgm:spPr>
        <a:solidFill>
          <a:schemeClr val="accent1">
            <a:alpha val="82000"/>
          </a:schemeClr>
        </a:solidFill>
      </dgm:spPr>
    </dgm:pt>
    <dgm:pt modelId="{3249425E-9687-43A4-B842-4633FC3981B8}" type="pres">
      <dgm:prSet presAssocID="{127044C5-CB6F-49A4-9F40-DD0093190DEE}" presName="arrowDiagram3" presStyleCnt="0"/>
      <dgm:spPr/>
    </dgm:pt>
    <dgm:pt modelId="{C3ECD313-19B6-416D-9C1A-8E9779D6B6E4}" type="pres">
      <dgm:prSet presAssocID="{88BD4F94-88CF-42D2-AA84-22D85D6ABD24}" presName="bullet3a" presStyleLbl="node1" presStyleIdx="0" presStyleCnt="3"/>
      <dgm:spPr/>
    </dgm:pt>
    <dgm:pt modelId="{51E56C36-6B04-43C4-B591-58E28323D1F4}" type="pres">
      <dgm:prSet presAssocID="{88BD4F94-88CF-42D2-AA84-22D85D6ABD24}" presName="textBox3a" presStyleLbl="revTx" presStyleIdx="0" presStyleCnt="3" custScaleX="117045" custScaleY="96251">
        <dgm:presLayoutVars>
          <dgm:bulletEnabled val="1"/>
        </dgm:presLayoutVars>
      </dgm:prSet>
      <dgm:spPr/>
      <dgm:t>
        <a:bodyPr/>
        <a:lstStyle/>
        <a:p>
          <a:endParaRPr lang="en-US"/>
        </a:p>
      </dgm:t>
    </dgm:pt>
    <dgm:pt modelId="{FF537841-2F94-460D-B8EA-7259A7D85BCA}" type="pres">
      <dgm:prSet presAssocID="{95AC75AC-9553-4DF6-8918-A2013F0564D7}" presName="bullet3b" presStyleLbl="node1" presStyleIdx="1" presStyleCnt="3"/>
      <dgm:spPr/>
    </dgm:pt>
    <dgm:pt modelId="{FAA4A26C-883D-44FD-83AB-44085D0E6B50}" type="pres">
      <dgm:prSet presAssocID="{95AC75AC-9553-4DF6-8918-A2013F0564D7}" presName="textBox3b" presStyleLbl="revTx" presStyleIdx="1" presStyleCnt="3" custScaleX="96726" custScaleY="114417">
        <dgm:presLayoutVars>
          <dgm:bulletEnabled val="1"/>
        </dgm:presLayoutVars>
      </dgm:prSet>
      <dgm:spPr/>
      <dgm:t>
        <a:bodyPr/>
        <a:lstStyle/>
        <a:p>
          <a:endParaRPr lang="en-US"/>
        </a:p>
      </dgm:t>
    </dgm:pt>
    <dgm:pt modelId="{80F6E7D1-BA66-4F10-A8F7-A5F82C6C83A9}" type="pres">
      <dgm:prSet presAssocID="{040198AD-E2BA-44DA-98AD-2D7683016184}" presName="bullet3c" presStyleLbl="node1" presStyleIdx="2" presStyleCnt="3" custLinFactNeighborX="-9582" custLinFactNeighborY="-439"/>
      <dgm:spPr/>
    </dgm:pt>
    <dgm:pt modelId="{1930C823-266E-482F-8DA9-2BBB595B3ACD}" type="pres">
      <dgm:prSet presAssocID="{040198AD-E2BA-44DA-98AD-2D7683016184}" presName="textBox3c" presStyleLbl="revTx" presStyleIdx="2" presStyleCnt="3" custScaleX="96131" custScaleY="109661">
        <dgm:presLayoutVars>
          <dgm:bulletEnabled val="1"/>
        </dgm:presLayoutVars>
      </dgm:prSet>
      <dgm:spPr/>
      <dgm:t>
        <a:bodyPr/>
        <a:lstStyle/>
        <a:p>
          <a:endParaRPr lang="en-US"/>
        </a:p>
      </dgm:t>
    </dgm:pt>
  </dgm:ptLst>
  <dgm:cxnLst>
    <dgm:cxn modelId="{AA4C44CC-6490-466B-A8D8-84D1BAC05070}" srcId="{127044C5-CB6F-49A4-9F40-DD0093190DEE}" destId="{040198AD-E2BA-44DA-98AD-2D7683016184}" srcOrd="2" destOrd="0" parTransId="{74F726B5-F6F3-45A0-9468-C38C1880F242}" sibTransId="{41B6C582-307B-4925-B057-8A558CB6CBBE}"/>
    <dgm:cxn modelId="{342B5CAC-398A-4CC2-B2AF-41117B100291}" type="presOf" srcId="{95AC75AC-9553-4DF6-8918-A2013F0564D7}" destId="{FAA4A26C-883D-44FD-83AB-44085D0E6B50}" srcOrd="0" destOrd="0" presId="urn:microsoft.com/office/officeart/2005/8/layout/arrow2"/>
    <dgm:cxn modelId="{0C92F910-6565-4790-9394-010AD0BFC6ED}" srcId="{127044C5-CB6F-49A4-9F40-DD0093190DEE}" destId="{88BD4F94-88CF-42D2-AA84-22D85D6ABD24}" srcOrd="0" destOrd="0" parTransId="{62524393-2B67-4994-BA32-95093607BDA5}" sibTransId="{DCE7B966-8A27-46C1-A3A5-95060439FC12}"/>
    <dgm:cxn modelId="{4280DECD-C01A-4BCD-BE4B-FE13722B01C0}" type="presOf" srcId="{127044C5-CB6F-49A4-9F40-DD0093190DEE}" destId="{24A504D4-D537-4C03-98A4-2DCD4ED095EA}" srcOrd="0" destOrd="0" presId="urn:microsoft.com/office/officeart/2005/8/layout/arrow2"/>
    <dgm:cxn modelId="{B98626FB-203B-4131-B4D3-A9905EA9DC6C}" type="presOf" srcId="{040198AD-E2BA-44DA-98AD-2D7683016184}" destId="{1930C823-266E-482F-8DA9-2BBB595B3ACD}" srcOrd="0" destOrd="0" presId="urn:microsoft.com/office/officeart/2005/8/layout/arrow2"/>
    <dgm:cxn modelId="{D0630EB4-FB1F-4FC4-B87A-29C0C618819F}" srcId="{127044C5-CB6F-49A4-9F40-DD0093190DEE}" destId="{95AC75AC-9553-4DF6-8918-A2013F0564D7}" srcOrd="1" destOrd="0" parTransId="{B0D8B681-46D0-40A4-8EBB-4CE74C0EF072}" sibTransId="{FF17665D-105C-4F8A-A6A7-CF64F7BB1788}"/>
    <dgm:cxn modelId="{562A4D90-DA3A-47F2-AF82-EF3F5A39B917}" type="presOf" srcId="{88BD4F94-88CF-42D2-AA84-22D85D6ABD24}" destId="{51E56C36-6B04-43C4-B591-58E28323D1F4}" srcOrd="0" destOrd="0" presId="urn:microsoft.com/office/officeart/2005/8/layout/arrow2"/>
    <dgm:cxn modelId="{C62F07F0-9CFB-4AE1-A727-B9E0A40BA4C4}" type="presParOf" srcId="{24A504D4-D537-4C03-98A4-2DCD4ED095EA}" destId="{AB5F2325-E7CB-46D9-A8AF-08F4582A9CF9}" srcOrd="0" destOrd="0" presId="urn:microsoft.com/office/officeart/2005/8/layout/arrow2"/>
    <dgm:cxn modelId="{E23FCC64-2257-42E0-AACC-3A849E93C145}" type="presParOf" srcId="{24A504D4-D537-4C03-98A4-2DCD4ED095EA}" destId="{3249425E-9687-43A4-B842-4633FC3981B8}" srcOrd="1" destOrd="0" presId="urn:microsoft.com/office/officeart/2005/8/layout/arrow2"/>
    <dgm:cxn modelId="{1CED4C17-4EB9-4D8E-ADF3-08173DFB703F}" type="presParOf" srcId="{3249425E-9687-43A4-B842-4633FC3981B8}" destId="{C3ECD313-19B6-416D-9C1A-8E9779D6B6E4}" srcOrd="0" destOrd="0" presId="urn:microsoft.com/office/officeart/2005/8/layout/arrow2"/>
    <dgm:cxn modelId="{8BA3FCD2-9A07-4832-9502-A92059B147A3}" type="presParOf" srcId="{3249425E-9687-43A4-B842-4633FC3981B8}" destId="{51E56C36-6B04-43C4-B591-58E28323D1F4}" srcOrd="1" destOrd="0" presId="urn:microsoft.com/office/officeart/2005/8/layout/arrow2"/>
    <dgm:cxn modelId="{69C042BD-9D4D-482D-AEB5-E008C0E58CC5}" type="presParOf" srcId="{3249425E-9687-43A4-B842-4633FC3981B8}" destId="{FF537841-2F94-460D-B8EA-7259A7D85BCA}" srcOrd="2" destOrd="0" presId="urn:microsoft.com/office/officeart/2005/8/layout/arrow2"/>
    <dgm:cxn modelId="{9A98D7F2-4CC0-4A64-8B49-4158A22C95E0}" type="presParOf" srcId="{3249425E-9687-43A4-B842-4633FC3981B8}" destId="{FAA4A26C-883D-44FD-83AB-44085D0E6B50}" srcOrd="3" destOrd="0" presId="urn:microsoft.com/office/officeart/2005/8/layout/arrow2"/>
    <dgm:cxn modelId="{165B9106-56FE-4A39-8880-E9E5EEF4B992}" type="presParOf" srcId="{3249425E-9687-43A4-B842-4633FC3981B8}" destId="{80F6E7D1-BA66-4F10-A8F7-A5F82C6C83A9}" srcOrd="4" destOrd="0" presId="urn:microsoft.com/office/officeart/2005/8/layout/arrow2"/>
    <dgm:cxn modelId="{20F78CF2-BBE7-4141-958F-434C66158991}" type="presParOf" srcId="{3249425E-9687-43A4-B842-4633FC3981B8}" destId="{1930C823-266E-482F-8DA9-2BBB595B3ACD}" srcOrd="5" destOrd="0" presId="urn:microsoft.com/office/officeart/2005/8/layout/arrow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5F2325-E7CB-46D9-A8AF-08F4582A9CF9}">
      <dsp:nvSpPr>
        <dsp:cNvPr id="0" name=""/>
        <dsp:cNvSpPr/>
      </dsp:nvSpPr>
      <dsp:spPr>
        <a:xfrm>
          <a:off x="195839" y="-104584"/>
          <a:ext cx="8534401" cy="5334000"/>
        </a:xfrm>
        <a:prstGeom prst="swooshArrow">
          <a:avLst>
            <a:gd name="adj1" fmla="val 25000"/>
            <a:gd name="adj2" fmla="val 25000"/>
          </a:avLst>
        </a:prstGeom>
        <a:solidFill>
          <a:schemeClr val="accent1">
            <a:alpha val="82000"/>
          </a:schemeClr>
        </a:soli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C3ECD313-19B6-416D-9C1A-8E9779D6B6E4}">
      <dsp:nvSpPr>
        <dsp:cNvPr id="0" name=""/>
        <dsp:cNvSpPr/>
      </dsp:nvSpPr>
      <dsp:spPr>
        <a:xfrm>
          <a:off x="1236268" y="3576943"/>
          <a:ext cx="221894" cy="221894"/>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51E56C36-6B04-43C4-B591-58E28323D1F4}">
      <dsp:nvSpPr>
        <dsp:cNvPr id="0" name=""/>
        <dsp:cNvSpPr/>
      </dsp:nvSpPr>
      <dsp:spPr>
        <a:xfrm>
          <a:off x="1177744" y="3716786"/>
          <a:ext cx="2327458" cy="14837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577" tIns="0" rIns="0" bIns="0" numCol="1" spcCol="1270" anchor="t" anchorCtr="0">
          <a:noAutofit/>
        </a:bodyPr>
        <a:lstStyle/>
        <a:p>
          <a:pPr lvl="0" algn="l" defTabSz="1244600">
            <a:lnSpc>
              <a:spcPct val="90000"/>
            </a:lnSpc>
            <a:spcBef>
              <a:spcPct val="0"/>
            </a:spcBef>
            <a:spcAft>
              <a:spcPct val="35000"/>
            </a:spcAft>
          </a:pPr>
          <a:r>
            <a:rPr lang="en-US" sz="2800" b="1" kern="1200" dirty="0" smtClean="0"/>
            <a:t>Sanitation workers and environment</a:t>
          </a:r>
          <a:endParaRPr lang="en-US" sz="2800" b="1" kern="1200" dirty="0"/>
        </a:p>
      </dsp:txBody>
      <dsp:txXfrm>
        <a:off x="1177744" y="3716786"/>
        <a:ext cx="2327458" cy="1483734"/>
      </dsp:txXfrm>
    </dsp:sp>
    <dsp:sp modelId="{FF537841-2F94-460D-B8EA-7259A7D85BCA}">
      <dsp:nvSpPr>
        <dsp:cNvPr id="0" name=""/>
        <dsp:cNvSpPr/>
      </dsp:nvSpPr>
      <dsp:spPr>
        <a:xfrm>
          <a:off x="3194913" y="2127161"/>
          <a:ext cx="401116" cy="401116"/>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FAA4A26C-883D-44FD-83AB-44085D0E6B50}">
      <dsp:nvSpPr>
        <dsp:cNvPr id="0" name=""/>
        <dsp:cNvSpPr/>
      </dsp:nvSpPr>
      <dsp:spPr>
        <a:xfrm>
          <a:off x="3429001" y="2118551"/>
          <a:ext cx="1981196" cy="3320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2544" tIns="0" rIns="0" bIns="0" numCol="1" spcCol="1270" anchor="t" anchorCtr="0">
          <a:noAutofit/>
        </a:bodyPr>
        <a:lstStyle/>
        <a:p>
          <a:pPr lvl="0" algn="l" defTabSz="1066800">
            <a:lnSpc>
              <a:spcPct val="90000"/>
            </a:lnSpc>
            <a:spcBef>
              <a:spcPct val="0"/>
            </a:spcBef>
            <a:spcAft>
              <a:spcPct val="35000"/>
            </a:spcAft>
          </a:pPr>
          <a:r>
            <a:rPr lang="en-US" sz="2400" b="1" kern="1200" dirty="0" smtClean="0"/>
            <a:t>Medical &amp; Paramedical staff</a:t>
          </a:r>
          <a:endParaRPr lang="en-US" sz="2400" b="1" kern="1200" dirty="0"/>
        </a:p>
      </dsp:txBody>
      <dsp:txXfrm>
        <a:off x="3429001" y="2118551"/>
        <a:ext cx="1981196" cy="3320034"/>
      </dsp:txXfrm>
    </dsp:sp>
    <dsp:sp modelId="{80F6E7D1-BA66-4F10-A8F7-A5F82C6C83A9}">
      <dsp:nvSpPr>
        <dsp:cNvPr id="0" name=""/>
        <dsp:cNvSpPr/>
      </dsp:nvSpPr>
      <dsp:spPr>
        <a:xfrm>
          <a:off x="5497253" y="1242482"/>
          <a:ext cx="554736" cy="554736"/>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1930C823-266E-482F-8DA9-2BBB595B3ACD}">
      <dsp:nvSpPr>
        <dsp:cNvPr id="0" name=""/>
        <dsp:cNvSpPr/>
      </dsp:nvSpPr>
      <dsp:spPr>
        <a:xfrm>
          <a:off x="5867399" y="1343212"/>
          <a:ext cx="1969009" cy="406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3943" tIns="0" rIns="0" bIns="0" numCol="1" spcCol="1270" anchor="t" anchorCtr="0">
          <a:noAutofit/>
        </a:bodyPr>
        <a:lstStyle/>
        <a:p>
          <a:pPr lvl="0" algn="l" defTabSz="1066800">
            <a:lnSpc>
              <a:spcPct val="90000"/>
            </a:lnSpc>
            <a:spcBef>
              <a:spcPct val="0"/>
            </a:spcBef>
            <a:spcAft>
              <a:spcPct val="35000"/>
            </a:spcAft>
          </a:pPr>
          <a:r>
            <a:rPr lang="en-US" sz="2400" b="1" kern="1200" dirty="0" smtClean="0"/>
            <a:t>Patients and Public</a:t>
          </a:r>
          <a:endParaRPr lang="en-US" sz="2400" b="1" kern="1200" dirty="0"/>
        </a:p>
      </dsp:txBody>
      <dsp:txXfrm>
        <a:off x="5867399" y="1343212"/>
        <a:ext cx="1969009" cy="4065276"/>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8/31/2020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8/31/2020</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8/31/2020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8/31/2020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8/31/2020</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8/31/2020</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8/31/2020</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8/31/2020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4.gif"/><Relationship Id="rId3" Type="http://schemas.openxmlformats.org/officeDocument/2006/relationships/diagramLayout" Target="../diagrams/layout1.xml"/><Relationship Id="rId7" Type="http://schemas.openxmlformats.org/officeDocument/2006/relationships/image" Target="../media/image3.gif"/><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image" Target="../media/image2.gif"/><Relationship Id="rId5" Type="http://schemas.openxmlformats.org/officeDocument/2006/relationships/diagramColors" Target="../diagrams/colors1.xml"/><Relationship Id="rId10" Type="http://schemas.microsoft.com/office/2007/relationships/diagramDrawing" Target="../diagrams/drawing1.xml"/><Relationship Id="rId4" Type="http://schemas.openxmlformats.org/officeDocument/2006/relationships/diagramQuickStyle" Target="../diagrams/quickStyle1.xml"/><Relationship Id="rId9" Type="http://schemas.openxmlformats.org/officeDocument/2006/relationships/image" Target="../media/image5.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772400" cy="1676400"/>
          </a:xfrm>
        </p:spPr>
        <p:txBody>
          <a:bodyPr>
            <a:normAutofit/>
          </a:bodyPr>
          <a:lstStyle/>
          <a:p>
            <a:r>
              <a:rPr lang="en-US" dirty="0"/>
              <a:t>Hospital waste classification, segregation, collection, transport and disposal</a:t>
            </a:r>
          </a:p>
        </p:txBody>
      </p:sp>
    </p:spTree>
    <p:extLst>
      <p:ext uri="{BB962C8B-B14F-4D97-AF65-F5344CB8AC3E}">
        <p14:creationId xmlns:p14="http://schemas.microsoft.com/office/powerpoint/2010/main" xmlns="" val="1468888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Classification of hospital waste</a:t>
            </a:r>
          </a:p>
        </p:txBody>
      </p:sp>
      <p:sp>
        <p:nvSpPr>
          <p:cNvPr id="3" name="Content Placeholder 2"/>
          <p:cNvSpPr>
            <a:spLocks noGrp="1"/>
          </p:cNvSpPr>
          <p:nvPr>
            <p:ph sz="quarter" idx="1"/>
          </p:nvPr>
        </p:nvSpPr>
        <p:spPr/>
        <p:txBody>
          <a:bodyPr>
            <a:normAutofit fontScale="77500" lnSpcReduction="20000"/>
          </a:bodyPr>
          <a:lstStyle/>
          <a:p>
            <a:pPr marL="0" indent="0">
              <a:buNone/>
            </a:pPr>
            <a:r>
              <a:rPr lang="en-US" b="1" dirty="0"/>
              <a:t>Pharmaceutical waste:</a:t>
            </a:r>
            <a:endParaRPr lang="en-US" dirty="0"/>
          </a:p>
          <a:p>
            <a:r>
              <a:rPr lang="en-US" dirty="0"/>
              <a:t>Waste containing pharmaceutical substances including expired, unused &amp; contaminated pharmaceuticals, e.g., expired drugs, vaccines and </a:t>
            </a:r>
            <a:r>
              <a:rPr lang="en-US" dirty="0" err="1" smtClean="0"/>
              <a:t>seras</a:t>
            </a:r>
            <a:endParaRPr lang="en-US" dirty="0"/>
          </a:p>
          <a:p>
            <a:pPr marL="0" indent="0">
              <a:buNone/>
            </a:pPr>
            <a:r>
              <a:rPr lang="en-US" b="1" dirty="0" smtClean="0"/>
              <a:t>Pressurized </a:t>
            </a:r>
            <a:r>
              <a:rPr lang="en-US" b="1" dirty="0"/>
              <a:t>container:</a:t>
            </a:r>
            <a:endParaRPr lang="en-US" dirty="0"/>
          </a:p>
          <a:p>
            <a:r>
              <a:rPr lang="en-US" dirty="0"/>
              <a:t>Many type of gas are used in health care and often are stored in pressurized cylinders, cartridges, and aerosol cans. Many of these once empty or of no further use (although they may still contain residues), are reusable, but certain type notably aerosol cans, must be dispose off. Whether inert or potentially harmful gases in pressurized container should always be handled with care container may explode if incinerated of accidentally </a:t>
            </a:r>
            <a:r>
              <a:rPr lang="en-US" dirty="0" smtClean="0"/>
              <a:t>punctured</a:t>
            </a:r>
            <a:endParaRPr lang="en-US" dirty="0"/>
          </a:p>
          <a:p>
            <a:pPr marL="0" indent="0">
              <a:buNone/>
            </a:pPr>
            <a:r>
              <a:rPr lang="en-US" b="1" dirty="0" err="1" smtClean="0"/>
              <a:t>Genotoxic</a:t>
            </a:r>
            <a:r>
              <a:rPr lang="en-US" b="1" dirty="0" smtClean="0"/>
              <a:t> </a:t>
            </a:r>
            <a:r>
              <a:rPr lang="en-US" b="1" dirty="0"/>
              <a:t>waste:</a:t>
            </a:r>
            <a:endParaRPr lang="en-US" dirty="0"/>
          </a:p>
          <a:p>
            <a:r>
              <a:rPr lang="en-US" dirty="0" err="1"/>
              <a:t>Genotoxic</a:t>
            </a:r>
            <a:r>
              <a:rPr lang="en-US" dirty="0"/>
              <a:t> waste consists of highly hazardous, mutagenic, </a:t>
            </a:r>
            <a:r>
              <a:rPr lang="en-US" dirty="0" err="1"/>
              <a:t>teratogenic</a:t>
            </a:r>
            <a:r>
              <a:rPr lang="en-US" dirty="0"/>
              <a:t>, or carcinogenic waste containing substances with </a:t>
            </a:r>
            <a:r>
              <a:rPr lang="en-US" dirty="0" err="1"/>
              <a:t>genotoxic</a:t>
            </a:r>
            <a:r>
              <a:rPr lang="en-US" dirty="0"/>
              <a:t> properties e.g., Cytotoxic, neoplastic drugs used in cancer treatment, their metabolites and </a:t>
            </a:r>
            <a:r>
              <a:rPr lang="en-US" dirty="0" err="1"/>
              <a:t>genotoxic</a:t>
            </a:r>
            <a:r>
              <a:rPr lang="en-US" dirty="0"/>
              <a:t> chemicals.</a:t>
            </a:r>
          </a:p>
          <a:p>
            <a:endParaRPr lang="en-US" dirty="0"/>
          </a:p>
        </p:txBody>
      </p:sp>
    </p:spTree>
    <p:extLst>
      <p:ext uri="{BB962C8B-B14F-4D97-AF65-F5344CB8AC3E}">
        <p14:creationId xmlns:p14="http://schemas.microsoft.com/office/powerpoint/2010/main" xmlns="" val="605331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Segregation of hospital waste</a:t>
            </a:r>
          </a:p>
        </p:txBody>
      </p:sp>
      <p:sp>
        <p:nvSpPr>
          <p:cNvPr id="3" name="Content Placeholder 2"/>
          <p:cNvSpPr>
            <a:spLocks noGrp="1"/>
          </p:cNvSpPr>
          <p:nvPr>
            <p:ph sz="quarter" idx="1"/>
          </p:nvPr>
        </p:nvSpPr>
        <p:spPr/>
        <p:txBody>
          <a:bodyPr>
            <a:normAutofit fontScale="92500" lnSpcReduction="20000"/>
          </a:bodyPr>
          <a:lstStyle/>
          <a:p>
            <a:r>
              <a:rPr lang="en-US" dirty="0"/>
              <a:t>Segregation is separating waste by type (e.g., infectious waste, pharmaceutical waste) into color-coded bags at the place where it is </a:t>
            </a:r>
            <a:r>
              <a:rPr lang="en-US" dirty="0" smtClean="0"/>
              <a:t>generated</a:t>
            </a:r>
          </a:p>
          <a:p>
            <a:r>
              <a:rPr lang="en-US" dirty="0" smtClean="0"/>
              <a:t>The </a:t>
            </a:r>
            <a:r>
              <a:rPr lang="en-US" dirty="0"/>
              <a:t>key to minimization and effective management of health-care waste is segregation (separation) and identification of the </a:t>
            </a:r>
            <a:r>
              <a:rPr lang="en-US" dirty="0" smtClean="0"/>
              <a:t>waste</a:t>
            </a:r>
          </a:p>
          <a:p>
            <a:r>
              <a:rPr lang="en-US" dirty="0" smtClean="0"/>
              <a:t>Appropriate </a:t>
            </a:r>
            <a:r>
              <a:rPr lang="en-US" dirty="0"/>
              <a:t>handling, treatment, and disposal of waste by type reduce costs and do much to protect public </a:t>
            </a:r>
            <a:r>
              <a:rPr lang="en-US" dirty="0" smtClean="0"/>
              <a:t>health</a:t>
            </a:r>
          </a:p>
          <a:p>
            <a:r>
              <a:rPr lang="en-US" dirty="0" smtClean="0"/>
              <a:t>Segregation </a:t>
            </a:r>
            <a:r>
              <a:rPr lang="en-US" dirty="0"/>
              <a:t>should always be the responsibility of the waste producer, should take place as close as possible to where the waste is generated, and should be maintained in storage areas and during </a:t>
            </a:r>
            <a:r>
              <a:rPr lang="en-US" dirty="0" smtClean="0"/>
              <a:t>transport</a:t>
            </a:r>
            <a:r>
              <a:rPr lang="en-US" dirty="0"/>
              <a:t> </a:t>
            </a:r>
          </a:p>
          <a:p>
            <a:r>
              <a:rPr lang="en-US" dirty="0"/>
              <a:t>The most appropriate way of identifying the categories of health-care waste is by sorting the waste into color-coded plastic bags or </a:t>
            </a:r>
            <a:r>
              <a:rPr lang="en-US" dirty="0" smtClean="0"/>
              <a:t>containers</a:t>
            </a:r>
            <a:endParaRPr lang="en-US" dirty="0"/>
          </a:p>
        </p:txBody>
      </p:sp>
    </p:spTree>
    <p:extLst>
      <p:ext uri="{BB962C8B-B14F-4D97-AF65-F5344CB8AC3E}">
        <p14:creationId xmlns:p14="http://schemas.microsoft.com/office/powerpoint/2010/main" xmlns="" val="15099598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219200" y="914400"/>
            <a:ext cx="6553200" cy="41941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5459391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Segregation of hospital waste</a:t>
            </a:r>
          </a:p>
        </p:txBody>
      </p:sp>
      <p:sp>
        <p:nvSpPr>
          <p:cNvPr id="3" name="Content Placeholder 2"/>
          <p:cNvSpPr>
            <a:spLocks noGrp="1"/>
          </p:cNvSpPr>
          <p:nvPr>
            <p:ph sz="quarter" idx="1"/>
          </p:nvPr>
        </p:nvSpPr>
        <p:spPr/>
        <p:txBody>
          <a:bodyPr>
            <a:normAutofit fontScale="85000" lnSpcReduction="20000"/>
          </a:bodyPr>
          <a:lstStyle/>
          <a:p>
            <a:r>
              <a:rPr lang="en-US" dirty="0"/>
              <a:t>In our setting we can design a three-bin system for waste as </a:t>
            </a:r>
            <a:r>
              <a:rPr lang="en-US" dirty="0" smtClean="0"/>
              <a:t>follows</a:t>
            </a:r>
          </a:p>
          <a:p>
            <a:pPr marL="0" indent="0">
              <a:buNone/>
            </a:pPr>
            <a:r>
              <a:rPr lang="en-US" b="1" dirty="0"/>
              <a:t>Danger:</a:t>
            </a:r>
            <a:r>
              <a:rPr lang="en-US" dirty="0"/>
              <a:t> containing sharp</a:t>
            </a:r>
          </a:p>
          <a:p>
            <a:r>
              <a:rPr lang="en-US" dirty="0"/>
              <a:t>Sharps should all be collected together, regardless of whether or not they are </a:t>
            </a:r>
            <a:r>
              <a:rPr lang="en-US" dirty="0" smtClean="0"/>
              <a:t>contaminated</a:t>
            </a:r>
          </a:p>
          <a:p>
            <a:r>
              <a:rPr lang="en-US" dirty="0" smtClean="0"/>
              <a:t>Containers </a:t>
            </a:r>
            <a:r>
              <a:rPr lang="en-US" dirty="0"/>
              <a:t>should be puncture-proof (usually made of metal or high-density plastic) and fitted with </a:t>
            </a:r>
            <a:r>
              <a:rPr lang="en-US" dirty="0" smtClean="0"/>
              <a:t>covers</a:t>
            </a:r>
          </a:p>
          <a:p>
            <a:r>
              <a:rPr lang="en-US" dirty="0" smtClean="0"/>
              <a:t>They </a:t>
            </a:r>
            <a:r>
              <a:rPr lang="en-US" dirty="0"/>
              <a:t>should be rigid and impermeable so that they safely retain not only the sharps but also any residual liquids from </a:t>
            </a:r>
            <a:r>
              <a:rPr lang="en-US" dirty="0" smtClean="0"/>
              <a:t>syringes</a:t>
            </a:r>
          </a:p>
          <a:p>
            <a:r>
              <a:rPr lang="en-US" dirty="0" smtClean="0"/>
              <a:t>To </a:t>
            </a:r>
            <a:r>
              <a:rPr lang="en-US" dirty="0"/>
              <a:t>discourage abuse, containers should be tamper-proof (difficult to open or break) and needles and syringes should be rendered </a:t>
            </a:r>
            <a:r>
              <a:rPr lang="en-US" dirty="0" smtClean="0"/>
              <a:t>unusable</a:t>
            </a:r>
          </a:p>
          <a:p>
            <a:r>
              <a:rPr lang="en-US" dirty="0" smtClean="0"/>
              <a:t>Where </a:t>
            </a:r>
            <a:r>
              <a:rPr lang="en-US" dirty="0"/>
              <a:t>plastic or metal containers are unavailable or too costly, containers made of dense cardboard are recommended (WHO, 1997); these fold for ease of transport and may be supplied with a plastic </a:t>
            </a:r>
            <a:r>
              <a:rPr lang="en-US" dirty="0" smtClean="0"/>
              <a:t>lining </a:t>
            </a:r>
            <a:endParaRPr lang="en-US" dirty="0"/>
          </a:p>
        </p:txBody>
      </p:sp>
    </p:spTree>
    <p:extLst>
      <p:ext uri="{BB962C8B-B14F-4D97-AF65-F5344CB8AC3E}">
        <p14:creationId xmlns:p14="http://schemas.microsoft.com/office/powerpoint/2010/main" xmlns="" val="30114798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Segregation of hospital waste</a:t>
            </a:r>
          </a:p>
        </p:txBody>
      </p:sp>
      <p:sp>
        <p:nvSpPr>
          <p:cNvPr id="3" name="Content Placeholder 2"/>
          <p:cNvSpPr>
            <a:spLocks noGrp="1"/>
          </p:cNvSpPr>
          <p:nvPr>
            <p:ph sz="quarter" idx="1"/>
          </p:nvPr>
        </p:nvSpPr>
        <p:spPr/>
        <p:txBody>
          <a:bodyPr>
            <a:normAutofit lnSpcReduction="10000"/>
          </a:bodyPr>
          <a:lstStyle/>
          <a:p>
            <a:pPr marL="0" indent="0">
              <a:buNone/>
            </a:pPr>
            <a:r>
              <a:rPr lang="en-US" b="1" dirty="0"/>
              <a:t>Yellow bags:</a:t>
            </a:r>
            <a:r>
              <a:rPr lang="en-US" dirty="0"/>
              <a:t> </a:t>
            </a:r>
          </a:p>
          <a:p>
            <a:r>
              <a:rPr lang="en-US" dirty="0"/>
              <a:t>They are used for infectious and pathologic waste that needs to be </a:t>
            </a:r>
            <a:r>
              <a:rPr lang="en-US" dirty="0" smtClean="0"/>
              <a:t>incinerated</a:t>
            </a:r>
          </a:p>
          <a:p>
            <a:r>
              <a:rPr lang="en-US" dirty="0" smtClean="0"/>
              <a:t>Bags </a:t>
            </a:r>
            <a:r>
              <a:rPr lang="en-US" dirty="0"/>
              <a:t>and containers for infectious waste should be marked with the international infectious substance </a:t>
            </a:r>
            <a:r>
              <a:rPr lang="en-US" dirty="0" smtClean="0"/>
              <a:t>symbol</a:t>
            </a:r>
          </a:p>
          <a:p>
            <a:r>
              <a:rPr lang="en-US" dirty="0" smtClean="0"/>
              <a:t>Small </a:t>
            </a:r>
            <a:r>
              <a:rPr lang="en-US" dirty="0"/>
              <a:t>amounts of chemical or pharmaceutical waste may be collected together with infectious waste</a:t>
            </a:r>
          </a:p>
          <a:p>
            <a:pPr marL="0" indent="0">
              <a:buNone/>
            </a:pPr>
            <a:r>
              <a:rPr lang="en-US" b="1" dirty="0" smtClean="0"/>
              <a:t>Black </a:t>
            </a:r>
            <a:r>
              <a:rPr lang="en-US" b="1" dirty="0"/>
              <a:t>bags:</a:t>
            </a:r>
            <a:r>
              <a:rPr lang="en-US" dirty="0"/>
              <a:t> </a:t>
            </a:r>
          </a:p>
          <a:p>
            <a:r>
              <a:rPr lang="en-US" dirty="0"/>
              <a:t>They are for the general waste that is to be disposed with the normal general waste and is to be transferred by the municipals</a:t>
            </a:r>
          </a:p>
          <a:p>
            <a:endParaRPr lang="en-US" dirty="0"/>
          </a:p>
        </p:txBody>
      </p:sp>
    </p:spTree>
    <p:extLst>
      <p:ext uri="{BB962C8B-B14F-4D97-AF65-F5344CB8AC3E}">
        <p14:creationId xmlns:p14="http://schemas.microsoft.com/office/powerpoint/2010/main" xmlns="" val="15670924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2.bp.blogspot.com/-oBeAkywluus/T09Gj0qu8PI/AAAAAAAAAlg/CDk7Qf7_dfg/s1600/Sagregation.jpg"/>
          <p:cNvPicPr>
            <a:picLocks noGrp="1" noChangeAspect="1" noChangeArrowheads="1"/>
          </p:cNvPicPr>
          <p:nvPr>
            <p:ph sz="quarter" idx="1"/>
          </p:nvPr>
        </p:nvPicPr>
        <p:blipFill>
          <a:blip r:embed="rId2" cstate="print"/>
          <a:srcRect/>
          <a:stretch>
            <a:fillRect/>
          </a:stretch>
        </p:blipFill>
        <p:spPr bwMode="auto">
          <a:xfrm>
            <a:off x="304800" y="304800"/>
            <a:ext cx="4038600" cy="6553200"/>
          </a:xfrm>
          <a:prstGeom prst="rect">
            <a:avLst/>
          </a:prstGeom>
          <a:noFill/>
        </p:spPr>
      </p:pic>
      <p:pic>
        <p:nvPicPr>
          <p:cNvPr id="5" name="Picture 2" descr="http://2.imimg.com/data2/EB/TN/MY-2995562/bio-degreadable-hospital-waste-collection-bag-250x250.jpg"/>
          <p:cNvPicPr>
            <a:picLocks noChangeAspect="1" noChangeArrowheads="1"/>
          </p:cNvPicPr>
          <p:nvPr/>
        </p:nvPicPr>
        <p:blipFill>
          <a:blip r:embed="rId3" cstate="print"/>
          <a:srcRect/>
          <a:stretch>
            <a:fillRect/>
          </a:stretch>
        </p:blipFill>
        <p:spPr bwMode="auto">
          <a:xfrm>
            <a:off x="4800600" y="304800"/>
            <a:ext cx="3962400" cy="3067050"/>
          </a:xfrm>
          <a:prstGeom prst="rect">
            <a:avLst/>
          </a:prstGeom>
          <a:ln w="88900" cap="sq" cmpd="thickThin">
            <a:solidFill>
              <a:srgbClr val="000000"/>
            </a:solidFill>
            <a:prstDash val="solid"/>
            <a:miter lim="800000"/>
          </a:ln>
          <a:effectLst>
            <a:innerShdw blurRad="76200">
              <a:srgbClr val="000000"/>
            </a:innerShdw>
          </a:effectLst>
        </p:spPr>
      </p:pic>
      <p:pic>
        <p:nvPicPr>
          <p:cNvPr id="6" name="Picture 4" descr="http://www.gjmulticlave.com/gj66.jpg"/>
          <p:cNvPicPr>
            <a:picLocks noChangeAspect="1" noChangeArrowheads="1"/>
          </p:cNvPicPr>
          <p:nvPr/>
        </p:nvPicPr>
        <p:blipFill>
          <a:blip r:embed="rId4" cstate="print"/>
          <a:srcRect/>
          <a:stretch>
            <a:fillRect/>
          </a:stretch>
        </p:blipFill>
        <p:spPr bwMode="auto">
          <a:xfrm>
            <a:off x="4800600" y="3581400"/>
            <a:ext cx="3989173" cy="312420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xmlns="" val="19471323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Segregation of hospital waste</a:t>
            </a:r>
          </a:p>
        </p:txBody>
      </p:sp>
      <p:sp>
        <p:nvSpPr>
          <p:cNvPr id="3" name="Content Placeholder 2"/>
          <p:cNvSpPr>
            <a:spLocks noGrp="1"/>
          </p:cNvSpPr>
          <p:nvPr>
            <p:ph sz="quarter" idx="1"/>
          </p:nvPr>
        </p:nvSpPr>
        <p:spPr/>
        <p:txBody>
          <a:bodyPr>
            <a:normAutofit/>
          </a:bodyPr>
          <a:lstStyle/>
          <a:p>
            <a:r>
              <a:rPr lang="en-US" dirty="0"/>
              <a:t>Containers should be removed when they are three-quarters </a:t>
            </a:r>
            <a:r>
              <a:rPr lang="en-US" dirty="0" smtClean="0"/>
              <a:t>full</a:t>
            </a:r>
          </a:p>
          <a:p>
            <a:r>
              <a:rPr lang="en-US" dirty="0" smtClean="0"/>
              <a:t>Staff </a:t>
            </a:r>
            <a:r>
              <a:rPr lang="en-US" dirty="0"/>
              <a:t>should never attempt to correct errors of segregation by removing items from a bag or container after disposal or by placing one bag inside another bag of a different </a:t>
            </a:r>
            <a:r>
              <a:rPr lang="en-US" dirty="0" smtClean="0"/>
              <a:t>color</a:t>
            </a:r>
          </a:p>
          <a:p>
            <a:r>
              <a:rPr lang="en-US" dirty="0" smtClean="0"/>
              <a:t>If </a:t>
            </a:r>
            <a:r>
              <a:rPr lang="en-US" dirty="0"/>
              <a:t>general and hazardous wastes are accidentally mixed, the mixture should be treated as hazardous healthcare waste</a:t>
            </a:r>
          </a:p>
        </p:txBody>
      </p:sp>
    </p:spTree>
    <p:extLst>
      <p:ext uri="{BB962C8B-B14F-4D97-AF65-F5344CB8AC3E}">
        <p14:creationId xmlns:p14="http://schemas.microsoft.com/office/powerpoint/2010/main" xmlns="" val="4161575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Collection, transportation and storage of hospital waste</a:t>
            </a:r>
          </a:p>
        </p:txBody>
      </p:sp>
      <p:sp>
        <p:nvSpPr>
          <p:cNvPr id="3" name="Content Placeholder 2"/>
          <p:cNvSpPr>
            <a:spLocks noGrp="1"/>
          </p:cNvSpPr>
          <p:nvPr>
            <p:ph sz="quarter" idx="1"/>
          </p:nvPr>
        </p:nvSpPr>
        <p:spPr/>
        <p:txBody>
          <a:bodyPr>
            <a:normAutofit fontScale="92500" lnSpcReduction="10000"/>
          </a:bodyPr>
          <a:lstStyle/>
          <a:p>
            <a:r>
              <a:rPr lang="en-US" dirty="0"/>
              <a:t>Medical waste should be handled as little as possible before </a:t>
            </a:r>
            <a:r>
              <a:rPr lang="en-US" dirty="0" smtClean="0"/>
              <a:t>disposal</a:t>
            </a:r>
          </a:p>
          <a:p>
            <a:r>
              <a:rPr lang="en-US" dirty="0" smtClean="0"/>
              <a:t>It </a:t>
            </a:r>
            <a:r>
              <a:rPr lang="en-US" dirty="0"/>
              <a:t>should not be collected from patient-care areas by emptying into open carts; this may lead to contamination of the surroundings and to scavenging of waste as well as to an increased risk of injury to staff, clients and </a:t>
            </a:r>
            <a:r>
              <a:rPr lang="en-US" dirty="0" smtClean="0"/>
              <a:t>visitors</a:t>
            </a:r>
          </a:p>
          <a:p>
            <a:r>
              <a:rPr lang="en-US" dirty="0" smtClean="0"/>
              <a:t>Nursing </a:t>
            </a:r>
            <a:r>
              <a:rPr lang="en-US" dirty="0"/>
              <a:t>and other clinical staff should ensure that waste bags are tightly closed or sealed when they are about three-quarters </a:t>
            </a:r>
            <a:r>
              <a:rPr lang="en-US" dirty="0" smtClean="0"/>
              <a:t>full</a:t>
            </a:r>
          </a:p>
          <a:p>
            <a:r>
              <a:rPr lang="en-US" dirty="0" smtClean="0"/>
              <a:t>Light-gauge </a:t>
            </a:r>
            <a:r>
              <a:rPr lang="en-US" dirty="0"/>
              <a:t>bags can be closed by tying the neck, but heavier-gauge bags probably require a plastic sealing tag of the self-locking </a:t>
            </a:r>
            <a:r>
              <a:rPr lang="en-US" dirty="0" smtClean="0"/>
              <a:t>type</a:t>
            </a:r>
          </a:p>
          <a:p>
            <a:r>
              <a:rPr lang="en-US" dirty="0" smtClean="0"/>
              <a:t>Bags </a:t>
            </a:r>
            <a:r>
              <a:rPr lang="en-US" dirty="0"/>
              <a:t>should not be closed by </a:t>
            </a:r>
            <a:r>
              <a:rPr lang="en-US" dirty="0" smtClean="0"/>
              <a:t>stapling</a:t>
            </a:r>
          </a:p>
        </p:txBody>
      </p:sp>
    </p:spTree>
    <p:extLst>
      <p:ext uri="{BB962C8B-B14F-4D97-AF65-F5344CB8AC3E}">
        <p14:creationId xmlns:p14="http://schemas.microsoft.com/office/powerpoint/2010/main" xmlns="" val="23150390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Collection, transportation and storage of hospital waste</a:t>
            </a:r>
          </a:p>
        </p:txBody>
      </p:sp>
      <p:sp>
        <p:nvSpPr>
          <p:cNvPr id="3" name="Content Placeholder 2"/>
          <p:cNvSpPr>
            <a:spLocks noGrp="1"/>
          </p:cNvSpPr>
          <p:nvPr>
            <p:ph sz="quarter" idx="1"/>
          </p:nvPr>
        </p:nvSpPr>
        <p:spPr/>
        <p:txBody>
          <a:bodyPr>
            <a:normAutofit lnSpcReduction="10000"/>
          </a:bodyPr>
          <a:lstStyle/>
          <a:p>
            <a:r>
              <a:rPr lang="en-US" dirty="0"/>
              <a:t>Wastes should not be allowed to accumulate at the point of production</a:t>
            </a:r>
          </a:p>
          <a:p>
            <a:r>
              <a:rPr lang="en-US" dirty="0"/>
              <a:t>A routine program for their collection should be established as part of the health-care waste management plan</a:t>
            </a:r>
          </a:p>
          <a:p>
            <a:r>
              <a:rPr lang="en-US" dirty="0"/>
              <a:t>Waste should be collected daily (or as frequently as required) and transported to the designated central storage site</a:t>
            </a:r>
          </a:p>
          <a:p>
            <a:r>
              <a:rPr lang="en-US" dirty="0"/>
              <a:t>The bags or containers should be replaced immediately with new ones of the same type</a:t>
            </a:r>
          </a:p>
          <a:p>
            <a:r>
              <a:rPr lang="en-US" dirty="0"/>
              <a:t>A supply of fresh collection bags or containers should be readily available at all locations where waste is produced</a:t>
            </a:r>
          </a:p>
          <a:p>
            <a:endParaRPr lang="en-US" dirty="0"/>
          </a:p>
        </p:txBody>
      </p:sp>
    </p:spTree>
    <p:extLst>
      <p:ext uri="{BB962C8B-B14F-4D97-AF65-F5344CB8AC3E}">
        <p14:creationId xmlns:p14="http://schemas.microsoft.com/office/powerpoint/2010/main" xmlns="" val="658108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Collection, transportation and storage of hospital waste</a:t>
            </a:r>
          </a:p>
        </p:txBody>
      </p:sp>
      <p:sp>
        <p:nvSpPr>
          <p:cNvPr id="3" name="Content Placeholder 2"/>
          <p:cNvSpPr>
            <a:spLocks noGrp="1"/>
          </p:cNvSpPr>
          <p:nvPr>
            <p:ph sz="quarter" idx="1"/>
          </p:nvPr>
        </p:nvSpPr>
        <p:spPr/>
        <p:txBody>
          <a:bodyPr>
            <a:normAutofit/>
          </a:bodyPr>
          <a:lstStyle/>
          <a:p>
            <a:r>
              <a:rPr lang="en-US" dirty="0"/>
              <a:t>Health-care waste should be transported within the hospital or other facility by means of wheeled trolleys, containers, or carts that are not used for any other purpose and meet the following specifications:</a:t>
            </a:r>
          </a:p>
          <a:p>
            <a:pPr marL="514350" lvl="0" indent="-514350">
              <a:buFont typeface="+mj-lt"/>
              <a:buAutoNum type="arabicPeriod"/>
            </a:pPr>
            <a:r>
              <a:rPr lang="en-US" dirty="0"/>
              <a:t>Easy to load and unload</a:t>
            </a:r>
          </a:p>
          <a:p>
            <a:pPr marL="514350" lvl="0" indent="-514350">
              <a:buFont typeface="+mj-lt"/>
              <a:buAutoNum type="arabicPeriod"/>
            </a:pPr>
            <a:r>
              <a:rPr lang="en-US" dirty="0"/>
              <a:t>No sharp edges that could damage waste bags or containers during loading and unloading</a:t>
            </a:r>
          </a:p>
          <a:p>
            <a:pPr marL="514350" lvl="0" indent="-514350">
              <a:buFont typeface="+mj-lt"/>
              <a:buAutoNum type="arabicPeriod"/>
            </a:pPr>
            <a:r>
              <a:rPr lang="en-US" dirty="0"/>
              <a:t>Easy to </a:t>
            </a:r>
            <a:r>
              <a:rPr lang="en-US" dirty="0" smtClean="0"/>
              <a:t>clean</a:t>
            </a:r>
            <a:r>
              <a:rPr lang="en-US" dirty="0"/>
              <a:t> </a:t>
            </a:r>
          </a:p>
          <a:p>
            <a:pPr marL="514350" indent="-514350">
              <a:buFont typeface="+mj-lt"/>
              <a:buAutoNum type="arabicPeriod"/>
            </a:pPr>
            <a:r>
              <a:rPr lang="en-US" dirty="0"/>
              <a:t>The vehicles should be cleaned and disinfected daily with an appropriate </a:t>
            </a:r>
            <a:r>
              <a:rPr lang="en-US" dirty="0" smtClean="0"/>
              <a:t>disinfectant</a:t>
            </a:r>
          </a:p>
        </p:txBody>
      </p:sp>
    </p:spTree>
    <p:extLst>
      <p:ext uri="{BB962C8B-B14F-4D97-AF65-F5344CB8AC3E}">
        <p14:creationId xmlns:p14="http://schemas.microsoft.com/office/powerpoint/2010/main" xmlns="" val="2003124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sz="quarter" idx="1"/>
          </p:nvPr>
        </p:nvSpPr>
        <p:spPr>
          <a:xfrm>
            <a:off x="457200" y="1371600"/>
            <a:ext cx="8229600" cy="5181600"/>
          </a:xfrm>
        </p:spPr>
        <p:txBody>
          <a:bodyPr>
            <a:normAutofit/>
          </a:bodyPr>
          <a:lstStyle/>
          <a:p>
            <a:r>
              <a:rPr lang="en-US" dirty="0"/>
              <a:t>Clinical waste is the waste (solid or liquid) produced in the course of health care activities during Treatment, diagnosis and immunizing human beings or animals or during research </a:t>
            </a:r>
            <a:r>
              <a:rPr lang="en-US" dirty="0" smtClean="0"/>
              <a:t>activities</a:t>
            </a:r>
            <a:endParaRPr lang="en-US" dirty="0"/>
          </a:p>
          <a:p>
            <a:r>
              <a:rPr lang="en-US" dirty="0"/>
              <a:t>About 75-90% of the waste generated in any health care facility is general waste and may be disposed off with municipal </a:t>
            </a:r>
            <a:r>
              <a:rPr lang="en-US" dirty="0" smtClean="0"/>
              <a:t>waste</a:t>
            </a:r>
          </a:p>
          <a:p>
            <a:r>
              <a:rPr lang="en-US" dirty="0" smtClean="0"/>
              <a:t>Remaining </a:t>
            </a:r>
            <a:r>
              <a:rPr lang="en-US" dirty="0"/>
              <a:t>10-25% which is medical waste require special </a:t>
            </a:r>
            <a:r>
              <a:rPr lang="en-US" dirty="0" smtClean="0"/>
              <a:t>handling</a:t>
            </a:r>
          </a:p>
          <a:p>
            <a:r>
              <a:rPr lang="en-US" dirty="0" smtClean="0"/>
              <a:t>Poor </a:t>
            </a:r>
            <a:r>
              <a:rPr lang="en-US" dirty="0"/>
              <a:t>management of health care waste may expose health care personnel, waste handlers, and the community to infectious agents, toxic materials, and an increased risk of </a:t>
            </a:r>
            <a:r>
              <a:rPr lang="en-US" dirty="0" smtClean="0"/>
              <a:t>injury</a:t>
            </a:r>
          </a:p>
        </p:txBody>
      </p:sp>
    </p:spTree>
    <p:extLst>
      <p:ext uri="{BB962C8B-B14F-4D97-AF65-F5344CB8AC3E}">
        <p14:creationId xmlns:p14="http://schemas.microsoft.com/office/powerpoint/2010/main" xmlns="" val="12027862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Collection, transportation and storage of hospital waste</a:t>
            </a:r>
          </a:p>
        </p:txBody>
      </p:sp>
      <p:sp>
        <p:nvSpPr>
          <p:cNvPr id="3" name="Content Placeholder 2"/>
          <p:cNvSpPr>
            <a:spLocks noGrp="1"/>
          </p:cNvSpPr>
          <p:nvPr>
            <p:ph sz="quarter" idx="1"/>
          </p:nvPr>
        </p:nvSpPr>
        <p:spPr>
          <a:xfrm>
            <a:off x="457200" y="1600200"/>
            <a:ext cx="8229600" cy="4953000"/>
          </a:xfrm>
        </p:spPr>
        <p:txBody>
          <a:bodyPr>
            <a:normAutofit fontScale="92500" lnSpcReduction="10000"/>
          </a:bodyPr>
          <a:lstStyle/>
          <a:p>
            <a:r>
              <a:rPr lang="en-US" dirty="0"/>
              <a:t>All waste-bag seals should be in place and intact at the end of transportation </a:t>
            </a:r>
          </a:p>
          <a:p>
            <a:r>
              <a:rPr lang="en-US" dirty="0"/>
              <a:t>Waste should be transported to interim storage at the end of every shift</a:t>
            </a:r>
          </a:p>
          <a:p>
            <a:r>
              <a:rPr lang="en-US" dirty="0"/>
              <a:t>To reduce the risk of infection and of injury, minimize the amount of time waste is stored at the facility</a:t>
            </a:r>
          </a:p>
          <a:p>
            <a:r>
              <a:rPr lang="en-US" dirty="0"/>
              <a:t>Waste should be stored in an area of controlled access that is minimally trafficked by staff, clients, and visitors</a:t>
            </a:r>
          </a:p>
          <a:p>
            <a:r>
              <a:rPr lang="en-US" dirty="0"/>
              <a:t>Interim storage time should not exceed two days</a:t>
            </a:r>
          </a:p>
          <a:p>
            <a:r>
              <a:rPr lang="en-US" dirty="0"/>
              <a:t>It is preferable to have a room to store waste on each floor of the facility, but, if this is difficult, one central storage room should be designated</a:t>
            </a:r>
          </a:p>
          <a:p>
            <a:r>
              <a:rPr lang="en-US" dirty="0"/>
              <a:t>The storage area should also be included in a cleaning </a:t>
            </a:r>
            <a:r>
              <a:rPr lang="en-US" dirty="0" smtClean="0"/>
              <a:t>schedule</a:t>
            </a:r>
            <a:endParaRPr lang="en-US" dirty="0"/>
          </a:p>
        </p:txBody>
      </p:sp>
    </p:spTree>
    <p:extLst>
      <p:ext uri="{BB962C8B-B14F-4D97-AF65-F5344CB8AC3E}">
        <p14:creationId xmlns:p14="http://schemas.microsoft.com/office/powerpoint/2010/main" xmlns="" val="36824730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Disposal of hospital waste</a:t>
            </a:r>
          </a:p>
        </p:txBody>
      </p:sp>
      <p:sp>
        <p:nvSpPr>
          <p:cNvPr id="3" name="Content Placeholder 2"/>
          <p:cNvSpPr>
            <a:spLocks noGrp="1"/>
          </p:cNvSpPr>
          <p:nvPr>
            <p:ph sz="quarter" idx="1"/>
          </p:nvPr>
        </p:nvSpPr>
        <p:spPr/>
        <p:txBody>
          <a:bodyPr>
            <a:normAutofit fontScale="92500" lnSpcReduction="10000"/>
          </a:bodyPr>
          <a:lstStyle/>
          <a:p>
            <a:pPr marL="0" indent="0">
              <a:buNone/>
            </a:pPr>
            <a:r>
              <a:rPr lang="en-US" dirty="0" smtClean="0"/>
              <a:t>There </a:t>
            </a:r>
            <a:r>
              <a:rPr lang="en-US" dirty="0"/>
              <a:t>are two different ways of final disposal at a facility i.e., non-burn and burn techniques.</a:t>
            </a:r>
          </a:p>
          <a:p>
            <a:pPr marL="0" indent="0">
              <a:buNone/>
            </a:pPr>
            <a:r>
              <a:rPr lang="en-US" b="1" dirty="0" smtClean="0"/>
              <a:t>Non-burn </a:t>
            </a:r>
            <a:r>
              <a:rPr lang="en-US" b="1" dirty="0"/>
              <a:t>techniques:</a:t>
            </a:r>
            <a:endParaRPr lang="en-US" dirty="0"/>
          </a:p>
          <a:p>
            <a:r>
              <a:rPr lang="en-US" dirty="0"/>
              <a:t>It employs burying of solid medical </a:t>
            </a:r>
            <a:r>
              <a:rPr lang="en-US" dirty="0" smtClean="0"/>
              <a:t>waste</a:t>
            </a:r>
          </a:p>
          <a:p>
            <a:r>
              <a:rPr lang="en-US" dirty="0" smtClean="0"/>
              <a:t>To </a:t>
            </a:r>
            <a:r>
              <a:rPr lang="en-US" dirty="0"/>
              <a:t>use the burial method of waste disposal there must be enough space available to dig a burial pit and to enclose it in a fence or a </a:t>
            </a:r>
            <a:r>
              <a:rPr lang="en-US" dirty="0" smtClean="0"/>
              <a:t>wall</a:t>
            </a:r>
            <a:endParaRPr lang="en-US" dirty="0"/>
          </a:p>
          <a:p>
            <a:r>
              <a:rPr lang="en-US" dirty="0"/>
              <a:t>When burying solid medical waste, adhere to the following guidelines</a:t>
            </a:r>
            <a:r>
              <a:rPr lang="en-US" dirty="0" smtClean="0"/>
              <a:t>:</a:t>
            </a:r>
            <a:r>
              <a:rPr lang="en-US" dirty="0"/>
              <a:t> </a:t>
            </a:r>
          </a:p>
          <a:p>
            <a:pPr marL="514350" lvl="0" indent="-514350">
              <a:buFont typeface="+mj-lt"/>
              <a:buAutoNum type="arabicPeriod"/>
            </a:pPr>
            <a:r>
              <a:rPr lang="en-US" dirty="0"/>
              <a:t>Burial should be at least 50 meters from the nearest water source, located downhill from any wells, free of standing water, and in an area that does not </a:t>
            </a:r>
            <a:r>
              <a:rPr lang="en-US" dirty="0" smtClean="0"/>
              <a:t>flood</a:t>
            </a:r>
            <a:endParaRPr lang="en-US" dirty="0"/>
          </a:p>
          <a:p>
            <a:pPr marL="514350" indent="-514350">
              <a:buFont typeface="+mj-lt"/>
              <a:buAutoNum type="arabicPeriod"/>
            </a:pPr>
            <a:r>
              <a:rPr lang="en-US" dirty="0"/>
              <a:t>Burial pit should be 1-2 meters wide and 2-5 meters deep</a:t>
            </a:r>
          </a:p>
        </p:txBody>
      </p:sp>
    </p:spTree>
    <p:extLst>
      <p:ext uri="{BB962C8B-B14F-4D97-AF65-F5344CB8AC3E}">
        <p14:creationId xmlns:p14="http://schemas.microsoft.com/office/powerpoint/2010/main" xmlns="" val="3435035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Disposal of hospital waste</a:t>
            </a:r>
          </a:p>
        </p:txBody>
      </p:sp>
      <p:sp>
        <p:nvSpPr>
          <p:cNvPr id="3" name="Content Placeholder 2"/>
          <p:cNvSpPr>
            <a:spLocks noGrp="1"/>
          </p:cNvSpPr>
          <p:nvPr>
            <p:ph sz="quarter" idx="1"/>
          </p:nvPr>
        </p:nvSpPr>
        <p:spPr/>
        <p:txBody>
          <a:bodyPr>
            <a:normAutofit/>
          </a:bodyPr>
          <a:lstStyle/>
          <a:p>
            <a:pPr lvl="0"/>
            <a:r>
              <a:rPr lang="en-US" dirty="0"/>
              <a:t>The bottom of the pit should be at least 1.8 meters above the water </a:t>
            </a:r>
            <a:r>
              <a:rPr lang="en-US" dirty="0" smtClean="0"/>
              <a:t>table </a:t>
            </a:r>
            <a:endParaRPr lang="en-US" dirty="0"/>
          </a:p>
          <a:p>
            <a:pPr lvl="0"/>
            <a:r>
              <a:rPr lang="en-US" dirty="0"/>
              <a:t>Erect a fence or a wall around the site to keep out </a:t>
            </a:r>
            <a:r>
              <a:rPr lang="en-US" dirty="0" smtClean="0"/>
              <a:t>animals</a:t>
            </a:r>
            <a:endParaRPr lang="en-US" dirty="0"/>
          </a:p>
          <a:p>
            <a:pPr lvl="0"/>
            <a:r>
              <a:rPr lang="en-US" dirty="0"/>
              <a:t>Every time solid medical waste is added to the pit, cover it with 10-30 cm of </a:t>
            </a:r>
            <a:r>
              <a:rPr lang="en-US" dirty="0" smtClean="0"/>
              <a:t>dirt</a:t>
            </a:r>
            <a:endParaRPr lang="en-US" dirty="0"/>
          </a:p>
          <a:p>
            <a:r>
              <a:rPr lang="en-US" dirty="0"/>
              <a:t>When the level of waste reaches to within 30- cm of ground level, fill the pit with dirt, seal it with concrete, and dig a new pit</a:t>
            </a:r>
          </a:p>
        </p:txBody>
      </p:sp>
    </p:spTree>
    <p:extLst>
      <p:ext uri="{BB962C8B-B14F-4D97-AF65-F5344CB8AC3E}">
        <p14:creationId xmlns:p14="http://schemas.microsoft.com/office/powerpoint/2010/main" xmlns="" val="14368168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Disposal of hospital waste</a:t>
            </a:r>
          </a:p>
        </p:txBody>
      </p:sp>
      <p:sp>
        <p:nvSpPr>
          <p:cNvPr id="3" name="Content Placeholder 2"/>
          <p:cNvSpPr>
            <a:spLocks noGrp="1"/>
          </p:cNvSpPr>
          <p:nvPr>
            <p:ph sz="quarter" idx="1"/>
          </p:nvPr>
        </p:nvSpPr>
        <p:spPr/>
        <p:txBody>
          <a:bodyPr>
            <a:normAutofit/>
          </a:bodyPr>
          <a:lstStyle/>
          <a:p>
            <a:pPr marL="0" indent="0">
              <a:buNone/>
            </a:pPr>
            <a:r>
              <a:rPr lang="en-US" b="1" dirty="0"/>
              <a:t>Burn technique:</a:t>
            </a:r>
            <a:endParaRPr lang="en-US" dirty="0"/>
          </a:p>
          <a:p>
            <a:r>
              <a:rPr lang="en-US" dirty="0"/>
              <a:t>It involve incineration of solid medical waste, Incinerating is the best option for solid waste disposal, since the high temperature (1300 °C) destroys microorganisms and reduces the amount of </a:t>
            </a:r>
            <a:r>
              <a:rPr lang="en-US" dirty="0" smtClean="0"/>
              <a:t>waste</a:t>
            </a:r>
          </a:p>
          <a:p>
            <a:r>
              <a:rPr lang="en-US" dirty="0" smtClean="0"/>
              <a:t>Burning </a:t>
            </a:r>
            <a:r>
              <a:rPr lang="en-US" dirty="0"/>
              <a:t>in an incinerator or oil drum is </a:t>
            </a:r>
            <a:r>
              <a:rPr lang="en-US" dirty="0" smtClean="0"/>
              <a:t>recommended</a:t>
            </a:r>
          </a:p>
          <a:p>
            <a:r>
              <a:rPr lang="en-US" dirty="0" smtClean="0"/>
              <a:t>Facilities </a:t>
            </a:r>
            <a:r>
              <a:rPr lang="en-US" dirty="0"/>
              <a:t>that generate low levels of solid medical waste can use a small drum </a:t>
            </a:r>
            <a:r>
              <a:rPr lang="en-US" dirty="0" smtClean="0"/>
              <a:t>incinerator</a:t>
            </a:r>
          </a:p>
          <a:p>
            <a:r>
              <a:rPr lang="en-US" dirty="0" smtClean="0"/>
              <a:t>A </a:t>
            </a:r>
            <a:r>
              <a:rPr lang="en-US" dirty="0"/>
              <a:t>drum incinerator can be made from a 200 liter or 55 gallon oil drum</a:t>
            </a:r>
          </a:p>
        </p:txBody>
      </p:sp>
    </p:spTree>
    <p:extLst>
      <p:ext uri="{BB962C8B-B14F-4D97-AF65-F5344CB8AC3E}">
        <p14:creationId xmlns:p14="http://schemas.microsoft.com/office/powerpoint/2010/main" xmlns="" val="24131050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Disposal of hospital waste</a:t>
            </a:r>
          </a:p>
        </p:txBody>
      </p:sp>
      <p:sp>
        <p:nvSpPr>
          <p:cNvPr id="3" name="Content Placeholder 2"/>
          <p:cNvSpPr>
            <a:spLocks noGrp="1"/>
          </p:cNvSpPr>
          <p:nvPr>
            <p:ph sz="quarter" idx="1"/>
          </p:nvPr>
        </p:nvSpPr>
        <p:spPr>
          <a:xfrm>
            <a:off x="457200" y="1600200"/>
            <a:ext cx="8229600" cy="4953000"/>
          </a:xfrm>
        </p:spPr>
        <p:txBody>
          <a:bodyPr>
            <a:normAutofit fontScale="92500" lnSpcReduction="10000"/>
          </a:bodyPr>
          <a:lstStyle/>
          <a:p>
            <a:pPr marL="0" indent="0">
              <a:buNone/>
            </a:pPr>
            <a:r>
              <a:rPr lang="en-US" b="1" dirty="0"/>
              <a:t>Disposal of Liquid Medical Waste:</a:t>
            </a:r>
            <a:endParaRPr lang="en-US" dirty="0"/>
          </a:p>
          <a:p>
            <a:r>
              <a:rPr lang="en-US" dirty="0"/>
              <a:t>Liquid medical waste can be poured down a sink, drain, and flushable </a:t>
            </a:r>
            <a:r>
              <a:rPr lang="en-US" dirty="0" smtClean="0"/>
              <a:t>toilet</a:t>
            </a:r>
          </a:p>
          <a:p>
            <a:pPr marL="0" indent="0">
              <a:buNone/>
            </a:pPr>
            <a:r>
              <a:rPr lang="en-US" b="1" dirty="0"/>
              <a:t>Disposal of Hazardous Chemical </a:t>
            </a:r>
            <a:r>
              <a:rPr lang="en-US" b="1" dirty="0" smtClean="0"/>
              <a:t>Waste:</a:t>
            </a:r>
          </a:p>
          <a:p>
            <a:r>
              <a:rPr lang="en-US" dirty="0"/>
              <a:t>Always wear heavy utility gloves and shoes when handling or transporting hazardous chemical waste. Afterwards, wash both gloves and shoes if they become </a:t>
            </a:r>
            <a:r>
              <a:rPr lang="en-US" dirty="0" smtClean="0"/>
              <a:t>contaminated</a:t>
            </a:r>
          </a:p>
          <a:p>
            <a:r>
              <a:rPr lang="en-US" dirty="0"/>
              <a:t>Disposing of cytotoxic and radioactive waste should be done in accordance with all local and national laws and </a:t>
            </a:r>
            <a:r>
              <a:rPr lang="en-US" dirty="0" smtClean="0"/>
              <a:t>regulations</a:t>
            </a:r>
          </a:p>
          <a:p>
            <a:pPr marL="0" indent="0">
              <a:buNone/>
            </a:pPr>
            <a:r>
              <a:rPr lang="en-US" b="1" dirty="0"/>
              <a:t>Disposal of sharps container:</a:t>
            </a:r>
            <a:endParaRPr lang="en-US" dirty="0"/>
          </a:p>
          <a:p>
            <a:r>
              <a:rPr lang="en-US" dirty="0"/>
              <a:t>Sharps container should be disposed by encapsulation or burning in a separate incinerator is better instead of together with non sharps medical waste</a:t>
            </a:r>
          </a:p>
        </p:txBody>
      </p:sp>
    </p:spTree>
    <p:extLst>
      <p:ext uri="{BB962C8B-B14F-4D97-AF65-F5344CB8AC3E}">
        <p14:creationId xmlns:p14="http://schemas.microsoft.com/office/powerpoint/2010/main" xmlns="" val="7109469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accent1">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pPr algn="ctr" eaLnBrk="0" hangingPunct="0"/>
            <a:r>
              <a:rPr lang="en-US" b="1" dirty="0" smtClean="0">
                <a:solidFill>
                  <a:srgbClr val="C00000"/>
                </a:solidFill>
                <a:latin typeface="Arial" charset="0"/>
              </a:rPr>
              <a:t/>
            </a:r>
            <a:br>
              <a:rPr lang="en-US" b="1" dirty="0" smtClean="0">
                <a:solidFill>
                  <a:srgbClr val="C00000"/>
                </a:solidFill>
                <a:latin typeface="Arial" charset="0"/>
              </a:rPr>
            </a:br>
            <a:r>
              <a:rPr lang="en-US" sz="4000" b="1" dirty="0" smtClean="0">
                <a:solidFill>
                  <a:schemeClr val="tx1"/>
                </a:solidFill>
                <a:latin typeface="Arial" charset="0"/>
              </a:rPr>
              <a:t>LABEL FOR BIO-MEDICAL WASTE CONTAINERS / BAGS</a:t>
            </a:r>
            <a:r>
              <a:rPr lang="en-US" sz="2000" b="1" dirty="0" smtClean="0">
                <a:solidFill>
                  <a:srgbClr val="C00000"/>
                </a:solidFill>
                <a:latin typeface="Arial" charset="0"/>
              </a:rPr>
              <a:t/>
            </a:r>
            <a:br>
              <a:rPr lang="en-US" sz="2000" b="1" dirty="0" smtClean="0">
                <a:solidFill>
                  <a:srgbClr val="C00000"/>
                </a:solidFill>
                <a:latin typeface="Arial" charset="0"/>
              </a:rPr>
            </a:br>
            <a:endParaRPr lang="en-US" dirty="0">
              <a:solidFill>
                <a:srgbClr val="C00000"/>
              </a:solidFill>
            </a:endParaRPr>
          </a:p>
        </p:txBody>
      </p:sp>
      <p:pic>
        <p:nvPicPr>
          <p:cNvPr id="5" name="Picture 8" descr="biohazard"/>
          <p:cNvPicPr>
            <a:picLocks noGrp="1" noChangeAspect="1" noChangeArrowheads="1"/>
          </p:cNvPicPr>
          <p:nvPr>
            <p:ph sz="quarter" idx="1"/>
          </p:nvPr>
        </p:nvPicPr>
        <p:blipFill>
          <a:blip r:embed="rId2" cstate="print"/>
          <a:srcRect/>
          <a:stretch>
            <a:fillRect/>
          </a:stretch>
        </p:blipFill>
        <p:spPr bwMode="auto">
          <a:xfrm>
            <a:off x="457200" y="2438400"/>
            <a:ext cx="2660720" cy="2362200"/>
          </a:xfrm>
          <a:prstGeom prst="rect">
            <a:avLst/>
          </a:prstGeom>
          <a:noFill/>
          <a:ln w="9525">
            <a:noFill/>
            <a:miter lim="800000"/>
            <a:headEnd/>
            <a:tailEnd/>
          </a:ln>
        </p:spPr>
      </p:pic>
      <p:sp>
        <p:nvSpPr>
          <p:cNvPr id="4" name="Rectangle 3"/>
          <p:cNvSpPr/>
          <p:nvPr/>
        </p:nvSpPr>
        <p:spPr>
          <a:xfrm>
            <a:off x="533400" y="6248400"/>
            <a:ext cx="7848600" cy="400110"/>
          </a:xfrm>
          <a:prstGeom prst="rect">
            <a:avLst/>
          </a:prstGeom>
        </p:spPr>
        <p:txBody>
          <a:bodyPr wrap="square">
            <a:spAutoFit/>
          </a:bodyPr>
          <a:lstStyle/>
          <a:p>
            <a:r>
              <a:rPr lang="en-US" sz="2000" b="1" dirty="0" smtClean="0">
                <a:solidFill>
                  <a:srgbClr val="C00000"/>
                </a:solidFill>
                <a:latin typeface="Arial" charset="0"/>
                <a:cs typeface="Arial" charset="0"/>
              </a:rPr>
              <a:t>Note : Label shall be non-washable and prominently visible</a:t>
            </a:r>
            <a:r>
              <a:rPr lang="en-US" sz="2000" b="1" dirty="0" smtClean="0">
                <a:latin typeface="Arial" charset="0"/>
                <a:cs typeface="Arial" charset="0"/>
              </a:rPr>
              <a:t>.</a:t>
            </a:r>
            <a:endParaRPr lang="en-US" sz="2000" b="1" dirty="0"/>
          </a:p>
        </p:txBody>
      </p:sp>
      <p:pic>
        <p:nvPicPr>
          <p:cNvPr id="6" name="Picture 10" descr="cytotoxic"/>
          <p:cNvPicPr>
            <a:picLocks noChangeAspect="1" noChangeArrowheads="1"/>
          </p:cNvPicPr>
          <p:nvPr/>
        </p:nvPicPr>
        <p:blipFill>
          <a:blip r:embed="rId3" cstate="print"/>
          <a:srcRect/>
          <a:stretch>
            <a:fillRect/>
          </a:stretch>
        </p:blipFill>
        <p:spPr bwMode="auto">
          <a:xfrm>
            <a:off x="5257800" y="2504302"/>
            <a:ext cx="2743200" cy="2372497"/>
          </a:xfrm>
          <a:prstGeom prst="rect">
            <a:avLst/>
          </a:prstGeom>
          <a:noFill/>
          <a:ln w="9525">
            <a:noFill/>
            <a:miter lim="800000"/>
            <a:headEnd/>
            <a:tailEnd/>
          </a:ln>
        </p:spPr>
      </p:pic>
      <p:sp>
        <p:nvSpPr>
          <p:cNvPr id="7" name="Rectangle 6"/>
          <p:cNvSpPr/>
          <p:nvPr/>
        </p:nvSpPr>
        <p:spPr>
          <a:xfrm>
            <a:off x="838200" y="5634335"/>
            <a:ext cx="7391400" cy="461665"/>
          </a:xfrm>
          <a:prstGeom prst="rect">
            <a:avLst/>
          </a:prstGeom>
        </p:spPr>
        <p:txBody>
          <a:bodyPr wrap="square">
            <a:spAutoFit/>
          </a:bodyPr>
          <a:lstStyle/>
          <a:p>
            <a:pPr lvl="0" algn="ctr" eaLnBrk="0" fontAlgn="base" hangingPunct="0">
              <a:spcBef>
                <a:spcPct val="0"/>
              </a:spcBef>
              <a:spcAft>
                <a:spcPct val="0"/>
              </a:spcAft>
            </a:pPr>
            <a:r>
              <a:rPr lang="en-US" sz="2400" b="1" dirty="0" smtClean="0">
                <a:latin typeface="Arial" charset="0"/>
                <a:cs typeface="Arial" charset="0"/>
              </a:rPr>
              <a:t>HANDLE WITH CARE </a:t>
            </a:r>
          </a:p>
        </p:txBody>
      </p:sp>
      <p:sp>
        <p:nvSpPr>
          <p:cNvPr id="8" name="Rectangle 7"/>
          <p:cNvSpPr/>
          <p:nvPr/>
        </p:nvSpPr>
        <p:spPr>
          <a:xfrm>
            <a:off x="1066800" y="5029200"/>
            <a:ext cx="2667000" cy="461665"/>
          </a:xfrm>
          <a:prstGeom prst="rect">
            <a:avLst/>
          </a:prstGeom>
        </p:spPr>
        <p:txBody>
          <a:bodyPr wrap="square">
            <a:spAutoFit/>
          </a:bodyPr>
          <a:lstStyle/>
          <a:p>
            <a:r>
              <a:rPr lang="en-US" sz="2400" b="1" dirty="0" smtClean="0">
                <a:solidFill>
                  <a:srgbClr val="C00000"/>
                </a:solidFill>
                <a:latin typeface="Arial" charset="0"/>
                <a:cs typeface="Arial" charset="0"/>
              </a:rPr>
              <a:t>   BIOHAZARD</a:t>
            </a:r>
            <a:endParaRPr lang="en-US" sz="2400" dirty="0">
              <a:solidFill>
                <a:srgbClr val="C00000"/>
              </a:solidFill>
            </a:endParaRPr>
          </a:p>
        </p:txBody>
      </p:sp>
      <p:sp>
        <p:nvSpPr>
          <p:cNvPr id="9" name="Rectangle 8"/>
          <p:cNvSpPr/>
          <p:nvPr/>
        </p:nvSpPr>
        <p:spPr>
          <a:xfrm>
            <a:off x="5105400" y="4953000"/>
            <a:ext cx="2971800" cy="523220"/>
          </a:xfrm>
          <a:prstGeom prst="rect">
            <a:avLst/>
          </a:prstGeom>
        </p:spPr>
        <p:txBody>
          <a:bodyPr wrap="square">
            <a:spAutoFit/>
          </a:bodyPr>
          <a:lstStyle/>
          <a:p>
            <a:r>
              <a:rPr lang="en-US" sz="2400" b="1" dirty="0" smtClean="0">
                <a:latin typeface="Arial" charset="0"/>
                <a:cs typeface="Arial" charset="0"/>
              </a:rPr>
              <a:t>     </a:t>
            </a:r>
            <a:r>
              <a:rPr lang="en-US" sz="2800" b="1" dirty="0" smtClean="0">
                <a:solidFill>
                  <a:srgbClr val="C00000"/>
                </a:solidFill>
                <a:latin typeface="Arial" charset="0"/>
                <a:cs typeface="Arial" charset="0"/>
              </a:rPr>
              <a:t>CYTOTOXIC</a:t>
            </a:r>
            <a:endParaRPr lang="en-US" sz="2400" dirty="0">
              <a:solidFill>
                <a:srgbClr val="C00000"/>
              </a:solidFill>
            </a:endParaRPr>
          </a:p>
        </p:txBody>
      </p:sp>
    </p:spTree>
    <p:extLst>
      <p:ext uri="{BB962C8B-B14F-4D97-AF65-F5344CB8AC3E}">
        <p14:creationId xmlns:p14="http://schemas.microsoft.com/office/powerpoint/2010/main" xmlns="" val="405244874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sz="quarter" idx="1"/>
          </p:nvPr>
        </p:nvSpPr>
        <p:spPr/>
        <p:txBody>
          <a:bodyPr>
            <a:normAutofit/>
          </a:bodyPr>
          <a:lstStyle/>
          <a:p>
            <a:r>
              <a:rPr lang="en-US" dirty="0"/>
              <a:t>It may also damage the environment (e.g., contamination of water, air, and food)</a:t>
            </a:r>
          </a:p>
          <a:p>
            <a:r>
              <a:rPr lang="en-US" dirty="0" smtClean="0"/>
              <a:t>In </a:t>
            </a:r>
            <a:r>
              <a:rPr lang="en-US" dirty="0"/>
              <a:t>addition, if waste is not disposed off properly, members of the community may have an opportunity to collect disposable medical items (particularly syringes) and to repack and sell these </a:t>
            </a:r>
            <a:r>
              <a:rPr lang="en-US" dirty="0" smtClean="0"/>
              <a:t>materials</a:t>
            </a:r>
          </a:p>
          <a:p>
            <a:r>
              <a:rPr lang="en-US" dirty="0" smtClean="0"/>
              <a:t>Medical </a:t>
            </a:r>
            <a:r>
              <a:rPr lang="en-US" dirty="0"/>
              <a:t>waste can potentially be re used without </a:t>
            </a:r>
            <a:r>
              <a:rPr lang="en-US" dirty="0" smtClean="0"/>
              <a:t>sterilization</a:t>
            </a:r>
          </a:p>
          <a:p>
            <a:r>
              <a:rPr lang="en-US" dirty="0" smtClean="0"/>
              <a:t>This </a:t>
            </a:r>
            <a:r>
              <a:rPr lang="en-US" dirty="0"/>
              <a:t>reuse of non-sterile waste material poses a serious threat of the diseases</a:t>
            </a:r>
          </a:p>
          <a:p>
            <a:endParaRPr lang="en-US" dirty="0"/>
          </a:p>
        </p:txBody>
      </p:sp>
    </p:spTree>
    <p:extLst>
      <p:ext uri="{BB962C8B-B14F-4D97-AF65-F5344CB8AC3E}">
        <p14:creationId xmlns:p14="http://schemas.microsoft.com/office/powerpoint/2010/main" xmlns="" val="3432685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a:solidFill>
            <a:schemeClr val="bg2"/>
          </a:solidFill>
        </p:spPr>
        <p:style>
          <a:lnRef idx="1">
            <a:schemeClr val="accent3"/>
          </a:lnRef>
          <a:fillRef idx="3">
            <a:schemeClr val="accent3"/>
          </a:fillRef>
          <a:effectRef idx="2">
            <a:schemeClr val="accent3"/>
          </a:effectRef>
          <a:fontRef idx="minor">
            <a:schemeClr val="lt1"/>
          </a:fontRef>
        </p:style>
        <p:txBody>
          <a:bodyPr>
            <a:normAutofit/>
          </a:bodyPr>
          <a:lstStyle/>
          <a:p>
            <a:pPr algn="ctr"/>
            <a:r>
              <a:rPr lang="en-US" sz="2800" b="1" dirty="0" smtClean="0">
                <a:solidFill>
                  <a:schemeClr val="tx1"/>
                </a:solidFill>
                <a:latin typeface="Segoe UI Semibold" pitchFamily="34" charset="0"/>
                <a:cs typeface="Times New Roman" pitchFamily="18" charset="0"/>
              </a:rPr>
              <a:t>CATEGORIES OF PERSONS EXPOSED TO RISK OF INFECTION</a:t>
            </a:r>
            <a:endParaRPr lang="en-US" sz="2800" b="1" dirty="0">
              <a:solidFill>
                <a:schemeClr val="tx1"/>
              </a:solidFill>
              <a:latin typeface="Segoe UI Semibold" pitchFamily="34" charset="0"/>
              <a:cs typeface="Times New Roman" pitchFamily="18" charset="0"/>
            </a:endParaRPr>
          </a:p>
        </p:txBody>
      </p:sp>
      <p:graphicFrame>
        <p:nvGraphicFramePr>
          <p:cNvPr id="8" name="Content Placeholder 7"/>
          <p:cNvGraphicFramePr>
            <a:graphicFrameLocks noGrp="1"/>
          </p:cNvGraphicFramePr>
          <p:nvPr>
            <p:ph sz="quarter" idx="1"/>
          </p:nvPr>
        </p:nvGraphicFramePr>
        <p:xfrm>
          <a:off x="152400" y="1295400"/>
          <a:ext cx="8839200" cy="53340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051" name="Picture 3" descr="C:\Documents and Settings\Naveen Kumar\Desktop\BMW\as1857.gif"/>
          <p:cNvPicPr>
            <a:picLocks noChangeAspect="1" noChangeArrowheads="1"/>
          </p:cNvPicPr>
          <p:nvPr/>
        </p:nvPicPr>
        <p:blipFill>
          <a:blip r:embed="rId6" cstate="print"/>
          <a:srcRect/>
          <a:stretch>
            <a:fillRect/>
          </a:stretch>
        </p:blipFill>
        <p:spPr bwMode="auto">
          <a:xfrm rot="-1140000">
            <a:off x="3872048" y="4497254"/>
            <a:ext cx="968770" cy="1011396"/>
          </a:xfrm>
          <a:prstGeom prst="rect">
            <a:avLst/>
          </a:prstGeom>
          <a:noFill/>
        </p:spPr>
      </p:pic>
      <p:pic>
        <p:nvPicPr>
          <p:cNvPr id="10" name="Picture 2"/>
          <p:cNvPicPr>
            <a:picLocks noChangeAspect="1" noChangeArrowheads="1"/>
          </p:cNvPicPr>
          <p:nvPr/>
        </p:nvPicPr>
        <p:blipFill>
          <a:blip r:embed="rId7" cstate="print"/>
          <a:srcRect/>
          <a:stretch>
            <a:fillRect/>
          </a:stretch>
        </p:blipFill>
        <p:spPr bwMode="auto">
          <a:xfrm>
            <a:off x="4800600" y="4267200"/>
            <a:ext cx="1219200" cy="1066800"/>
          </a:xfrm>
          <a:prstGeom prst="rect">
            <a:avLst/>
          </a:prstGeom>
          <a:noFill/>
          <a:ln w="9525">
            <a:noFill/>
            <a:round/>
            <a:headEnd/>
            <a:tailEnd/>
          </a:ln>
        </p:spPr>
      </p:pic>
      <p:pic>
        <p:nvPicPr>
          <p:cNvPr id="11" name="Picture 3"/>
          <p:cNvPicPr>
            <a:picLocks noChangeAspect="1" noChangeArrowheads="1"/>
          </p:cNvPicPr>
          <p:nvPr/>
        </p:nvPicPr>
        <p:blipFill>
          <a:blip r:embed="rId8" cstate="print"/>
          <a:srcRect/>
          <a:stretch>
            <a:fillRect/>
          </a:stretch>
        </p:blipFill>
        <p:spPr bwMode="auto">
          <a:xfrm>
            <a:off x="6353978" y="3505200"/>
            <a:ext cx="913598" cy="1295400"/>
          </a:xfrm>
          <a:prstGeom prst="rect">
            <a:avLst/>
          </a:prstGeom>
          <a:noFill/>
          <a:ln w="9525">
            <a:noFill/>
            <a:round/>
            <a:headEnd/>
            <a:tailEnd/>
          </a:ln>
        </p:spPr>
      </p:pic>
      <p:pic>
        <p:nvPicPr>
          <p:cNvPr id="12" name="Picture 4"/>
          <p:cNvPicPr>
            <a:picLocks noChangeAspect="1" noChangeArrowheads="1"/>
          </p:cNvPicPr>
          <p:nvPr/>
        </p:nvPicPr>
        <p:blipFill>
          <a:blip r:embed="rId9" cstate="print"/>
          <a:srcRect/>
          <a:stretch>
            <a:fillRect/>
          </a:stretch>
        </p:blipFill>
        <p:spPr bwMode="auto">
          <a:xfrm>
            <a:off x="4343400" y="5486400"/>
            <a:ext cx="1524000" cy="1079037"/>
          </a:xfrm>
          <a:prstGeom prst="rect">
            <a:avLst/>
          </a:prstGeom>
          <a:noFill/>
          <a:ln w="9525">
            <a:noFill/>
            <a:round/>
            <a:headEnd/>
            <a:tailEnd/>
          </a:ln>
        </p:spPr>
      </p:pic>
    </p:spTree>
    <p:extLst>
      <p:ext uri="{BB962C8B-B14F-4D97-AF65-F5344CB8AC3E}">
        <p14:creationId xmlns:p14="http://schemas.microsoft.com/office/powerpoint/2010/main" xmlns="" val="2552567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2000"/>
                                        <p:tgtEl>
                                          <p:spTgt spid="2"/>
                                        </p:tgtEl>
                                      </p:cBhvr>
                                    </p:animEffect>
                                  </p:childTnLst>
                                </p:cTn>
                              </p:par>
                              <p:par>
                                <p:cTn id="8" presetID="7" presetClass="entr" presetSubtype="4" fill="hold" nodeType="withEffect">
                                  <p:stCondLst>
                                    <p:cond delay="0"/>
                                  </p:stCondLst>
                                  <p:childTnLst>
                                    <p:set>
                                      <p:cBhvr>
                                        <p:cTn id="9" dur="1" fill="hold">
                                          <p:stCondLst>
                                            <p:cond delay="0"/>
                                          </p:stCondLst>
                                        </p:cTn>
                                        <p:tgtEl>
                                          <p:spTgt spid="2051"/>
                                        </p:tgtEl>
                                        <p:attrNameLst>
                                          <p:attrName>style.visibility</p:attrName>
                                        </p:attrNameLst>
                                      </p:cBhvr>
                                      <p:to>
                                        <p:strVal val="visible"/>
                                      </p:to>
                                    </p:set>
                                    <p:anim calcmode="lin" valueType="num">
                                      <p:cBhvr additive="base">
                                        <p:cTn id="10" dur="2000" fill="hold"/>
                                        <p:tgtEl>
                                          <p:spTgt spid="2051"/>
                                        </p:tgtEl>
                                        <p:attrNameLst>
                                          <p:attrName>ppt_x</p:attrName>
                                        </p:attrNameLst>
                                      </p:cBhvr>
                                      <p:tavLst>
                                        <p:tav tm="0">
                                          <p:val>
                                            <p:strVal val="#ppt_x"/>
                                          </p:val>
                                        </p:tav>
                                        <p:tav tm="100000">
                                          <p:val>
                                            <p:strVal val="#ppt_x"/>
                                          </p:val>
                                        </p:tav>
                                      </p:tavLst>
                                    </p:anim>
                                    <p:anim calcmode="lin" valueType="num">
                                      <p:cBhvr additive="base">
                                        <p:cTn id="11" dur="2000" fill="hold"/>
                                        <p:tgtEl>
                                          <p:spTgt spid="2051"/>
                                        </p:tgtEl>
                                        <p:attrNameLst>
                                          <p:attrName>ppt_y</p:attrName>
                                        </p:attrNameLst>
                                      </p:cBhvr>
                                      <p:tavLst>
                                        <p:tav tm="0">
                                          <p:val>
                                            <p:strVal val="1+#ppt_h/2"/>
                                          </p:val>
                                        </p:tav>
                                        <p:tav tm="100000">
                                          <p:val>
                                            <p:strVal val="#ppt_y"/>
                                          </p:val>
                                        </p:tav>
                                      </p:tavLst>
                                    </p:anim>
                                  </p:childTnLst>
                                </p:cTn>
                              </p:par>
                              <p:par>
                                <p:cTn id="12" presetID="18" presetClass="entr" presetSubtype="3" fill="hold" grpId="0" nodeType="with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strips(upRight)">
                                      <p:cBhvr>
                                        <p:cTn id="14"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8"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a:solidFill>
            <a:schemeClr val="accent1">
              <a:lumMod val="20000"/>
              <a:lumOff val="80000"/>
            </a:schemeClr>
          </a:solidFill>
        </p:spPr>
        <p:txBody>
          <a:bodyPr>
            <a:noAutofit/>
          </a:bodyPr>
          <a:lstStyle/>
          <a:p>
            <a:r>
              <a:rPr lang="en-US" sz="3600" b="1" dirty="0" smtClean="0"/>
              <a:t>PROBLEM  ASSOCIATED WITH BIOMEDICAL WASTE</a:t>
            </a:r>
            <a:endParaRPr lang="en-US" sz="3600" b="1" dirty="0"/>
          </a:p>
        </p:txBody>
      </p:sp>
      <p:graphicFrame>
        <p:nvGraphicFramePr>
          <p:cNvPr id="5" name="Content Placeholder 4"/>
          <p:cNvGraphicFramePr>
            <a:graphicFrameLocks noGrp="1"/>
          </p:cNvGraphicFramePr>
          <p:nvPr>
            <p:ph sz="quarter" idx="1"/>
          </p:nvPr>
        </p:nvGraphicFramePr>
        <p:xfrm>
          <a:off x="0" y="1219200"/>
          <a:ext cx="9144000" cy="5609108"/>
        </p:xfrm>
        <a:graphic>
          <a:graphicData uri="http://schemas.openxmlformats.org/drawingml/2006/table">
            <a:tbl>
              <a:tblPr firstRow="1" bandRow="1">
                <a:tableStyleId>{F2DE63D5-997A-4646-A377-4702673A728D}</a:tableStyleId>
              </a:tblPr>
              <a:tblGrid>
                <a:gridCol w="3048000"/>
                <a:gridCol w="3048000"/>
                <a:gridCol w="3048000"/>
              </a:tblGrid>
              <a:tr h="373117">
                <a:tc>
                  <a:txBody>
                    <a:bodyPr/>
                    <a:lstStyle/>
                    <a:p>
                      <a:r>
                        <a:rPr lang="en-US" dirty="0" smtClean="0">
                          <a:solidFill>
                            <a:schemeClr val="tx1"/>
                          </a:solidFill>
                        </a:rPr>
                        <a:t>ORGANISM</a:t>
                      </a:r>
                      <a:endParaRPr lang="en-US" dirty="0">
                        <a:solidFill>
                          <a:schemeClr val="tx1"/>
                        </a:solidFill>
                      </a:endParaRPr>
                    </a:p>
                  </a:txBody>
                  <a:tcPr/>
                </a:tc>
                <a:tc>
                  <a:txBody>
                    <a:bodyPr/>
                    <a:lstStyle/>
                    <a:p>
                      <a:r>
                        <a:rPr lang="en-US" dirty="0" smtClean="0">
                          <a:solidFill>
                            <a:schemeClr val="tx1"/>
                          </a:solidFill>
                        </a:rPr>
                        <a:t>DISEASES CAUSED</a:t>
                      </a:r>
                      <a:endParaRPr lang="en-US" dirty="0">
                        <a:solidFill>
                          <a:schemeClr val="tx1"/>
                        </a:solidFill>
                      </a:endParaRPr>
                    </a:p>
                  </a:txBody>
                  <a:tcPr/>
                </a:tc>
                <a:tc>
                  <a:txBody>
                    <a:bodyPr/>
                    <a:lstStyle/>
                    <a:p>
                      <a:r>
                        <a:rPr lang="en-US" dirty="0" smtClean="0">
                          <a:solidFill>
                            <a:schemeClr val="tx1"/>
                          </a:solidFill>
                        </a:rPr>
                        <a:t>RELATED WASTE ITEM</a:t>
                      </a:r>
                      <a:endParaRPr lang="en-US" dirty="0">
                        <a:solidFill>
                          <a:schemeClr val="tx1"/>
                        </a:solidFill>
                      </a:endParaRPr>
                    </a:p>
                  </a:txBody>
                  <a:tcPr/>
                </a:tc>
              </a:tr>
              <a:tr h="1531883">
                <a:tc>
                  <a:txBody>
                    <a:bodyPr/>
                    <a:lstStyle/>
                    <a:p>
                      <a:r>
                        <a:rPr lang="en-US" sz="1800" b="1" u="sng" kern="1200" dirty="0" smtClean="0">
                          <a:solidFill>
                            <a:srgbClr val="C00000"/>
                          </a:solidFill>
                        </a:rPr>
                        <a:t>VIRUSES</a:t>
                      </a:r>
                    </a:p>
                    <a:p>
                      <a:r>
                        <a:rPr lang="en-US" sz="1800" kern="1200" dirty="0" smtClean="0"/>
                        <a:t> HIV, </a:t>
                      </a:r>
                    </a:p>
                    <a:p>
                      <a:r>
                        <a:rPr lang="en-US" sz="1800" kern="1200" dirty="0" smtClean="0"/>
                        <a:t>Hepatitis B,</a:t>
                      </a:r>
                      <a:r>
                        <a:rPr lang="en-US" sz="1800" kern="1200" baseline="0" dirty="0" smtClean="0"/>
                        <a:t> </a:t>
                      </a:r>
                      <a:r>
                        <a:rPr lang="en-US" sz="1800" kern="1200" dirty="0" smtClean="0"/>
                        <a:t>Hepatitis A,C,</a:t>
                      </a:r>
                      <a:r>
                        <a:rPr lang="en-US" sz="1800" kern="1200" baseline="0" dirty="0" smtClean="0"/>
                        <a:t> </a:t>
                      </a:r>
                      <a:r>
                        <a:rPr lang="en-US" sz="1800" kern="1200" dirty="0" smtClean="0"/>
                        <a:t> Arboviruses,</a:t>
                      </a:r>
                      <a:r>
                        <a:rPr lang="en-US" sz="1800" kern="1200" baseline="0" dirty="0" smtClean="0"/>
                        <a:t> </a:t>
                      </a:r>
                    </a:p>
                    <a:p>
                      <a:r>
                        <a:rPr lang="en-US" sz="1800" kern="1200" dirty="0" err="1" smtClean="0"/>
                        <a:t>Enteroviruses</a:t>
                      </a:r>
                      <a:r>
                        <a:rPr lang="en-US" sz="1800" kern="1200" dirty="0" smtClean="0"/>
                        <a:t>, </a:t>
                      </a:r>
                    </a:p>
                    <a:p>
                      <a:r>
                        <a:rPr lang="en-US" sz="1800" kern="1200" dirty="0" smtClean="0"/>
                        <a:t>Herpes Virus</a:t>
                      </a:r>
                      <a:endParaRPr lang="en-US" dirty="0"/>
                    </a:p>
                  </a:txBody>
                  <a:tcPr/>
                </a:tc>
                <a:tc>
                  <a:txBody>
                    <a:bodyPr/>
                    <a:lstStyle/>
                    <a:p>
                      <a:r>
                        <a:rPr lang="en-US" sz="1800" kern="1200" dirty="0" smtClean="0"/>
                        <a:t>AIDS, </a:t>
                      </a:r>
                    </a:p>
                    <a:p>
                      <a:r>
                        <a:rPr lang="en-US" sz="1800" kern="1200" dirty="0" smtClean="0"/>
                        <a:t>Infectious Hepatitis,</a:t>
                      </a:r>
                    </a:p>
                    <a:p>
                      <a:r>
                        <a:rPr lang="en-US" sz="1800" kern="1200" dirty="0" smtClean="0"/>
                        <a:t>Dengue, </a:t>
                      </a:r>
                    </a:p>
                    <a:p>
                      <a:r>
                        <a:rPr lang="en-US" sz="1800" kern="1200" dirty="0" smtClean="0"/>
                        <a:t>Japanese encephalitis, </a:t>
                      </a:r>
                    </a:p>
                    <a:p>
                      <a:r>
                        <a:rPr lang="en-US" sz="1800" kern="1200" dirty="0" smtClean="0"/>
                        <a:t>Ocular</a:t>
                      </a:r>
                      <a:r>
                        <a:rPr lang="en-US" sz="1800" kern="1200" baseline="0" dirty="0" smtClean="0"/>
                        <a:t> infection, </a:t>
                      </a:r>
                    </a:p>
                    <a:p>
                      <a:r>
                        <a:rPr lang="en-US" sz="1800" kern="1200" baseline="0" dirty="0" smtClean="0"/>
                        <a:t>Genital Infection</a:t>
                      </a:r>
                      <a:endParaRPr lang="en-US" sz="1800" kern="1200" dirty="0" smtClean="0"/>
                    </a:p>
                    <a:p>
                      <a:endParaRPr lang="en-US" dirty="0"/>
                    </a:p>
                  </a:txBody>
                  <a:tcPr/>
                </a:tc>
                <a:tc>
                  <a:txBody>
                    <a:bodyPr/>
                    <a:lstStyle/>
                    <a:p>
                      <a:r>
                        <a:rPr lang="en-US" sz="1800" kern="1200" dirty="0" smtClean="0"/>
                        <a:t>Infected needles, </a:t>
                      </a:r>
                    </a:p>
                    <a:p>
                      <a:r>
                        <a:rPr lang="en-US" sz="1800" kern="1200" dirty="0" smtClean="0"/>
                        <a:t>Body Fluids, </a:t>
                      </a:r>
                    </a:p>
                    <a:p>
                      <a:r>
                        <a:rPr lang="en-US" sz="1800" kern="1200" dirty="0" smtClean="0"/>
                        <a:t>Human excreta, </a:t>
                      </a:r>
                    </a:p>
                    <a:p>
                      <a:r>
                        <a:rPr lang="en-US" sz="1800" kern="1200" dirty="0" smtClean="0"/>
                        <a:t>Blood, </a:t>
                      </a:r>
                    </a:p>
                    <a:p>
                      <a:r>
                        <a:rPr lang="en-US" sz="1800" kern="1200" dirty="0" smtClean="0"/>
                        <a:t>Eye secretions, </a:t>
                      </a:r>
                    </a:p>
                    <a:p>
                      <a:r>
                        <a:rPr lang="en-US" sz="1800" kern="1200" dirty="0" smtClean="0"/>
                        <a:t>Genital Secretion</a:t>
                      </a:r>
                    </a:p>
                    <a:p>
                      <a:endParaRPr lang="en-US" sz="1800" kern="1200" dirty="0" smtClean="0"/>
                    </a:p>
                  </a:txBody>
                  <a:tcPr/>
                </a:tc>
              </a:tr>
              <a:tr h="18169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u="sng" kern="1200" dirty="0" smtClean="0">
                          <a:solidFill>
                            <a:srgbClr val="C00000"/>
                          </a:solidFill>
                        </a:rPr>
                        <a:t>BACTERIA</a:t>
                      </a:r>
                    </a:p>
                    <a:p>
                      <a:r>
                        <a:rPr lang="en-US" sz="1800" kern="1200" dirty="0" smtClean="0"/>
                        <a:t>Salmonella typhi, </a:t>
                      </a:r>
                    </a:p>
                    <a:p>
                      <a:r>
                        <a:rPr lang="en-US" sz="1800" kern="1200" dirty="0" smtClean="0"/>
                        <a:t>Vibrio cholerae, </a:t>
                      </a:r>
                    </a:p>
                    <a:p>
                      <a:r>
                        <a:rPr lang="en-US" sz="1800" kern="1200" dirty="0" smtClean="0"/>
                        <a:t>Clostridium</a:t>
                      </a:r>
                      <a:r>
                        <a:rPr lang="en-US" sz="1800" kern="1200" baseline="0" dirty="0" smtClean="0"/>
                        <a:t>  </a:t>
                      </a:r>
                      <a:r>
                        <a:rPr lang="en-US" sz="1800" kern="1200" dirty="0" smtClean="0"/>
                        <a:t>Tetani, Pseudomonas,</a:t>
                      </a:r>
                      <a:r>
                        <a:rPr lang="en-US" sz="1800" kern="1200" baseline="0" dirty="0" smtClean="0"/>
                        <a:t> </a:t>
                      </a:r>
                    </a:p>
                    <a:p>
                      <a:r>
                        <a:rPr lang="en-US" sz="1800" kern="1200" dirty="0" smtClean="0"/>
                        <a:t>Streptococcus</a:t>
                      </a:r>
                      <a:endParaRPr lang="en-US" sz="1800" u="sng" kern="1200" dirty="0" smtClean="0"/>
                    </a:p>
                  </a:txBody>
                  <a:tcPr/>
                </a:tc>
                <a:tc>
                  <a:txBody>
                    <a:bodyPr/>
                    <a:lstStyle/>
                    <a:p>
                      <a:r>
                        <a:rPr lang="en-US" sz="1800" kern="1200" dirty="0" smtClean="0"/>
                        <a:t>Typhoid,</a:t>
                      </a:r>
                      <a:r>
                        <a:rPr lang="en-US" sz="1800" kern="1200" baseline="0" dirty="0" smtClean="0"/>
                        <a:t> </a:t>
                      </a:r>
                      <a:r>
                        <a:rPr lang="en-US" sz="1800" kern="1200" dirty="0" smtClean="0"/>
                        <a:t>Cholera,</a:t>
                      </a:r>
                      <a:r>
                        <a:rPr lang="en-US" sz="1800" kern="1200" baseline="0" dirty="0" smtClean="0"/>
                        <a:t> </a:t>
                      </a:r>
                    </a:p>
                    <a:p>
                      <a:r>
                        <a:rPr lang="en-US" sz="1800" kern="1200" dirty="0" smtClean="0"/>
                        <a:t>Tetanus</a:t>
                      </a:r>
                    </a:p>
                    <a:p>
                      <a:r>
                        <a:rPr lang="en-US" sz="1800" kern="1200" dirty="0" smtClean="0"/>
                        <a:t>Wound infections,</a:t>
                      </a:r>
                    </a:p>
                    <a:p>
                      <a:r>
                        <a:rPr lang="en-US" sz="1800" kern="1200" dirty="0" smtClean="0"/>
                        <a:t>Septicemia, rheumatic</a:t>
                      </a:r>
                    </a:p>
                    <a:p>
                      <a:r>
                        <a:rPr lang="en-US" sz="1800" kern="1200" dirty="0" smtClean="0"/>
                        <a:t>fever, endocarditis, skin</a:t>
                      </a:r>
                    </a:p>
                    <a:p>
                      <a:r>
                        <a:rPr lang="en-US" sz="1800" kern="1200" dirty="0" smtClean="0"/>
                        <a:t>and soft tissue infections</a:t>
                      </a:r>
                      <a:endParaRPr lang="en-US" dirty="0"/>
                    </a:p>
                  </a:txBody>
                  <a:tcPr/>
                </a:tc>
                <a:tc>
                  <a:txBody>
                    <a:bodyPr/>
                    <a:lstStyle/>
                    <a:p>
                      <a:r>
                        <a:rPr lang="en-US" sz="1800" kern="1200" dirty="0" smtClean="0"/>
                        <a:t> Human excreta and</a:t>
                      </a:r>
                    </a:p>
                    <a:p>
                      <a:r>
                        <a:rPr lang="en-US" sz="1800" kern="1200" dirty="0" smtClean="0"/>
                        <a:t>body fluid in landfills and</a:t>
                      </a:r>
                    </a:p>
                    <a:p>
                      <a:r>
                        <a:rPr lang="en-US" sz="1800" kern="1200" dirty="0" smtClean="0"/>
                        <a:t>hospital wards,</a:t>
                      </a:r>
                      <a:r>
                        <a:rPr lang="en-US" sz="1800" kern="1200" baseline="0" dirty="0" smtClean="0"/>
                        <a:t> </a:t>
                      </a:r>
                    </a:p>
                    <a:p>
                      <a:r>
                        <a:rPr lang="en-US" sz="1800" kern="1200" dirty="0" smtClean="0"/>
                        <a:t>Sharps such as needles,</a:t>
                      </a:r>
                      <a:r>
                        <a:rPr lang="en-US" sz="1800" kern="1200" baseline="0" dirty="0" smtClean="0"/>
                        <a:t> </a:t>
                      </a:r>
                      <a:r>
                        <a:rPr lang="en-US" sz="1800" kern="1200" dirty="0" smtClean="0"/>
                        <a:t>surgical blades in</a:t>
                      </a:r>
                      <a:r>
                        <a:rPr lang="en-US" sz="1800" kern="1200" baseline="0" dirty="0" smtClean="0"/>
                        <a:t>  </a:t>
                      </a:r>
                      <a:r>
                        <a:rPr lang="en-US" sz="1800" kern="1200" dirty="0" smtClean="0"/>
                        <a:t>hospital waste.</a:t>
                      </a:r>
                    </a:p>
                    <a:p>
                      <a:endParaRPr lang="en-US" dirty="0"/>
                    </a:p>
                  </a:txBody>
                  <a:tcPr/>
                </a:tc>
              </a:tr>
              <a:tr h="12126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u="sng" kern="1200" dirty="0" smtClean="0">
                          <a:solidFill>
                            <a:srgbClr val="C00000"/>
                          </a:solidFill>
                        </a:rPr>
                        <a:t>PARASITES</a:t>
                      </a:r>
                    </a:p>
                    <a:p>
                      <a:r>
                        <a:rPr lang="en-US" sz="1800" kern="1200" dirty="0" smtClean="0"/>
                        <a:t>Wucheraria</a:t>
                      </a:r>
                      <a:r>
                        <a:rPr lang="en-US" sz="1800" kern="1200" baseline="0" dirty="0" smtClean="0"/>
                        <a:t>  </a:t>
                      </a:r>
                      <a:r>
                        <a:rPr lang="en-US" sz="1800" kern="1200" dirty="0" smtClean="0"/>
                        <a:t>Bancrofti, Plasmodium</a:t>
                      </a:r>
                      <a:endParaRPr lang="en-US" dirty="0"/>
                    </a:p>
                  </a:txBody>
                  <a:tcPr/>
                </a:tc>
                <a:tc>
                  <a:txBody>
                    <a:bodyPr/>
                    <a:lstStyle/>
                    <a:p>
                      <a:pPr lvl="0"/>
                      <a:r>
                        <a:rPr lang="en-US" sz="1800" kern="1200" dirty="0" err="1" smtClean="0"/>
                        <a:t>Cutaneous</a:t>
                      </a:r>
                      <a:r>
                        <a:rPr lang="en-US" sz="1800" kern="1200" dirty="0" smtClean="0"/>
                        <a:t> </a:t>
                      </a:r>
                      <a:r>
                        <a:rPr lang="en-US" sz="1800" kern="1200" dirty="0" err="1" smtClean="0"/>
                        <a:t>leishmaniasis</a:t>
                      </a:r>
                      <a:r>
                        <a:rPr lang="en-US" sz="1800" kern="1200" dirty="0" smtClean="0"/>
                        <a:t>, </a:t>
                      </a:r>
                      <a:r>
                        <a:rPr lang="en-US" sz="1800" kern="1200" dirty="0" err="1" smtClean="0"/>
                        <a:t>Filariasis</a:t>
                      </a:r>
                      <a:r>
                        <a:rPr lang="en-US" sz="1800" kern="1200" dirty="0" smtClean="0"/>
                        <a:t> </a:t>
                      </a:r>
                    </a:p>
                    <a:p>
                      <a:pPr lvl="0"/>
                      <a:r>
                        <a:rPr lang="en-US" sz="1800" kern="1200" dirty="0" smtClean="0"/>
                        <a:t>Kala Azar, </a:t>
                      </a:r>
                    </a:p>
                    <a:p>
                      <a:pPr lvl="0"/>
                      <a:r>
                        <a:rPr lang="en-US" sz="1800" kern="1200" dirty="0" smtClean="0"/>
                        <a:t>Malaria</a:t>
                      </a:r>
                      <a:endParaRPr lang="en-US" dirty="0"/>
                    </a:p>
                  </a:txBody>
                  <a:tcPr/>
                </a:tc>
                <a:tc>
                  <a:txBody>
                    <a:bodyPr/>
                    <a:lstStyle/>
                    <a:p>
                      <a:r>
                        <a:rPr lang="en-US" sz="1800" kern="1200" dirty="0" smtClean="0"/>
                        <a:t>Human excreta, blood and</a:t>
                      </a:r>
                    </a:p>
                    <a:p>
                      <a:r>
                        <a:rPr lang="en-US" sz="1800" kern="1200" dirty="0" smtClean="0"/>
                        <a:t>body fluids in poorly</a:t>
                      </a:r>
                    </a:p>
                    <a:p>
                      <a:r>
                        <a:rPr lang="en-US" sz="1800" kern="1200" dirty="0" smtClean="0"/>
                        <a:t>managed sewage system of</a:t>
                      </a:r>
                    </a:p>
                    <a:p>
                      <a:r>
                        <a:rPr lang="en-US" sz="1800" kern="1200" dirty="0" smtClean="0"/>
                        <a:t>hospitals.</a:t>
                      </a:r>
                      <a:endParaRPr lang="en-US" dirty="0"/>
                    </a:p>
                  </a:txBody>
                  <a:tcPr/>
                </a:tc>
              </a:tr>
            </a:tbl>
          </a:graphicData>
        </a:graphic>
      </p:graphicFrame>
    </p:spTree>
    <p:extLst>
      <p:ext uri="{BB962C8B-B14F-4D97-AF65-F5344CB8AC3E}">
        <p14:creationId xmlns:p14="http://schemas.microsoft.com/office/powerpoint/2010/main" xmlns="" val="129203689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Classification of hospital waste</a:t>
            </a:r>
          </a:p>
        </p:txBody>
      </p:sp>
      <p:sp>
        <p:nvSpPr>
          <p:cNvPr id="3" name="Content Placeholder 2"/>
          <p:cNvSpPr>
            <a:spLocks noGrp="1"/>
          </p:cNvSpPr>
          <p:nvPr>
            <p:ph sz="quarter" idx="1"/>
          </p:nvPr>
        </p:nvSpPr>
        <p:spPr/>
        <p:txBody>
          <a:bodyPr>
            <a:normAutofit fontScale="85000" lnSpcReduction="20000"/>
          </a:bodyPr>
          <a:lstStyle/>
          <a:p>
            <a:pPr marL="0" indent="0">
              <a:buNone/>
            </a:pPr>
            <a:r>
              <a:rPr lang="en-US" dirty="0"/>
              <a:t>Wastes in a health care facility cover a diverse range of materials that can be classified as follow</a:t>
            </a:r>
            <a:r>
              <a:rPr lang="en-US" dirty="0" smtClean="0"/>
              <a:t>:</a:t>
            </a:r>
            <a:r>
              <a:rPr lang="en-US" dirty="0"/>
              <a:t> </a:t>
            </a:r>
          </a:p>
          <a:p>
            <a:pPr marL="0" indent="0">
              <a:buNone/>
            </a:pPr>
            <a:r>
              <a:rPr lang="en-US" b="1" dirty="0"/>
              <a:t>General waste:</a:t>
            </a:r>
            <a:endParaRPr lang="en-US" dirty="0"/>
          </a:p>
          <a:p>
            <a:r>
              <a:rPr lang="en-US" dirty="0"/>
              <a:t>General or non-medical waste poses no additional risk of injury or infection to staff, to patients, to visitors, or to the community at large. It is similar in composition to household trash e.g., office papers, wrapper, kitchen waste, general sweeping </a:t>
            </a:r>
            <a:r>
              <a:rPr lang="en-US" dirty="0" err="1" smtClean="0"/>
              <a:t>etc</a:t>
            </a:r>
            <a:endParaRPr lang="en-US" dirty="0"/>
          </a:p>
          <a:p>
            <a:pPr marL="0" indent="0">
              <a:buNone/>
            </a:pPr>
            <a:r>
              <a:rPr lang="en-US" b="1" dirty="0"/>
              <a:t>Pathological waste:</a:t>
            </a:r>
            <a:endParaRPr lang="en-US" dirty="0"/>
          </a:p>
          <a:p>
            <a:r>
              <a:rPr lang="en-US" dirty="0"/>
              <a:t>Pathological wastes consist of tissue, organ, body parts, human fetus and animal carcasses, blood and body </a:t>
            </a:r>
            <a:r>
              <a:rPr lang="en-US" dirty="0" smtClean="0"/>
              <a:t>fluids</a:t>
            </a:r>
            <a:endParaRPr lang="en-US" dirty="0"/>
          </a:p>
          <a:p>
            <a:pPr marL="0" indent="0">
              <a:buNone/>
            </a:pPr>
            <a:r>
              <a:rPr lang="en-US" b="1" dirty="0" smtClean="0"/>
              <a:t>Sharps </a:t>
            </a:r>
            <a:r>
              <a:rPr lang="en-US" b="1" dirty="0"/>
              <a:t>waste:</a:t>
            </a:r>
            <a:endParaRPr lang="en-US" dirty="0"/>
          </a:p>
          <a:p>
            <a:r>
              <a:rPr lang="en-US" dirty="0"/>
              <a:t>Sharps waste consists of used syringes, needles, scalpels and blades or any other item that can cause a cut or puncture wound. Whether or not infected, such items are usually considered as highly hazardous health care waste</a:t>
            </a:r>
          </a:p>
        </p:txBody>
      </p:sp>
    </p:spTree>
    <p:extLst>
      <p:ext uri="{BB962C8B-B14F-4D97-AF65-F5344CB8AC3E}">
        <p14:creationId xmlns:p14="http://schemas.microsoft.com/office/powerpoint/2010/main" xmlns="" val="748381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endParaRPr lang="en-US"/>
          </a:p>
        </p:txBody>
      </p:sp>
      <p:pic>
        <p:nvPicPr>
          <p:cNvPr id="6" name="Picture 2" descr="I:\slide-19-638.jpg"/>
          <p:cNvPicPr>
            <a:picLocks noChangeAspect="1" noChangeArrowheads="1"/>
          </p:cNvPicPr>
          <p:nvPr/>
        </p:nvPicPr>
        <p:blipFill>
          <a:blip r:embed="rId2" cstate="print"/>
          <a:srcRect/>
          <a:stretch>
            <a:fillRect/>
          </a:stretch>
        </p:blipFill>
        <p:spPr bwMode="auto">
          <a:xfrm>
            <a:off x="381000" y="1143000"/>
            <a:ext cx="8305800" cy="5480814"/>
          </a:xfrm>
          <a:prstGeom prst="rect">
            <a:avLst/>
          </a:prstGeom>
          <a:noFill/>
        </p:spPr>
      </p:pic>
      <p:sp>
        <p:nvSpPr>
          <p:cNvPr id="5" name="Title 1"/>
          <p:cNvSpPr txBox="1">
            <a:spLocks/>
          </p:cNvSpPr>
          <p:nvPr/>
        </p:nvSpPr>
        <p:spPr>
          <a:xfrm>
            <a:off x="0" y="0"/>
            <a:ext cx="9144000" cy="990600"/>
          </a:xfrm>
          <a:prstGeom prst="rect">
            <a:avLst/>
          </a:prstGeom>
          <a:solidFill>
            <a:schemeClr val="accent1">
              <a:lumMod val="20000"/>
              <a:lumOff val="80000"/>
            </a:schemeClr>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b="1" u="sng" dirty="0" smtClean="0">
                <a:latin typeface="+mj-lt"/>
                <a:ea typeface="+mj-ea"/>
                <a:cs typeface="+mj-cs"/>
              </a:rPr>
              <a:t>General Waste</a:t>
            </a:r>
            <a:r>
              <a:rPr kumimoji="0" lang="en-US" sz="4400" b="1" i="0" u="none" strike="noStrike" kern="1200" cap="none" spc="0" normalizeH="0" baseline="0" noProof="0" dirty="0" smtClean="0">
                <a:ln>
                  <a:noFill/>
                </a:ln>
                <a:solidFill>
                  <a:schemeClr val="tx1"/>
                </a:solidFill>
                <a:effectLst/>
                <a:uLnTx/>
                <a:uFillTx/>
                <a:latin typeface="+mj-lt"/>
                <a:ea typeface="+mj-ea"/>
                <a:cs typeface="+mj-cs"/>
              </a:rPr>
              <a:t> </a:t>
            </a:r>
            <a:endParaRPr kumimoji="0" lang="en-US" sz="44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xmlns="" val="9889568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Classification of hospital waste</a:t>
            </a:r>
          </a:p>
        </p:txBody>
      </p:sp>
      <p:sp>
        <p:nvSpPr>
          <p:cNvPr id="3" name="Content Placeholder 2"/>
          <p:cNvSpPr>
            <a:spLocks noGrp="1"/>
          </p:cNvSpPr>
          <p:nvPr>
            <p:ph sz="quarter" idx="1"/>
          </p:nvPr>
        </p:nvSpPr>
        <p:spPr>
          <a:xfrm>
            <a:off x="457200" y="1600200"/>
            <a:ext cx="8229600" cy="4876800"/>
          </a:xfrm>
        </p:spPr>
        <p:txBody>
          <a:bodyPr>
            <a:normAutofit fontScale="85000" lnSpcReduction="20000"/>
          </a:bodyPr>
          <a:lstStyle/>
          <a:p>
            <a:pPr marL="0" indent="0">
              <a:buNone/>
            </a:pPr>
            <a:r>
              <a:rPr lang="en-US" b="1" dirty="0"/>
              <a:t>Infectious waste:</a:t>
            </a:r>
            <a:endParaRPr lang="en-US" dirty="0"/>
          </a:p>
          <a:p>
            <a:r>
              <a:rPr lang="en-US" dirty="0"/>
              <a:t>Potentially infectious waste includes all waste items that are contaminated with or suspected of being contaminated with pathogen e.g., laboratory culture, tissues, swabs, bandages etc., which may transmit these disease causing organisms  to healthy human </a:t>
            </a:r>
            <a:r>
              <a:rPr lang="en-US" dirty="0" smtClean="0"/>
              <a:t>beings</a:t>
            </a:r>
            <a:endParaRPr lang="en-US" dirty="0"/>
          </a:p>
          <a:p>
            <a:pPr marL="0" indent="0">
              <a:buNone/>
            </a:pPr>
            <a:r>
              <a:rPr lang="en-US" b="1" dirty="0" smtClean="0"/>
              <a:t>Chemical </a:t>
            </a:r>
            <a:r>
              <a:rPr lang="en-US" b="1" dirty="0"/>
              <a:t>waste:</a:t>
            </a:r>
            <a:endParaRPr lang="en-US" dirty="0"/>
          </a:p>
          <a:p>
            <a:r>
              <a:rPr lang="en-US" dirty="0"/>
              <a:t>Waste containing chemical substances e.g., laboratory chemicals, empty bottles of lab or pharmacy chemicals, disinfectants that have expired or are no longer needed, solvents, diagnostic kits, poisonous and corrosive materials, and cleaning agents and </a:t>
            </a:r>
            <a:r>
              <a:rPr lang="en-US" dirty="0" smtClean="0"/>
              <a:t>others</a:t>
            </a:r>
          </a:p>
          <a:p>
            <a:pPr marL="0" indent="0">
              <a:buNone/>
            </a:pPr>
            <a:r>
              <a:rPr lang="en-US" b="1" dirty="0"/>
              <a:t>Radioactive waste:</a:t>
            </a:r>
            <a:endParaRPr lang="en-US" dirty="0"/>
          </a:p>
          <a:p>
            <a:r>
              <a:rPr lang="en-US" dirty="0"/>
              <a:t>Radioactive waste includes unused liquids from radiotherapy or laboratory research, contaminated glassware, packages, or absorbent paper; urine and excreta from patients treated or tested with radioactive substances</a:t>
            </a:r>
          </a:p>
        </p:txBody>
      </p:sp>
    </p:spTree>
    <p:extLst>
      <p:ext uri="{BB962C8B-B14F-4D97-AF65-F5344CB8AC3E}">
        <p14:creationId xmlns:p14="http://schemas.microsoft.com/office/powerpoint/2010/main" xmlns="" val="624429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a:solidFill>
            <a:schemeClr val="accent1">
              <a:lumMod val="20000"/>
              <a:lumOff val="80000"/>
            </a:schemeClr>
          </a:solidFill>
        </p:spPr>
        <p:txBody>
          <a:bodyPr>
            <a:normAutofit fontScale="90000"/>
          </a:bodyPr>
          <a:lstStyle/>
          <a:p>
            <a:pPr algn="ctr"/>
            <a:r>
              <a:rPr lang="en-US" sz="4000" b="1" dirty="0" smtClean="0"/>
              <a:t>Infectious Waste/Pathological Waste</a:t>
            </a:r>
            <a:endParaRPr lang="en-US" sz="4000" b="1" dirty="0"/>
          </a:p>
        </p:txBody>
      </p:sp>
      <p:sp>
        <p:nvSpPr>
          <p:cNvPr id="3" name="Content Placeholder 2"/>
          <p:cNvSpPr>
            <a:spLocks noGrp="1"/>
          </p:cNvSpPr>
          <p:nvPr>
            <p:ph sz="quarter" idx="1"/>
          </p:nvPr>
        </p:nvSpPr>
        <p:spPr/>
        <p:txBody>
          <a:bodyPr/>
          <a:lstStyle/>
          <a:p>
            <a:endParaRPr lang="en-US"/>
          </a:p>
        </p:txBody>
      </p:sp>
      <p:sp>
        <p:nvSpPr>
          <p:cNvPr id="5" name="Slide Number Placeholder 4"/>
          <p:cNvSpPr>
            <a:spLocks noGrp="1"/>
          </p:cNvSpPr>
          <p:nvPr>
            <p:ph type="sldNum" sz="quarter" idx="15"/>
          </p:nvPr>
        </p:nvSpPr>
        <p:spPr/>
        <p:txBody>
          <a:bodyPr/>
          <a:lstStyle/>
          <a:p>
            <a:fld id="{861A5D29-1567-4F77-BB64-01CFE18287FD}" type="slidenum">
              <a:rPr lang="en-US" smtClean="0"/>
              <a:pPr/>
              <a:t>9</a:t>
            </a:fld>
            <a:endParaRPr lang="en-US"/>
          </a:p>
        </p:txBody>
      </p:sp>
      <p:pic>
        <p:nvPicPr>
          <p:cNvPr id="2050" name="Picture 2" descr="I:\slide-21-638.jpg"/>
          <p:cNvPicPr>
            <a:picLocks noChangeAspect="1" noChangeArrowheads="1"/>
          </p:cNvPicPr>
          <p:nvPr/>
        </p:nvPicPr>
        <p:blipFill>
          <a:blip r:embed="rId2" cstate="print"/>
          <a:srcRect/>
          <a:stretch>
            <a:fillRect/>
          </a:stretch>
        </p:blipFill>
        <p:spPr bwMode="auto">
          <a:xfrm>
            <a:off x="381000" y="1524000"/>
            <a:ext cx="8534400" cy="5127497"/>
          </a:xfrm>
          <a:prstGeom prst="rect">
            <a:avLst/>
          </a:prstGeom>
          <a:noFill/>
        </p:spPr>
      </p:pic>
    </p:spTree>
    <p:extLst>
      <p:ext uri="{BB962C8B-B14F-4D97-AF65-F5344CB8AC3E}">
        <p14:creationId xmlns:p14="http://schemas.microsoft.com/office/powerpoint/2010/main" xmlns="" val="6142175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39</TotalTime>
  <Words>1656</Words>
  <Application>Microsoft Office PowerPoint</Application>
  <PresentationFormat>On-screen Show (4:3)</PresentationFormat>
  <Paragraphs>168</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Oriel</vt:lpstr>
      <vt:lpstr>Hospital waste classification, segregation, collection, transport and disposal</vt:lpstr>
      <vt:lpstr>Introduction</vt:lpstr>
      <vt:lpstr>Introduction</vt:lpstr>
      <vt:lpstr>CATEGORIES OF PERSONS EXPOSED TO RISK OF INFECTION</vt:lpstr>
      <vt:lpstr>PROBLEM  ASSOCIATED WITH BIOMEDICAL WASTE</vt:lpstr>
      <vt:lpstr>Classification of hospital waste</vt:lpstr>
      <vt:lpstr>Slide 7</vt:lpstr>
      <vt:lpstr>Classification of hospital waste</vt:lpstr>
      <vt:lpstr>Infectious Waste/Pathological Waste</vt:lpstr>
      <vt:lpstr>Classification of hospital waste</vt:lpstr>
      <vt:lpstr>Segregation of hospital waste</vt:lpstr>
      <vt:lpstr>Slide 12</vt:lpstr>
      <vt:lpstr>Segregation of hospital waste</vt:lpstr>
      <vt:lpstr>Segregation of hospital waste</vt:lpstr>
      <vt:lpstr>Slide 15</vt:lpstr>
      <vt:lpstr>Segregation of hospital waste</vt:lpstr>
      <vt:lpstr>Collection, transportation and storage of hospital waste</vt:lpstr>
      <vt:lpstr>Collection, transportation and storage of hospital waste</vt:lpstr>
      <vt:lpstr>Collection, transportation and storage of hospital waste</vt:lpstr>
      <vt:lpstr>Collection, transportation and storage of hospital waste</vt:lpstr>
      <vt:lpstr>Disposal of hospital waste</vt:lpstr>
      <vt:lpstr>Disposal of hospital waste</vt:lpstr>
      <vt:lpstr>Disposal of hospital waste</vt:lpstr>
      <vt:lpstr>Disposal of hospital waste</vt:lpstr>
      <vt:lpstr> LABEL FOR BIO-MEDICAL WASTE CONTAINERS / BAGS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Hospital waste classification, segregation, collection, transport and disposal</dc:title>
  <dc:creator>Aman Ullah</dc:creator>
  <cp:lastModifiedBy>Jabar</cp:lastModifiedBy>
  <cp:revision>10</cp:revision>
  <dcterms:created xsi:type="dcterms:W3CDTF">2006-08-16T00:00:00Z</dcterms:created>
  <dcterms:modified xsi:type="dcterms:W3CDTF">2020-08-31T05:14:21Z</dcterms:modified>
</cp:coreProperties>
</file>