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57" r:id="rId3"/>
    <p:sldId id="258" r:id="rId4"/>
    <p:sldId id="264" r:id="rId5"/>
    <p:sldId id="265" r:id="rId6"/>
    <p:sldId id="266" r:id="rId7"/>
    <p:sldId id="259" r:id="rId8"/>
    <p:sldId id="260" r:id="rId9"/>
    <p:sldId id="267" r:id="rId10"/>
    <p:sldId id="268" r:id="rId11"/>
    <p:sldId id="269" r:id="rId12"/>
    <p:sldId id="270" r:id="rId13"/>
    <p:sldId id="271" r:id="rId14"/>
    <p:sldId id="272" r:id="rId15"/>
    <p:sldId id="291" r:id="rId16"/>
    <p:sldId id="273" r:id="rId17"/>
    <p:sldId id="274" r:id="rId18"/>
    <p:sldId id="314" r:id="rId19"/>
    <p:sldId id="311" r:id="rId20"/>
    <p:sldId id="312" r:id="rId21"/>
    <p:sldId id="277" r:id="rId22"/>
    <p:sldId id="278" r:id="rId23"/>
    <p:sldId id="279" r:id="rId24"/>
    <p:sldId id="280" r:id="rId25"/>
    <p:sldId id="281" r:id="rId26"/>
    <p:sldId id="282" r:id="rId27"/>
    <p:sldId id="288" r:id="rId28"/>
    <p:sldId id="289" r:id="rId29"/>
    <p:sldId id="290" r:id="rId30"/>
    <p:sldId id="261" r:id="rId31"/>
    <p:sldId id="292" r:id="rId32"/>
    <p:sldId id="293" r:id="rId33"/>
    <p:sldId id="294" r:id="rId34"/>
    <p:sldId id="295" r:id="rId35"/>
    <p:sldId id="296" r:id="rId36"/>
    <p:sldId id="297" r:id="rId37"/>
    <p:sldId id="298" r:id="rId38"/>
    <p:sldId id="299" r:id="rId39"/>
    <p:sldId id="300" r:id="rId40"/>
    <p:sldId id="301" r:id="rId41"/>
    <p:sldId id="307" r:id="rId42"/>
    <p:sldId id="304" r:id="rId43"/>
    <p:sldId id="302" r:id="rId44"/>
    <p:sldId id="308" r:id="rId45"/>
    <p:sldId id="305" r:id="rId46"/>
    <p:sldId id="309" r:id="rId47"/>
    <p:sldId id="306" r:id="rId48"/>
    <p:sldId id="303" r:id="rId49"/>
    <p:sldId id="310" r:id="rId50"/>
    <p:sldId id="313"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F99784-CD72-4968-8D55-A8D53C165B42}" type="datetimeFigureOut">
              <a:rPr lang="en-US" smtClean="0"/>
              <a:t>11/19/2019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7CE10D-436D-4BEB-A5C3-C27409C48C2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ADEE2D-2E0D-4013-83AC-48E1A0D629E3}" type="datetimeFigureOut">
              <a:rPr lang="en-US" smtClean="0"/>
              <a:pPr/>
              <a:t>11/19/2019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C25A1C-2A54-45EF-8DEA-93A260E8B8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31AE65-E50E-4725-96E0-403E56ACFE4E}" type="slidenum">
              <a:rPr lang="en-US"/>
              <a:pPr/>
              <a:t>6</a:t>
            </a:fld>
            <a:endParaRPr lang="en-US" dirty="0"/>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168D19-491E-4577-8E8F-FA239EBAD37C}" type="slidenum">
              <a:rPr lang="en-US"/>
              <a:pPr/>
              <a:t>13</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pPr marL="216233" indent="-216233"/>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76BDDB-998B-4E79-BC4B-FDACF6D44F34}" type="slidenum">
              <a:rPr lang="en-US"/>
              <a:pPr/>
              <a:t>14</a:t>
            </a:fld>
            <a:endParaRPr lang="en-U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pPr eaLnBrk="0" hangingPunct="0">
              <a:buClr>
                <a:schemeClr val="accent2"/>
              </a:buClr>
              <a:buSzPct val="65000"/>
              <a:buFont typeface="Wingdings" pitchFamily="2" charset="2"/>
              <a:buNone/>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C118F2-3003-4E8D-885D-038E0C89F70A}" type="slidenum">
              <a:rPr lang="en-US"/>
              <a:pPr/>
              <a:t>25</a:t>
            </a:fld>
            <a:endParaRPr lang="en-US"/>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r>
              <a:rPr lang="en-US" b="1"/>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1DA28-3A3B-4A83-89A8-BBD34A67C50D}" type="slidenum">
              <a:rPr lang="en-US"/>
              <a:pPr/>
              <a:t>26</a:t>
            </a:fld>
            <a:endParaRPr lang="en-US"/>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F5FDD3-AB43-4DD8-B1B6-BE6A238DA05B}" type="slidenum">
              <a:rPr lang="en-US"/>
              <a:pPr/>
              <a:t>27</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7A7908D7-D6AD-4ACE-92EC-ED595B78BE9A}" type="slidenum">
              <a:rPr lang="en-US"/>
              <a:pPr/>
              <a:t>‹#›</a:t>
            </a:fld>
            <a:endParaRPr lang="en-US"/>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B8DBD57C-09A5-42B6-B4D2-77DC5409E8C5}" type="slidenum">
              <a:rPr lang="en-US"/>
              <a:pPr/>
              <a:t>‹#›</a:t>
            </a:fld>
            <a:endParaRPr lang="en-US"/>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DEAF6D7F-B49A-4B68-8B63-88546C89D72F}" type="slidenum">
              <a:rPr lang="en-US"/>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31981-91FB-4F37-B42D-5642D08BA1BC}"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69D0-BB0E-4EBC-8A91-EC32BFC2E2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31981-91FB-4F37-B42D-5642D08BA1BC}" type="datetimeFigureOut">
              <a:rPr lang="en-US" smtClean="0"/>
              <a:pPr/>
              <a:t>11/19/2019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F69D0-BB0E-4EBC-8A91-EC32BFC2E2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dirty="0" smtClean="0"/>
              <a:t>Social Institutions</a:t>
            </a:r>
            <a:endParaRPr lang="en-US" dirty="0"/>
          </a:p>
        </p:txBody>
      </p:sp>
      <p:sp>
        <p:nvSpPr>
          <p:cNvPr id="3" name="Subtitle 2"/>
          <p:cNvSpPr>
            <a:spLocks noGrp="1"/>
          </p:cNvSpPr>
          <p:nvPr>
            <p:ph type="subTitle" idx="1"/>
          </p:nvPr>
        </p:nvSpPr>
        <p:spPr>
          <a:xfrm>
            <a:off x="1371600" y="2895600"/>
            <a:ext cx="6400800" cy="2438400"/>
          </a:xfrm>
        </p:spPr>
        <p:txBody>
          <a:bodyPr>
            <a:normAutofit fontScale="92500" lnSpcReduction="10000"/>
          </a:bodyPr>
          <a:lstStyle/>
          <a:p>
            <a:r>
              <a:rPr lang="en-US" dirty="0" smtClean="0"/>
              <a:t>Society has a structure and performs certain functions as such..</a:t>
            </a:r>
          </a:p>
          <a:p>
            <a:r>
              <a:rPr lang="en-US" dirty="0" smtClean="0"/>
              <a:t>Society comprises of social institutions;</a:t>
            </a:r>
          </a:p>
          <a:p>
            <a:r>
              <a:rPr lang="en-US" dirty="0" smtClean="0"/>
              <a:t>Social institutions are a product of </a:t>
            </a:r>
            <a:r>
              <a:rPr lang="en-US" sz="3900" i="1" dirty="0" smtClean="0">
                <a:solidFill>
                  <a:srgbClr val="FF0000"/>
                </a:solidFill>
              </a:rPr>
              <a:t>cultural evolution</a:t>
            </a:r>
            <a:r>
              <a:rPr lang="en-US" dirty="0" smtClean="0"/>
              <a:t>.</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E22AC4D-F526-4340-870C-56DDAA245EC8}" type="slidenum">
              <a:rPr lang="en-US"/>
              <a:pPr/>
              <a:t>10</a:t>
            </a:fld>
            <a:endParaRPr lang="en-US" dirty="0"/>
          </a:p>
        </p:txBody>
      </p:sp>
      <p:sp>
        <p:nvSpPr>
          <p:cNvPr id="348162" name="Rectangle 2"/>
          <p:cNvSpPr>
            <a:spLocks noGrp="1" noChangeArrowheads="1"/>
          </p:cNvSpPr>
          <p:nvPr>
            <p:ph type="title"/>
          </p:nvPr>
        </p:nvSpPr>
        <p:spPr/>
        <p:txBody>
          <a:bodyPr/>
          <a:lstStyle/>
          <a:p>
            <a:r>
              <a:rPr lang="en-US" dirty="0"/>
              <a:t>Traditional Definition of Family</a:t>
            </a:r>
          </a:p>
        </p:txBody>
      </p:sp>
      <p:sp>
        <p:nvSpPr>
          <p:cNvPr id="348163" name="Rectangle 3"/>
          <p:cNvSpPr>
            <a:spLocks noGrp="1" noChangeArrowheads="1"/>
          </p:cNvSpPr>
          <p:nvPr>
            <p:ph type="body" idx="1"/>
          </p:nvPr>
        </p:nvSpPr>
        <p:spPr>
          <a:xfrm>
            <a:off x="762000" y="1371600"/>
            <a:ext cx="7543800" cy="4800600"/>
          </a:xfrm>
        </p:spPr>
        <p:txBody>
          <a:bodyPr/>
          <a:lstStyle/>
          <a:p>
            <a:pPr algn="just">
              <a:lnSpc>
                <a:spcPct val="90000"/>
              </a:lnSpc>
            </a:pPr>
            <a:r>
              <a:rPr lang="en-US" sz="2400" dirty="0" smtClean="0"/>
              <a:t>A </a:t>
            </a:r>
            <a:r>
              <a:rPr lang="en-US" sz="2400" dirty="0"/>
              <a:t>group of people who are related by blood, marriage, or adoption, live together, are an economic unit, and bear </a:t>
            </a:r>
            <a:r>
              <a:rPr lang="en-US" sz="2400" dirty="0" smtClean="0"/>
              <a:t>and </a:t>
            </a:r>
            <a:r>
              <a:rPr lang="en-US" sz="2400" dirty="0"/>
              <a:t>raise children</a:t>
            </a:r>
            <a:r>
              <a:rPr lang="en-US" sz="2400" dirty="0" smtClean="0"/>
              <a:t>.</a:t>
            </a:r>
          </a:p>
          <a:p>
            <a:pPr algn="just">
              <a:lnSpc>
                <a:spcPct val="90000"/>
              </a:lnSpc>
            </a:pPr>
            <a:endParaRPr lang="en-US" sz="2400" dirty="0" smtClean="0"/>
          </a:p>
          <a:p>
            <a:pPr algn="just"/>
            <a:r>
              <a:rPr lang="en-US" sz="2400" dirty="0" smtClean="0"/>
              <a:t>Murdock (1949) defines family as;</a:t>
            </a:r>
          </a:p>
          <a:p>
            <a:pPr algn="just"/>
            <a:endParaRPr lang="en-US" sz="2400" dirty="0" smtClean="0"/>
          </a:p>
          <a:p>
            <a:pPr algn="just"/>
            <a:r>
              <a:rPr lang="en-US" sz="2400" dirty="0" smtClean="0"/>
              <a:t> a “social group characterized by common residence, economic co-operation and reproduction. It includes adults of both sexes, at least two of whom maintain a socially approved sexual relationship and one or more children - own or adopted - of the sexually cohabiting adults.” </a:t>
            </a:r>
          </a:p>
          <a:p>
            <a:pPr algn="just">
              <a:lnSpc>
                <a:spcPct val="90000"/>
              </a:lnSpc>
            </a:pPr>
            <a:endParaRPr lang="en-US" sz="24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Haralombos</a:t>
            </a:r>
            <a:r>
              <a:rPr lang="en-US" dirty="0" smtClean="0"/>
              <a:t> and Herald (1997), define family as;</a:t>
            </a:r>
          </a:p>
          <a:p>
            <a:r>
              <a:rPr lang="en-US" dirty="0" smtClean="0"/>
              <a:t>a procedure for socialization, economic activity and sexual activities that consists of two persons of opposite genders who will indulge in sexual activity at least for the sake of pleasure and would also consist of children and a group of decedents.</a:t>
            </a:r>
          </a:p>
          <a:p>
            <a:endParaRPr lang="en-US" dirty="0"/>
          </a:p>
        </p:txBody>
      </p:sp>
      <p:sp>
        <p:nvSpPr>
          <p:cNvPr id="4" name="Slide Number Placeholder 3"/>
          <p:cNvSpPr>
            <a:spLocks noGrp="1"/>
          </p:cNvSpPr>
          <p:nvPr>
            <p:ph type="sldNum" sz="quarter" idx="12"/>
          </p:nvPr>
        </p:nvSpPr>
        <p:spPr/>
        <p:txBody>
          <a:bodyPr/>
          <a:lstStyle/>
          <a:p>
            <a:fld id="{665517C8-3876-44AF-9752-07B851919A30}" type="slidenum">
              <a:rPr lang="en-US" smtClean="0"/>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8787A3-B2F5-4382-A9FB-4F3ECFBF1FFF}" type="slidenum">
              <a:rPr lang="en-US"/>
              <a:pPr/>
              <a:t>12</a:t>
            </a:fld>
            <a:endParaRPr lang="en-US"/>
          </a:p>
        </p:txBody>
      </p:sp>
      <p:sp>
        <p:nvSpPr>
          <p:cNvPr id="349186" name="Rectangle 2"/>
          <p:cNvSpPr>
            <a:spLocks noGrp="1" noChangeArrowheads="1"/>
          </p:cNvSpPr>
          <p:nvPr>
            <p:ph type="title"/>
          </p:nvPr>
        </p:nvSpPr>
        <p:spPr/>
        <p:txBody>
          <a:bodyPr/>
          <a:lstStyle/>
          <a:p>
            <a:r>
              <a:rPr lang="en-US"/>
              <a:t>New Definition of Family </a:t>
            </a:r>
          </a:p>
        </p:txBody>
      </p:sp>
      <p:sp>
        <p:nvSpPr>
          <p:cNvPr id="349187" name="Rectangle 3"/>
          <p:cNvSpPr>
            <a:spLocks noGrp="1" noChangeArrowheads="1"/>
          </p:cNvSpPr>
          <p:nvPr>
            <p:ph type="body" idx="1"/>
          </p:nvPr>
        </p:nvSpPr>
        <p:spPr>
          <a:xfrm>
            <a:off x="457200" y="1600200"/>
            <a:ext cx="7269163" cy="4530725"/>
          </a:xfrm>
        </p:spPr>
        <p:txBody>
          <a:bodyPr/>
          <a:lstStyle/>
          <a:p>
            <a:r>
              <a:rPr lang="en-US"/>
              <a:t>Relationships in which people live together with commitment, form an economic unit and care for any young, and consider their identity to be significantly attached to the group.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a:spLocks noGrp="1"/>
          </p:cNvSpPr>
          <p:nvPr>
            <p:ph type="sldNum" sz="quarter" idx="12"/>
          </p:nvPr>
        </p:nvSpPr>
        <p:spPr/>
        <p:txBody>
          <a:bodyPr/>
          <a:lstStyle/>
          <a:p>
            <a:fld id="{44B5009B-494F-4C54-9C6D-BFED276FD724}" type="slidenum">
              <a:rPr lang="en-US"/>
              <a:pPr/>
              <a:t>13</a:t>
            </a:fld>
            <a:endParaRPr lang="en-US"/>
          </a:p>
        </p:txBody>
      </p:sp>
      <p:sp>
        <p:nvSpPr>
          <p:cNvPr id="226306" name="Rectangle 2"/>
          <p:cNvSpPr>
            <a:spLocks noGrp="1" noChangeArrowheads="1"/>
          </p:cNvSpPr>
          <p:nvPr>
            <p:ph type="title"/>
          </p:nvPr>
        </p:nvSpPr>
        <p:spPr>
          <a:xfrm>
            <a:off x="457200" y="274638"/>
            <a:ext cx="8229600" cy="639762"/>
          </a:xfrm>
        </p:spPr>
        <p:txBody>
          <a:bodyPr>
            <a:normAutofit fontScale="90000"/>
          </a:bodyPr>
          <a:lstStyle/>
          <a:p>
            <a:r>
              <a:rPr lang="en-US" altLang="en-US" dirty="0">
                <a:solidFill>
                  <a:schemeClr val="tx1"/>
                </a:solidFill>
              </a:rPr>
              <a:t>The </a:t>
            </a:r>
            <a:r>
              <a:rPr lang="en-US" altLang="en-US" dirty="0" smtClean="0">
                <a:solidFill>
                  <a:schemeClr val="tx1"/>
                </a:solidFill>
              </a:rPr>
              <a:t>Family: some basic concepts</a:t>
            </a:r>
            <a:endParaRPr lang="en-US" dirty="0">
              <a:solidFill>
                <a:schemeClr val="tx1"/>
              </a:solidFill>
            </a:endParaRPr>
          </a:p>
        </p:txBody>
      </p:sp>
      <p:sp>
        <p:nvSpPr>
          <p:cNvPr id="226307" name="Rectangle 3"/>
          <p:cNvSpPr>
            <a:spLocks noGrp="1" noChangeArrowheads="1"/>
          </p:cNvSpPr>
          <p:nvPr>
            <p:ph type="body" sz="half" idx="1"/>
          </p:nvPr>
        </p:nvSpPr>
        <p:spPr>
          <a:xfrm>
            <a:off x="381000" y="1066800"/>
            <a:ext cx="8153400" cy="5029200"/>
          </a:xfrm>
        </p:spPr>
        <p:txBody>
          <a:bodyPr>
            <a:noAutofit/>
          </a:bodyPr>
          <a:lstStyle/>
          <a:p>
            <a:r>
              <a:rPr lang="en-US" sz="2200" dirty="0"/>
              <a:t>Family of </a:t>
            </a:r>
            <a:r>
              <a:rPr lang="en-US" sz="2200" dirty="0" smtClean="0"/>
              <a:t>orientation: The family into which a person is born can be referred to as the family of orientation</a:t>
            </a:r>
          </a:p>
          <a:p>
            <a:pPr marL="533400" indent="-533400">
              <a:lnSpc>
                <a:spcPct val="90000"/>
              </a:lnSpc>
              <a:buClr>
                <a:srgbClr val="800080"/>
              </a:buClr>
              <a:buFont typeface="Wingdings" pitchFamily="2" charset="2"/>
              <a:buAutoNum type="arabicPeriod"/>
            </a:pPr>
            <a:endParaRPr lang="en-US" sz="2200" dirty="0"/>
          </a:p>
          <a:p>
            <a:r>
              <a:rPr lang="en-US" sz="2200" dirty="0"/>
              <a:t>Family of </a:t>
            </a:r>
            <a:r>
              <a:rPr lang="en-US" sz="2200" dirty="0" smtClean="0"/>
              <a:t>procreation: is constructed by the adult individual who creates a family as he or she becomes an adult</a:t>
            </a:r>
          </a:p>
          <a:p>
            <a:endParaRPr lang="en-US" sz="2200" dirty="0" smtClean="0"/>
          </a:p>
          <a:p>
            <a:r>
              <a:rPr lang="en-US" sz="2200" dirty="0" smtClean="0"/>
              <a:t>Families of affinity: people with or without legal or blood ties who feel they belong together</a:t>
            </a:r>
          </a:p>
          <a:p>
            <a:pPr marL="533400" indent="-533400">
              <a:lnSpc>
                <a:spcPct val="90000"/>
              </a:lnSpc>
              <a:buClr>
                <a:srgbClr val="800080"/>
              </a:buClr>
              <a:buFont typeface="Wingdings" pitchFamily="2" charset="2"/>
              <a:buAutoNum type="arabicPeriod"/>
            </a:pPr>
            <a:endParaRPr lang="en-US" sz="2200" dirty="0" smtClean="0"/>
          </a:p>
          <a:p>
            <a:r>
              <a:rPr lang="en-US" sz="2200" dirty="0" smtClean="0"/>
              <a:t>Extended (consanguine)Family: It consists of an old system of family with the close connections of two or three generations of relations</a:t>
            </a:r>
          </a:p>
          <a:p>
            <a:pPr>
              <a:buNone/>
            </a:pPr>
            <a:endParaRPr lang="en-US" sz="2200" dirty="0" smtClean="0"/>
          </a:p>
          <a:p>
            <a:r>
              <a:rPr lang="en-US" sz="2200" dirty="0" smtClean="0"/>
              <a:t>Nuclear (conjugal)Family: consists of two elders and their children. It is often referred to as the “immediate family”</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2D5CF99-9F8D-48B6-A33B-DBC818E64D13}" type="slidenum">
              <a:rPr lang="en-US"/>
              <a:pPr/>
              <a:t>14</a:t>
            </a:fld>
            <a:endParaRPr lang="en-US"/>
          </a:p>
        </p:txBody>
      </p:sp>
      <p:sp>
        <p:nvSpPr>
          <p:cNvPr id="7170" name="Rectangle 2"/>
          <p:cNvSpPr>
            <a:spLocks noGrp="1" noChangeArrowheads="1"/>
          </p:cNvSpPr>
          <p:nvPr>
            <p:ph type="title"/>
          </p:nvPr>
        </p:nvSpPr>
        <p:spPr>
          <a:xfrm>
            <a:off x="609600" y="277813"/>
            <a:ext cx="8229600" cy="560387"/>
          </a:xfrm>
        </p:spPr>
        <p:txBody>
          <a:bodyPr>
            <a:normAutofit fontScale="90000"/>
          </a:bodyPr>
          <a:lstStyle/>
          <a:p>
            <a:r>
              <a:rPr lang="en-US" altLang="en-US" dirty="0">
                <a:solidFill>
                  <a:schemeClr val="tx1"/>
                </a:solidFill>
              </a:rPr>
              <a:t>The </a:t>
            </a:r>
            <a:r>
              <a:rPr lang="en-US" altLang="en-US" dirty="0" smtClean="0">
                <a:solidFill>
                  <a:schemeClr val="tx1"/>
                </a:solidFill>
              </a:rPr>
              <a:t>Family: marriage patterns</a:t>
            </a:r>
            <a:endParaRPr lang="en-US" altLang="en-US" dirty="0">
              <a:solidFill>
                <a:schemeClr val="tx1"/>
              </a:solidFill>
            </a:endParaRPr>
          </a:p>
        </p:txBody>
      </p:sp>
      <p:sp>
        <p:nvSpPr>
          <p:cNvPr id="7191" name="Rectangle 23"/>
          <p:cNvSpPr>
            <a:spLocks noGrp="1" noChangeArrowheads="1"/>
          </p:cNvSpPr>
          <p:nvPr>
            <p:ph type="body" idx="1"/>
          </p:nvPr>
        </p:nvSpPr>
        <p:spPr>
          <a:xfrm>
            <a:off x="685800" y="990600"/>
            <a:ext cx="7162800" cy="5105400"/>
          </a:xfrm>
        </p:spPr>
        <p:txBody>
          <a:bodyPr>
            <a:normAutofit/>
          </a:bodyPr>
          <a:lstStyle/>
          <a:p>
            <a:pPr marL="533400" indent="-533400">
              <a:buFontTx/>
              <a:buChar char="o"/>
            </a:pPr>
            <a:r>
              <a:rPr lang="en-US" sz="2700" dirty="0" smtClean="0"/>
              <a:t>Endogamy &amp; Exogamy</a:t>
            </a:r>
          </a:p>
          <a:p>
            <a:pPr marL="533400" indent="-533400">
              <a:buFontTx/>
              <a:buChar char="o"/>
            </a:pPr>
            <a:r>
              <a:rPr lang="en-US" sz="2700" dirty="0" smtClean="0"/>
              <a:t>Monogamy &amp;Polygamy </a:t>
            </a:r>
            <a:endParaRPr lang="en-US" sz="2700" dirty="0"/>
          </a:p>
          <a:p>
            <a:pPr marL="533400" indent="-533400">
              <a:buFont typeface="Wingdings" pitchFamily="2" charset="2"/>
              <a:buNone/>
            </a:pPr>
            <a:r>
              <a:rPr lang="en-US" sz="2700" dirty="0"/>
              <a:t>	There are two types of polygamy: </a:t>
            </a:r>
          </a:p>
          <a:p>
            <a:pPr marL="952500" lvl="1" indent="-495300">
              <a:buClr>
                <a:srgbClr val="800080"/>
              </a:buClr>
              <a:buFont typeface="Wingdings" pitchFamily="2" charset="2"/>
              <a:buAutoNum type="arabicPeriod"/>
            </a:pPr>
            <a:r>
              <a:rPr lang="en-US" b="1" dirty="0"/>
              <a:t>Polygyny</a:t>
            </a:r>
            <a:r>
              <a:rPr lang="en-US" dirty="0"/>
              <a:t>- a man may marry more than one wife (patrilineal descent more common)</a:t>
            </a:r>
          </a:p>
          <a:p>
            <a:pPr marL="952500" lvl="1" indent="-495300">
              <a:buClr>
                <a:srgbClr val="800080"/>
              </a:buClr>
              <a:buFont typeface="Wingdings" pitchFamily="2" charset="2"/>
              <a:buAutoNum type="arabicPeriod"/>
            </a:pPr>
            <a:r>
              <a:rPr lang="en-US" b="1" dirty="0"/>
              <a:t>Polyandry</a:t>
            </a:r>
            <a:r>
              <a:rPr lang="en-US" dirty="0"/>
              <a:t>- a woman may have more than one husband (matrilineal descent more </a:t>
            </a:r>
            <a:r>
              <a:rPr lang="en-US" dirty="0" smtClean="0"/>
              <a:t>common, Tibetan region)</a:t>
            </a:r>
            <a:endParaRPr lang="en-US" dirty="0"/>
          </a:p>
        </p:txBody>
      </p:sp>
      <p:sp>
        <p:nvSpPr>
          <p:cNvPr id="7172" name="Rectangle 4"/>
          <p:cNvSpPr>
            <a:spLocks noChangeArrowheads="1"/>
          </p:cNvSpPr>
          <p:nvPr/>
        </p:nvSpPr>
        <p:spPr bwMode="auto">
          <a:xfrm>
            <a:off x="8396288" y="0"/>
            <a:ext cx="669925" cy="396875"/>
          </a:xfrm>
          <a:prstGeom prst="rect">
            <a:avLst/>
          </a:prstGeom>
          <a:noFill/>
          <a:ln w="9525">
            <a:noFill/>
            <a:miter lim="800000"/>
            <a:headEnd/>
            <a:tailEnd/>
          </a:ln>
          <a:effectLst/>
        </p:spPr>
        <p:txBody>
          <a:bodyPr lIns="80988" tIns="40494" rIns="80988" bIns="40494"/>
          <a:lstStyle/>
          <a:p>
            <a:pPr algn="r" eaLnBrk="1" hangingPunct="1"/>
            <a:r>
              <a:rPr lang="en-US" altLang="en-US" sz="1200">
                <a:solidFill>
                  <a:schemeClr val="bg1"/>
                </a:solidFill>
              </a:rPr>
              <a:t>Slide </a:t>
            </a:r>
            <a:fld id="{F06DC8C0-6AB6-4318-8882-F90C70321E53}" type="slidenum">
              <a:rPr lang="en-US" altLang="en-US" sz="1200">
                <a:solidFill>
                  <a:schemeClr val="bg1"/>
                </a:solidFill>
              </a:rPr>
              <a:pPr algn="r" eaLnBrk="1" hangingPunct="1"/>
              <a:t>14</a:t>
            </a:fld>
            <a:endParaRPr lang="en-US" altLang="en-US" sz="12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altLang="en-US" dirty="0" smtClean="0"/>
              <a:t>The Family: residential  patterns</a:t>
            </a:r>
            <a:endParaRPr lang="en-US" dirty="0"/>
          </a:p>
        </p:txBody>
      </p:sp>
      <p:sp>
        <p:nvSpPr>
          <p:cNvPr id="3" name="Content Placeholder 2"/>
          <p:cNvSpPr>
            <a:spLocks noGrp="1"/>
          </p:cNvSpPr>
          <p:nvPr>
            <p:ph idx="1"/>
          </p:nvPr>
        </p:nvSpPr>
        <p:spPr>
          <a:xfrm>
            <a:off x="457200" y="914400"/>
            <a:ext cx="8229600" cy="5211763"/>
          </a:xfrm>
        </p:spPr>
        <p:txBody>
          <a:bodyPr/>
          <a:lstStyle/>
          <a:p>
            <a:r>
              <a:rPr lang="en-US" dirty="0" smtClean="0"/>
              <a:t>Patrilocal</a:t>
            </a:r>
          </a:p>
          <a:p>
            <a:r>
              <a:rPr lang="en-US" dirty="0" smtClean="0"/>
              <a:t>Matrilocal </a:t>
            </a:r>
          </a:p>
          <a:p>
            <a:r>
              <a:rPr lang="en-US" dirty="0" smtClean="0"/>
              <a:t>Neolocal</a:t>
            </a:r>
          </a:p>
          <a:p>
            <a:endParaRPr lang="en-US" dirty="0" smtClean="0"/>
          </a:p>
          <a:p>
            <a:r>
              <a:rPr lang="en-US" dirty="0" smtClean="0"/>
              <a:t>Patriarchal &amp; matriarchal families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1507AF03-135E-4739-A1CE-AE0A10559056}" type="slidenum">
              <a:rPr lang="en-US"/>
              <a:pPr/>
              <a:t>16</a:t>
            </a:fld>
            <a:endParaRPr lang="en-US"/>
          </a:p>
        </p:txBody>
      </p:sp>
      <p:sp>
        <p:nvSpPr>
          <p:cNvPr id="329730" name="Rectangle 2"/>
          <p:cNvSpPr>
            <a:spLocks noGrp="1" noChangeArrowheads="1"/>
          </p:cNvSpPr>
          <p:nvPr>
            <p:ph type="title"/>
          </p:nvPr>
        </p:nvSpPr>
        <p:spPr/>
        <p:txBody>
          <a:bodyPr/>
          <a:lstStyle/>
          <a:p>
            <a:pPr algn="ctr"/>
            <a:r>
              <a:rPr lang="en-US" sz="3400" dirty="0"/>
              <a:t>The </a:t>
            </a:r>
            <a:r>
              <a:rPr lang="en-US" sz="3400" dirty="0" smtClean="0"/>
              <a:t>Family: Patterns </a:t>
            </a:r>
            <a:r>
              <a:rPr lang="en-US" sz="3400" dirty="0"/>
              <a:t>of Descent</a:t>
            </a:r>
          </a:p>
        </p:txBody>
      </p:sp>
      <p:graphicFrame>
        <p:nvGraphicFramePr>
          <p:cNvPr id="329745" name="Group 17"/>
          <p:cNvGraphicFramePr>
            <a:graphicFrameLocks noGrp="1"/>
          </p:cNvGraphicFramePr>
          <p:nvPr>
            <p:ph type="tbl" idx="1"/>
          </p:nvPr>
        </p:nvGraphicFramePr>
        <p:xfrm>
          <a:off x="533400" y="1828800"/>
          <a:ext cx="8229600" cy="3877628"/>
        </p:xfrm>
        <a:graphic>
          <a:graphicData uri="http://schemas.openxmlformats.org/drawingml/2006/table">
            <a:tbl>
              <a:tblPr/>
              <a:tblGrid>
                <a:gridCol w="2743200"/>
                <a:gridCol w="2743200"/>
                <a:gridCol w="2743200"/>
              </a:tblGrid>
              <a:tr h="7381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charset="0"/>
                        </a:rPr>
                        <a:t>Patrilineal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Matrilineal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Arial" charset="0"/>
                        </a:rPr>
                        <a:t>Bilineal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solidFill>
                  </a:tcPr>
                </a:tc>
              </a:tr>
              <a:tr h="2265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Family name is traced through the father’s line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Son is typically the inheritor of property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Patriarchy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Family name is traced though the mother’s line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Daughter is typically the inheritor of property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Matriarchy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Use of both parents to trace descent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Women still assume husband’s surname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No determination of which child will inherit property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D3E7F9F-B452-44CF-B353-8C36B0A5B453}" type="slidenum">
              <a:rPr lang="en-US"/>
              <a:pPr/>
              <a:t>17</a:t>
            </a:fld>
            <a:endParaRPr lang="en-US" dirty="0"/>
          </a:p>
        </p:txBody>
      </p:sp>
      <p:sp>
        <p:nvSpPr>
          <p:cNvPr id="330754" name="Rectangle 2"/>
          <p:cNvSpPr>
            <a:spLocks noGrp="1" noChangeArrowheads="1"/>
          </p:cNvSpPr>
          <p:nvPr>
            <p:ph type="title"/>
          </p:nvPr>
        </p:nvSpPr>
        <p:spPr>
          <a:xfrm>
            <a:off x="457200" y="457200"/>
            <a:ext cx="8229600" cy="579438"/>
          </a:xfrm>
        </p:spPr>
        <p:txBody>
          <a:bodyPr>
            <a:normAutofit fontScale="90000"/>
          </a:bodyPr>
          <a:lstStyle/>
          <a:p>
            <a:r>
              <a:rPr lang="en-US" sz="3400" dirty="0"/>
              <a:t>Family Structure</a:t>
            </a:r>
          </a:p>
        </p:txBody>
      </p:sp>
      <p:sp>
        <p:nvSpPr>
          <p:cNvPr id="330755" name="Rectangle 3"/>
          <p:cNvSpPr>
            <a:spLocks noGrp="1" noChangeArrowheads="1"/>
          </p:cNvSpPr>
          <p:nvPr>
            <p:ph type="body" idx="1"/>
          </p:nvPr>
        </p:nvSpPr>
        <p:spPr>
          <a:xfrm>
            <a:off x="228600" y="1524000"/>
            <a:ext cx="8610600" cy="5105400"/>
          </a:xfrm>
        </p:spPr>
        <p:txBody>
          <a:bodyPr/>
          <a:lstStyle/>
          <a:p>
            <a:r>
              <a:rPr lang="en-US" sz="2400" dirty="0"/>
              <a:t>Size and form of family has typically been tied to the needs of subsistence and ability to reproduce </a:t>
            </a:r>
            <a:r>
              <a:rPr lang="en-US" sz="2400" dirty="0" smtClean="0"/>
              <a:t>itself</a:t>
            </a:r>
          </a:p>
          <a:p>
            <a:endParaRPr lang="en-US" sz="2400" dirty="0"/>
          </a:p>
          <a:p>
            <a:r>
              <a:rPr lang="en-US" sz="2400" dirty="0"/>
              <a:t>Traditionally families were a source of production—more and more they are a source of consumption </a:t>
            </a:r>
            <a:endParaRPr lang="en-US" sz="2400" dirty="0" smtClean="0"/>
          </a:p>
          <a:p>
            <a:pPr>
              <a:buNone/>
            </a:pPr>
            <a:endParaRPr lang="en-US" sz="2400" dirty="0"/>
          </a:p>
          <a:p>
            <a:r>
              <a:rPr lang="en-US" sz="2400" dirty="0"/>
              <a:t>Structure</a:t>
            </a:r>
          </a:p>
          <a:p>
            <a:pPr lvl="1"/>
            <a:r>
              <a:rPr lang="en-US" sz="2000" dirty="0"/>
              <a:t>Extended families</a:t>
            </a:r>
            <a:endParaRPr lang="en-US" sz="2300" dirty="0"/>
          </a:p>
          <a:p>
            <a:pPr lvl="1"/>
            <a:r>
              <a:rPr lang="en-US" sz="2000" dirty="0"/>
              <a:t>Nuclear families</a:t>
            </a:r>
            <a:endParaRPr lang="en-US" sz="23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30755">
                                            <p:txEl>
                                              <p:pRg st="0" end="0"/>
                                            </p:txEl>
                                          </p:spTgt>
                                        </p:tgtEl>
                                        <p:attrNameLst>
                                          <p:attrName>style.visibility</p:attrName>
                                        </p:attrNameLst>
                                      </p:cBhvr>
                                      <p:to>
                                        <p:strVal val="visible"/>
                                      </p:to>
                                    </p:set>
                                    <p:anim calcmode="lin" valueType="num">
                                      <p:cBhvr>
                                        <p:cTn id="7" dur="1000" fill="hold"/>
                                        <p:tgtEl>
                                          <p:spTgt spid="3307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307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307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0755">
                                            <p:txEl>
                                              <p:pRg st="2" end="2"/>
                                            </p:txEl>
                                          </p:spTgt>
                                        </p:tgtEl>
                                        <p:attrNameLst>
                                          <p:attrName>style.visibility</p:attrName>
                                        </p:attrNameLst>
                                      </p:cBhvr>
                                      <p:to>
                                        <p:strVal val="visible"/>
                                      </p:to>
                                    </p:set>
                                    <p:anim calcmode="lin" valueType="num">
                                      <p:cBhvr>
                                        <p:cTn id="14" dur="1000" fill="hold"/>
                                        <p:tgtEl>
                                          <p:spTgt spid="33075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3075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3075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30755">
                                            <p:txEl>
                                              <p:pRg st="4" end="4"/>
                                            </p:txEl>
                                          </p:spTgt>
                                        </p:tgtEl>
                                        <p:attrNameLst>
                                          <p:attrName>style.visibility</p:attrName>
                                        </p:attrNameLst>
                                      </p:cBhvr>
                                      <p:to>
                                        <p:strVal val="visible"/>
                                      </p:to>
                                    </p:set>
                                    <p:anim calcmode="lin" valueType="num">
                                      <p:cBhvr>
                                        <p:cTn id="21" dur="1000" fill="hold"/>
                                        <p:tgtEl>
                                          <p:spTgt spid="33075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3075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3075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30755">
                                            <p:txEl>
                                              <p:pRg st="5" end="5"/>
                                            </p:txEl>
                                          </p:spTgt>
                                        </p:tgtEl>
                                        <p:attrNameLst>
                                          <p:attrName>style.visibility</p:attrName>
                                        </p:attrNameLst>
                                      </p:cBhvr>
                                      <p:to>
                                        <p:strVal val="visible"/>
                                      </p:to>
                                    </p:set>
                                    <p:anim calcmode="lin" valueType="num">
                                      <p:cBhvr>
                                        <p:cTn id="28" dur="1000" fill="hold"/>
                                        <p:tgtEl>
                                          <p:spTgt spid="330755">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330755">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33075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30755">
                                            <p:txEl>
                                              <p:pRg st="6" end="6"/>
                                            </p:txEl>
                                          </p:spTgt>
                                        </p:tgtEl>
                                        <p:attrNameLst>
                                          <p:attrName>style.visibility</p:attrName>
                                        </p:attrNameLst>
                                      </p:cBhvr>
                                      <p:to>
                                        <p:strVal val="visible"/>
                                      </p:to>
                                    </p:set>
                                    <p:anim calcmode="lin" valueType="num">
                                      <p:cBhvr>
                                        <p:cTn id="35" dur="1000" fill="hold"/>
                                        <p:tgtEl>
                                          <p:spTgt spid="330755">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30755">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307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e full monty: The Ziona family in its entirety with all 181 members"/>
          <p:cNvPicPr>
            <a:picLocks noGrp="1"/>
          </p:cNvPicPr>
          <p:nvPr>
            <p:ph idx="1"/>
          </p:nvPr>
        </p:nvPicPr>
        <p:blipFill>
          <a:blip r:embed="rId2"/>
          <a:srcRect/>
          <a:stretch>
            <a:fillRect/>
          </a:stretch>
        </p:blipFill>
        <p:spPr bwMode="auto">
          <a:xfrm>
            <a:off x="627128" y="1600200"/>
            <a:ext cx="788974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dirty="0" smtClean="0"/>
              <a:t>Extended Family </a:t>
            </a:r>
            <a:endParaRPr lang="en-US" dirty="0"/>
          </a:p>
        </p:txBody>
      </p:sp>
      <p:sp>
        <p:nvSpPr>
          <p:cNvPr id="5" name="Text Placeholder 4"/>
          <p:cNvSpPr>
            <a:spLocks noGrp="1"/>
          </p:cNvSpPr>
          <p:nvPr>
            <p:ph type="body" sz="half" idx="1"/>
          </p:nvPr>
        </p:nvSpPr>
        <p:spPr>
          <a:xfrm>
            <a:off x="457200" y="1066800"/>
            <a:ext cx="4038600" cy="5064125"/>
          </a:xfrm>
        </p:spPr>
        <p:txBody>
          <a:bodyPr>
            <a:normAutofit/>
          </a:bodyPr>
          <a:lstStyle/>
          <a:p>
            <a:pPr>
              <a:buNone/>
            </a:pPr>
            <a:r>
              <a:rPr lang="en-US" sz="1800" dirty="0" smtClean="0"/>
              <a:t>Advantages</a:t>
            </a:r>
          </a:p>
          <a:p>
            <a:endParaRPr lang="en-US" sz="1800" dirty="0" smtClean="0"/>
          </a:p>
          <a:p>
            <a:r>
              <a:rPr lang="en-US" sz="1800" dirty="0" smtClean="0"/>
              <a:t>Extended families are very important in countries where there is no social security net</a:t>
            </a:r>
          </a:p>
          <a:p>
            <a:r>
              <a:rPr lang="en-US" sz="1800" dirty="0" smtClean="0"/>
              <a:t>Extended families help prevent elderly people from becoming poor</a:t>
            </a:r>
          </a:p>
          <a:p>
            <a:r>
              <a:rPr lang="en-US" sz="1800" dirty="0" smtClean="0"/>
              <a:t>the grandparents can look after the children and both of the parents are free to work on the farm or earn money in jobs</a:t>
            </a:r>
          </a:p>
          <a:p>
            <a:r>
              <a:rPr lang="en-US" sz="1800" dirty="0" smtClean="0"/>
              <a:t>More confidence among off springs</a:t>
            </a:r>
          </a:p>
          <a:p>
            <a:r>
              <a:rPr lang="en-US" sz="1800" dirty="0" smtClean="0"/>
              <a:t>help us to learn interpersonal relationship and living in a society</a:t>
            </a:r>
          </a:p>
          <a:p>
            <a:r>
              <a:rPr lang="en-US" sz="1800" dirty="0" smtClean="0"/>
              <a:t>kids feel closer to their grandparents, uncles, aunts and cousins</a:t>
            </a:r>
          </a:p>
          <a:p>
            <a:endParaRPr lang="en-US" sz="1800" dirty="0" smtClean="0"/>
          </a:p>
          <a:p>
            <a:endParaRPr lang="en-US" sz="1800" dirty="0"/>
          </a:p>
        </p:txBody>
      </p:sp>
      <p:sp>
        <p:nvSpPr>
          <p:cNvPr id="6" name="Content Placeholder 5"/>
          <p:cNvSpPr>
            <a:spLocks noGrp="1"/>
          </p:cNvSpPr>
          <p:nvPr>
            <p:ph sz="half" idx="2"/>
          </p:nvPr>
        </p:nvSpPr>
        <p:spPr>
          <a:xfrm>
            <a:off x="4648200" y="1066800"/>
            <a:ext cx="4038600" cy="5064125"/>
          </a:xfrm>
        </p:spPr>
        <p:txBody>
          <a:bodyPr>
            <a:normAutofit fontScale="92500" lnSpcReduction="10000"/>
          </a:bodyPr>
          <a:lstStyle/>
          <a:p>
            <a:pPr>
              <a:buNone/>
            </a:pPr>
            <a:r>
              <a:rPr lang="en-US" sz="1800" dirty="0" smtClean="0"/>
              <a:t>Disadvantages</a:t>
            </a:r>
          </a:p>
          <a:p>
            <a:endParaRPr lang="en-US" sz="1800" dirty="0" smtClean="0"/>
          </a:p>
          <a:p>
            <a:r>
              <a:rPr lang="en-US" sz="1800" dirty="0" smtClean="0"/>
              <a:t>Sometimes you have no privacy because there are so many members</a:t>
            </a:r>
          </a:p>
          <a:p>
            <a:r>
              <a:rPr lang="en-US" sz="1800" dirty="0" smtClean="0"/>
              <a:t>They can also cause conflict and problems</a:t>
            </a:r>
          </a:p>
          <a:p>
            <a:r>
              <a:rPr lang="en-US" sz="1800" dirty="0" smtClean="0"/>
              <a:t>meddling in other family members' problems- petty feuds in families</a:t>
            </a:r>
          </a:p>
          <a:p>
            <a:r>
              <a:rPr lang="en-US" sz="1800" dirty="0" smtClean="0"/>
              <a:t>sharing other family members' problems can also become burdensome on other members</a:t>
            </a:r>
          </a:p>
          <a:p>
            <a:r>
              <a:rPr lang="en-US" sz="1800" dirty="0" smtClean="0"/>
              <a:t>they often start highlighting and even exploiting others` weaknesses, which also create political arena in the household</a:t>
            </a:r>
          </a:p>
          <a:p>
            <a:r>
              <a:rPr lang="en-US" sz="1800" dirty="0" smtClean="0"/>
              <a:t>Most parents tend to always keep their children under their domination even when they have come of age and are in a position to take charge of their lives</a:t>
            </a:r>
            <a:endParaRPr lang="en-US" sz="1800"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Introduction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r>
              <a:rPr lang="en-US" sz="2400" dirty="0"/>
              <a:t>In society, human beings must rely upon </a:t>
            </a:r>
            <a:r>
              <a:rPr lang="en-US" sz="2400" b="1" dirty="0"/>
              <a:t>social institutions</a:t>
            </a:r>
            <a:r>
              <a:rPr lang="en-US" sz="2400" dirty="0"/>
              <a:t> in order to survive.  </a:t>
            </a:r>
            <a:endParaRPr lang="en-US" sz="2400" dirty="0" smtClean="0"/>
          </a:p>
          <a:p>
            <a:endParaRPr lang="en-US" sz="2400" dirty="0" smtClean="0"/>
          </a:p>
          <a:p>
            <a:r>
              <a:rPr lang="en-US" sz="2400" dirty="0" smtClean="0"/>
              <a:t>Institutions </a:t>
            </a:r>
            <a:r>
              <a:rPr lang="en-US" sz="2400" dirty="0"/>
              <a:t>in society, according to Peter Berger, are distinctive complex of social actions that act as regulatory agencies. </a:t>
            </a:r>
            <a:endParaRPr lang="en-US" sz="2400" dirty="0" smtClean="0"/>
          </a:p>
          <a:p>
            <a:endParaRPr lang="en-US" sz="2400" dirty="0" smtClean="0"/>
          </a:p>
          <a:p>
            <a:r>
              <a:rPr lang="en-US" sz="2400" dirty="0" smtClean="0"/>
              <a:t>Institutions are social arrangements that channel behavior in prescribed ways in the important areas of social life.</a:t>
            </a:r>
          </a:p>
          <a:p>
            <a:endParaRPr lang="en-US" sz="2400" dirty="0" smtClean="0"/>
          </a:p>
          <a:p>
            <a:r>
              <a:rPr lang="en-US" sz="2400" dirty="0" smtClean="0"/>
              <a:t>They </a:t>
            </a:r>
            <a:r>
              <a:rPr lang="en-US" sz="2400" dirty="0"/>
              <a:t>channel our action in the same way that instinct channel animal behavior. </a:t>
            </a:r>
            <a:endParaRPr lang="en-US" sz="2400" dirty="0" smtClean="0"/>
          </a:p>
          <a:p>
            <a:endParaRPr lang="en-US" sz="2400" dirty="0" smtClean="0"/>
          </a:p>
          <a:p>
            <a:pPr>
              <a:buNone/>
            </a:pP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63562"/>
          </a:xfrm>
        </p:spPr>
        <p:txBody>
          <a:bodyPr>
            <a:normAutofit fontScale="90000"/>
          </a:bodyPr>
          <a:lstStyle/>
          <a:p>
            <a:r>
              <a:rPr lang="en-US" b="1" dirty="0" smtClean="0"/>
              <a:t>Nuclear or “Micro Family”</a:t>
            </a:r>
            <a:endParaRPr lang="en-US" dirty="0"/>
          </a:p>
        </p:txBody>
      </p:sp>
      <p:sp>
        <p:nvSpPr>
          <p:cNvPr id="3" name="Text Placeholder 2"/>
          <p:cNvSpPr>
            <a:spLocks noGrp="1"/>
          </p:cNvSpPr>
          <p:nvPr>
            <p:ph type="body" sz="half" idx="1"/>
          </p:nvPr>
        </p:nvSpPr>
        <p:spPr>
          <a:xfrm>
            <a:off x="381000" y="1641475"/>
            <a:ext cx="4038600" cy="5216525"/>
          </a:xfrm>
        </p:spPr>
        <p:txBody>
          <a:bodyPr>
            <a:normAutofit/>
          </a:bodyPr>
          <a:lstStyle/>
          <a:p>
            <a:r>
              <a:rPr lang="en-AU" sz="1800" dirty="0" smtClean="0"/>
              <a:t>The nuclear families are usually a well maintained economical family.</a:t>
            </a:r>
          </a:p>
          <a:p>
            <a:r>
              <a:rPr lang="en-US" sz="1800" dirty="0" smtClean="0"/>
              <a:t>there is less interference of others, fewer problems arise.</a:t>
            </a:r>
          </a:p>
          <a:p>
            <a:r>
              <a:rPr lang="en-US" sz="1800" dirty="0" smtClean="0"/>
              <a:t>A nuclear life makes you independent and enables you to bring up your children the way you want</a:t>
            </a:r>
          </a:p>
          <a:p>
            <a:r>
              <a:rPr lang="en-US" sz="1800" dirty="0" smtClean="0"/>
              <a:t>Every person needs privacy, some time to be alone, but being a part of a joint family sometimes it is not possible to sit alone and ponder</a:t>
            </a:r>
          </a:p>
          <a:p>
            <a:endParaRPr lang="en-US" sz="1800" dirty="0"/>
          </a:p>
        </p:txBody>
      </p:sp>
      <p:sp>
        <p:nvSpPr>
          <p:cNvPr id="4" name="Content Placeholder 3"/>
          <p:cNvSpPr>
            <a:spLocks noGrp="1"/>
          </p:cNvSpPr>
          <p:nvPr>
            <p:ph sz="half" idx="2"/>
          </p:nvPr>
        </p:nvSpPr>
        <p:spPr>
          <a:xfrm>
            <a:off x="4648200" y="1641475"/>
            <a:ext cx="4038600" cy="5216525"/>
          </a:xfrm>
        </p:spPr>
        <p:txBody>
          <a:bodyPr>
            <a:normAutofit/>
          </a:bodyPr>
          <a:lstStyle/>
          <a:p>
            <a:r>
              <a:rPr lang="en-AU" sz="1800" dirty="0" smtClean="0"/>
              <a:t>The Father and mother, if both are going to work then in that case they have to leave their child or children alone or to be baby - </a:t>
            </a:r>
            <a:r>
              <a:rPr lang="en-AU" sz="1800" dirty="0" err="1" smtClean="0"/>
              <a:t>sitted</a:t>
            </a:r>
            <a:r>
              <a:rPr lang="en-AU" sz="1800" dirty="0" smtClean="0"/>
              <a:t>, where the child grows away from their family values.</a:t>
            </a:r>
          </a:p>
          <a:p>
            <a:r>
              <a:rPr lang="en-AU" sz="1800" dirty="0" smtClean="0"/>
              <a:t>Weak socialization</a:t>
            </a:r>
          </a:p>
          <a:p>
            <a:r>
              <a:rPr lang="en-AU" sz="1800" dirty="0" smtClean="0"/>
              <a:t>Weaker family control</a:t>
            </a:r>
          </a:p>
          <a:p>
            <a:endParaRPr lang="en-US" sz="1800" dirty="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7D3E2EF-C694-4BE8-9A85-D2B71AC30146}" type="slidenum">
              <a:rPr lang="en-US"/>
              <a:pPr/>
              <a:t>21</a:t>
            </a:fld>
            <a:endParaRPr lang="en-US" dirty="0"/>
          </a:p>
        </p:txBody>
      </p:sp>
      <p:sp>
        <p:nvSpPr>
          <p:cNvPr id="331778" name="Rectangle 2"/>
          <p:cNvSpPr>
            <a:spLocks noGrp="1" noChangeArrowheads="1"/>
          </p:cNvSpPr>
          <p:nvPr>
            <p:ph type="title"/>
          </p:nvPr>
        </p:nvSpPr>
        <p:spPr/>
        <p:txBody>
          <a:bodyPr/>
          <a:lstStyle/>
          <a:p>
            <a:r>
              <a:rPr lang="en-US" sz="3400" dirty="0"/>
              <a:t>Theoretical Perspectives on the Family</a:t>
            </a:r>
          </a:p>
        </p:txBody>
      </p:sp>
      <p:sp>
        <p:nvSpPr>
          <p:cNvPr id="331779" name="Rectangle 3"/>
          <p:cNvSpPr>
            <a:spLocks noGrp="1" noChangeArrowheads="1"/>
          </p:cNvSpPr>
          <p:nvPr>
            <p:ph type="body" idx="1"/>
          </p:nvPr>
        </p:nvSpPr>
        <p:spPr/>
        <p:txBody>
          <a:bodyPr/>
          <a:lstStyle/>
          <a:p>
            <a:r>
              <a:rPr lang="en-US" dirty="0"/>
              <a:t>Functionalism</a:t>
            </a:r>
          </a:p>
          <a:p>
            <a:pPr lvl="1"/>
            <a:r>
              <a:rPr lang="en-US" sz="2500" dirty="0"/>
              <a:t>Family is a crucial institution in maintaining the stability of society</a:t>
            </a:r>
          </a:p>
          <a:p>
            <a:pPr lvl="1"/>
            <a:r>
              <a:rPr lang="en-US" sz="2500" dirty="0"/>
              <a:t>Family is structured to meet certain needs of society in the best way possible</a:t>
            </a:r>
          </a:p>
          <a:p>
            <a:pPr lvl="1"/>
            <a:r>
              <a:rPr lang="en-US" sz="2500" dirty="0"/>
              <a:t>Changes to the family structure </a:t>
            </a:r>
            <a:r>
              <a:rPr lang="en-US" sz="2500" dirty="0" smtClean="0"/>
              <a:t>can </a:t>
            </a:r>
            <a:r>
              <a:rPr lang="en-US" sz="2500" dirty="0"/>
              <a:t>disrupt internal harmony and have broader implications on societal equilibrium</a:t>
            </a:r>
          </a:p>
          <a:p>
            <a:pPr lvl="1"/>
            <a:r>
              <a:rPr lang="en-US" sz="2500" dirty="0"/>
              <a:t>Favors the traditional family model (Husband as breadwinner—Wife as homemaker)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31779">
                                            <p:txEl>
                                              <p:pRg st="0" end="0"/>
                                            </p:txEl>
                                          </p:spTgt>
                                        </p:tgtEl>
                                        <p:attrNameLst>
                                          <p:attrName>style.visibility</p:attrName>
                                        </p:attrNameLst>
                                      </p:cBhvr>
                                      <p:to>
                                        <p:strVal val="visible"/>
                                      </p:to>
                                    </p:set>
                                    <p:anim calcmode="lin" valueType="num">
                                      <p:cBhvr>
                                        <p:cTn id="7" dur="1000" fill="hold"/>
                                        <p:tgtEl>
                                          <p:spTgt spid="33177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3177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3177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1779">
                                            <p:txEl>
                                              <p:pRg st="1" end="1"/>
                                            </p:txEl>
                                          </p:spTgt>
                                        </p:tgtEl>
                                        <p:attrNameLst>
                                          <p:attrName>style.visibility</p:attrName>
                                        </p:attrNameLst>
                                      </p:cBhvr>
                                      <p:to>
                                        <p:strVal val="visible"/>
                                      </p:to>
                                    </p:set>
                                    <p:anim calcmode="lin" valueType="num">
                                      <p:cBhvr>
                                        <p:cTn id="14" dur="1000" fill="hold"/>
                                        <p:tgtEl>
                                          <p:spTgt spid="33177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3177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3177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31779">
                                            <p:txEl>
                                              <p:pRg st="2" end="2"/>
                                            </p:txEl>
                                          </p:spTgt>
                                        </p:tgtEl>
                                        <p:attrNameLst>
                                          <p:attrName>style.visibility</p:attrName>
                                        </p:attrNameLst>
                                      </p:cBhvr>
                                      <p:to>
                                        <p:strVal val="visible"/>
                                      </p:to>
                                    </p:set>
                                    <p:anim calcmode="lin" valueType="num">
                                      <p:cBhvr>
                                        <p:cTn id="21" dur="1000" fill="hold"/>
                                        <p:tgtEl>
                                          <p:spTgt spid="33177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3177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3177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31779">
                                            <p:txEl>
                                              <p:pRg st="3" end="3"/>
                                            </p:txEl>
                                          </p:spTgt>
                                        </p:tgtEl>
                                        <p:attrNameLst>
                                          <p:attrName>style.visibility</p:attrName>
                                        </p:attrNameLst>
                                      </p:cBhvr>
                                      <p:to>
                                        <p:strVal val="visible"/>
                                      </p:to>
                                    </p:set>
                                    <p:anim calcmode="lin" valueType="num">
                                      <p:cBhvr>
                                        <p:cTn id="28" dur="1000" fill="hold"/>
                                        <p:tgtEl>
                                          <p:spTgt spid="33177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3177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3177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31779">
                                            <p:txEl>
                                              <p:pRg st="4" end="4"/>
                                            </p:txEl>
                                          </p:spTgt>
                                        </p:tgtEl>
                                        <p:attrNameLst>
                                          <p:attrName>style.visibility</p:attrName>
                                        </p:attrNameLst>
                                      </p:cBhvr>
                                      <p:to>
                                        <p:strVal val="visible"/>
                                      </p:to>
                                    </p:set>
                                    <p:anim calcmode="lin" valueType="num">
                                      <p:cBhvr>
                                        <p:cTn id="35" dur="1000" fill="hold"/>
                                        <p:tgtEl>
                                          <p:spTgt spid="33177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3177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31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9"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25B0E5C-5670-476E-9903-D9DED1FD4BD2}" type="slidenum">
              <a:rPr lang="en-US"/>
              <a:pPr/>
              <a:t>22</a:t>
            </a:fld>
            <a:endParaRPr lang="en-US" dirty="0"/>
          </a:p>
        </p:txBody>
      </p:sp>
      <p:sp>
        <p:nvSpPr>
          <p:cNvPr id="328706" name="Rectangle 2"/>
          <p:cNvSpPr>
            <a:spLocks noGrp="1" noChangeArrowheads="1"/>
          </p:cNvSpPr>
          <p:nvPr>
            <p:ph type="title"/>
          </p:nvPr>
        </p:nvSpPr>
        <p:spPr/>
        <p:txBody>
          <a:bodyPr/>
          <a:lstStyle/>
          <a:p>
            <a:r>
              <a:rPr lang="en-US" sz="3400" dirty="0"/>
              <a:t>Family Functions</a:t>
            </a:r>
          </a:p>
        </p:txBody>
      </p:sp>
      <p:sp>
        <p:nvSpPr>
          <p:cNvPr id="328707" name="Rectangle 3"/>
          <p:cNvSpPr>
            <a:spLocks noGrp="1" noChangeArrowheads="1"/>
          </p:cNvSpPr>
          <p:nvPr>
            <p:ph type="body" sz="half" idx="1"/>
          </p:nvPr>
        </p:nvSpPr>
        <p:spPr>
          <a:xfrm>
            <a:off x="533400" y="2057400"/>
            <a:ext cx="4953000" cy="3733800"/>
          </a:xfrm>
        </p:spPr>
        <p:txBody>
          <a:bodyPr/>
          <a:lstStyle/>
          <a:p>
            <a:r>
              <a:rPr lang="en-US" sz="2400" dirty="0"/>
              <a:t>Reproduction</a:t>
            </a:r>
          </a:p>
          <a:p>
            <a:r>
              <a:rPr lang="en-US" sz="2400" dirty="0"/>
              <a:t>Regulation of Sexual Behavior</a:t>
            </a:r>
          </a:p>
          <a:p>
            <a:r>
              <a:rPr lang="en-US" sz="2400" dirty="0"/>
              <a:t>Socialization</a:t>
            </a:r>
          </a:p>
          <a:p>
            <a:r>
              <a:rPr lang="en-US" sz="2400" dirty="0"/>
              <a:t>Protection, affection, and companionship</a:t>
            </a:r>
          </a:p>
          <a:p>
            <a:r>
              <a:rPr lang="en-US" sz="2400" dirty="0"/>
              <a:t>Social placement</a:t>
            </a:r>
          </a:p>
          <a:p>
            <a:r>
              <a:rPr lang="en-US" sz="2400" dirty="0"/>
              <a:t>Others?</a:t>
            </a:r>
          </a:p>
        </p:txBody>
      </p:sp>
      <p:pic>
        <p:nvPicPr>
          <p:cNvPr id="328708" name="Picture 4" descr="family001"/>
          <p:cNvPicPr>
            <a:picLocks noGrp="1" noChangeAspect="1" noChangeArrowheads="1"/>
          </p:cNvPicPr>
          <p:nvPr>
            <p:ph sz="half" idx="2"/>
          </p:nvPr>
        </p:nvPicPr>
        <p:blipFill>
          <a:blip r:embed="rId2"/>
          <a:srcRect/>
          <a:stretch>
            <a:fillRect/>
          </a:stretch>
        </p:blipFill>
        <p:spPr>
          <a:xfrm>
            <a:off x="5257800" y="2133600"/>
            <a:ext cx="3429000" cy="3016250"/>
          </a:xfrm>
          <a:noFill/>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28707">
                                            <p:txEl>
                                              <p:pRg st="0" end="0"/>
                                            </p:txEl>
                                          </p:spTgt>
                                        </p:tgtEl>
                                        <p:attrNameLst>
                                          <p:attrName>style.visibility</p:attrName>
                                        </p:attrNameLst>
                                      </p:cBhvr>
                                      <p:to>
                                        <p:strVal val="visible"/>
                                      </p:to>
                                    </p:set>
                                    <p:anim calcmode="lin" valueType="num">
                                      <p:cBhvr>
                                        <p:cTn id="7" dur="1000" fill="hold"/>
                                        <p:tgtEl>
                                          <p:spTgt spid="32870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287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2870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28707">
                                            <p:txEl>
                                              <p:pRg st="1" end="1"/>
                                            </p:txEl>
                                          </p:spTgt>
                                        </p:tgtEl>
                                        <p:attrNameLst>
                                          <p:attrName>style.visibility</p:attrName>
                                        </p:attrNameLst>
                                      </p:cBhvr>
                                      <p:to>
                                        <p:strVal val="visible"/>
                                      </p:to>
                                    </p:set>
                                    <p:anim calcmode="lin" valueType="num">
                                      <p:cBhvr>
                                        <p:cTn id="14" dur="1000" fill="hold"/>
                                        <p:tgtEl>
                                          <p:spTgt spid="32870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2870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2870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28707">
                                            <p:txEl>
                                              <p:pRg st="2" end="2"/>
                                            </p:txEl>
                                          </p:spTgt>
                                        </p:tgtEl>
                                        <p:attrNameLst>
                                          <p:attrName>style.visibility</p:attrName>
                                        </p:attrNameLst>
                                      </p:cBhvr>
                                      <p:to>
                                        <p:strVal val="visible"/>
                                      </p:to>
                                    </p:set>
                                    <p:anim calcmode="lin" valueType="num">
                                      <p:cBhvr>
                                        <p:cTn id="21" dur="1000" fill="hold"/>
                                        <p:tgtEl>
                                          <p:spTgt spid="32870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2870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2870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28707">
                                            <p:txEl>
                                              <p:pRg st="3" end="3"/>
                                            </p:txEl>
                                          </p:spTgt>
                                        </p:tgtEl>
                                        <p:attrNameLst>
                                          <p:attrName>style.visibility</p:attrName>
                                        </p:attrNameLst>
                                      </p:cBhvr>
                                      <p:to>
                                        <p:strVal val="visible"/>
                                      </p:to>
                                    </p:set>
                                    <p:anim calcmode="lin" valueType="num">
                                      <p:cBhvr>
                                        <p:cTn id="28" dur="1000" fill="hold"/>
                                        <p:tgtEl>
                                          <p:spTgt spid="32870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2870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2870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28707">
                                            <p:txEl>
                                              <p:pRg st="4" end="4"/>
                                            </p:txEl>
                                          </p:spTgt>
                                        </p:tgtEl>
                                        <p:attrNameLst>
                                          <p:attrName>style.visibility</p:attrName>
                                        </p:attrNameLst>
                                      </p:cBhvr>
                                      <p:to>
                                        <p:strVal val="visible"/>
                                      </p:to>
                                    </p:set>
                                    <p:anim calcmode="lin" valueType="num">
                                      <p:cBhvr>
                                        <p:cTn id="35" dur="1000" fill="hold"/>
                                        <p:tgtEl>
                                          <p:spTgt spid="32870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2870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2870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28707">
                                            <p:txEl>
                                              <p:pRg st="5" end="5"/>
                                            </p:txEl>
                                          </p:spTgt>
                                        </p:tgtEl>
                                        <p:attrNameLst>
                                          <p:attrName>style.visibility</p:attrName>
                                        </p:attrNameLst>
                                      </p:cBhvr>
                                      <p:to>
                                        <p:strVal val="visible"/>
                                      </p:to>
                                    </p:set>
                                    <p:anim calcmode="lin" valueType="num">
                                      <p:cBhvr>
                                        <p:cTn id="42" dur="1000" fill="hold"/>
                                        <p:tgtEl>
                                          <p:spTgt spid="32870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2870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287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E8BE04-57D7-4025-9B3F-3A65480C1606}" type="slidenum">
              <a:rPr lang="en-US"/>
              <a:pPr/>
              <a:t>23</a:t>
            </a:fld>
            <a:endParaRPr lang="en-US" dirty="0"/>
          </a:p>
        </p:txBody>
      </p:sp>
      <p:sp>
        <p:nvSpPr>
          <p:cNvPr id="332802" name="Rectangle 2"/>
          <p:cNvSpPr>
            <a:spLocks noGrp="1" noChangeArrowheads="1"/>
          </p:cNvSpPr>
          <p:nvPr>
            <p:ph type="title"/>
          </p:nvPr>
        </p:nvSpPr>
        <p:spPr/>
        <p:txBody>
          <a:bodyPr/>
          <a:lstStyle/>
          <a:p>
            <a:r>
              <a:rPr lang="en-US" sz="3400" dirty="0"/>
              <a:t>Theoretical Perspectives on the Family</a:t>
            </a:r>
          </a:p>
        </p:txBody>
      </p:sp>
      <p:sp>
        <p:nvSpPr>
          <p:cNvPr id="332803" name="Rectangle 3"/>
          <p:cNvSpPr>
            <a:spLocks noGrp="1" noChangeArrowheads="1"/>
          </p:cNvSpPr>
          <p:nvPr>
            <p:ph type="body" idx="1"/>
          </p:nvPr>
        </p:nvSpPr>
        <p:spPr>
          <a:xfrm>
            <a:off x="457200" y="1143000"/>
            <a:ext cx="8229600" cy="4983163"/>
          </a:xfrm>
        </p:spPr>
        <p:txBody>
          <a:bodyPr>
            <a:normAutofit lnSpcReduction="10000"/>
          </a:bodyPr>
          <a:lstStyle/>
          <a:p>
            <a:r>
              <a:rPr lang="en-US" dirty="0"/>
              <a:t>Conflict </a:t>
            </a:r>
            <a:r>
              <a:rPr lang="en-US" dirty="0" smtClean="0"/>
              <a:t>Theory: </a:t>
            </a:r>
            <a:r>
              <a:rPr lang="en-US" sz="2800" dirty="0" smtClean="0"/>
              <a:t>family perpetuate social inequality in three major ways</a:t>
            </a:r>
          </a:p>
          <a:p>
            <a:pPr marL="514350" indent="-514350">
              <a:buFont typeface="+mj-lt"/>
              <a:buAutoNum type="arabicPeriod"/>
            </a:pPr>
            <a:r>
              <a:rPr lang="en-US" sz="2800" dirty="0" smtClean="0"/>
              <a:t>Property &amp; inheritance</a:t>
            </a:r>
          </a:p>
          <a:p>
            <a:pPr marL="514350" indent="-514350">
              <a:buFont typeface="+mj-lt"/>
              <a:buAutoNum type="arabicPeriod"/>
            </a:pPr>
            <a:r>
              <a:rPr lang="en-US" sz="2800" dirty="0" smtClean="0"/>
              <a:t>Patriarchy</a:t>
            </a:r>
          </a:p>
          <a:p>
            <a:pPr marL="514350" indent="-514350">
              <a:buFont typeface="+mj-lt"/>
              <a:buAutoNum type="arabicPeriod"/>
            </a:pPr>
            <a:r>
              <a:rPr lang="en-US" sz="2800" dirty="0" smtClean="0"/>
              <a:t>Race &amp; ethnicity </a:t>
            </a:r>
            <a:endParaRPr lang="en-US" dirty="0"/>
          </a:p>
          <a:p>
            <a:pPr lvl="1"/>
            <a:r>
              <a:rPr lang="en-US" dirty="0"/>
              <a:t>Emphasis on the social placement function of the family</a:t>
            </a:r>
          </a:p>
          <a:p>
            <a:pPr lvl="1"/>
            <a:r>
              <a:rPr lang="en-US" dirty="0"/>
              <a:t>Family works to reproduce social inequalities within a society</a:t>
            </a:r>
          </a:p>
          <a:p>
            <a:pPr lvl="1"/>
            <a:r>
              <a:rPr lang="en-US" dirty="0"/>
              <a:t>Argues that traditional family form contributes to the inequality of the sexes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32803">
                                            <p:txEl>
                                              <p:pRg st="0" end="0"/>
                                            </p:txEl>
                                          </p:spTgt>
                                        </p:tgtEl>
                                        <p:attrNameLst>
                                          <p:attrName>style.visibility</p:attrName>
                                        </p:attrNameLst>
                                      </p:cBhvr>
                                      <p:to>
                                        <p:strVal val="visible"/>
                                      </p:to>
                                    </p:set>
                                    <p:anim calcmode="lin" valueType="num">
                                      <p:cBhvr>
                                        <p:cTn id="7" dur="1000" fill="hold"/>
                                        <p:tgtEl>
                                          <p:spTgt spid="3328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328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328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2803">
                                            <p:txEl>
                                              <p:pRg st="1" end="1"/>
                                            </p:txEl>
                                          </p:spTgt>
                                        </p:tgtEl>
                                        <p:attrNameLst>
                                          <p:attrName>style.visibility</p:attrName>
                                        </p:attrNameLst>
                                      </p:cBhvr>
                                      <p:to>
                                        <p:strVal val="visible"/>
                                      </p:to>
                                    </p:set>
                                    <p:anim calcmode="lin" valueType="num">
                                      <p:cBhvr>
                                        <p:cTn id="14" dur="1000" fill="hold"/>
                                        <p:tgtEl>
                                          <p:spTgt spid="33280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3280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3280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32803">
                                            <p:txEl>
                                              <p:pRg st="2" end="2"/>
                                            </p:txEl>
                                          </p:spTgt>
                                        </p:tgtEl>
                                        <p:attrNameLst>
                                          <p:attrName>style.visibility</p:attrName>
                                        </p:attrNameLst>
                                      </p:cBhvr>
                                      <p:to>
                                        <p:strVal val="visible"/>
                                      </p:to>
                                    </p:set>
                                    <p:anim calcmode="lin" valueType="num">
                                      <p:cBhvr>
                                        <p:cTn id="21" dur="1000" fill="hold"/>
                                        <p:tgtEl>
                                          <p:spTgt spid="33280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3280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3280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32803">
                                            <p:txEl>
                                              <p:pRg st="3" end="3"/>
                                            </p:txEl>
                                          </p:spTgt>
                                        </p:tgtEl>
                                        <p:attrNameLst>
                                          <p:attrName>style.visibility</p:attrName>
                                        </p:attrNameLst>
                                      </p:cBhvr>
                                      <p:to>
                                        <p:strVal val="visible"/>
                                      </p:to>
                                    </p:set>
                                    <p:anim calcmode="lin" valueType="num">
                                      <p:cBhvr>
                                        <p:cTn id="28" dur="1000" fill="hold"/>
                                        <p:tgtEl>
                                          <p:spTgt spid="33280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3280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3280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32803">
                                            <p:txEl>
                                              <p:pRg st="4" end="4"/>
                                            </p:txEl>
                                          </p:spTgt>
                                        </p:tgtEl>
                                        <p:attrNameLst>
                                          <p:attrName>style.visibility</p:attrName>
                                        </p:attrNameLst>
                                      </p:cBhvr>
                                      <p:to>
                                        <p:strVal val="visible"/>
                                      </p:to>
                                    </p:set>
                                    <p:anim calcmode="lin" valueType="num">
                                      <p:cBhvr>
                                        <p:cTn id="35" dur="1000" fill="hold"/>
                                        <p:tgtEl>
                                          <p:spTgt spid="33280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3280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3280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32803">
                                            <p:txEl>
                                              <p:pRg st="5" end="5"/>
                                            </p:txEl>
                                          </p:spTgt>
                                        </p:tgtEl>
                                        <p:attrNameLst>
                                          <p:attrName>style.visibility</p:attrName>
                                        </p:attrNameLst>
                                      </p:cBhvr>
                                      <p:to>
                                        <p:strVal val="visible"/>
                                      </p:to>
                                    </p:set>
                                    <p:anim calcmode="lin" valueType="num">
                                      <p:cBhvr>
                                        <p:cTn id="42" dur="1000" fill="hold"/>
                                        <p:tgtEl>
                                          <p:spTgt spid="33280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3280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3280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32803">
                                            <p:txEl>
                                              <p:pRg st="6" end="6"/>
                                            </p:txEl>
                                          </p:spTgt>
                                        </p:tgtEl>
                                        <p:attrNameLst>
                                          <p:attrName>style.visibility</p:attrName>
                                        </p:attrNameLst>
                                      </p:cBhvr>
                                      <p:to>
                                        <p:strVal val="visible"/>
                                      </p:to>
                                    </p:set>
                                    <p:anim calcmode="lin" valueType="num">
                                      <p:cBhvr>
                                        <p:cTn id="49" dur="1000" fill="hold"/>
                                        <p:tgtEl>
                                          <p:spTgt spid="33280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3280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328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3"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54A4892-9EF2-4EB0-BD04-82D76A355596}" type="slidenum">
              <a:rPr lang="en-US"/>
              <a:pPr/>
              <a:t>24</a:t>
            </a:fld>
            <a:endParaRPr lang="en-US" dirty="0"/>
          </a:p>
        </p:txBody>
      </p:sp>
      <p:sp>
        <p:nvSpPr>
          <p:cNvPr id="333826" name="Rectangle 2"/>
          <p:cNvSpPr>
            <a:spLocks noGrp="1" noChangeArrowheads="1"/>
          </p:cNvSpPr>
          <p:nvPr>
            <p:ph type="title"/>
          </p:nvPr>
        </p:nvSpPr>
        <p:spPr/>
        <p:txBody>
          <a:bodyPr/>
          <a:lstStyle/>
          <a:p>
            <a:r>
              <a:rPr lang="en-US" sz="3400" dirty="0"/>
              <a:t>Theoretical Perspectives on the Family</a:t>
            </a:r>
          </a:p>
        </p:txBody>
      </p:sp>
      <p:sp>
        <p:nvSpPr>
          <p:cNvPr id="333827" name="Rectangle 3"/>
          <p:cNvSpPr>
            <a:spLocks noGrp="1" noChangeArrowheads="1"/>
          </p:cNvSpPr>
          <p:nvPr>
            <p:ph type="body" idx="1"/>
          </p:nvPr>
        </p:nvSpPr>
        <p:spPr>
          <a:xfrm>
            <a:off x="457200" y="1600200"/>
            <a:ext cx="8305800" cy="4876800"/>
          </a:xfrm>
        </p:spPr>
        <p:txBody>
          <a:bodyPr/>
          <a:lstStyle/>
          <a:p>
            <a:pPr>
              <a:lnSpc>
                <a:spcPct val="90000"/>
              </a:lnSpc>
            </a:pPr>
            <a:r>
              <a:rPr lang="en-US" dirty="0"/>
              <a:t>Symbolic Interactionism</a:t>
            </a:r>
          </a:p>
          <a:p>
            <a:pPr lvl="1">
              <a:lnSpc>
                <a:spcPct val="90000"/>
              </a:lnSpc>
            </a:pPr>
            <a:r>
              <a:rPr lang="en-US" sz="2800" dirty="0"/>
              <a:t>Emphasizes:</a:t>
            </a:r>
            <a:r>
              <a:rPr lang="en-US" dirty="0"/>
              <a:t> </a:t>
            </a:r>
          </a:p>
          <a:p>
            <a:pPr lvl="2">
              <a:lnSpc>
                <a:spcPct val="90000"/>
              </a:lnSpc>
            </a:pPr>
            <a:r>
              <a:rPr lang="en-US" sz="2400" dirty="0"/>
              <a:t>Changing meanings attached to family</a:t>
            </a:r>
          </a:p>
          <a:p>
            <a:pPr lvl="3">
              <a:lnSpc>
                <a:spcPct val="90000"/>
              </a:lnSpc>
            </a:pPr>
            <a:r>
              <a:rPr lang="en-US" sz="2400" dirty="0"/>
              <a:t>Overtime</a:t>
            </a:r>
          </a:p>
          <a:p>
            <a:pPr lvl="3">
              <a:lnSpc>
                <a:spcPct val="90000"/>
              </a:lnSpc>
            </a:pPr>
            <a:r>
              <a:rPr lang="en-US" sz="2400" dirty="0"/>
              <a:t>Across groups</a:t>
            </a:r>
          </a:p>
          <a:p>
            <a:pPr lvl="3">
              <a:lnSpc>
                <a:spcPct val="90000"/>
              </a:lnSpc>
            </a:pPr>
            <a:r>
              <a:rPr lang="en-US" sz="2400" dirty="0"/>
              <a:t>Across cultures</a:t>
            </a:r>
          </a:p>
          <a:p>
            <a:pPr lvl="2">
              <a:lnSpc>
                <a:spcPct val="90000"/>
              </a:lnSpc>
            </a:pPr>
            <a:r>
              <a:rPr lang="en-US" sz="2400" dirty="0"/>
              <a:t>Changing roles that are performed within families</a:t>
            </a:r>
          </a:p>
          <a:p>
            <a:pPr lvl="3">
              <a:lnSpc>
                <a:spcPct val="90000"/>
              </a:lnSpc>
            </a:pPr>
            <a:r>
              <a:rPr lang="en-US" sz="2400" dirty="0"/>
              <a:t>What are the roles to be performed by men and </a:t>
            </a:r>
            <a:r>
              <a:rPr lang="en-US" sz="2400" dirty="0" smtClean="0"/>
              <a:t>women?</a:t>
            </a:r>
            <a:endParaRPr lang="en-US" sz="2400" dirty="0"/>
          </a:p>
          <a:p>
            <a:pPr lvl="3">
              <a:lnSpc>
                <a:spcPct val="90000"/>
              </a:lnSpc>
            </a:pPr>
            <a:r>
              <a:rPr lang="en-US" sz="2400" dirty="0"/>
              <a:t>What roles do children play and how are they </a:t>
            </a:r>
            <a:r>
              <a:rPr lang="en-US" sz="2400" dirty="0" smtClean="0"/>
              <a:t>valued?</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 calcmode="lin" valueType="num">
                                      <p:cBhvr>
                                        <p:cTn id="7" dur="1000" fill="hold"/>
                                        <p:tgtEl>
                                          <p:spTgt spid="3338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338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338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3827">
                                            <p:txEl>
                                              <p:pRg st="1" end="1"/>
                                            </p:txEl>
                                          </p:spTgt>
                                        </p:tgtEl>
                                        <p:attrNameLst>
                                          <p:attrName>style.visibility</p:attrName>
                                        </p:attrNameLst>
                                      </p:cBhvr>
                                      <p:to>
                                        <p:strVal val="visible"/>
                                      </p:to>
                                    </p:set>
                                    <p:anim calcmode="lin" valueType="num">
                                      <p:cBhvr>
                                        <p:cTn id="14" dur="1000" fill="hold"/>
                                        <p:tgtEl>
                                          <p:spTgt spid="33382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3382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338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33827">
                                            <p:txEl>
                                              <p:pRg st="2" end="2"/>
                                            </p:txEl>
                                          </p:spTgt>
                                        </p:tgtEl>
                                        <p:attrNameLst>
                                          <p:attrName>style.visibility</p:attrName>
                                        </p:attrNameLst>
                                      </p:cBhvr>
                                      <p:to>
                                        <p:strVal val="visible"/>
                                      </p:to>
                                    </p:set>
                                    <p:anim calcmode="lin" valueType="num">
                                      <p:cBhvr>
                                        <p:cTn id="21" dur="1000" fill="hold"/>
                                        <p:tgtEl>
                                          <p:spTgt spid="33382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3382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3382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33827">
                                            <p:txEl>
                                              <p:pRg st="3" end="3"/>
                                            </p:txEl>
                                          </p:spTgt>
                                        </p:tgtEl>
                                        <p:attrNameLst>
                                          <p:attrName>style.visibility</p:attrName>
                                        </p:attrNameLst>
                                      </p:cBhvr>
                                      <p:to>
                                        <p:strVal val="visible"/>
                                      </p:to>
                                    </p:set>
                                    <p:anim calcmode="lin" valueType="num">
                                      <p:cBhvr>
                                        <p:cTn id="28" dur="1000" fill="hold"/>
                                        <p:tgtEl>
                                          <p:spTgt spid="33382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3382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3382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33827">
                                            <p:txEl>
                                              <p:pRg st="4" end="4"/>
                                            </p:txEl>
                                          </p:spTgt>
                                        </p:tgtEl>
                                        <p:attrNameLst>
                                          <p:attrName>style.visibility</p:attrName>
                                        </p:attrNameLst>
                                      </p:cBhvr>
                                      <p:to>
                                        <p:strVal val="visible"/>
                                      </p:to>
                                    </p:set>
                                    <p:anim calcmode="lin" valueType="num">
                                      <p:cBhvr>
                                        <p:cTn id="35" dur="1000" fill="hold"/>
                                        <p:tgtEl>
                                          <p:spTgt spid="33382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3382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3382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33827">
                                            <p:txEl>
                                              <p:pRg st="5" end="5"/>
                                            </p:txEl>
                                          </p:spTgt>
                                        </p:tgtEl>
                                        <p:attrNameLst>
                                          <p:attrName>style.visibility</p:attrName>
                                        </p:attrNameLst>
                                      </p:cBhvr>
                                      <p:to>
                                        <p:strVal val="visible"/>
                                      </p:to>
                                    </p:set>
                                    <p:anim calcmode="lin" valueType="num">
                                      <p:cBhvr>
                                        <p:cTn id="42" dur="1000" fill="hold"/>
                                        <p:tgtEl>
                                          <p:spTgt spid="33382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3382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3382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33827">
                                            <p:txEl>
                                              <p:pRg st="6" end="6"/>
                                            </p:txEl>
                                          </p:spTgt>
                                        </p:tgtEl>
                                        <p:attrNameLst>
                                          <p:attrName>style.visibility</p:attrName>
                                        </p:attrNameLst>
                                      </p:cBhvr>
                                      <p:to>
                                        <p:strVal val="visible"/>
                                      </p:to>
                                    </p:set>
                                    <p:anim calcmode="lin" valueType="num">
                                      <p:cBhvr>
                                        <p:cTn id="49" dur="1000" fill="hold"/>
                                        <p:tgtEl>
                                          <p:spTgt spid="333827">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33827">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33827">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33827">
                                            <p:txEl>
                                              <p:pRg st="7" end="7"/>
                                            </p:txEl>
                                          </p:spTgt>
                                        </p:tgtEl>
                                        <p:attrNameLst>
                                          <p:attrName>style.visibility</p:attrName>
                                        </p:attrNameLst>
                                      </p:cBhvr>
                                      <p:to>
                                        <p:strVal val="visible"/>
                                      </p:to>
                                    </p:set>
                                    <p:anim calcmode="lin" valueType="num">
                                      <p:cBhvr>
                                        <p:cTn id="56" dur="1000" fill="hold"/>
                                        <p:tgtEl>
                                          <p:spTgt spid="333827">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333827">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33827">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33827">
                                            <p:txEl>
                                              <p:pRg st="8" end="8"/>
                                            </p:txEl>
                                          </p:spTgt>
                                        </p:tgtEl>
                                        <p:attrNameLst>
                                          <p:attrName>style.visibility</p:attrName>
                                        </p:attrNameLst>
                                      </p:cBhvr>
                                      <p:to>
                                        <p:strVal val="visible"/>
                                      </p:to>
                                    </p:set>
                                    <p:anim calcmode="lin" valueType="num">
                                      <p:cBhvr>
                                        <p:cTn id="63" dur="1000" fill="hold"/>
                                        <p:tgtEl>
                                          <p:spTgt spid="333827">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333827">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3338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bldLvl="4"/>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p>
            <a:fld id="{B04270F7-36D4-467F-9665-F05272646F6E}" type="slidenum">
              <a:rPr lang="en-US"/>
              <a:pPr/>
              <a:t>25</a:t>
            </a:fld>
            <a:endParaRPr lang="en-US"/>
          </a:p>
        </p:txBody>
      </p:sp>
      <p:sp>
        <p:nvSpPr>
          <p:cNvPr id="238594" name="Rectangle 2"/>
          <p:cNvSpPr>
            <a:spLocks noGrp="1" noChangeArrowheads="1"/>
          </p:cNvSpPr>
          <p:nvPr>
            <p:ph type="title"/>
          </p:nvPr>
        </p:nvSpPr>
        <p:spPr>
          <a:xfrm>
            <a:off x="762000" y="304800"/>
            <a:ext cx="7924800" cy="1066800"/>
          </a:xfrm>
        </p:spPr>
        <p:txBody>
          <a:bodyPr/>
          <a:lstStyle/>
          <a:p>
            <a:r>
              <a:rPr lang="en-US" sz="3400">
                <a:solidFill>
                  <a:schemeClr val="tx1"/>
                </a:solidFill>
              </a:rPr>
              <a:t>Changes in Family Patterns Worldwide</a:t>
            </a:r>
          </a:p>
        </p:txBody>
      </p:sp>
      <p:sp>
        <p:nvSpPr>
          <p:cNvPr id="238595" name="Rectangle 3"/>
          <p:cNvSpPr>
            <a:spLocks noGrp="1" noChangeArrowheads="1"/>
          </p:cNvSpPr>
          <p:nvPr>
            <p:ph type="body" sz="half" idx="1"/>
          </p:nvPr>
        </p:nvSpPr>
        <p:spPr>
          <a:xfrm>
            <a:off x="609600" y="1371600"/>
            <a:ext cx="7924800" cy="4724400"/>
          </a:xfrm>
        </p:spPr>
        <p:txBody>
          <a:bodyPr/>
          <a:lstStyle/>
          <a:p>
            <a:pPr marL="609600" indent="-609600">
              <a:lnSpc>
                <a:spcPct val="90000"/>
              </a:lnSpc>
              <a:buClr>
                <a:srgbClr val="006600"/>
              </a:buClr>
              <a:buFont typeface="Wingdings" pitchFamily="2" charset="2"/>
              <a:buAutoNum type="arabicPeriod"/>
            </a:pPr>
            <a:r>
              <a:rPr lang="en-US" dirty="0"/>
              <a:t>The declining clans &amp; other kin groups </a:t>
            </a:r>
          </a:p>
          <a:p>
            <a:pPr marL="609600" indent="-609600">
              <a:lnSpc>
                <a:spcPct val="90000"/>
              </a:lnSpc>
              <a:buClr>
                <a:srgbClr val="006600"/>
              </a:buClr>
              <a:buFont typeface="Wingdings" pitchFamily="2" charset="2"/>
              <a:buAutoNum type="arabicPeriod"/>
            </a:pPr>
            <a:r>
              <a:rPr lang="en-US" dirty="0"/>
              <a:t>The free choice of a spouse</a:t>
            </a:r>
          </a:p>
          <a:p>
            <a:pPr marL="609600" indent="-609600">
              <a:lnSpc>
                <a:spcPct val="90000"/>
              </a:lnSpc>
              <a:buClr>
                <a:srgbClr val="006600"/>
              </a:buClr>
              <a:buFont typeface="Wingdings" pitchFamily="2" charset="2"/>
              <a:buAutoNum type="arabicPeriod"/>
            </a:pPr>
            <a:r>
              <a:rPr lang="en-US" dirty="0"/>
              <a:t>Women’s rights regarding initiating marriage &amp; making decisions within the family</a:t>
            </a:r>
          </a:p>
          <a:p>
            <a:pPr marL="609600" indent="-609600">
              <a:lnSpc>
                <a:spcPct val="90000"/>
              </a:lnSpc>
              <a:buClr>
                <a:srgbClr val="006600"/>
              </a:buClr>
              <a:buFont typeface="Wingdings" pitchFamily="2" charset="2"/>
              <a:buAutoNum type="arabicPeriod"/>
            </a:pPr>
            <a:r>
              <a:rPr lang="en-US" dirty="0"/>
              <a:t>Kin marriages are less common. </a:t>
            </a:r>
          </a:p>
          <a:p>
            <a:pPr marL="609600" indent="-609600">
              <a:lnSpc>
                <a:spcPct val="90000"/>
              </a:lnSpc>
              <a:buClr>
                <a:srgbClr val="006600"/>
              </a:buClr>
              <a:buFont typeface="Wingdings" pitchFamily="2" charset="2"/>
              <a:buAutoNum type="arabicPeriod"/>
            </a:pPr>
            <a:r>
              <a:rPr lang="en-US" dirty="0"/>
              <a:t>Higher levels of sexual freedom</a:t>
            </a:r>
          </a:p>
          <a:p>
            <a:pPr marL="609600" indent="-609600">
              <a:lnSpc>
                <a:spcPct val="90000"/>
              </a:lnSpc>
              <a:buClr>
                <a:srgbClr val="006600"/>
              </a:buClr>
              <a:buFont typeface="Wingdings" pitchFamily="2" charset="2"/>
              <a:buAutoNum type="arabicPeriod"/>
            </a:pPr>
            <a:r>
              <a:rPr lang="en-US" dirty="0"/>
              <a:t>The extension of children’s rights</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0FDE00D-D25F-45EB-842F-7065ECFE6936}" type="slidenum">
              <a:rPr lang="en-US"/>
              <a:pPr/>
              <a:t>26</a:t>
            </a:fld>
            <a:endParaRPr lang="en-US"/>
          </a:p>
        </p:txBody>
      </p:sp>
      <p:sp>
        <p:nvSpPr>
          <p:cNvPr id="247810" name="Rectangle 2"/>
          <p:cNvSpPr>
            <a:spLocks noGrp="1" noChangeArrowheads="1"/>
          </p:cNvSpPr>
          <p:nvPr>
            <p:ph type="title"/>
          </p:nvPr>
        </p:nvSpPr>
        <p:spPr/>
        <p:txBody>
          <a:bodyPr/>
          <a:lstStyle/>
          <a:p>
            <a:r>
              <a:rPr lang="en-US" sz="3600" dirty="0">
                <a:solidFill>
                  <a:schemeClr val="tx1"/>
                </a:solidFill>
              </a:rPr>
              <a:t>Marriage and </a:t>
            </a:r>
            <a:r>
              <a:rPr lang="en-US" sz="3600" dirty="0" smtClean="0">
                <a:solidFill>
                  <a:schemeClr val="tx1"/>
                </a:solidFill>
              </a:rPr>
              <a:t>Family: Latest Trends</a:t>
            </a:r>
            <a:endParaRPr lang="en-US" sz="3600" dirty="0">
              <a:solidFill>
                <a:schemeClr val="tx1"/>
              </a:solidFill>
            </a:endParaRPr>
          </a:p>
        </p:txBody>
      </p:sp>
      <p:sp>
        <p:nvSpPr>
          <p:cNvPr id="247811" name="Rectangle 3"/>
          <p:cNvSpPr>
            <a:spLocks noGrp="1" noChangeArrowheads="1"/>
          </p:cNvSpPr>
          <p:nvPr>
            <p:ph type="body" sz="half" idx="1"/>
          </p:nvPr>
        </p:nvSpPr>
        <p:spPr>
          <a:xfrm>
            <a:off x="457200" y="1524000"/>
            <a:ext cx="7924800" cy="4953000"/>
          </a:xfrm>
        </p:spPr>
        <p:txBody>
          <a:bodyPr/>
          <a:lstStyle/>
          <a:p>
            <a:pPr>
              <a:buFontTx/>
              <a:buChar char="o"/>
            </a:pPr>
            <a:r>
              <a:rPr lang="en-US" sz="2800" dirty="0"/>
              <a:t>Cohabitation is increasing.</a:t>
            </a:r>
          </a:p>
          <a:p>
            <a:pPr>
              <a:buFontTx/>
              <a:buChar char="o"/>
            </a:pPr>
            <a:r>
              <a:rPr lang="en-US" sz="2800" dirty="0"/>
              <a:t>More women work in the labor market.</a:t>
            </a:r>
          </a:p>
          <a:p>
            <a:pPr>
              <a:buFontTx/>
              <a:buChar char="o"/>
            </a:pPr>
            <a:r>
              <a:rPr lang="en-US" sz="2800" dirty="0"/>
              <a:t>The average age at </a:t>
            </a:r>
            <a:r>
              <a:rPr lang="en-US" sz="2800" dirty="0" smtClean="0"/>
              <a:t>marriage have  increased.</a:t>
            </a:r>
            <a:endParaRPr lang="en-US" sz="2800" dirty="0"/>
          </a:p>
          <a:p>
            <a:pPr>
              <a:buFontTx/>
              <a:buChar char="o"/>
            </a:pPr>
            <a:r>
              <a:rPr lang="en-US" sz="2800" dirty="0"/>
              <a:t>Divorce rates stable but high.</a:t>
            </a:r>
          </a:p>
          <a:p>
            <a:pPr>
              <a:buFontTx/>
              <a:buChar char="o"/>
            </a:pPr>
            <a:r>
              <a:rPr lang="en-US" sz="2800" dirty="0"/>
              <a:t>Modernization and secular change in attitudes promote individualism &amp; make marriage less important than it once was.</a:t>
            </a:r>
            <a:r>
              <a:rPr lang="en-US" dirty="0"/>
              <a:t> </a:t>
            </a:r>
            <a:endParaRPr lang="en-US" dirty="0" smtClean="0"/>
          </a:p>
          <a:p>
            <a:pPr>
              <a:buFontTx/>
              <a:buChar char="o"/>
            </a:pPr>
            <a:r>
              <a:rPr lang="en-US" dirty="0" smtClean="0"/>
              <a:t>Media (particularly social) </a:t>
            </a:r>
            <a:endParaRPr lang="en-US"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3E0AF902-6840-465A-9A65-F760D93F091A}" type="slidenum">
              <a:rPr lang="en-US"/>
              <a:pPr/>
              <a:t>27</a:t>
            </a:fld>
            <a:endParaRPr lang="en-US"/>
          </a:p>
        </p:txBody>
      </p:sp>
      <p:sp>
        <p:nvSpPr>
          <p:cNvPr id="313346" name="Rectangle 2"/>
          <p:cNvSpPr>
            <a:spLocks noGrp="1" noChangeArrowheads="1"/>
          </p:cNvSpPr>
          <p:nvPr>
            <p:ph type="title"/>
          </p:nvPr>
        </p:nvSpPr>
        <p:spPr/>
        <p:txBody>
          <a:bodyPr/>
          <a:lstStyle/>
          <a:p>
            <a:pPr algn="ctr"/>
            <a:r>
              <a:rPr lang="en-US" sz="3600">
                <a:solidFill>
                  <a:schemeClr val="tx1"/>
                </a:solidFill>
              </a:rPr>
              <a:t>The Dark Side of the Family</a:t>
            </a:r>
          </a:p>
        </p:txBody>
      </p:sp>
      <p:sp>
        <p:nvSpPr>
          <p:cNvPr id="313347" name="Rectangle 3"/>
          <p:cNvSpPr>
            <a:spLocks noGrp="1" noChangeArrowheads="1"/>
          </p:cNvSpPr>
          <p:nvPr>
            <p:ph type="body" sz="half" idx="1"/>
          </p:nvPr>
        </p:nvSpPr>
        <p:spPr>
          <a:xfrm>
            <a:off x="685800" y="1676400"/>
            <a:ext cx="8001000" cy="4724400"/>
          </a:xfrm>
        </p:spPr>
        <p:txBody>
          <a:bodyPr/>
          <a:lstStyle/>
          <a:p>
            <a:pPr marL="457200" indent="-457200">
              <a:lnSpc>
                <a:spcPct val="90000"/>
              </a:lnSpc>
              <a:buFont typeface="Wingdings" pitchFamily="2" charset="2"/>
              <a:buNone/>
            </a:pPr>
            <a:r>
              <a:rPr lang="en-US" sz="2800" dirty="0"/>
              <a:t>Family violence: child abuse &amp; spousal abuse</a:t>
            </a:r>
          </a:p>
          <a:p>
            <a:pPr marL="457200" indent="-457200">
              <a:lnSpc>
                <a:spcPct val="90000"/>
              </a:lnSpc>
              <a:buClr>
                <a:srgbClr val="800080"/>
              </a:buClr>
              <a:buFont typeface="Wingdings" pitchFamily="2" charset="2"/>
              <a:buAutoNum type="arabicPeriod"/>
            </a:pPr>
            <a:r>
              <a:rPr lang="en-US" sz="2600" dirty="0"/>
              <a:t>Spousal abuse is more common among low-income couples. Goode (1971) suggested that low-income men may be more prone to violence because they have few other means to control their wives.</a:t>
            </a:r>
          </a:p>
          <a:p>
            <a:pPr marL="457200" indent="-457200">
              <a:lnSpc>
                <a:spcPct val="90000"/>
              </a:lnSpc>
              <a:buClr>
                <a:srgbClr val="800080"/>
              </a:buClr>
              <a:buFont typeface="Wingdings" pitchFamily="2" charset="2"/>
              <a:buAutoNum type="arabicPeriod"/>
            </a:pPr>
            <a:r>
              <a:rPr lang="en-US" sz="2600" dirty="0"/>
              <a:t>The high levels of stress induced by poverty and unemployment may lead to more violence within families.</a:t>
            </a:r>
          </a:p>
          <a:p>
            <a:pPr marL="457200" indent="-457200">
              <a:lnSpc>
                <a:spcPct val="90000"/>
              </a:lnSpc>
              <a:buClr>
                <a:srgbClr val="800080"/>
              </a:buClr>
              <a:buFont typeface="Wingdings" pitchFamily="2" charset="2"/>
              <a:buAutoNum type="arabicPeriod"/>
            </a:pPr>
            <a:r>
              <a:rPr lang="en-US" sz="2600" dirty="0" err="1"/>
              <a:t>Gelles</a:t>
            </a:r>
            <a:r>
              <a:rPr lang="en-US" sz="2600" dirty="0"/>
              <a:t> &amp; Cornell (1990) found that unemployed men are nearly twice as likely as employed men to assault their wives.</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F6C2E4-CF0F-4776-AAEF-C3B0BF800BE5}" type="slidenum">
              <a:rPr lang="en-US"/>
              <a:pPr/>
              <a:t>28</a:t>
            </a:fld>
            <a:endParaRPr lang="en-US"/>
          </a:p>
        </p:txBody>
      </p:sp>
      <p:sp>
        <p:nvSpPr>
          <p:cNvPr id="89090" name="Rectangle 2"/>
          <p:cNvSpPr>
            <a:spLocks noGrp="1" noChangeArrowheads="1"/>
          </p:cNvSpPr>
          <p:nvPr>
            <p:ph type="title"/>
          </p:nvPr>
        </p:nvSpPr>
        <p:spPr>
          <a:xfrm>
            <a:off x="609600" y="304800"/>
            <a:ext cx="8382000" cy="1143000"/>
          </a:xfrm>
        </p:spPr>
        <p:txBody>
          <a:bodyPr/>
          <a:lstStyle/>
          <a:p>
            <a:r>
              <a:rPr lang="en-US" sz="3200"/>
              <a:t>Sociological Debate: </a:t>
            </a:r>
            <a:br>
              <a:rPr lang="en-US" sz="3200"/>
            </a:br>
            <a:r>
              <a:rPr lang="en-US" sz="3200"/>
              <a:t>Should We Save the Traditional Family?</a:t>
            </a:r>
          </a:p>
        </p:txBody>
      </p:sp>
      <p:sp>
        <p:nvSpPr>
          <p:cNvPr id="89091" name="Rectangle 3"/>
          <p:cNvSpPr>
            <a:spLocks noGrp="1" noChangeArrowheads="1"/>
          </p:cNvSpPr>
          <p:nvPr>
            <p:ph type="body" idx="1"/>
          </p:nvPr>
        </p:nvSpPr>
        <p:spPr>
          <a:xfrm>
            <a:off x="838200" y="1676400"/>
            <a:ext cx="7467600" cy="4572000"/>
          </a:xfrm>
        </p:spPr>
        <p:txBody>
          <a:bodyPr/>
          <a:lstStyle/>
          <a:p>
            <a:pPr marL="457200" indent="-457200">
              <a:buClr>
                <a:srgbClr val="CC0000"/>
              </a:buClr>
              <a:buFont typeface="Wingdings" pitchFamily="2" charset="2"/>
              <a:buAutoNum type="arabicPeriod"/>
            </a:pPr>
            <a:r>
              <a:rPr lang="en-US" sz="2500" dirty="0" smtClean="0"/>
              <a:t>Marriage </a:t>
            </a:r>
            <a:r>
              <a:rPr lang="en-US" sz="2500" dirty="0"/>
              <a:t>is weaker today because women are rejecting patriarchal relationships. Do you agree? Why or why not?</a:t>
            </a:r>
          </a:p>
          <a:p>
            <a:pPr marL="457200" indent="-457200">
              <a:buClr>
                <a:srgbClr val="CC0000"/>
              </a:buClr>
              <a:buFont typeface="Wingdings" pitchFamily="2" charset="2"/>
              <a:buAutoNum type="arabicPeriod"/>
            </a:pPr>
            <a:r>
              <a:rPr lang="en-US" sz="2500" dirty="0"/>
              <a:t>Do we need to change family patterns for the well-being of our children? As you see it, what specific changes are called for?</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Critical Thinking Qs</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sz="2800" dirty="0" smtClean="0"/>
              <a:t>in Great Britain. According to a new national survey, in some areas of the UK 75% of women are having children out of wedlock.  For many, this has some serious repercussions for British society and culture. Do you foresee such trend in certain areas of Pakistan?</a:t>
            </a:r>
          </a:p>
          <a:p>
            <a:r>
              <a:rPr lang="en-US" sz="2800" dirty="0" smtClean="0"/>
              <a:t>the feminist empowerment narrative that women don't need the shackles of men or the oppression of marriage to have children, sociologically speaking this trend does have consequences in a society. Discuss</a:t>
            </a:r>
            <a:br>
              <a:rPr lang="en-US" sz="2800" dirty="0" smtClean="0"/>
            </a:br>
            <a:endParaRPr lang="en-US" sz="2800" dirty="0"/>
          </a:p>
        </p:txBody>
      </p:sp>
      <p:sp>
        <p:nvSpPr>
          <p:cNvPr id="4" name="Slide Number Placeholder 3"/>
          <p:cNvSpPr>
            <a:spLocks noGrp="1"/>
          </p:cNvSpPr>
          <p:nvPr>
            <p:ph type="sldNum" sz="quarter" idx="12"/>
          </p:nvPr>
        </p:nvSpPr>
        <p:spPr/>
        <p:txBody>
          <a:bodyPr/>
          <a:lstStyle/>
          <a:p>
            <a:fld id="{665517C8-3876-44AF-9752-07B851919A30}" type="slidenum">
              <a:rPr lang="en-US" smtClean="0"/>
              <a:pPr/>
              <a:t>29</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dirty="0" smtClean="0"/>
              <a:t>These institutions not only provide procedures that shape our conduct and actions, but also pressure us to fall in line and reinforce socially acceptable behavioral patterns.</a:t>
            </a:r>
          </a:p>
          <a:p>
            <a:endParaRPr lang="en-US" dirty="0" smtClean="0"/>
          </a:p>
          <a:p>
            <a:r>
              <a:rPr lang="en-US" dirty="0" smtClean="0"/>
              <a:t>Social institutions perform manifest and latent functions.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comments</a:t>
            </a:r>
            <a:endParaRPr lang="en-US" dirty="0"/>
          </a:p>
        </p:txBody>
      </p:sp>
      <p:sp>
        <p:nvSpPr>
          <p:cNvPr id="3" name="Content Placeholder 2"/>
          <p:cNvSpPr>
            <a:spLocks noGrp="1"/>
          </p:cNvSpPr>
          <p:nvPr>
            <p:ph idx="1"/>
          </p:nvPr>
        </p:nvSpPr>
        <p:spPr>
          <a:xfrm>
            <a:off x="457200" y="838200"/>
            <a:ext cx="8229600" cy="5410200"/>
          </a:xfrm>
        </p:spPr>
        <p:txBody>
          <a:bodyPr>
            <a:noAutofit/>
          </a:bodyPr>
          <a:lstStyle/>
          <a:p>
            <a:r>
              <a:rPr lang="en-US" sz="1600" dirty="0"/>
              <a:t>Why would women want to join an institution (marriage) that favors men? Marriage is not around to serve modern women. It dates back to a time when women were chattel, sold from father to husband. She NEEDED a husband in order to fulfill her social role – mother and nurturer. Society didn’t offer many opportunities to earn a sufficient income to raise children, so she needed to be married</a:t>
            </a:r>
            <a:r>
              <a:rPr lang="en-US" sz="1600" dirty="0" smtClean="0"/>
              <a:t>.</a:t>
            </a:r>
          </a:p>
          <a:p>
            <a:pPr>
              <a:buNone/>
            </a:pPr>
            <a:r>
              <a:rPr lang="en-US" sz="1600" dirty="0"/>
              <a:t/>
            </a:r>
            <a:br>
              <a:rPr lang="en-US" sz="1600" dirty="0"/>
            </a:br>
            <a:r>
              <a:rPr lang="en-US" sz="1600" dirty="0"/>
              <a:t>But today, all bets are off. As women now are the majority of college graduates, they now are able to earn a wage that they can support a family </a:t>
            </a:r>
            <a:r>
              <a:rPr lang="en-US" sz="1600" dirty="0" smtClean="0"/>
              <a:t>on. </a:t>
            </a:r>
            <a:r>
              <a:rPr lang="en-US" sz="1600" dirty="0"/>
              <a:t>Women can earn the money they once could only see via a spouse’s income. </a:t>
            </a:r>
            <a:endParaRPr lang="en-US" sz="1600" dirty="0" smtClean="0"/>
          </a:p>
          <a:p>
            <a:pPr>
              <a:buNone/>
            </a:pPr>
            <a:r>
              <a:rPr lang="en-US" sz="1600" dirty="0"/>
              <a:t/>
            </a:r>
            <a:br>
              <a:rPr lang="en-US" sz="1600" dirty="0"/>
            </a:br>
            <a:r>
              <a:rPr lang="en-US" sz="1600" dirty="0"/>
              <a:t>They don’t require the “family” unit they once did for child rearing. Businesses, not extended family, (preschool, childcare, nannies etc.) will help raise children. Also, friendships, parent communities, </a:t>
            </a:r>
            <a:r>
              <a:rPr lang="en-US" sz="1600" dirty="0" smtClean="0"/>
              <a:t>coops </a:t>
            </a:r>
            <a:r>
              <a:rPr lang="en-US" sz="1600" dirty="0"/>
              <a:t>have filled in where family left off. The fact is many people don’t even live in close proximity to extended family any more making that relationship </a:t>
            </a:r>
            <a:r>
              <a:rPr lang="en-US" sz="1600" dirty="0" smtClean="0"/>
              <a:t>debatable.</a:t>
            </a:r>
          </a:p>
          <a:p>
            <a:pPr>
              <a:buNone/>
            </a:pPr>
            <a:r>
              <a:rPr lang="en-US" sz="1600" dirty="0"/>
              <a:t/>
            </a:r>
            <a:br>
              <a:rPr lang="en-US" sz="1600" dirty="0"/>
            </a:br>
            <a:r>
              <a:rPr lang="en-US" sz="1600" dirty="0"/>
              <a:t>Society’s roles are not keeping up with the changing world, but Britain is a great example of a new, different norm being established. Seems some men still want that old idea of marriage, while most women don’t. Couldn’t we be changing into a society that doesn’t value marriage? Aren’t we almost there</a:t>
            </a:r>
            <a:r>
              <a:rPr lang="en-US" sz="1600" dirty="0" smtClean="0"/>
              <a:t>?</a:t>
            </a:r>
          </a:p>
          <a:p>
            <a:pPr>
              <a:buNone/>
            </a:pPr>
            <a:r>
              <a:rPr lang="en-US" sz="1600" dirty="0"/>
              <a:t/>
            </a:r>
            <a:br>
              <a:rPr lang="en-US" sz="1600" dirty="0"/>
            </a:br>
            <a:r>
              <a:rPr lang="en-US" sz="1600" dirty="0"/>
              <a:t>So why marry the bull??</a:t>
            </a:r>
            <a:br>
              <a:rPr lang="en-US" sz="1600" dirty="0"/>
            </a:br>
            <a:endParaRPr lang="en-US" sz="1600" dirty="0"/>
          </a:p>
          <a:p>
            <a:pPr>
              <a:buNone/>
            </a:pPr>
            <a:endParaRPr lang="en-US"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0"/>
            <a:ext cx="7772400" cy="1470025"/>
          </a:xfrm>
        </p:spPr>
        <p:txBody>
          <a:bodyPr/>
          <a:lstStyle/>
          <a:p>
            <a:r>
              <a:rPr lang="en-US" dirty="0" smtClean="0"/>
              <a:t>Religion </a:t>
            </a:r>
            <a:endParaRPr lang="en-US" dirty="0"/>
          </a:p>
        </p:txBody>
      </p:sp>
      <p:sp>
        <p:nvSpPr>
          <p:cNvPr id="5" name="Subtitle 4"/>
          <p:cNvSpPr>
            <a:spLocks noGrp="1"/>
          </p:cNvSpPr>
          <p:nvPr>
            <p:ph type="subTitle" idx="1"/>
          </p:nvPr>
        </p:nvSpPr>
        <p:spPr>
          <a:xfrm>
            <a:off x="1371600" y="2819400"/>
            <a:ext cx="6400800" cy="3429000"/>
          </a:xfrm>
        </p:spPr>
        <p:txBody>
          <a:bodyPr>
            <a:normAutofit fontScale="92500" lnSpcReduction="20000"/>
          </a:bodyPr>
          <a:lstStyle/>
          <a:p>
            <a:r>
              <a:rPr lang="en-US" dirty="0" smtClean="0"/>
              <a:t>    a social institution involving beliefs and practices based on a conception of the sacred.</a:t>
            </a:r>
          </a:p>
          <a:p>
            <a:endParaRPr lang="en-US" dirty="0" smtClean="0"/>
          </a:p>
          <a:p>
            <a:r>
              <a:rPr lang="en-US" dirty="0" smtClean="0"/>
              <a:t>“religion implies a relationship not only between man and man but also between man and some higher power” MacIver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Some basic concepts</a:t>
            </a:r>
            <a:endParaRPr lang="en-US" dirty="0"/>
          </a:p>
        </p:txBody>
      </p:sp>
      <p:sp>
        <p:nvSpPr>
          <p:cNvPr id="3" name="Content Placeholder 2"/>
          <p:cNvSpPr>
            <a:spLocks noGrp="1"/>
          </p:cNvSpPr>
          <p:nvPr>
            <p:ph idx="1"/>
          </p:nvPr>
        </p:nvSpPr>
        <p:spPr>
          <a:xfrm>
            <a:off x="457200" y="762000"/>
            <a:ext cx="8229600" cy="5364163"/>
          </a:xfrm>
        </p:spPr>
        <p:txBody>
          <a:bodyPr/>
          <a:lstStyle/>
          <a:p>
            <a:endParaRPr lang="en-US" dirty="0" smtClean="0"/>
          </a:p>
          <a:p>
            <a:r>
              <a:rPr lang="en-US" dirty="0" smtClean="0"/>
              <a:t>The focus of religion is “ things that surpass the limits of our knowledge” Durkheim</a:t>
            </a:r>
          </a:p>
          <a:p>
            <a:r>
              <a:rPr lang="en-US" dirty="0" smtClean="0"/>
              <a:t>Profane </a:t>
            </a:r>
            <a:r>
              <a:rPr lang="en-US" dirty="0" err="1" smtClean="0"/>
              <a:t>vs</a:t>
            </a:r>
            <a:r>
              <a:rPr lang="en-US" dirty="0" smtClean="0"/>
              <a:t> sacred</a:t>
            </a:r>
          </a:p>
          <a:p>
            <a:r>
              <a:rPr lang="en-US" dirty="0" smtClean="0"/>
              <a:t>Ritual- formal sacred ceremonial behavior</a:t>
            </a:r>
          </a:p>
          <a:p>
            <a:r>
              <a:rPr lang="en-US" dirty="0" smtClean="0"/>
              <a:t>Religion is a matter of faith</a:t>
            </a:r>
          </a:p>
          <a:p>
            <a:r>
              <a:rPr lang="en-US" dirty="0" smtClean="0"/>
              <a:t>Faith- belief anchored in conviction rather than scientific evidence</a:t>
            </a:r>
          </a:p>
          <a:p>
            <a:r>
              <a:rPr lang="en-US" dirty="0" smtClean="0"/>
              <a:t>The concept of ‘</a:t>
            </a:r>
            <a:r>
              <a:rPr lang="en-US" dirty="0" err="1" smtClean="0"/>
              <a:t>Haram</a:t>
            </a:r>
            <a:r>
              <a:rPr lang="en-US" dirty="0" smtClean="0"/>
              <a:t> &amp; </a:t>
            </a:r>
            <a:r>
              <a:rPr lang="en-US" dirty="0" err="1" smtClean="0"/>
              <a:t>Halal</a:t>
            </a:r>
            <a:r>
              <a:rPr lang="en-US" dirty="0" smtClean="0"/>
              <a: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Theoretical Analysis</a:t>
            </a:r>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r>
              <a:rPr lang="en-US" dirty="0" smtClean="0">
                <a:solidFill>
                  <a:srgbClr val="FF0000"/>
                </a:solidFill>
              </a:rPr>
              <a:t>Structural-Functional Analysis</a:t>
            </a:r>
          </a:p>
          <a:p>
            <a:r>
              <a:rPr lang="en-US" dirty="0" smtClean="0"/>
              <a:t>Functions of religion</a:t>
            </a:r>
          </a:p>
          <a:p>
            <a:pPr lvl="1"/>
            <a:r>
              <a:rPr lang="en-US" dirty="0" smtClean="0"/>
              <a:t>Social cohesion, unity and identity</a:t>
            </a:r>
          </a:p>
          <a:p>
            <a:pPr lvl="1"/>
            <a:r>
              <a:rPr lang="en-US" dirty="0" smtClean="0"/>
              <a:t>Social control</a:t>
            </a:r>
          </a:p>
          <a:p>
            <a:pPr lvl="1"/>
            <a:r>
              <a:rPr lang="en-US" dirty="0" smtClean="0"/>
              <a:t>Providing meaning and purpose</a:t>
            </a:r>
          </a:p>
          <a:p>
            <a:pPr lvl="1"/>
            <a:r>
              <a:rPr lang="en-US" dirty="0" smtClean="0"/>
              <a:t>Emotional comfort and peace of mind</a:t>
            </a:r>
          </a:p>
          <a:p>
            <a:pPr lvl="1"/>
            <a:r>
              <a:rPr lang="en-US" dirty="0" smtClean="0"/>
              <a:t>Promotes welfare and provides recreation</a:t>
            </a:r>
          </a:p>
          <a:p>
            <a:pPr lvl="1"/>
            <a:r>
              <a:rPr lang="en-US" dirty="0" smtClean="0"/>
              <a:t>Support for the govt. and economy</a:t>
            </a:r>
          </a:p>
          <a:p>
            <a:r>
              <a:rPr lang="en-US" dirty="0" smtClean="0"/>
              <a:t>Dysfunctions</a:t>
            </a:r>
          </a:p>
          <a:p>
            <a:pPr lvl="1"/>
            <a:r>
              <a:rPr lang="en-US" dirty="0" smtClean="0"/>
              <a:t>Increases conflict; Sectarianism, religious terrorism</a:t>
            </a:r>
          </a:p>
          <a:p>
            <a:pPr lvl="1"/>
            <a:r>
              <a:rPr lang="en-US" dirty="0" smtClean="0"/>
              <a:t>Religious wars</a:t>
            </a:r>
          </a:p>
          <a:p>
            <a:pPr lvl="1"/>
            <a:r>
              <a:rPr lang="en-US" dirty="0" smtClean="0"/>
              <a:t>Religious persecution</a:t>
            </a:r>
          </a:p>
          <a:p>
            <a:pPr lvl="1"/>
            <a:r>
              <a:rPr lang="en-US" dirty="0" smtClean="0"/>
              <a:t>Resists change</a:t>
            </a:r>
          </a:p>
          <a:p>
            <a:pPr lvl="1"/>
            <a:r>
              <a:rPr lang="en-US" dirty="0" smtClean="0"/>
              <a:t>May induce inactivity and dependence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Symbolic interaction analysis</a:t>
            </a: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Constructing the sacred</a:t>
            </a:r>
          </a:p>
          <a:p>
            <a:pPr lvl="1"/>
            <a:r>
              <a:rPr lang="en-US" dirty="0" smtClean="0"/>
              <a:t>Religion is socially constructed through rituals</a:t>
            </a:r>
          </a:p>
          <a:p>
            <a:pPr lvl="1"/>
            <a:r>
              <a:rPr lang="en-US" dirty="0" smtClean="0"/>
              <a:t>Society sharply distinguish between sacred and profane by putting and judging everyday events in ‘ cosmic frame of reference’</a:t>
            </a:r>
          </a:p>
          <a:p>
            <a:pPr lvl="1"/>
            <a:r>
              <a:rPr lang="en-US" dirty="0" smtClean="0"/>
              <a:t>Rape </a:t>
            </a:r>
            <a:r>
              <a:rPr lang="en-US" dirty="0" err="1" smtClean="0"/>
              <a:t>vs</a:t>
            </a:r>
            <a:r>
              <a:rPr lang="en-US" dirty="0" smtClean="0"/>
              <a:t> Marriage</a:t>
            </a:r>
          </a:p>
          <a:p>
            <a:pPr lvl="1"/>
            <a:r>
              <a:rPr lang="en-US" dirty="0" smtClean="0"/>
              <a:t>We turn to religion and seek God’s shelter whenever we are threatened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Conflict analysis</a:t>
            </a:r>
            <a:endParaRPr lang="en-US" dirty="0"/>
          </a:p>
        </p:txBody>
      </p:sp>
      <p:sp>
        <p:nvSpPr>
          <p:cNvPr id="3" name="Content Placeholder 2"/>
          <p:cNvSpPr>
            <a:spLocks noGrp="1"/>
          </p:cNvSpPr>
          <p:nvPr>
            <p:ph idx="1"/>
          </p:nvPr>
        </p:nvSpPr>
        <p:spPr>
          <a:xfrm>
            <a:off x="457200" y="762000"/>
            <a:ext cx="8229600" cy="5364163"/>
          </a:xfrm>
        </p:spPr>
        <p:txBody>
          <a:bodyPr>
            <a:normAutofit fontScale="85000" lnSpcReduction="20000"/>
          </a:bodyPr>
          <a:lstStyle/>
          <a:p>
            <a:r>
              <a:rPr lang="en-US" dirty="0" smtClean="0"/>
              <a:t>Religion is opium of the people</a:t>
            </a:r>
          </a:p>
          <a:p>
            <a:r>
              <a:rPr lang="en-US" dirty="0" smtClean="0"/>
              <a:t>Religion serve ruling elites by legitimizing status quo and diverting people’s attention from inequality. </a:t>
            </a:r>
          </a:p>
          <a:p>
            <a:r>
              <a:rPr lang="en-US" dirty="0" smtClean="0"/>
              <a:t>Religion promotes patriarchy- does God favor males?</a:t>
            </a:r>
          </a:p>
          <a:p>
            <a:r>
              <a:rPr lang="en-US" dirty="0" smtClean="0"/>
              <a:t>There is a close alliance between religious and political elites ( and also business elites)</a:t>
            </a:r>
          </a:p>
          <a:p>
            <a:r>
              <a:rPr lang="en-US" dirty="0" err="1" smtClean="0"/>
              <a:t>Shia</a:t>
            </a:r>
            <a:r>
              <a:rPr lang="en-US" dirty="0" smtClean="0"/>
              <a:t>- Sunny</a:t>
            </a:r>
          </a:p>
          <a:p>
            <a:r>
              <a:rPr lang="en-US" dirty="0" smtClean="0"/>
              <a:t>Hindu-Muslim</a:t>
            </a:r>
          </a:p>
          <a:p>
            <a:r>
              <a:rPr lang="en-US" dirty="0" smtClean="0"/>
              <a:t>Judaism </a:t>
            </a:r>
            <a:r>
              <a:rPr lang="en-US" dirty="0" err="1" smtClean="0"/>
              <a:t>vs</a:t>
            </a:r>
            <a:r>
              <a:rPr lang="en-US" dirty="0" smtClean="0"/>
              <a:t> Islam</a:t>
            </a:r>
          </a:p>
          <a:p>
            <a:r>
              <a:rPr lang="en-US" dirty="0" smtClean="0"/>
              <a:t>Fundamentalism </a:t>
            </a:r>
            <a:r>
              <a:rPr lang="en-US" dirty="0" err="1" smtClean="0"/>
              <a:t>vs</a:t>
            </a:r>
            <a:r>
              <a:rPr lang="en-US" dirty="0" smtClean="0"/>
              <a:t> Modernity</a:t>
            </a:r>
          </a:p>
          <a:p>
            <a:r>
              <a:rPr lang="en-US" dirty="0" smtClean="0"/>
              <a:t>Religion and social stratification- members of </a:t>
            </a:r>
            <a:r>
              <a:rPr lang="en-US" dirty="0" err="1" smtClean="0"/>
              <a:t>Masjid</a:t>
            </a:r>
            <a:r>
              <a:rPr lang="en-US" dirty="0" smtClean="0"/>
              <a:t> committee are </a:t>
            </a:r>
            <a:r>
              <a:rPr lang="en-US" dirty="0" err="1" smtClean="0"/>
              <a:t>laregly</a:t>
            </a:r>
            <a:r>
              <a:rPr lang="en-US" dirty="0" smtClean="0"/>
              <a:t> those who are financially strong and contribute more ‘</a:t>
            </a:r>
            <a:r>
              <a:rPr lang="en-US" dirty="0" err="1" smtClean="0"/>
              <a:t>chanda</a:t>
            </a:r>
            <a:r>
              <a:rPr lang="en-US"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Religious Fundamentalism</a:t>
            </a:r>
            <a:endParaRPr lang="en-US"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r>
              <a:rPr lang="en-US" dirty="0" smtClean="0"/>
              <a:t>Fundamentalism: a conservative religious doctrine that opposes intellectualism and worldly accommodation in favor of restoring traditional, otherworldly spirituality. </a:t>
            </a:r>
          </a:p>
          <a:p>
            <a:r>
              <a:rPr lang="en-US" dirty="0" smtClean="0"/>
              <a:t>Religious fundamentalism is distinctive in five ways;</a:t>
            </a:r>
          </a:p>
          <a:p>
            <a:pPr marL="971550" lvl="1" indent="-514350">
              <a:buFont typeface="+mj-lt"/>
              <a:buAutoNum type="arabicPeriod"/>
            </a:pPr>
            <a:r>
              <a:rPr lang="en-US" dirty="0" smtClean="0"/>
              <a:t>Fundamentalists interpret sacred text literally</a:t>
            </a:r>
          </a:p>
          <a:p>
            <a:pPr marL="971550" lvl="1" indent="-514350">
              <a:buFont typeface="+mj-lt"/>
              <a:buAutoNum type="arabicPeriod"/>
            </a:pPr>
            <a:r>
              <a:rPr lang="en-US" dirty="0" smtClean="0"/>
              <a:t>Fundamentalists rejects religious pluralism</a:t>
            </a:r>
          </a:p>
          <a:p>
            <a:pPr marL="971550" lvl="1" indent="-514350">
              <a:buFont typeface="+mj-lt"/>
              <a:buAutoNum type="arabicPeriod"/>
            </a:pPr>
            <a:r>
              <a:rPr lang="en-US" dirty="0" smtClean="0"/>
              <a:t>Fundamentalists pursue the personal experience of God’s presence</a:t>
            </a:r>
          </a:p>
          <a:p>
            <a:pPr marL="971550" lvl="1" indent="-514350">
              <a:buFont typeface="+mj-lt"/>
              <a:buAutoNum type="arabicPeriod"/>
            </a:pPr>
            <a:r>
              <a:rPr lang="en-US" dirty="0" smtClean="0"/>
              <a:t>Fundamentalism opposes “ secular humanism”</a:t>
            </a:r>
          </a:p>
          <a:p>
            <a:pPr marL="971550" lvl="1" indent="-514350">
              <a:buFont typeface="+mj-lt"/>
              <a:buAutoNum type="arabicPeriod"/>
            </a:pPr>
            <a:r>
              <a:rPr lang="en-US" dirty="0" smtClean="0"/>
              <a:t>Fundamentalists endorse conservative political goals</a:t>
            </a:r>
          </a:p>
          <a:p>
            <a:pPr marL="971550" lvl="1"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Islam, Fundamentalism, &amp; Terrorism</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Islam: its literal meaning </a:t>
            </a:r>
          </a:p>
          <a:p>
            <a:r>
              <a:rPr lang="en-US" dirty="0" smtClean="0"/>
              <a:t>Early history: egalitarian and pluralistic</a:t>
            </a:r>
          </a:p>
          <a:p>
            <a:r>
              <a:rPr lang="en-US" dirty="0" smtClean="0"/>
              <a:t>Islam under siege- the rise of European (Christian)  empires</a:t>
            </a:r>
          </a:p>
          <a:p>
            <a:r>
              <a:rPr lang="en-US" dirty="0" smtClean="0"/>
              <a:t>Islam Vs Judaism</a:t>
            </a:r>
          </a:p>
          <a:p>
            <a:r>
              <a:rPr lang="en-US" dirty="0" smtClean="0"/>
              <a:t>Islam </a:t>
            </a:r>
            <a:r>
              <a:rPr lang="en-US" dirty="0" err="1" smtClean="0"/>
              <a:t>vs</a:t>
            </a:r>
            <a:r>
              <a:rPr lang="en-US" dirty="0" smtClean="0"/>
              <a:t> Hinduism</a:t>
            </a:r>
          </a:p>
          <a:p>
            <a:r>
              <a:rPr lang="en-US" dirty="0" smtClean="0"/>
              <a:t>The Clash of Civilizations</a:t>
            </a:r>
          </a:p>
          <a:p>
            <a:r>
              <a:rPr lang="en-US" dirty="0" smtClean="0"/>
              <a:t>Are Muslims really a chosen people?</a:t>
            </a:r>
          </a:p>
          <a:p>
            <a:r>
              <a:rPr lang="en-US" dirty="0" smtClean="0"/>
              <a:t>The labeling Theory and today’s Islam</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Religions in Modern Days</a:t>
            </a:r>
            <a:endParaRPr lang="en-US" dirty="0"/>
          </a:p>
        </p:txBody>
      </p:sp>
      <p:sp>
        <p:nvSpPr>
          <p:cNvPr id="3" name="Content Placeholder 2"/>
          <p:cNvSpPr>
            <a:spLocks noGrp="1"/>
          </p:cNvSpPr>
          <p:nvPr>
            <p:ph idx="1"/>
          </p:nvPr>
        </p:nvSpPr>
        <p:spPr>
          <a:xfrm>
            <a:off x="457200" y="914400"/>
            <a:ext cx="8229600" cy="5211763"/>
          </a:xfrm>
        </p:spPr>
        <p:txBody>
          <a:bodyPr/>
          <a:lstStyle/>
          <a:p>
            <a:r>
              <a:rPr lang="en-US" dirty="0" smtClean="0"/>
              <a:t>The cyber space and religions- </a:t>
            </a:r>
            <a:r>
              <a:rPr lang="en-US" sz="2400" dirty="0" err="1" smtClean="0"/>
              <a:t>Aalim</a:t>
            </a:r>
            <a:r>
              <a:rPr lang="en-US" sz="2400" dirty="0" smtClean="0"/>
              <a:t> online</a:t>
            </a:r>
            <a:endParaRPr lang="en-US" dirty="0" smtClean="0"/>
          </a:p>
          <a:p>
            <a:r>
              <a:rPr lang="en-US" dirty="0" smtClean="0"/>
              <a:t>Religion </a:t>
            </a:r>
            <a:r>
              <a:rPr lang="en-US" dirty="0" err="1" smtClean="0"/>
              <a:t>vs</a:t>
            </a:r>
            <a:r>
              <a:rPr lang="en-US" dirty="0" smtClean="0"/>
              <a:t> Science and technology</a:t>
            </a:r>
          </a:p>
          <a:p>
            <a:r>
              <a:rPr lang="en-US" dirty="0" smtClean="0"/>
              <a:t>Secularization- </a:t>
            </a:r>
            <a:r>
              <a:rPr lang="en-US" sz="2400" dirty="0" smtClean="0"/>
              <a:t>the historical decline in the importance of supernatural and the sacred</a:t>
            </a:r>
          </a:p>
          <a:p>
            <a:r>
              <a:rPr lang="en-US" sz="2400" dirty="0" smtClean="0"/>
              <a:t>Secularization is attacked by religious fundamentalists</a:t>
            </a:r>
          </a:p>
          <a:p>
            <a:r>
              <a:rPr lang="en-US" dirty="0" smtClean="0"/>
              <a:t>Civil religion-</a:t>
            </a:r>
            <a:r>
              <a:rPr lang="en-US" sz="2400" dirty="0" smtClean="0"/>
              <a:t> a quasi-religious loyalty binding individuals in a basically secular society</a:t>
            </a:r>
            <a:endParaRPr lang="en-US" dirty="0" smtClean="0"/>
          </a:p>
          <a:p>
            <a:endParaRPr lang="en-US" dirty="0" smtClean="0"/>
          </a:p>
          <a:p>
            <a:r>
              <a:rPr lang="en-US" dirty="0" smtClean="0"/>
              <a:t>Can we survive without religion?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1524000"/>
            <a:ext cx="7772400" cy="1470025"/>
          </a:xfrm>
        </p:spPr>
        <p:txBody>
          <a:bodyPr/>
          <a:lstStyle/>
          <a:p>
            <a:r>
              <a:rPr lang="en-US" dirty="0" smtClean="0"/>
              <a:t>Education </a:t>
            </a:r>
            <a:endParaRPr lang="en-US" dirty="0"/>
          </a:p>
        </p:txBody>
      </p:sp>
      <p:sp>
        <p:nvSpPr>
          <p:cNvPr id="5" name="Subtitle 4"/>
          <p:cNvSpPr>
            <a:spLocks noGrp="1"/>
          </p:cNvSpPr>
          <p:nvPr>
            <p:ph type="subTitle" idx="1"/>
          </p:nvPr>
        </p:nvSpPr>
        <p:spPr>
          <a:xfrm>
            <a:off x="1371600" y="3581400"/>
            <a:ext cx="6400800" cy="2057400"/>
          </a:xfrm>
        </p:spPr>
        <p:txBody>
          <a:bodyPr/>
          <a:lstStyle/>
          <a:p>
            <a:endParaRPr lang="en-US" dirty="0" smtClean="0"/>
          </a:p>
          <a:p>
            <a:endParaRPr lang="en-US" dirty="0" smtClean="0"/>
          </a:p>
          <a:p>
            <a:endParaRPr lang="en-US"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An Illustration </a:t>
            </a:r>
            <a:endParaRPr lang="en-US"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pPr>
              <a:buNone/>
            </a:pPr>
            <a:r>
              <a:rPr lang="en-US" b="1" dirty="0" smtClean="0"/>
              <a:t>			Societal Problem				      Institution </a:t>
            </a:r>
          </a:p>
          <a:p>
            <a:endParaRPr lang="en-US" b="1" dirty="0" smtClean="0"/>
          </a:p>
          <a:p>
            <a:r>
              <a:rPr lang="en-US" dirty="0" smtClean="0"/>
              <a:t>Sexual regulation; maintenance of stable units that ensure</a:t>
            </a:r>
            <a:br>
              <a:rPr lang="en-US" dirty="0" smtClean="0"/>
            </a:br>
            <a:r>
              <a:rPr lang="en-US" dirty="0" smtClean="0"/>
              <a:t>continued births and care of dependent children .....................................Family </a:t>
            </a:r>
          </a:p>
          <a:p>
            <a:endParaRPr lang="en-US" dirty="0" smtClean="0"/>
          </a:p>
          <a:p>
            <a:r>
              <a:rPr lang="en-US" dirty="0" smtClean="0"/>
              <a:t>Socialization of the newcomers to the society..........................................Education </a:t>
            </a:r>
          </a:p>
          <a:p>
            <a:endParaRPr lang="en-US" dirty="0" smtClean="0"/>
          </a:p>
          <a:p>
            <a:r>
              <a:rPr lang="en-US" dirty="0" smtClean="0"/>
              <a:t>Maintenance of order, the distribution of power......................................Polity </a:t>
            </a:r>
          </a:p>
          <a:p>
            <a:endParaRPr lang="en-US" dirty="0" smtClean="0"/>
          </a:p>
          <a:p>
            <a:r>
              <a:rPr lang="en-US" dirty="0" smtClean="0"/>
              <a:t>Production and distribution of goods and services; ownership</a:t>
            </a:r>
            <a:br>
              <a:rPr lang="en-US" dirty="0" smtClean="0"/>
            </a:br>
            <a:r>
              <a:rPr lang="en-US" dirty="0" smtClean="0"/>
              <a:t>of property......................................................... ......................................Economy </a:t>
            </a:r>
          </a:p>
          <a:p>
            <a:endParaRPr lang="en-US" dirty="0" smtClean="0"/>
          </a:p>
          <a:p>
            <a:r>
              <a:rPr lang="en-US" dirty="0" smtClean="0"/>
              <a:t>Understanding the transcendental; the search for meaning</a:t>
            </a:r>
            <a:br>
              <a:rPr lang="en-US" dirty="0" smtClean="0"/>
            </a:br>
            <a:r>
              <a:rPr lang="en-US" dirty="0" smtClean="0"/>
              <a:t>of life and death and the place of humankind in the world.......................Religion </a:t>
            </a:r>
          </a:p>
          <a:p>
            <a:endParaRPr lang="en-US" dirty="0" smtClean="0"/>
          </a:p>
          <a:p>
            <a:r>
              <a:rPr lang="en-US" dirty="0" smtClean="0"/>
              <a:t>Understanding the physical and social realms of nature............................Science </a:t>
            </a:r>
          </a:p>
          <a:p>
            <a:endParaRPr lang="en-US" dirty="0" smtClean="0"/>
          </a:p>
          <a:p>
            <a:r>
              <a:rPr lang="en-US" dirty="0" smtClean="0"/>
              <a:t>Providing for physical and emotional health care.....................................Medicine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normAutofit/>
          </a:bodyPr>
          <a:lstStyle/>
          <a:p>
            <a:r>
              <a:rPr lang="en-US" dirty="0" smtClean="0"/>
              <a:t>Education is the formal process by which society deliberately transmits its knowledge, skills, norms and values from one generation to another</a:t>
            </a:r>
          </a:p>
          <a:p>
            <a:r>
              <a:rPr lang="en-US" dirty="0" smtClean="0"/>
              <a:t>The social institution guiding a society’s transmission of knowledge- including basic facts, job skills, and also cultural norms and values- to its members.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Education systems</a:t>
            </a:r>
            <a:endParaRPr lang="en-US" dirty="0"/>
          </a:p>
        </p:txBody>
      </p:sp>
      <p:sp>
        <p:nvSpPr>
          <p:cNvPr id="4" name="Text Placeholder 3"/>
          <p:cNvSpPr>
            <a:spLocks noGrp="1"/>
          </p:cNvSpPr>
          <p:nvPr>
            <p:ph type="body" idx="1"/>
          </p:nvPr>
        </p:nvSpPr>
        <p:spPr>
          <a:xfrm>
            <a:off x="381000" y="1219200"/>
            <a:ext cx="4040188" cy="914400"/>
          </a:xfrm>
        </p:spPr>
        <p:txBody>
          <a:bodyPr>
            <a:normAutofit fontScale="85000" lnSpcReduction="20000"/>
          </a:bodyPr>
          <a:lstStyle/>
          <a:p>
            <a:pPr algn="ctr"/>
            <a:r>
              <a:rPr lang="en-US" dirty="0" smtClean="0"/>
              <a:t>Low-income countries: </a:t>
            </a:r>
          </a:p>
          <a:p>
            <a:pPr algn="ctr"/>
            <a:r>
              <a:rPr lang="en-US" dirty="0" smtClean="0"/>
              <a:t>schooling reflects local culture with limited opportunity for education</a:t>
            </a:r>
            <a:endParaRPr lang="en-US" dirty="0"/>
          </a:p>
        </p:txBody>
      </p:sp>
      <p:sp>
        <p:nvSpPr>
          <p:cNvPr id="3" name="Content Placeholder 2"/>
          <p:cNvSpPr>
            <a:spLocks noGrp="1"/>
          </p:cNvSpPr>
          <p:nvPr>
            <p:ph sz="half" idx="2"/>
          </p:nvPr>
        </p:nvSpPr>
        <p:spPr/>
        <p:txBody>
          <a:bodyPr/>
          <a:lstStyle/>
          <a:p>
            <a:r>
              <a:rPr lang="en-US" dirty="0" smtClean="0"/>
              <a:t>Iran</a:t>
            </a:r>
          </a:p>
          <a:p>
            <a:r>
              <a:rPr lang="en-US" dirty="0" smtClean="0"/>
              <a:t>Bangladesh</a:t>
            </a:r>
          </a:p>
          <a:p>
            <a:r>
              <a:rPr lang="en-US" dirty="0" smtClean="0"/>
              <a:t>Pakistan</a:t>
            </a:r>
          </a:p>
          <a:p>
            <a:r>
              <a:rPr lang="en-US" dirty="0" smtClean="0"/>
              <a:t>Zimbabwe</a:t>
            </a:r>
          </a:p>
          <a:p>
            <a:r>
              <a:rPr lang="en-US" dirty="0" smtClean="0"/>
              <a:t>Thailand </a:t>
            </a:r>
          </a:p>
          <a:p>
            <a:r>
              <a:rPr lang="en-US" dirty="0" smtClean="0"/>
              <a:t>Nicaragua</a:t>
            </a:r>
          </a:p>
          <a:p>
            <a:pPr>
              <a:buNone/>
            </a:pPr>
            <a:endParaRPr lang="en-US" dirty="0"/>
          </a:p>
        </p:txBody>
      </p:sp>
      <p:sp>
        <p:nvSpPr>
          <p:cNvPr id="5" name="Text Placeholder 4"/>
          <p:cNvSpPr>
            <a:spLocks noGrp="1"/>
          </p:cNvSpPr>
          <p:nvPr>
            <p:ph type="body" sz="quarter" idx="3"/>
          </p:nvPr>
        </p:nvSpPr>
        <p:spPr>
          <a:xfrm>
            <a:off x="4645025" y="1219200"/>
            <a:ext cx="4041775" cy="955675"/>
          </a:xfrm>
        </p:spPr>
        <p:txBody>
          <a:bodyPr>
            <a:normAutofit fontScale="85000" lnSpcReduction="20000"/>
          </a:bodyPr>
          <a:lstStyle/>
          <a:p>
            <a:pPr algn="ctr"/>
            <a:r>
              <a:rPr lang="en-US" dirty="0" smtClean="0"/>
              <a:t>High income countries:</a:t>
            </a:r>
          </a:p>
          <a:p>
            <a:pPr algn="ctr"/>
            <a:r>
              <a:rPr lang="en-US" dirty="0" smtClean="0"/>
              <a:t>Education as a right and of high standards</a:t>
            </a:r>
            <a:endParaRPr lang="en-US" dirty="0"/>
          </a:p>
        </p:txBody>
      </p:sp>
      <p:sp>
        <p:nvSpPr>
          <p:cNvPr id="6" name="Content Placeholder 5"/>
          <p:cNvSpPr>
            <a:spLocks noGrp="1"/>
          </p:cNvSpPr>
          <p:nvPr>
            <p:ph sz="quarter" idx="4"/>
          </p:nvPr>
        </p:nvSpPr>
        <p:spPr/>
        <p:txBody>
          <a:bodyPr/>
          <a:lstStyle/>
          <a:p>
            <a:r>
              <a:rPr lang="en-US" dirty="0" smtClean="0"/>
              <a:t>Japan</a:t>
            </a:r>
          </a:p>
          <a:p>
            <a:r>
              <a:rPr lang="en-US" dirty="0" smtClean="0"/>
              <a:t>USA</a:t>
            </a:r>
          </a:p>
          <a:p>
            <a:r>
              <a:rPr lang="en-US" dirty="0" smtClean="0"/>
              <a:t>South Korea</a:t>
            </a:r>
          </a:p>
          <a:p>
            <a:r>
              <a:rPr lang="en-US" dirty="0" smtClean="0"/>
              <a:t>UK</a:t>
            </a:r>
          </a:p>
          <a:p>
            <a:r>
              <a:rPr lang="en-US" dirty="0" smtClean="0"/>
              <a:t>Australia</a:t>
            </a:r>
          </a:p>
          <a:p>
            <a:r>
              <a:rPr lang="en-US" dirty="0" smtClean="0"/>
              <a:t>Germany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algn="ctr">
              <a:buNone/>
            </a:pPr>
            <a:r>
              <a:rPr lang="en-US" dirty="0" smtClean="0"/>
              <a:t>Theoretical perspectives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Autofit/>
          </a:bodyPr>
          <a:lstStyle/>
          <a:p>
            <a:r>
              <a:rPr lang="en-US" sz="3600" b="1" dirty="0" smtClean="0"/>
              <a:t/>
            </a:r>
            <a:br>
              <a:rPr lang="en-US" sz="3600" b="1" dirty="0" smtClean="0"/>
            </a:br>
            <a:r>
              <a:rPr lang="en-US" sz="3600" b="1" dirty="0" smtClean="0"/>
              <a:t>Functionalism: the functions of schooling</a:t>
            </a:r>
            <a:br>
              <a:rPr lang="en-US" sz="3600" b="1" dirty="0" smtClean="0"/>
            </a:br>
            <a:endParaRPr lang="en-US" sz="3600"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ctr"/>
            <a:r>
              <a:rPr lang="en-US" b="1" dirty="0" smtClean="0"/>
              <a:t>Manifest functions</a:t>
            </a:r>
          </a:p>
          <a:p>
            <a:r>
              <a:rPr lang="en-US" b="1" dirty="0" smtClean="0"/>
              <a:t>Socialization: Knowledge and skills </a:t>
            </a:r>
          </a:p>
          <a:p>
            <a:r>
              <a:rPr lang="en-US" b="1" dirty="0" smtClean="0"/>
              <a:t>Cultural innovation- </a:t>
            </a:r>
            <a:r>
              <a:rPr lang="en-US" sz="2200" b="1" dirty="0" smtClean="0"/>
              <a:t>education stimulates critical thinking &amp; new ideas</a:t>
            </a:r>
            <a:r>
              <a:rPr lang="en-US" b="1" dirty="0" smtClean="0"/>
              <a:t> </a:t>
            </a:r>
          </a:p>
          <a:p>
            <a:r>
              <a:rPr lang="en-US" b="1" dirty="0" smtClean="0"/>
              <a:t>Cultural transmission </a:t>
            </a:r>
          </a:p>
          <a:p>
            <a:r>
              <a:rPr lang="en-US" b="1" dirty="0" smtClean="0"/>
              <a:t>Social integration- </a:t>
            </a:r>
            <a:r>
              <a:rPr lang="en-US" sz="2200" b="1" dirty="0" smtClean="0"/>
              <a:t>curriculum as a source of patriotism and nationalism, common language, compulsory subjects</a:t>
            </a:r>
            <a:r>
              <a:rPr lang="en-US" b="1" dirty="0" smtClean="0"/>
              <a:t> </a:t>
            </a:r>
          </a:p>
          <a:p>
            <a:r>
              <a:rPr lang="en-US" b="1" dirty="0" smtClean="0"/>
              <a:t>Social Control-</a:t>
            </a:r>
            <a:r>
              <a:rPr lang="en-US" sz="2200" b="1" dirty="0" smtClean="0"/>
              <a:t> moral and ethical education. Discipline. Awareness of law &amp; merit</a:t>
            </a:r>
            <a:endParaRPr lang="en-US" b="1" dirty="0" smtClean="0"/>
          </a:p>
          <a:p>
            <a:r>
              <a:rPr lang="en-US" b="1" dirty="0" smtClean="0"/>
              <a:t>Social placement- </a:t>
            </a:r>
            <a:r>
              <a:rPr lang="en-US" sz="2400" b="1" dirty="0" smtClean="0"/>
              <a:t>education helps young people to assume culturally approved statuses and roles</a:t>
            </a:r>
            <a:r>
              <a:rPr lang="en-US" b="1" dirty="0" smtClean="0"/>
              <a:t> </a:t>
            </a:r>
          </a:p>
          <a:p>
            <a:r>
              <a:rPr lang="en-US" b="1" dirty="0" smtClean="0"/>
              <a:t>Agent of Change: social programs, mobility, diffusion and innovation.</a:t>
            </a: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b="1" dirty="0" smtClean="0"/>
              <a:t/>
            </a:r>
            <a:br>
              <a:rPr lang="en-US" sz="3600" b="1" dirty="0" smtClean="0"/>
            </a:br>
            <a:r>
              <a:rPr lang="en-US" sz="3600" b="1" dirty="0" smtClean="0"/>
              <a:t>Functionalism: the functions of schooling</a:t>
            </a:r>
            <a:br>
              <a:rPr lang="en-US" sz="3600" b="1" dirty="0" smtClean="0"/>
            </a:br>
            <a:endParaRPr lang="en-US" sz="3600" dirty="0"/>
          </a:p>
        </p:txBody>
      </p:sp>
      <p:sp>
        <p:nvSpPr>
          <p:cNvPr id="3" name="Content Placeholder 2"/>
          <p:cNvSpPr>
            <a:spLocks noGrp="1"/>
          </p:cNvSpPr>
          <p:nvPr>
            <p:ph idx="1"/>
          </p:nvPr>
        </p:nvSpPr>
        <p:spPr>
          <a:xfrm>
            <a:off x="457200" y="1066800"/>
            <a:ext cx="8229600" cy="5059363"/>
          </a:xfrm>
        </p:spPr>
        <p:txBody>
          <a:bodyPr/>
          <a:lstStyle/>
          <a:p>
            <a:pPr algn="ctr"/>
            <a:r>
              <a:rPr lang="en-US" dirty="0" smtClean="0"/>
              <a:t>Latent functions</a:t>
            </a:r>
          </a:p>
          <a:p>
            <a:r>
              <a:rPr lang="en-US" dirty="0" smtClean="0"/>
              <a:t>Child care</a:t>
            </a:r>
          </a:p>
          <a:p>
            <a:r>
              <a:rPr lang="en-US" dirty="0" smtClean="0"/>
              <a:t>Ensure conformity to norms at a time when youth is highly prone to delinquency and crime</a:t>
            </a:r>
          </a:p>
          <a:p>
            <a:r>
              <a:rPr lang="en-US" dirty="0" smtClean="0"/>
              <a:t>Establishing relationships and networks</a:t>
            </a:r>
          </a:p>
          <a:p>
            <a:pPr lvl="2"/>
            <a:r>
              <a:rPr lang="en-US" dirty="0" smtClean="0"/>
              <a:t>Life long friendships</a:t>
            </a:r>
          </a:p>
          <a:p>
            <a:pPr lvl="2"/>
            <a:r>
              <a:rPr lang="en-US" dirty="0" smtClean="0"/>
              <a:t>Hunt for spouses </a:t>
            </a:r>
          </a:p>
          <a:p>
            <a:pPr lvl="2"/>
            <a:r>
              <a:rPr lang="en-US" dirty="0" smtClean="0"/>
              <a:t>Affiliation with schools, colleges, universities</a:t>
            </a:r>
          </a:p>
          <a:p>
            <a:pPr algn="ct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
            </a:r>
            <a:br>
              <a:rPr lang="en-US" b="1" dirty="0" smtClean="0"/>
            </a:br>
            <a:r>
              <a:rPr lang="en-US" b="1" dirty="0" smtClean="0"/>
              <a:t>Conflict: schooling and inequality</a:t>
            </a:r>
            <a:br>
              <a:rPr lang="en-US" b="1" dirty="0" smtClean="0"/>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b="1" dirty="0" smtClean="0"/>
              <a:t>Schools routinely provide learning according to students’ social background</a:t>
            </a:r>
          </a:p>
          <a:p>
            <a:r>
              <a:rPr lang="en-US" b="1" dirty="0" smtClean="0"/>
              <a:t>Societies consider schooling more important for males</a:t>
            </a:r>
          </a:p>
          <a:p>
            <a:r>
              <a:rPr lang="en-US" b="1" dirty="0" smtClean="0"/>
              <a:t>Reproduces social order and control through status quo--control of resources </a:t>
            </a:r>
          </a:p>
          <a:p>
            <a:r>
              <a:rPr lang="en-US" b="1" dirty="0" smtClean="0"/>
              <a:t>Standardized testing- bias exists in our education testing system</a:t>
            </a:r>
          </a:p>
          <a:p>
            <a:r>
              <a:rPr lang="en-US" b="1" dirty="0" smtClean="0"/>
              <a:t>Inequality among education institutions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
            </a:r>
            <a:br>
              <a:rPr lang="en-US" b="1" dirty="0" smtClean="0"/>
            </a:br>
            <a:r>
              <a:rPr lang="en-US" b="1" dirty="0" smtClean="0"/>
              <a:t>Conflict: schooling and inequality</a:t>
            </a:r>
            <a:br>
              <a:rPr lang="en-US" b="1" dirty="0" smtClean="0"/>
            </a:br>
            <a:endParaRPr lang="en-US" dirty="0"/>
          </a:p>
        </p:txBody>
      </p:sp>
      <p:sp>
        <p:nvSpPr>
          <p:cNvPr id="3" name="Content Placeholder 2"/>
          <p:cNvSpPr>
            <a:spLocks noGrp="1"/>
          </p:cNvSpPr>
          <p:nvPr>
            <p:ph idx="1"/>
          </p:nvPr>
        </p:nvSpPr>
        <p:spPr>
          <a:xfrm>
            <a:off x="457200" y="1295400"/>
            <a:ext cx="8229600" cy="4830763"/>
          </a:xfrm>
        </p:spPr>
        <p:txBody>
          <a:bodyPr>
            <a:normAutofit fontScale="92500"/>
          </a:bodyPr>
          <a:lstStyle/>
          <a:p>
            <a:r>
              <a:rPr lang="en-US" b="1" dirty="0" smtClean="0"/>
              <a:t>Intolerance and inequality </a:t>
            </a:r>
          </a:p>
          <a:p>
            <a:r>
              <a:rPr lang="en-US" b="1" dirty="0" smtClean="0"/>
              <a:t>Credentialism- evaluating a person on the basis of educational degrees</a:t>
            </a:r>
          </a:p>
          <a:p>
            <a:r>
              <a:rPr lang="en-US" b="1" dirty="0" smtClean="0"/>
              <a:t>Status: Standardized Testing, Tracking, Public/private, gender, Class, and Race. </a:t>
            </a:r>
          </a:p>
          <a:p>
            <a:r>
              <a:rPr lang="en-US" b="1" dirty="0" smtClean="0"/>
              <a:t>racial disparities and discrimination in education</a:t>
            </a:r>
          </a:p>
          <a:p>
            <a:r>
              <a:rPr lang="en-US" b="1" dirty="0" smtClean="0"/>
              <a:t>Access to higher education</a:t>
            </a:r>
          </a:p>
          <a:p>
            <a:r>
              <a:rPr lang="en-US" b="1" dirty="0" smtClean="0"/>
              <a:t>Educational institutes transform social disadvantage into personal deficiency</a:t>
            </a:r>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Interactionism</a:t>
            </a:r>
            <a:br>
              <a:rPr lang="en-US" b="1" dirty="0" smtClean="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b="1" dirty="0" smtClean="0"/>
              <a:t>Self-concept and labeling </a:t>
            </a:r>
          </a:p>
          <a:p>
            <a:r>
              <a:rPr lang="en-US" b="1" dirty="0" smtClean="0"/>
              <a:t>Teacher-expectancy effect (looking-glass-self)</a:t>
            </a:r>
          </a:p>
          <a:p>
            <a:r>
              <a:rPr lang="en-US" b="1" dirty="0" smtClean="0"/>
              <a:t> Informal Structures: peers and youth subculture -Student Subcultures</a:t>
            </a:r>
          </a:p>
          <a:p>
            <a:pPr lvl="1"/>
            <a:r>
              <a:rPr lang="en-US" b="1" dirty="0" err="1" smtClean="0"/>
              <a:t>Collegiates</a:t>
            </a:r>
            <a:r>
              <a:rPr lang="en-US" b="1" dirty="0" smtClean="0"/>
              <a:t> </a:t>
            </a:r>
          </a:p>
          <a:p>
            <a:pPr lvl="1"/>
            <a:r>
              <a:rPr lang="en-US" b="1" dirty="0" smtClean="0"/>
              <a:t>Academics </a:t>
            </a:r>
          </a:p>
          <a:p>
            <a:pPr lvl="1"/>
            <a:r>
              <a:rPr lang="en-US" b="1" dirty="0" smtClean="0"/>
              <a:t>Vocational </a:t>
            </a:r>
          </a:p>
          <a:p>
            <a:pPr lvl="1"/>
            <a:r>
              <a:rPr lang="en-US" b="1" dirty="0" smtClean="0"/>
              <a:t>Non-conformists </a:t>
            </a:r>
            <a:endParaRPr lang="en-US" dirty="0" smtClean="0"/>
          </a:p>
          <a:p>
            <a:endParaRPr lang="en-US"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
            </a:r>
            <a:br>
              <a:rPr lang="en-US" b="1" dirty="0" smtClean="0"/>
            </a:br>
            <a:r>
              <a:rPr lang="en-US" b="1" dirty="0" smtClean="0"/>
              <a:t>Problems Of Education In Pakistan</a:t>
            </a:r>
            <a:r>
              <a:rPr lang="en-US" dirty="0" smtClean="0"/>
              <a:t>.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the educational system of Pakistan is based on unequal lines. </a:t>
            </a:r>
          </a:p>
          <a:p>
            <a:r>
              <a:rPr lang="en-US" dirty="0" smtClean="0"/>
              <a:t>regional disparity is also a major problem. </a:t>
            </a:r>
          </a:p>
          <a:p>
            <a:r>
              <a:rPr lang="en-US" dirty="0" smtClean="0"/>
              <a:t>the ratio of gender discrimination in enrollment.</a:t>
            </a:r>
          </a:p>
          <a:p>
            <a:r>
              <a:rPr lang="en-US" dirty="0" smtClean="0"/>
              <a:t>the lack of technical education is a biggest flaw in the educational policy </a:t>
            </a:r>
          </a:p>
          <a:p>
            <a:r>
              <a:rPr lang="en-US" dirty="0" smtClean="0"/>
              <a:t>the allocation of funds for education are very low</a:t>
            </a:r>
          </a:p>
          <a:p>
            <a:r>
              <a:rPr lang="en-US" dirty="0" smtClean="0"/>
              <a:t>Poverty is also another factor that restrict the parents to send their children to schools. So, they prefer to send their children to </a:t>
            </a:r>
            <a:r>
              <a:rPr lang="en-US" dirty="0" err="1" smtClean="0"/>
              <a:t>madressahs</a:t>
            </a:r>
            <a:r>
              <a:rPr lang="en-US" dirty="0" smtClean="0"/>
              <a:t> where education is totally free.</a:t>
            </a:r>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Discipline and violence in schools</a:t>
            </a:r>
          </a:p>
          <a:p>
            <a:r>
              <a:rPr lang="en-US" dirty="0" smtClean="0"/>
              <a:t>Students passivity</a:t>
            </a:r>
          </a:p>
          <a:p>
            <a:r>
              <a:rPr lang="en-US" dirty="0" smtClean="0"/>
              <a:t>Dropping out- quitting school before earning a high school certificate</a:t>
            </a:r>
          </a:p>
          <a:p>
            <a:r>
              <a:rPr lang="en-US" dirty="0" smtClean="0"/>
              <a:t>Poor academic standards</a:t>
            </a:r>
          </a:p>
          <a:p>
            <a:r>
              <a:rPr lang="en-US" dirty="0" smtClean="0"/>
              <a:t>Low quality HR of education dept.</a:t>
            </a:r>
          </a:p>
          <a:p>
            <a:r>
              <a:rPr lang="en-US" dirty="0" smtClean="0"/>
              <a:t>Corruption- material &amp; moral- and indifference of teachers/staff</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Institutions</a:t>
            </a:r>
            <a:endParaRPr lang="en-US" dirty="0"/>
          </a:p>
        </p:txBody>
      </p:sp>
      <p:sp>
        <p:nvSpPr>
          <p:cNvPr id="3" name="Content Placeholder 2"/>
          <p:cNvSpPr>
            <a:spLocks noGrp="1"/>
          </p:cNvSpPr>
          <p:nvPr>
            <p:ph idx="1"/>
          </p:nvPr>
        </p:nvSpPr>
        <p:spPr/>
        <p:txBody>
          <a:bodyPr/>
          <a:lstStyle/>
          <a:p>
            <a:r>
              <a:rPr lang="en-US" dirty="0" smtClean="0"/>
              <a:t>The Family</a:t>
            </a:r>
          </a:p>
          <a:p>
            <a:r>
              <a:rPr lang="en-US" dirty="0" smtClean="0"/>
              <a:t>Education</a:t>
            </a:r>
          </a:p>
          <a:p>
            <a:r>
              <a:rPr lang="en-US" dirty="0" smtClean="0"/>
              <a:t>Religion</a:t>
            </a:r>
          </a:p>
          <a:p>
            <a:r>
              <a:rPr lang="en-US" dirty="0" smtClean="0"/>
              <a:t>Economy</a:t>
            </a:r>
          </a:p>
          <a:p>
            <a:r>
              <a:rPr lang="en-US" dirty="0" smtClean="0"/>
              <a:t>Politics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for Thought</a:t>
            </a:r>
            <a:endParaRPr lang="en-US" dirty="0"/>
          </a:p>
        </p:txBody>
      </p:sp>
      <p:sp>
        <p:nvSpPr>
          <p:cNvPr id="3" name="Content Placeholder 2"/>
          <p:cNvSpPr>
            <a:spLocks noGrp="1"/>
          </p:cNvSpPr>
          <p:nvPr>
            <p:ph idx="1"/>
          </p:nvPr>
        </p:nvSpPr>
        <p:spPr/>
        <p:txBody>
          <a:bodyPr/>
          <a:lstStyle/>
          <a:p>
            <a:endParaRPr lang="en-US" dirty="0" smtClean="0"/>
          </a:p>
          <a:p>
            <a:pPr algn="ctr">
              <a:buNone/>
            </a:pPr>
            <a:r>
              <a:rPr lang="en-US" dirty="0" smtClean="0"/>
              <a:t>	“We now live in a nation where doctors destroy health, lawyers destroy justice, universities destroy knowledge, governments destroy freedom, the press destroys information, religion destroys morals, and our banks destroy economy.” </a:t>
            </a:r>
          </a:p>
          <a:p>
            <a:pPr algn="ctr">
              <a:buNone/>
            </a:pPr>
            <a:r>
              <a:rPr lang="en-US" dirty="0" smtClean="0"/>
              <a:t>Chris Hedges</a:t>
            </a:r>
          </a:p>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sldNum" sz="quarter" idx="4294967295"/>
          </p:nvPr>
        </p:nvSpPr>
        <p:spPr>
          <a:xfrm>
            <a:off x="6553200" y="6248400"/>
            <a:ext cx="2133600" cy="457200"/>
          </a:xfrm>
          <a:prstGeom prst="rect">
            <a:avLst/>
          </a:prstGeom>
        </p:spPr>
        <p:txBody>
          <a:bodyPr/>
          <a:lstStyle/>
          <a:p>
            <a:fld id="{A4F9BA0D-4499-4CFA-8FD6-D1566E4219B1}" type="slidenum">
              <a:rPr lang="en-US"/>
              <a:pPr/>
              <a:t>6</a:t>
            </a:fld>
            <a:endParaRPr lang="en-US" dirty="0"/>
          </a:p>
        </p:txBody>
      </p:sp>
      <p:sp>
        <p:nvSpPr>
          <p:cNvPr id="279558" name="Rectangle 6"/>
          <p:cNvSpPr>
            <a:spLocks noGrp="1" noChangeArrowheads="1"/>
          </p:cNvSpPr>
          <p:nvPr>
            <p:ph type="ctrTitle"/>
          </p:nvPr>
        </p:nvSpPr>
        <p:spPr>
          <a:xfrm>
            <a:off x="685800" y="1600200"/>
            <a:ext cx="7772400" cy="1933575"/>
          </a:xfrm>
        </p:spPr>
        <p:txBody>
          <a:bodyPr/>
          <a:lstStyle/>
          <a:p>
            <a:r>
              <a:rPr lang="en-US" dirty="0" smtClean="0"/>
              <a:t/>
            </a:r>
            <a:br>
              <a:rPr lang="en-US" dirty="0" smtClean="0"/>
            </a:br>
            <a:r>
              <a:rPr lang="en-US" dirty="0" smtClean="0"/>
              <a:t>Families </a:t>
            </a:r>
            <a:r>
              <a:rPr lang="en-US" dirty="0"/>
              <a:t>&amp; Intimate Relationships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Family: an introduction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endParaRPr lang="en-US" sz="2400" dirty="0" smtClean="0"/>
          </a:p>
          <a:p>
            <a:r>
              <a:rPr lang="en-US" sz="2400" dirty="0" smtClean="0"/>
              <a:t>The </a:t>
            </a:r>
            <a:r>
              <a:rPr lang="en-US" sz="2400" dirty="0"/>
              <a:t>purpose for creating families in a social sense is to extend </a:t>
            </a:r>
            <a:r>
              <a:rPr lang="en-US" sz="2400" b="1" dirty="0"/>
              <a:t>kinship patterns</a:t>
            </a:r>
            <a:r>
              <a:rPr lang="en-US" sz="2400" dirty="0"/>
              <a:t>. Families are structured around </a:t>
            </a:r>
            <a:r>
              <a:rPr lang="en-US" sz="2400" b="1" dirty="0" smtClean="0"/>
              <a:t>kinship</a:t>
            </a:r>
          </a:p>
          <a:p>
            <a:endParaRPr lang="en-US" sz="2400" b="1" dirty="0" smtClean="0"/>
          </a:p>
          <a:p>
            <a:r>
              <a:rPr lang="en-US" sz="2400" b="1" dirty="0" smtClean="0"/>
              <a:t>Kinship is </a:t>
            </a:r>
            <a:r>
              <a:rPr lang="en-US" sz="2400" dirty="0" smtClean="0"/>
              <a:t>a </a:t>
            </a:r>
            <a:r>
              <a:rPr lang="en-US" sz="2400" dirty="0"/>
              <a:t>social bond, based on blood, marriage, or adoption, that joins individuals into families. </a:t>
            </a:r>
            <a:endParaRPr lang="en-US" sz="2400" dirty="0" smtClean="0"/>
          </a:p>
          <a:p>
            <a:endParaRPr lang="en-US" sz="2400" dirty="0" smtClean="0"/>
          </a:p>
          <a:p>
            <a:r>
              <a:rPr lang="en-US" sz="2400" dirty="0" smtClean="0"/>
              <a:t>Kinship </a:t>
            </a:r>
            <a:r>
              <a:rPr lang="en-US" sz="2400" dirty="0"/>
              <a:t>is important because all societies must </a:t>
            </a:r>
            <a:r>
              <a:rPr lang="en-US" sz="2400" b="1" dirty="0" smtClean="0"/>
              <a:t>transmit </a:t>
            </a:r>
            <a:r>
              <a:rPr lang="en-US" sz="2400" dirty="0" smtClean="0"/>
              <a:t>culture,</a:t>
            </a:r>
            <a:r>
              <a:rPr lang="en-US" sz="2400" b="1" dirty="0" smtClean="0"/>
              <a:t> </a:t>
            </a:r>
            <a:r>
              <a:rPr lang="en-US" sz="2400" dirty="0" smtClean="0"/>
              <a:t>property</a:t>
            </a:r>
            <a:r>
              <a:rPr lang="en-US" sz="2400" dirty="0"/>
              <a:t>, wealth, and power from one generation to the </a:t>
            </a:r>
            <a:r>
              <a:rPr lang="en-US" sz="2400" dirty="0" smtClean="0"/>
              <a:t>next</a:t>
            </a:r>
          </a:p>
          <a:p>
            <a:endParaRPr lang="en-US" sz="2400" dirty="0" smtClean="0"/>
          </a:p>
          <a:p>
            <a:r>
              <a:rPr lang="en-US" sz="2400" dirty="0" smtClean="0"/>
              <a:t>kinship </a:t>
            </a:r>
            <a:r>
              <a:rPr lang="en-US" sz="2400" dirty="0"/>
              <a:t>facilitates these processes. </a:t>
            </a:r>
            <a:br>
              <a:rPr lang="en-US" sz="2400" dirty="0"/>
            </a:b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Autofit/>
          </a:bodyPr>
          <a:lstStyle/>
          <a:p>
            <a:r>
              <a:rPr lang="en-US" sz="2400" dirty="0"/>
              <a:t>Kinship enables a society to perpetuate itself over time </a:t>
            </a:r>
            <a:endParaRPr lang="en-US" sz="2400" dirty="0" smtClean="0"/>
          </a:p>
          <a:p>
            <a:pPr>
              <a:buNone/>
            </a:pPr>
            <a:endParaRPr lang="en-US" sz="2400" dirty="0" smtClean="0"/>
          </a:p>
          <a:p>
            <a:r>
              <a:rPr lang="en-US" sz="2400" dirty="0" smtClean="0"/>
              <a:t>Kinship </a:t>
            </a:r>
            <a:r>
              <a:rPr lang="en-US" sz="2400" dirty="0"/>
              <a:t>can also be a mechanism for placing individuals into a broader social network that helps to order social relationships</a:t>
            </a:r>
            <a:r>
              <a:rPr lang="en-US" sz="2400" dirty="0" smtClean="0"/>
              <a:t>.</a:t>
            </a:r>
          </a:p>
          <a:p>
            <a:endParaRPr lang="en-US" sz="2400" dirty="0"/>
          </a:p>
          <a:p>
            <a:r>
              <a:rPr lang="en-US" sz="2400" dirty="0" smtClean="0"/>
              <a:t> </a:t>
            </a:r>
            <a:r>
              <a:rPr lang="en-US" sz="2400" dirty="0"/>
              <a:t>Traditional societies often are organized by elaborate family networks, but in industrial society members of the </a:t>
            </a:r>
            <a:r>
              <a:rPr lang="en-US" sz="2400" b="1" dirty="0"/>
              <a:t>nuclear family</a:t>
            </a:r>
            <a:r>
              <a:rPr lang="en-US" sz="2400" dirty="0"/>
              <a:t> are the center of each person's most important kin relationships</a:t>
            </a:r>
            <a:r>
              <a:rPr lang="en-US" sz="2400" dirty="0" smtClean="0"/>
              <a:t>.</a:t>
            </a:r>
          </a:p>
          <a:p>
            <a:endParaRPr lang="en-US" sz="2400" dirty="0" smtClean="0"/>
          </a:p>
          <a:p>
            <a:r>
              <a:rPr lang="en-US" sz="2400" dirty="0" smtClean="0"/>
              <a:t>Thus</a:t>
            </a:r>
            <a:r>
              <a:rPr lang="en-US" sz="2400" dirty="0"/>
              <a:t>, it is important to see that as the institution of the family breaks down, the very fabric of society may be at risk as well.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endParaRPr lang="en-US" sz="2400" dirty="0" smtClean="0"/>
          </a:p>
          <a:p>
            <a:r>
              <a:rPr lang="en-US" sz="2400" dirty="0" smtClean="0"/>
              <a:t>The institution of family is a basic unit in the society, and the multifaceted functions performed by it makes it a much-needed institution in a society</a:t>
            </a:r>
          </a:p>
          <a:p>
            <a:endParaRPr lang="en-US" sz="2400" dirty="0" smtClean="0"/>
          </a:p>
          <a:p>
            <a:r>
              <a:rPr lang="en-US" sz="2400" dirty="0" smtClean="0"/>
              <a:t>Some of the important functions performed by the family include, reproduction of new members and socializing them, and provision of emotional and physical care for older persons and young. </a:t>
            </a:r>
          </a:p>
          <a:p>
            <a:endParaRPr lang="en-US" sz="2400" dirty="0" smtClean="0"/>
          </a:p>
          <a:p>
            <a:r>
              <a:rPr lang="en-US" sz="2400" dirty="0" smtClean="0"/>
              <a:t>Family in fact, is an institution which resolves or eases a large number of social problems.</a:t>
            </a:r>
          </a:p>
          <a:p>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fld id="{665517C8-3876-44AF-9752-07B851919A30}" type="slidenum">
              <a:rPr lang="en-US" smtClean="0"/>
              <a:pPr/>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2168</TotalTime>
  <Words>2451</Words>
  <Application>Microsoft Office PowerPoint</Application>
  <PresentationFormat>On-screen Show (4:3)</PresentationFormat>
  <Paragraphs>381</Paragraphs>
  <Slides>50</Slides>
  <Notes>6</Notes>
  <HiddenSlides>1</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Social Institutions</vt:lpstr>
      <vt:lpstr>Introduction  </vt:lpstr>
      <vt:lpstr>Slide 3</vt:lpstr>
      <vt:lpstr>An Illustration </vt:lpstr>
      <vt:lpstr>Social Institutions</vt:lpstr>
      <vt:lpstr> Families &amp; Intimate Relationships</vt:lpstr>
      <vt:lpstr>Family: an introduction </vt:lpstr>
      <vt:lpstr>Slide 8</vt:lpstr>
      <vt:lpstr>Slide 9</vt:lpstr>
      <vt:lpstr>Traditional Definition of Family</vt:lpstr>
      <vt:lpstr>Slide 11</vt:lpstr>
      <vt:lpstr>New Definition of Family </vt:lpstr>
      <vt:lpstr>The Family: some basic concepts</vt:lpstr>
      <vt:lpstr>The Family: marriage patterns</vt:lpstr>
      <vt:lpstr>The Family: residential  patterns</vt:lpstr>
      <vt:lpstr>The Family: Patterns of Descent</vt:lpstr>
      <vt:lpstr>Family Structure</vt:lpstr>
      <vt:lpstr>Slide 18</vt:lpstr>
      <vt:lpstr>Extended Family </vt:lpstr>
      <vt:lpstr>Nuclear or “Micro Family”</vt:lpstr>
      <vt:lpstr>Theoretical Perspectives on the Family</vt:lpstr>
      <vt:lpstr>Family Functions</vt:lpstr>
      <vt:lpstr>Theoretical Perspectives on the Family</vt:lpstr>
      <vt:lpstr>Theoretical Perspectives on the Family</vt:lpstr>
      <vt:lpstr>Changes in Family Patterns Worldwide</vt:lpstr>
      <vt:lpstr>Marriage and Family: Latest Trends</vt:lpstr>
      <vt:lpstr>The Dark Side of the Family</vt:lpstr>
      <vt:lpstr>Sociological Debate:  Should We Save the Traditional Family?</vt:lpstr>
      <vt:lpstr>Critical Thinking Qs</vt:lpstr>
      <vt:lpstr>comments</vt:lpstr>
      <vt:lpstr>Religion </vt:lpstr>
      <vt:lpstr>Some basic concepts</vt:lpstr>
      <vt:lpstr>Theoretical Analysis</vt:lpstr>
      <vt:lpstr>Symbolic interaction analysis</vt:lpstr>
      <vt:lpstr>Conflict analysis</vt:lpstr>
      <vt:lpstr>Religious Fundamentalism</vt:lpstr>
      <vt:lpstr>Islam, Fundamentalism, &amp; Terrorism</vt:lpstr>
      <vt:lpstr>Religions in Modern Days</vt:lpstr>
      <vt:lpstr>Education </vt:lpstr>
      <vt:lpstr>Definition </vt:lpstr>
      <vt:lpstr>Education systems</vt:lpstr>
      <vt:lpstr>Slide 42</vt:lpstr>
      <vt:lpstr> Functionalism: the functions of schooling </vt:lpstr>
      <vt:lpstr> Functionalism: the functions of schooling </vt:lpstr>
      <vt:lpstr> Conflict: schooling and inequality </vt:lpstr>
      <vt:lpstr> Conflict: schooling and inequality </vt:lpstr>
      <vt:lpstr>Interactionism </vt:lpstr>
      <vt:lpstr> Problems Of Education In Pakistan.  </vt:lpstr>
      <vt:lpstr>Slide 49</vt:lpstr>
      <vt:lpstr>Food for Thought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Socila institutions</dc:title>
  <dc:creator>DAGF&amp;P</dc:creator>
  <cp:lastModifiedBy>ZAFAR UL HAQ</cp:lastModifiedBy>
  <cp:revision>92</cp:revision>
  <dcterms:created xsi:type="dcterms:W3CDTF">2011-12-02T11:48:42Z</dcterms:created>
  <dcterms:modified xsi:type="dcterms:W3CDTF">2019-11-19T03:53:08Z</dcterms:modified>
</cp:coreProperties>
</file>