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229600" cy="1069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chemeClr val="tx1"/>
                </a:solidFill>
                <a:latin typeface="Nimbus Roman No9 L"/>
                <a:cs typeface="Nimbus Roman No9 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tx1"/>
                </a:solidFill>
                <a:latin typeface="Nimbus Roman No9 L"/>
                <a:cs typeface="Nimbus Roman No9 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chemeClr val="tx1"/>
                </a:solidFill>
                <a:latin typeface="Nimbus Roman No9 L"/>
                <a:cs typeface="Nimbus Roman No9 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1">
                <a:solidFill>
                  <a:schemeClr val="tx1"/>
                </a:solidFill>
                <a:latin typeface="Nimbus Roman No9 L"/>
                <a:cs typeface="Nimbus Roman No9 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63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38097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6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57146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8000"/>
                </a:lnTo>
                <a:lnTo>
                  <a:pt x="304800" y="6858000"/>
                </a:lnTo>
                <a:close/>
              </a:path>
            </a:pathLst>
          </a:custGeom>
          <a:solidFill>
            <a:srgbClr val="FDC2AD">
              <a:alpha val="86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9344">
            <a:solidFill>
              <a:srgbClr val="FD85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155940" y="5715000"/>
            <a:ext cx="549910" cy="549910"/>
          </a:xfrm>
          <a:custGeom>
            <a:avLst/>
            <a:gdLst/>
            <a:ahLst/>
            <a:cxnLst/>
            <a:rect l="l" t="t" r="r" b="b"/>
            <a:pathLst>
              <a:path w="549909" h="549910">
                <a:moveTo>
                  <a:pt x="275589" y="0"/>
                </a:moveTo>
                <a:lnTo>
                  <a:pt x="224997" y="4306"/>
                </a:lnTo>
                <a:lnTo>
                  <a:pt x="177812" y="16766"/>
                </a:lnTo>
                <a:lnTo>
                  <a:pt x="134714" y="36688"/>
                </a:lnTo>
                <a:lnTo>
                  <a:pt x="96382" y="63385"/>
                </a:lnTo>
                <a:lnTo>
                  <a:pt x="63496" y="96164"/>
                </a:lnTo>
                <a:lnTo>
                  <a:pt x="36735" y="134337"/>
                </a:lnTo>
                <a:lnTo>
                  <a:pt x="16780" y="177214"/>
                </a:lnTo>
                <a:lnTo>
                  <a:pt x="4308" y="224105"/>
                </a:lnTo>
                <a:lnTo>
                  <a:pt x="0" y="274319"/>
                </a:lnTo>
                <a:lnTo>
                  <a:pt x="4308" y="324912"/>
                </a:lnTo>
                <a:lnTo>
                  <a:pt x="16780" y="372097"/>
                </a:lnTo>
                <a:lnTo>
                  <a:pt x="36735" y="415195"/>
                </a:lnTo>
                <a:lnTo>
                  <a:pt x="63496" y="453527"/>
                </a:lnTo>
                <a:lnTo>
                  <a:pt x="96382" y="486413"/>
                </a:lnTo>
                <a:lnTo>
                  <a:pt x="134714" y="513174"/>
                </a:lnTo>
                <a:lnTo>
                  <a:pt x="177812" y="533129"/>
                </a:lnTo>
                <a:lnTo>
                  <a:pt x="224997" y="545601"/>
                </a:lnTo>
                <a:lnTo>
                  <a:pt x="275589" y="549910"/>
                </a:lnTo>
                <a:lnTo>
                  <a:pt x="325804" y="545601"/>
                </a:lnTo>
                <a:lnTo>
                  <a:pt x="372695" y="533129"/>
                </a:lnTo>
                <a:lnTo>
                  <a:pt x="415572" y="513174"/>
                </a:lnTo>
                <a:lnTo>
                  <a:pt x="453745" y="486413"/>
                </a:lnTo>
                <a:lnTo>
                  <a:pt x="486524" y="453527"/>
                </a:lnTo>
                <a:lnTo>
                  <a:pt x="513221" y="415195"/>
                </a:lnTo>
                <a:lnTo>
                  <a:pt x="533143" y="372097"/>
                </a:lnTo>
                <a:lnTo>
                  <a:pt x="545603" y="324912"/>
                </a:lnTo>
                <a:lnTo>
                  <a:pt x="549909" y="274319"/>
                </a:lnTo>
                <a:lnTo>
                  <a:pt x="545603" y="224105"/>
                </a:lnTo>
                <a:lnTo>
                  <a:pt x="533143" y="177214"/>
                </a:lnTo>
                <a:lnTo>
                  <a:pt x="513221" y="134337"/>
                </a:lnTo>
                <a:lnTo>
                  <a:pt x="486524" y="96164"/>
                </a:lnTo>
                <a:lnTo>
                  <a:pt x="453745" y="63385"/>
                </a:lnTo>
                <a:lnTo>
                  <a:pt x="415572" y="36688"/>
                </a:lnTo>
                <a:lnTo>
                  <a:pt x="372695" y="16766"/>
                </a:lnTo>
                <a:lnTo>
                  <a:pt x="325804" y="4306"/>
                </a:lnTo>
                <a:lnTo>
                  <a:pt x="275589" y="0"/>
                </a:lnTo>
                <a:close/>
              </a:path>
            </a:pathLst>
          </a:custGeom>
          <a:solidFill>
            <a:srgbClr val="FD85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5669" y="110490"/>
            <a:ext cx="731266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1">
                <a:solidFill>
                  <a:schemeClr val="tx1"/>
                </a:solidFill>
                <a:latin typeface="Nimbus Roman No9 L"/>
                <a:cs typeface="Nimbus Roman No9 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83969" y="1816100"/>
            <a:ext cx="6511290" cy="331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Nimbus Roman No9 L"/>
                <a:cs typeface="Nimbus Roman No9 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0"/>
            <a:ext cx="443865" cy="6858000"/>
          </a:xfrm>
          <a:custGeom>
            <a:avLst/>
            <a:gdLst/>
            <a:ahLst/>
            <a:cxnLst/>
            <a:rect l="l" t="t" r="r" b="b"/>
            <a:pathLst>
              <a:path w="443865" h="6858000">
                <a:moveTo>
                  <a:pt x="0" y="6858000"/>
                </a:moveTo>
                <a:lnTo>
                  <a:pt x="443866" y="6858000"/>
                </a:lnTo>
                <a:lnTo>
                  <a:pt x="44386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2AD">
              <a:alpha val="53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2013" y="0"/>
            <a:ext cx="3810" cy="6858000"/>
          </a:xfrm>
          <a:custGeom>
            <a:avLst/>
            <a:gdLst/>
            <a:ahLst/>
            <a:cxnLst/>
            <a:rect l="l" t="t" r="r" b="b"/>
            <a:pathLst>
              <a:path w="3809" h="6858000">
                <a:moveTo>
                  <a:pt x="0" y="6858000"/>
                </a:moveTo>
                <a:lnTo>
                  <a:pt x="3813" y="6858000"/>
                </a:lnTo>
                <a:lnTo>
                  <a:pt x="381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2AD">
              <a:alpha val="53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42973" y="0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6858000"/>
                </a:moveTo>
                <a:lnTo>
                  <a:pt x="47626" y="6858000"/>
                </a:lnTo>
                <a:lnTo>
                  <a:pt x="4762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2AD">
              <a:alpha val="53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5590" y="0"/>
            <a:ext cx="105410" cy="6858000"/>
          </a:xfrm>
          <a:custGeom>
            <a:avLst/>
            <a:gdLst/>
            <a:ahLst/>
            <a:cxnLst/>
            <a:rect l="l" t="t" r="r" b="b"/>
            <a:pathLst>
              <a:path w="105410" h="6858000">
                <a:moveTo>
                  <a:pt x="105410" y="0"/>
                </a:moveTo>
                <a:lnTo>
                  <a:pt x="0" y="0"/>
                </a:lnTo>
                <a:lnTo>
                  <a:pt x="0" y="6858000"/>
                </a:lnTo>
                <a:lnTo>
                  <a:pt x="105410" y="6858000"/>
                </a:lnTo>
                <a:close/>
              </a:path>
            </a:pathLst>
          </a:custGeom>
          <a:solidFill>
            <a:srgbClr val="FFD8CD">
              <a:alpha val="35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990600" y="0"/>
            <a:ext cx="228600" cy="6858000"/>
            <a:chOff x="990600" y="0"/>
            <a:chExt cx="228600" cy="6858000"/>
          </a:xfrm>
        </p:grpSpPr>
        <p:sp>
          <p:nvSpPr>
            <p:cNvPr id="7" name="object 7"/>
            <p:cNvSpPr/>
            <p:nvPr/>
          </p:nvSpPr>
          <p:spPr>
            <a:xfrm>
              <a:off x="990600" y="0"/>
              <a:ext cx="151130" cy="6858000"/>
            </a:xfrm>
            <a:custGeom>
              <a:avLst/>
              <a:gdLst/>
              <a:ahLst/>
              <a:cxnLst/>
              <a:rect l="l" t="t" r="r" b="b"/>
              <a:pathLst>
                <a:path w="151130" h="6858000">
                  <a:moveTo>
                    <a:pt x="0" y="6858000"/>
                  </a:moveTo>
                  <a:lnTo>
                    <a:pt x="151130" y="6858000"/>
                  </a:lnTo>
                  <a:lnTo>
                    <a:pt x="15113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D8CD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41729" y="0"/>
              <a:ext cx="77470" cy="6858000"/>
            </a:xfrm>
            <a:custGeom>
              <a:avLst/>
              <a:gdLst/>
              <a:ahLst/>
              <a:cxnLst/>
              <a:rect l="l" t="t" r="r" b="b"/>
              <a:pathLst>
                <a:path w="77469" h="6858000">
                  <a:moveTo>
                    <a:pt x="0" y="6858000"/>
                  </a:moveTo>
                  <a:lnTo>
                    <a:pt x="77469" y="6858000"/>
                  </a:lnTo>
                  <a:lnTo>
                    <a:pt x="77469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CE7">
                <a:alpha val="70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2954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7">
              <a:alpha val="70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667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57146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824866" y="0"/>
            <a:ext cx="118110" cy="6858000"/>
            <a:chOff x="824866" y="0"/>
            <a:chExt cx="118110" cy="6858000"/>
          </a:xfrm>
        </p:grpSpPr>
        <p:sp>
          <p:nvSpPr>
            <p:cNvPr id="12" name="object 12"/>
            <p:cNvSpPr/>
            <p:nvPr/>
          </p:nvSpPr>
          <p:spPr>
            <a:xfrm>
              <a:off x="885826" y="0"/>
              <a:ext cx="57150" cy="6858000"/>
            </a:xfrm>
            <a:custGeom>
              <a:avLst/>
              <a:gdLst/>
              <a:ahLst/>
              <a:cxnLst/>
              <a:rect l="l" t="t" r="r" b="b"/>
              <a:pathLst>
                <a:path w="57150" h="6858000">
                  <a:moveTo>
                    <a:pt x="0" y="6858000"/>
                  </a:moveTo>
                  <a:lnTo>
                    <a:pt x="57146" y="6858000"/>
                  </a:lnTo>
                  <a:lnTo>
                    <a:pt x="57146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CE7">
                <a:alpha val="8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24866" y="0"/>
              <a:ext cx="57150" cy="6858000"/>
            </a:xfrm>
            <a:custGeom>
              <a:avLst/>
              <a:gdLst/>
              <a:ahLst/>
              <a:cxnLst/>
              <a:rect l="l" t="t" r="r" b="b"/>
              <a:pathLst>
                <a:path w="57150" h="6858000">
                  <a:moveTo>
                    <a:pt x="0" y="6858000"/>
                  </a:moveTo>
                  <a:lnTo>
                    <a:pt x="57146" y="6858000"/>
                  </a:lnTo>
                  <a:lnTo>
                    <a:pt x="57146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DC2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172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28393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66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9344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1351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57146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609600" y="0"/>
            <a:ext cx="1661160" cy="6858000"/>
            <a:chOff x="609600" y="0"/>
            <a:chExt cx="1661160" cy="6858000"/>
          </a:xfrm>
        </p:grpSpPr>
        <p:sp>
          <p:nvSpPr>
            <p:cNvPr id="18" name="object 18"/>
            <p:cNvSpPr/>
            <p:nvPr/>
          </p:nvSpPr>
          <p:spPr>
            <a:xfrm>
              <a:off x="1219200" y="0"/>
              <a:ext cx="76200" cy="6858000"/>
            </a:xfrm>
            <a:custGeom>
              <a:avLst/>
              <a:gdLst/>
              <a:ahLst/>
              <a:cxnLst/>
              <a:rect l="l" t="t" r="r" b="b"/>
              <a:pathLst>
                <a:path w="76200" h="6858000">
                  <a:moveTo>
                    <a:pt x="762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6200" y="6858000"/>
                  </a:lnTo>
                  <a:close/>
                </a:path>
              </a:pathLst>
            </a:custGeom>
            <a:solidFill>
              <a:srgbClr val="FDC2AD">
                <a:alpha val="50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09600" y="3429000"/>
              <a:ext cx="1341120" cy="2080260"/>
            </a:xfrm>
            <a:custGeom>
              <a:avLst/>
              <a:gdLst/>
              <a:ahLst/>
              <a:cxnLst/>
              <a:rect l="l" t="t" r="r" b="b"/>
              <a:pathLst>
                <a:path w="1341120" h="2080260">
                  <a:moveTo>
                    <a:pt x="1295400" y="647700"/>
                  </a:moveTo>
                  <a:lnTo>
                    <a:pt x="1293672" y="598208"/>
                  </a:lnTo>
                  <a:lnTo>
                    <a:pt x="1288580" y="549897"/>
                  </a:lnTo>
                  <a:lnTo>
                    <a:pt x="1280223" y="502869"/>
                  </a:lnTo>
                  <a:lnTo>
                    <a:pt x="1268730" y="457238"/>
                  </a:lnTo>
                  <a:lnTo>
                    <a:pt x="1254188" y="413118"/>
                  </a:lnTo>
                  <a:lnTo>
                    <a:pt x="1236700" y="370624"/>
                  </a:lnTo>
                  <a:lnTo>
                    <a:pt x="1216406" y="329844"/>
                  </a:lnTo>
                  <a:lnTo>
                    <a:pt x="1193393" y="290906"/>
                  </a:lnTo>
                  <a:lnTo>
                    <a:pt x="1167777" y="253923"/>
                  </a:lnTo>
                  <a:lnTo>
                    <a:pt x="1139672" y="218986"/>
                  </a:lnTo>
                  <a:lnTo>
                    <a:pt x="1109179" y="186220"/>
                  </a:lnTo>
                  <a:lnTo>
                    <a:pt x="1076413" y="155727"/>
                  </a:lnTo>
                  <a:lnTo>
                    <a:pt x="1041476" y="127622"/>
                  </a:lnTo>
                  <a:lnTo>
                    <a:pt x="1004493" y="102006"/>
                  </a:lnTo>
                  <a:lnTo>
                    <a:pt x="965555" y="78994"/>
                  </a:lnTo>
                  <a:lnTo>
                    <a:pt x="924775" y="58699"/>
                  </a:lnTo>
                  <a:lnTo>
                    <a:pt x="882281" y="41211"/>
                  </a:lnTo>
                  <a:lnTo>
                    <a:pt x="838161" y="26670"/>
                  </a:lnTo>
                  <a:lnTo>
                    <a:pt x="792530" y="15176"/>
                  </a:lnTo>
                  <a:lnTo>
                    <a:pt x="745502" y="6819"/>
                  </a:lnTo>
                  <a:lnTo>
                    <a:pt x="697191" y="1727"/>
                  </a:lnTo>
                  <a:lnTo>
                    <a:pt x="647700" y="0"/>
                  </a:lnTo>
                  <a:lnTo>
                    <a:pt x="598043" y="1727"/>
                  </a:lnTo>
                  <a:lnTo>
                    <a:pt x="549592" y="6819"/>
                  </a:lnTo>
                  <a:lnTo>
                    <a:pt x="502462" y="15176"/>
                  </a:lnTo>
                  <a:lnTo>
                    <a:pt x="456768" y="26670"/>
                  </a:lnTo>
                  <a:lnTo>
                    <a:pt x="412597" y="41211"/>
                  </a:lnTo>
                  <a:lnTo>
                    <a:pt x="370052" y="58699"/>
                  </a:lnTo>
                  <a:lnTo>
                    <a:pt x="329272" y="78994"/>
                  </a:lnTo>
                  <a:lnTo>
                    <a:pt x="290334" y="102006"/>
                  </a:lnTo>
                  <a:lnTo>
                    <a:pt x="253365" y="127622"/>
                  </a:lnTo>
                  <a:lnTo>
                    <a:pt x="218465" y="155727"/>
                  </a:lnTo>
                  <a:lnTo>
                    <a:pt x="185737" y="186220"/>
                  </a:lnTo>
                  <a:lnTo>
                    <a:pt x="155282" y="218986"/>
                  </a:lnTo>
                  <a:lnTo>
                    <a:pt x="127228" y="253923"/>
                  </a:lnTo>
                  <a:lnTo>
                    <a:pt x="101676" y="290906"/>
                  </a:lnTo>
                  <a:lnTo>
                    <a:pt x="78714" y="329844"/>
                  </a:lnTo>
                  <a:lnTo>
                    <a:pt x="58470" y="370624"/>
                  </a:lnTo>
                  <a:lnTo>
                    <a:pt x="41059" y="413118"/>
                  </a:lnTo>
                  <a:lnTo>
                    <a:pt x="26555" y="457238"/>
                  </a:lnTo>
                  <a:lnTo>
                    <a:pt x="15100" y="502869"/>
                  </a:lnTo>
                  <a:lnTo>
                    <a:pt x="6781" y="549897"/>
                  </a:lnTo>
                  <a:lnTo>
                    <a:pt x="1701" y="598208"/>
                  </a:lnTo>
                  <a:lnTo>
                    <a:pt x="0" y="647700"/>
                  </a:lnTo>
                  <a:lnTo>
                    <a:pt x="1701" y="697204"/>
                  </a:lnTo>
                  <a:lnTo>
                    <a:pt x="6781" y="745515"/>
                  </a:lnTo>
                  <a:lnTo>
                    <a:pt x="15100" y="792543"/>
                  </a:lnTo>
                  <a:lnTo>
                    <a:pt x="26555" y="838174"/>
                  </a:lnTo>
                  <a:lnTo>
                    <a:pt x="41059" y="882294"/>
                  </a:lnTo>
                  <a:lnTo>
                    <a:pt x="58470" y="924788"/>
                  </a:lnTo>
                  <a:lnTo>
                    <a:pt x="78714" y="965568"/>
                  </a:lnTo>
                  <a:lnTo>
                    <a:pt x="101676" y="1004506"/>
                  </a:lnTo>
                  <a:lnTo>
                    <a:pt x="127228" y="1041488"/>
                  </a:lnTo>
                  <a:lnTo>
                    <a:pt x="155282" y="1076426"/>
                  </a:lnTo>
                  <a:lnTo>
                    <a:pt x="185737" y="1109192"/>
                  </a:lnTo>
                  <a:lnTo>
                    <a:pt x="218465" y="1139685"/>
                  </a:lnTo>
                  <a:lnTo>
                    <a:pt x="253365" y="1167790"/>
                  </a:lnTo>
                  <a:lnTo>
                    <a:pt x="290334" y="1193406"/>
                  </a:lnTo>
                  <a:lnTo>
                    <a:pt x="329272" y="1216418"/>
                  </a:lnTo>
                  <a:lnTo>
                    <a:pt x="370052" y="1236713"/>
                  </a:lnTo>
                  <a:lnTo>
                    <a:pt x="412597" y="1254201"/>
                  </a:lnTo>
                  <a:lnTo>
                    <a:pt x="456768" y="1268742"/>
                  </a:lnTo>
                  <a:lnTo>
                    <a:pt x="502462" y="1280236"/>
                  </a:lnTo>
                  <a:lnTo>
                    <a:pt x="549592" y="1288592"/>
                  </a:lnTo>
                  <a:lnTo>
                    <a:pt x="598043" y="1293685"/>
                  </a:lnTo>
                  <a:lnTo>
                    <a:pt x="647700" y="1295400"/>
                  </a:lnTo>
                  <a:lnTo>
                    <a:pt x="697191" y="1293685"/>
                  </a:lnTo>
                  <a:lnTo>
                    <a:pt x="745502" y="1288592"/>
                  </a:lnTo>
                  <a:lnTo>
                    <a:pt x="792530" y="1280236"/>
                  </a:lnTo>
                  <a:lnTo>
                    <a:pt x="838161" y="1268742"/>
                  </a:lnTo>
                  <a:lnTo>
                    <a:pt x="882281" y="1254201"/>
                  </a:lnTo>
                  <a:lnTo>
                    <a:pt x="924775" y="1236713"/>
                  </a:lnTo>
                  <a:lnTo>
                    <a:pt x="965555" y="1216418"/>
                  </a:lnTo>
                  <a:lnTo>
                    <a:pt x="1004493" y="1193406"/>
                  </a:lnTo>
                  <a:lnTo>
                    <a:pt x="1041476" y="1167790"/>
                  </a:lnTo>
                  <a:lnTo>
                    <a:pt x="1076413" y="1139685"/>
                  </a:lnTo>
                  <a:lnTo>
                    <a:pt x="1109179" y="1109192"/>
                  </a:lnTo>
                  <a:lnTo>
                    <a:pt x="1139672" y="1076426"/>
                  </a:lnTo>
                  <a:lnTo>
                    <a:pt x="1167777" y="1041488"/>
                  </a:lnTo>
                  <a:lnTo>
                    <a:pt x="1193393" y="1004506"/>
                  </a:lnTo>
                  <a:lnTo>
                    <a:pt x="1216406" y="965568"/>
                  </a:lnTo>
                  <a:lnTo>
                    <a:pt x="1236700" y="924788"/>
                  </a:lnTo>
                  <a:lnTo>
                    <a:pt x="1254188" y="882294"/>
                  </a:lnTo>
                  <a:lnTo>
                    <a:pt x="1268730" y="838174"/>
                  </a:lnTo>
                  <a:lnTo>
                    <a:pt x="1280223" y="792543"/>
                  </a:lnTo>
                  <a:lnTo>
                    <a:pt x="1288580" y="745515"/>
                  </a:lnTo>
                  <a:lnTo>
                    <a:pt x="1293672" y="697204"/>
                  </a:lnTo>
                  <a:lnTo>
                    <a:pt x="1295400" y="647700"/>
                  </a:lnTo>
                  <a:close/>
                </a:path>
                <a:path w="1341120" h="2080260">
                  <a:moveTo>
                    <a:pt x="1341120" y="1758950"/>
                  </a:moveTo>
                  <a:lnTo>
                    <a:pt x="1337754" y="1710537"/>
                  </a:lnTo>
                  <a:lnTo>
                    <a:pt x="1327962" y="1664639"/>
                  </a:lnTo>
                  <a:lnTo>
                    <a:pt x="1312151" y="1621701"/>
                  </a:lnTo>
                  <a:lnTo>
                    <a:pt x="1290777" y="1582166"/>
                  </a:lnTo>
                  <a:lnTo>
                    <a:pt x="1264259" y="1546466"/>
                  </a:lnTo>
                  <a:lnTo>
                    <a:pt x="1233017" y="1515059"/>
                  </a:lnTo>
                  <a:lnTo>
                    <a:pt x="1197483" y="1488363"/>
                  </a:lnTo>
                  <a:lnTo>
                    <a:pt x="1158100" y="1466837"/>
                  </a:lnTo>
                  <a:lnTo>
                    <a:pt x="1115275" y="1450911"/>
                  </a:lnTo>
                  <a:lnTo>
                    <a:pt x="1069467" y="1441030"/>
                  </a:lnTo>
                  <a:lnTo>
                    <a:pt x="1021080" y="1437640"/>
                  </a:lnTo>
                  <a:lnTo>
                    <a:pt x="972654" y="1441030"/>
                  </a:lnTo>
                  <a:lnTo>
                    <a:pt x="926757" y="1450911"/>
                  </a:lnTo>
                  <a:lnTo>
                    <a:pt x="883818" y="1466837"/>
                  </a:lnTo>
                  <a:lnTo>
                    <a:pt x="844283" y="1488363"/>
                  </a:lnTo>
                  <a:lnTo>
                    <a:pt x="808583" y="1515059"/>
                  </a:lnTo>
                  <a:lnTo>
                    <a:pt x="777176" y="1546466"/>
                  </a:lnTo>
                  <a:lnTo>
                    <a:pt x="750481" y="1582166"/>
                  </a:lnTo>
                  <a:lnTo>
                    <a:pt x="728954" y="1621701"/>
                  </a:lnTo>
                  <a:lnTo>
                    <a:pt x="713028" y="1664639"/>
                  </a:lnTo>
                  <a:lnTo>
                    <a:pt x="703148" y="1710537"/>
                  </a:lnTo>
                  <a:lnTo>
                    <a:pt x="699770" y="1758950"/>
                  </a:lnTo>
                  <a:lnTo>
                    <a:pt x="703148" y="1807375"/>
                  </a:lnTo>
                  <a:lnTo>
                    <a:pt x="713028" y="1853272"/>
                  </a:lnTo>
                  <a:lnTo>
                    <a:pt x="728954" y="1896211"/>
                  </a:lnTo>
                  <a:lnTo>
                    <a:pt x="750481" y="1935746"/>
                  </a:lnTo>
                  <a:lnTo>
                    <a:pt x="777176" y="1971446"/>
                  </a:lnTo>
                  <a:lnTo>
                    <a:pt x="808583" y="2002853"/>
                  </a:lnTo>
                  <a:lnTo>
                    <a:pt x="844283" y="2029548"/>
                  </a:lnTo>
                  <a:lnTo>
                    <a:pt x="883818" y="2051075"/>
                  </a:lnTo>
                  <a:lnTo>
                    <a:pt x="926757" y="2067001"/>
                  </a:lnTo>
                  <a:lnTo>
                    <a:pt x="972654" y="2076881"/>
                  </a:lnTo>
                  <a:lnTo>
                    <a:pt x="1021080" y="2080260"/>
                  </a:lnTo>
                  <a:lnTo>
                    <a:pt x="1069467" y="2076881"/>
                  </a:lnTo>
                  <a:lnTo>
                    <a:pt x="1115275" y="2067001"/>
                  </a:lnTo>
                  <a:lnTo>
                    <a:pt x="1158100" y="2051075"/>
                  </a:lnTo>
                  <a:lnTo>
                    <a:pt x="1197483" y="2029548"/>
                  </a:lnTo>
                  <a:lnTo>
                    <a:pt x="1233017" y="2002853"/>
                  </a:lnTo>
                  <a:lnTo>
                    <a:pt x="1264259" y="1971446"/>
                  </a:lnTo>
                  <a:lnTo>
                    <a:pt x="1290777" y="1935746"/>
                  </a:lnTo>
                  <a:lnTo>
                    <a:pt x="1312151" y="1896211"/>
                  </a:lnTo>
                  <a:lnTo>
                    <a:pt x="1327962" y="1853272"/>
                  </a:lnTo>
                  <a:lnTo>
                    <a:pt x="1337754" y="1807375"/>
                  </a:lnTo>
                  <a:lnTo>
                    <a:pt x="1341120" y="1758950"/>
                  </a:lnTo>
                  <a:close/>
                </a:path>
              </a:pathLst>
            </a:custGeom>
            <a:solidFill>
              <a:srgbClr val="FD85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90930" y="5500370"/>
              <a:ext cx="137159" cy="13589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63700" y="4495800"/>
              <a:ext cx="607060" cy="1567180"/>
            </a:xfrm>
            <a:custGeom>
              <a:avLst/>
              <a:gdLst/>
              <a:ahLst/>
              <a:cxnLst/>
              <a:rect l="l" t="t" r="r" b="b"/>
              <a:pathLst>
                <a:path w="607060" h="1567179">
                  <a:moveTo>
                    <a:pt x="274320" y="1428750"/>
                  </a:moveTo>
                  <a:lnTo>
                    <a:pt x="267487" y="1384744"/>
                  </a:lnTo>
                  <a:lnTo>
                    <a:pt x="248348" y="1347012"/>
                  </a:lnTo>
                  <a:lnTo>
                    <a:pt x="218897" y="1317561"/>
                  </a:lnTo>
                  <a:lnTo>
                    <a:pt x="181165" y="1298422"/>
                  </a:lnTo>
                  <a:lnTo>
                    <a:pt x="137160" y="1291590"/>
                  </a:lnTo>
                  <a:lnTo>
                    <a:pt x="92659" y="1298422"/>
                  </a:lnTo>
                  <a:lnTo>
                    <a:pt x="54864" y="1317561"/>
                  </a:lnTo>
                  <a:lnTo>
                    <a:pt x="25603" y="1347012"/>
                  </a:lnTo>
                  <a:lnTo>
                    <a:pt x="6705" y="1384744"/>
                  </a:lnTo>
                  <a:lnTo>
                    <a:pt x="0" y="1428750"/>
                  </a:lnTo>
                  <a:lnTo>
                    <a:pt x="6705" y="1472895"/>
                  </a:lnTo>
                  <a:lnTo>
                    <a:pt x="25603" y="1510944"/>
                  </a:lnTo>
                  <a:lnTo>
                    <a:pt x="54864" y="1540764"/>
                  </a:lnTo>
                  <a:lnTo>
                    <a:pt x="92659" y="1560220"/>
                  </a:lnTo>
                  <a:lnTo>
                    <a:pt x="137160" y="1567180"/>
                  </a:lnTo>
                  <a:lnTo>
                    <a:pt x="181165" y="1560220"/>
                  </a:lnTo>
                  <a:lnTo>
                    <a:pt x="218897" y="1540764"/>
                  </a:lnTo>
                  <a:lnTo>
                    <a:pt x="248348" y="1510944"/>
                  </a:lnTo>
                  <a:lnTo>
                    <a:pt x="267487" y="1472895"/>
                  </a:lnTo>
                  <a:lnTo>
                    <a:pt x="274320" y="1428750"/>
                  </a:lnTo>
                  <a:close/>
                </a:path>
                <a:path w="607060" h="1567179">
                  <a:moveTo>
                    <a:pt x="607060" y="181610"/>
                  </a:moveTo>
                  <a:lnTo>
                    <a:pt x="600646" y="132448"/>
                  </a:lnTo>
                  <a:lnTo>
                    <a:pt x="582498" y="88811"/>
                  </a:lnTo>
                  <a:lnTo>
                    <a:pt x="554189" y="52235"/>
                  </a:lnTo>
                  <a:lnTo>
                    <a:pt x="517309" y="24231"/>
                  </a:lnTo>
                  <a:lnTo>
                    <a:pt x="473443" y="6311"/>
                  </a:lnTo>
                  <a:lnTo>
                    <a:pt x="424180" y="0"/>
                  </a:lnTo>
                  <a:lnTo>
                    <a:pt x="374472" y="6311"/>
                  </a:lnTo>
                  <a:lnTo>
                    <a:pt x="330479" y="24231"/>
                  </a:lnTo>
                  <a:lnTo>
                    <a:pt x="293687" y="52235"/>
                  </a:lnTo>
                  <a:lnTo>
                    <a:pt x="265569" y="88811"/>
                  </a:lnTo>
                  <a:lnTo>
                    <a:pt x="247611" y="132448"/>
                  </a:lnTo>
                  <a:lnTo>
                    <a:pt x="241300" y="181610"/>
                  </a:lnTo>
                  <a:lnTo>
                    <a:pt x="247611" y="231317"/>
                  </a:lnTo>
                  <a:lnTo>
                    <a:pt x="265569" y="275310"/>
                  </a:lnTo>
                  <a:lnTo>
                    <a:pt x="293687" y="312102"/>
                  </a:lnTo>
                  <a:lnTo>
                    <a:pt x="330479" y="340220"/>
                  </a:lnTo>
                  <a:lnTo>
                    <a:pt x="374472" y="358178"/>
                  </a:lnTo>
                  <a:lnTo>
                    <a:pt x="424180" y="364490"/>
                  </a:lnTo>
                  <a:lnTo>
                    <a:pt x="473443" y="358178"/>
                  </a:lnTo>
                  <a:lnTo>
                    <a:pt x="517309" y="340220"/>
                  </a:lnTo>
                  <a:lnTo>
                    <a:pt x="554189" y="312102"/>
                  </a:lnTo>
                  <a:lnTo>
                    <a:pt x="582498" y="275310"/>
                  </a:lnTo>
                  <a:lnTo>
                    <a:pt x="600646" y="231317"/>
                  </a:lnTo>
                  <a:lnTo>
                    <a:pt x="607060" y="181610"/>
                  </a:lnTo>
                  <a:close/>
                </a:path>
              </a:pathLst>
            </a:custGeom>
            <a:solidFill>
              <a:srgbClr val="FD85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2291079" y="280670"/>
            <a:ext cx="5552440" cy="2264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99900"/>
              </a:lnSpc>
              <a:spcBef>
                <a:spcPts val="105"/>
              </a:spcBef>
              <a:tabLst>
                <a:tab pos="1158875" algn="l"/>
              </a:tabLst>
            </a:pPr>
            <a:r>
              <a:rPr sz="4900" i="0" dirty="0">
                <a:solidFill>
                  <a:srgbClr val="565E6C"/>
                </a:solidFill>
                <a:latin typeface="Century Schoolbook L"/>
                <a:cs typeface="Century Schoolbook L"/>
              </a:rPr>
              <a:t>L           </a:t>
            </a:r>
            <a:r>
              <a:rPr sz="4900" i="0" spc="1405" dirty="0">
                <a:solidFill>
                  <a:srgbClr val="565E6C"/>
                </a:solidFill>
                <a:latin typeface="Century Schoolbook L"/>
                <a:cs typeface="Century Schoolbook L"/>
              </a:rPr>
              <a:t> </a:t>
            </a:r>
            <a:r>
              <a:rPr sz="4900" i="0" spc="-5" dirty="0">
                <a:solidFill>
                  <a:srgbClr val="565E6C"/>
                </a:solidFill>
                <a:latin typeface="Century Schoolbook L"/>
                <a:cs typeface="Century Schoolbook L"/>
              </a:rPr>
              <a:t>DI</a:t>
            </a:r>
            <a:r>
              <a:rPr sz="4900" i="0" spc="-10" dirty="0">
                <a:solidFill>
                  <a:srgbClr val="565E6C"/>
                </a:solidFill>
                <a:latin typeface="Century Schoolbook L"/>
                <a:cs typeface="Century Schoolbook L"/>
              </a:rPr>
              <a:t>S</a:t>
            </a:r>
            <a:r>
              <a:rPr sz="4900" i="0" spc="-5" dirty="0">
                <a:solidFill>
                  <a:srgbClr val="565E6C"/>
                </a:solidFill>
                <a:latin typeface="Century Schoolbook L"/>
                <a:cs typeface="Century Schoolbook L"/>
              </a:rPr>
              <a:t>TU</a:t>
            </a:r>
            <a:r>
              <a:rPr sz="4900" i="0" dirty="0">
                <a:solidFill>
                  <a:srgbClr val="565E6C"/>
                </a:solidFill>
                <a:latin typeface="Century Schoolbook L"/>
                <a:cs typeface="Century Schoolbook L"/>
              </a:rPr>
              <a:t>R</a:t>
            </a:r>
            <a:r>
              <a:rPr sz="4900" i="0" spc="-15" dirty="0">
                <a:solidFill>
                  <a:srgbClr val="565E6C"/>
                </a:solidFill>
                <a:latin typeface="Century Schoolbook L"/>
                <a:cs typeface="Century Schoolbook L"/>
              </a:rPr>
              <a:t>B</a:t>
            </a:r>
            <a:r>
              <a:rPr sz="4900" i="0" spc="-10" dirty="0">
                <a:solidFill>
                  <a:srgbClr val="565E6C"/>
                </a:solidFill>
                <a:latin typeface="Century Schoolbook L"/>
                <a:cs typeface="Century Schoolbook L"/>
              </a:rPr>
              <a:t>ANCES  </a:t>
            </a:r>
            <a:r>
              <a:rPr sz="4900" i="0" spc="-5" dirty="0">
                <a:solidFill>
                  <a:srgbClr val="565E6C"/>
                </a:solidFill>
                <a:latin typeface="Century Schoolbook L"/>
                <a:cs typeface="Century Schoolbook L"/>
              </a:rPr>
              <a:t>OF	THE</a:t>
            </a:r>
            <a:r>
              <a:rPr sz="4900" i="0" spc="-65" dirty="0">
                <a:solidFill>
                  <a:srgbClr val="565E6C"/>
                </a:solidFill>
                <a:latin typeface="Century Schoolbook L"/>
                <a:cs typeface="Century Schoolbook L"/>
              </a:rPr>
              <a:t> </a:t>
            </a:r>
            <a:r>
              <a:rPr sz="4900" i="0" spc="-5" dirty="0">
                <a:solidFill>
                  <a:srgbClr val="565E6C"/>
                </a:solidFill>
                <a:latin typeface="Century Schoolbook L"/>
                <a:cs typeface="Century Schoolbook L"/>
              </a:rPr>
              <a:t>TEETH</a:t>
            </a:r>
            <a:endParaRPr sz="4900">
              <a:latin typeface="Century Schoolbook L"/>
              <a:cs typeface="Century Schoolbook 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52999" y="5201136"/>
            <a:ext cx="3376295" cy="165686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spc="-5" dirty="0">
                <a:solidFill>
                  <a:srgbClr val="565E6C"/>
                </a:solidFill>
                <a:latin typeface="Century Schoolbook L"/>
                <a:cs typeface="Century Schoolbook L"/>
              </a:rPr>
              <a:t>Prepared</a:t>
            </a:r>
            <a:r>
              <a:rPr sz="2400" b="1" spc="-25" dirty="0">
                <a:solidFill>
                  <a:srgbClr val="565E6C"/>
                </a:solidFill>
                <a:latin typeface="Century Schoolbook L"/>
                <a:cs typeface="Century Schoolbook L"/>
              </a:rPr>
              <a:t> </a:t>
            </a:r>
            <a:r>
              <a:rPr sz="2400" b="1" spc="-5" dirty="0" smtClean="0">
                <a:solidFill>
                  <a:srgbClr val="565E6C"/>
                </a:solidFill>
                <a:latin typeface="Century Schoolbook L"/>
                <a:cs typeface="Century Schoolbook L"/>
              </a:rPr>
              <a:t>by:</a:t>
            </a:r>
            <a:r>
              <a:rPr lang="en-US" sz="2400" dirty="0">
                <a:latin typeface="Century Schoolbook L"/>
                <a:cs typeface="Century Schoolbook L"/>
              </a:rPr>
              <a:t> </a:t>
            </a:r>
            <a:r>
              <a:rPr lang="en-US" sz="2400" dirty="0" smtClean="0">
                <a:latin typeface="Century Schoolbook L"/>
                <a:cs typeface="Century Schoolbook L"/>
              </a:rPr>
              <a:t>             </a:t>
            </a:r>
            <a:r>
              <a:rPr sz="2400" b="1" spc="-5" dirty="0" smtClean="0">
                <a:solidFill>
                  <a:srgbClr val="565E6C"/>
                </a:solidFill>
                <a:latin typeface="Century Schoolbook L"/>
                <a:cs typeface="Century Schoolbook L"/>
              </a:rPr>
              <a:t>Dr</a:t>
            </a:r>
            <a:r>
              <a:rPr sz="2400" b="1" spc="-5" dirty="0">
                <a:solidFill>
                  <a:srgbClr val="565E6C"/>
                </a:solidFill>
                <a:latin typeface="Century Schoolbook L"/>
                <a:cs typeface="Century Schoolbook L"/>
              </a:rPr>
              <a:t>. </a:t>
            </a:r>
            <a:r>
              <a:rPr lang="en-US" sz="2400" b="1" spc="-5" dirty="0" smtClean="0">
                <a:solidFill>
                  <a:srgbClr val="565E6C"/>
                </a:solidFill>
                <a:latin typeface="Century Schoolbook L"/>
                <a:cs typeface="Century Schoolbook L"/>
              </a:rPr>
              <a:t>Irfan Ali Khan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en-US" sz="2400" b="1" spc="-5" dirty="0" smtClean="0">
                <a:solidFill>
                  <a:srgbClr val="565E6C"/>
                </a:solidFill>
                <a:latin typeface="Century Schoolbook L"/>
                <a:cs typeface="Century Schoolbook L"/>
              </a:rPr>
              <a:t>Resident Oral Pathology Department</a:t>
            </a:r>
            <a:endParaRPr sz="2400" dirty="0">
              <a:latin typeface="Century Schoolbook L"/>
              <a:cs typeface="Century Schoolbook 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124200" y="2744470"/>
            <a:ext cx="3810000" cy="25717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5769" y="1651000"/>
            <a:ext cx="4443730" cy="4001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2120" marR="17780" indent="-426720">
              <a:lnSpc>
                <a:spcPct val="120800"/>
              </a:lnSpc>
              <a:spcBef>
                <a:spcPts val="100"/>
              </a:spcBef>
              <a:buFont typeface="DejaVu Sans"/>
              <a:buChar char=""/>
              <a:tabLst>
                <a:tab pos="437515" algn="l"/>
                <a:tab pos="43815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enamel </a:t>
            </a:r>
            <a:r>
              <a:rPr sz="2400" spc="-10" dirty="0">
                <a:latin typeface="Century Schoolbook L"/>
                <a:cs typeface="Century Schoolbook L"/>
              </a:rPr>
              <a:t>is </a:t>
            </a:r>
            <a:r>
              <a:rPr sz="2400" spc="-5" dirty="0">
                <a:latin typeface="Century Schoolbook L"/>
                <a:cs typeface="Century Schoolbook L"/>
              </a:rPr>
              <a:t>normal </a:t>
            </a:r>
            <a:r>
              <a:rPr sz="2400" spc="-10" dirty="0">
                <a:latin typeface="Century Schoolbook L"/>
                <a:cs typeface="Century Schoolbook L"/>
              </a:rPr>
              <a:t>in </a:t>
            </a:r>
            <a:r>
              <a:rPr sz="2400" dirty="0">
                <a:latin typeface="Century Schoolbook L"/>
                <a:cs typeface="Century Schoolbook L"/>
              </a:rPr>
              <a:t>form </a:t>
            </a:r>
            <a:r>
              <a:rPr sz="2400" spc="-5" dirty="0">
                <a:latin typeface="Century Schoolbook L"/>
                <a:cs typeface="Century Schoolbook L"/>
              </a:rPr>
              <a:t>on  eruption but: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820419" lvl="1" indent="-338455">
              <a:lnSpc>
                <a:spcPct val="100000"/>
              </a:lnSpc>
              <a:buFont typeface="DejaVu Sans"/>
              <a:buChar char=""/>
              <a:tabLst>
                <a:tab pos="8204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opaque</a:t>
            </a:r>
            <a:endParaRPr sz="2400">
              <a:latin typeface="Century Schoolbook L"/>
              <a:cs typeface="Century Schoolbook L"/>
            </a:endParaRPr>
          </a:p>
          <a:p>
            <a:pPr marL="8204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204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white to</a:t>
            </a:r>
            <a:r>
              <a:rPr sz="2400" spc="15" dirty="0">
                <a:latin typeface="Century Schoolbook L"/>
                <a:cs typeface="Century Schoolbook L"/>
              </a:rPr>
              <a:t> </a:t>
            </a:r>
            <a:r>
              <a:rPr sz="2400" spc="-50" dirty="0">
                <a:latin typeface="Century Schoolbook L"/>
                <a:cs typeface="Century Schoolbook L"/>
              </a:rPr>
              <a:t>brownish-yellow</a:t>
            </a:r>
            <a:endParaRPr sz="2400">
              <a:latin typeface="Century Schoolbook L"/>
              <a:cs typeface="Century Schoolbook L"/>
            </a:endParaRPr>
          </a:p>
          <a:p>
            <a:pPr marL="820419" lvl="1" indent="-338455">
              <a:lnSpc>
                <a:spcPct val="100000"/>
              </a:lnSpc>
              <a:spcBef>
                <a:spcPts val="590"/>
              </a:spcBef>
              <a:buFont typeface="DejaVu Sans"/>
              <a:buChar char=""/>
              <a:tabLst>
                <a:tab pos="8204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softer than normal</a:t>
            </a:r>
            <a:endParaRPr sz="2400">
              <a:latin typeface="Century Schoolbook L"/>
              <a:cs typeface="Century Schoolbook L"/>
            </a:endParaRPr>
          </a:p>
          <a:p>
            <a:pPr marL="822960" marR="1062355" lvl="1" indent="-340360">
              <a:lnSpc>
                <a:spcPct val="120800"/>
              </a:lnSpc>
              <a:buFont typeface="DejaVu Sans"/>
              <a:buChar char=""/>
              <a:tabLst>
                <a:tab pos="8204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tends to chip </a:t>
            </a:r>
            <a:r>
              <a:rPr sz="2400" spc="-330" dirty="0">
                <a:latin typeface="Century Schoolbook L"/>
                <a:cs typeface="Century Schoolbook L"/>
              </a:rPr>
              <a:t>from  </a:t>
            </a:r>
            <a:r>
              <a:rPr sz="2400" spc="-5" dirty="0">
                <a:latin typeface="Century Schoolbook L"/>
                <a:cs typeface="Century Schoolbook L"/>
              </a:rPr>
              <a:t>underlying</a:t>
            </a:r>
            <a:endParaRPr sz="2400">
              <a:latin typeface="Century Schoolbook L"/>
              <a:cs typeface="Century Schoolbook L"/>
            </a:endParaRPr>
          </a:p>
          <a:p>
            <a:pPr marL="82296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Century Schoolbook L"/>
                <a:cs typeface="Century Schoolbook L"/>
              </a:rPr>
              <a:t>dentin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60960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678180">
              <a:lnSpc>
                <a:spcPts val="3779"/>
              </a:lnSpc>
              <a:spcBef>
                <a:spcPts val="434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Hypomaturation  Amelogenesis</a:t>
            </a:r>
            <a:r>
              <a:rPr sz="3200" i="0" spc="-30" dirty="0">
                <a:solidFill>
                  <a:srgbClr val="FFFFFF"/>
                </a:solidFill>
                <a:latin typeface="Century Schoolbook L"/>
                <a:cs typeface="Century Schoolbook L"/>
              </a:rPr>
              <a:t>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Imperfecta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29200" y="1905000"/>
            <a:ext cx="3831590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8469" y="1770379"/>
            <a:ext cx="4246245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177" baseline="5787" dirty="0">
                <a:latin typeface="DejaVu Sans"/>
                <a:cs typeface="DejaVu Sans"/>
              </a:rPr>
              <a:t></a:t>
            </a:r>
            <a:r>
              <a:rPr sz="3600" spc="-172" baseline="5787" dirty="0">
                <a:latin typeface="DejaVu Sans"/>
                <a:cs typeface="DejaVu Sans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Radiographically: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650">
              <a:latin typeface="Century Schoolbook L"/>
              <a:cs typeface="Century Schoolbook L"/>
            </a:endParaRPr>
          </a:p>
          <a:p>
            <a:pPr marL="810260" marR="5080" indent="-340360">
              <a:lnSpc>
                <a:spcPct val="120800"/>
              </a:lnSpc>
            </a:pPr>
            <a:r>
              <a:rPr sz="3600" spc="1364" baseline="5787" dirty="0">
                <a:latin typeface="DejaVu Sans"/>
                <a:cs typeface="DejaVu Sans"/>
              </a:rPr>
              <a:t></a:t>
            </a:r>
            <a:r>
              <a:rPr sz="3600" spc="-120" baseline="5787" dirty="0">
                <a:latin typeface="DejaVu Sans"/>
                <a:cs typeface="DejaVu Sans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affected enamel </a:t>
            </a:r>
            <a:r>
              <a:rPr sz="2400" spc="-175" dirty="0">
                <a:latin typeface="Century Schoolbook L"/>
                <a:cs typeface="Century Schoolbook L"/>
              </a:rPr>
              <a:t>exhibits  </a:t>
            </a:r>
            <a:r>
              <a:rPr sz="2400" spc="-5" dirty="0">
                <a:latin typeface="Century Schoolbook L"/>
                <a:cs typeface="Century Schoolbook L"/>
              </a:rPr>
              <a:t>radiodensity similar </a:t>
            </a:r>
            <a:r>
              <a:rPr sz="2400" dirty="0">
                <a:latin typeface="Century Schoolbook L"/>
                <a:cs typeface="Century Schoolbook L"/>
              </a:rPr>
              <a:t>to  </a:t>
            </a:r>
            <a:r>
              <a:rPr sz="2400" spc="-5" dirty="0">
                <a:latin typeface="Century Schoolbook L"/>
                <a:cs typeface="Century Schoolbook L"/>
              </a:rPr>
              <a:t>dentin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60960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678180">
              <a:lnSpc>
                <a:spcPts val="3779"/>
              </a:lnSpc>
              <a:spcBef>
                <a:spcPts val="434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Hypomaturation  Amelogenesis</a:t>
            </a:r>
            <a:r>
              <a:rPr sz="3200" i="0" spc="-30" dirty="0">
                <a:solidFill>
                  <a:srgbClr val="FFFFFF"/>
                </a:solidFill>
                <a:latin typeface="Century Schoolbook L"/>
                <a:cs typeface="Century Schoolbook L"/>
              </a:rPr>
              <a:t>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Imperfecta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8200" y="3200400"/>
            <a:ext cx="4064000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970" y="1696719"/>
            <a:ext cx="5384165" cy="4883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6559" marR="1144270" indent="-340360">
              <a:lnSpc>
                <a:spcPct val="120500"/>
              </a:lnSpc>
              <a:spcBef>
                <a:spcPts val="100"/>
              </a:spcBef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enamel matrix </a:t>
            </a:r>
            <a:r>
              <a:rPr sz="2400" spc="-10" dirty="0">
                <a:latin typeface="Century Schoolbook L"/>
                <a:cs typeface="Century Schoolbook L"/>
              </a:rPr>
              <a:t>is </a:t>
            </a:r>
            <a:r>
              <a:rPr sz="2400" dirty="0">
                <a:latin typeface="Century Schoolbook L"/>
                <a:cs typeface="Century Schoolbook L"/>
              </a:rPr>
              <a:t>formed </a:t>
            </a:r>
            <a:r>
              <a:rPr sz="2400" spc="-630" dirty="0">
                <a:latin typeface="Century Schoolbook L"/>
                <a:cs typeface="Century Schoolbook L"/>
              </a:rPr>
              <a:t>in  </a:t>
            </a:r>
            <a:r>
              <a:rPr sz="2400" spc="-5" dirty="0">
                <a:latin typeface="Century Schoolbook L"/>
                <a:cs typeface="Century Schoolbook L"/>
              </a:rPr>
              <a:t>normal quantity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402590" indent="-326390">
              <a:lnSpc>
                <a:spcPct val="100000"/>
              </a:lnSpc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poorly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calcified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402590" indent="-326390">
              <a:lnSpc>
                <a:spcPct val="100000"/>
              </a:lnSpc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when newly erupted: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871219" lvl="1" indent="-338455">
              <a:lnSpc>
                <a:spcPct val="100000"/>
              </a:lnSpc>
              <a:spcBef>
                <a:spcPts val="5"/>
              </a:spcBef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enamel is normal in</a:t>
            </a:r>
            <a:r>
              <a:rPr sz="2400" spc="-1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thickness</a:t>
            </a:r>
            <a:endParaRPr sz="2400">
              <a:latin typeface="Century Schoolbook L"/>
              <a:cs typeface="Century Schoolbook L"/>
            </a:endParaRPr>
          </a:p>
          <a:p>
            <a:pPr marL="8712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normal </a:t>
            </a:r>
            <a:r>
              <a:rPr sz="2400" dirty="0">
                <a:latin typeface="Century Schoolbook L"/>
                <a:cs typeface="Century Schoolbook L"/>
              </a:rPr>
              <a:t>form</a:t>
            </a:r>
            <a:endParaRPr sz="2400">
              <a:latin typeface="Century Schoolbook L"/>
              <a:cs typeface="Century Schoolbook L"/>
            </a:endParaRPr>
          </a:p>
          <a:p>
            <a:pPr marL="8712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71219" algn="l"/>
              </a:tabLst>
            </a:pPr>
            <a:r>
              <a:rPr sz="2400" spc="-10" dirty="0">
                <a:latin typeface="Century Schoolbook L"/>
                <a:cs typeface="Century Schoolbook L"/>
              </a:rPr>
              <a:t>but</a:t>
            </a:r>
            <a:r>
              <a:rPr sz="2400" spc="-5" dirty="0">
                <a:latin typeface="Century Schoolbook L"/>
                <a:cs typeface="Century Schoolbook L"/>
              </a:rPr>
              <a:t> weak</a:t>
            </a:r>
            <a:endParaRPr sz="2400">
              <a:latin typeface="Century Schoolbook L"/>
              <a:cs typeface="Century Schoolbook L"/>
            </a:endParaRPr>
          </a:p>
          <a:p>
            <a:pPr marL="8712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opaque or chalky in</a:t>
            </a:r>
            <a:r>
              <a:rPr sz="2400" dirty="0">
                <a:latin typeface="Century Schoolbook L"/>
                <a:cs typeface="Century Schoolbook L"/>
              </a:rPr>
              <a:t> </a:t>
            </a:r>
            <a:r>
              <a:rPr sz="2400" spc="-100" dirty="0">
                <a:latin typeface="Century Schoolbook L"/>
                <a:cs typeface="Century Schoolbook L"/>
              </a:rPr>
              <a:t>appearance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60960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678180">
              <a:lnSpc>
                <a:spcPts val="3779"/>
              </a:lnSpc>
              <a:spcBef>
                <a:spcPts val="434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Hypocalcified  Amelogenesis</a:t>
            </a:r>
            <a:r>
              <a:rPr sz="3200" i="0" spc="-30" dirty="0">
                <a:solidFill>
                  <a:srgbClr val="FFFFFF"/>
                </a:solidFill>
                <a:latin typeface="Century Schoolbook L"/>
                <a:cs typeface="Century Schoolbook L"/>
              </a:rPr>
              <a:t>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Imperfecta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81600" y="2057400"/>
            <a:ext cx="3657600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970" y="1771650"/>
            <a:ext cx="5215890" cy="4808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25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with years </a:t>
            </a:r>
            <a:r>
              <a:rPr sz="2400" dirty="0">
                <a:latin typeface="Century Schoolbook L"/>
                <a:cs typeface="Century Schoolbook L"/>
              </a:rPr>
              <a:t>of</a:t>
            </a:r>
            <a:r>
              <a:rPr sz="2400" spc="-5" dirty="0">
                <a:latin typeface="Century Schoolbook L"/>
                <a:cs typeface="Century Schoolbook L"/>
              </a:rPr>
              <a:t> function: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871219" lvl="1" indent="-338455">
              <a:lnSpc>
                <a:spcPct val="100000"/>
              </a:lnSpc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coronal enamel </a:t>
            </a:r>
            <a:r>
              <a:rPr sz="2400" spc="-10" dirty="0">
                <a:latin typeface="Century Schoolbook L"/>
                <a:cs typeface="Century Schoolbook L"/>
              </a:rPr>
              <a:t>is</a:t>
            </a:r>
            <a:r>
              <a:rPr sz="2400" spc="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removed</a:t>
            </a:r>
            <a:endParaRPr sz="2400">
              <a:latin typeface="Century Schoolbook L"/>
              <a:cs typeface="Century Schoolbook L"/>
            </a:endParaRPr>
          </a:p>
          <a:p>
            <a:pPr marL="873760" marR="400050" lvl="1" indent="-340360">
              <a:lnSpc>
                <a:spcPct val="120800"/>
              </a:lnSpc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except for cervical portion  that </a:t>
            </a:r>
            <a:r>
              <a:rPr sz="2400" spc="-10" dirty="0">
                <a:latin typeface="Century Schoolbook L"/>
                <a:cs typeface="Century Schoolbook L"/>
              </a:rPr>
              <a:t>is </a:t>
            </a:r>
            <a:r>
              <a:rPr sz="2400" spc="-5" dirty="0">
                <a:latin typeface="Century Schoolbook L"/>
                <a:cs typeface="Century Schoolbook L"/>
              </a:rPr>
              <a:t>occasionally calcified  better</a:t>
            </a:r>
            <a:endParaRPr sz="2400">
              <a:latin typeface="Century Schoolbook L"/>
              <a:cs typeface="Century Schoolbook 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DejaVu Sans"/>
              <a:buChar char=""/>
            </a:pPr>
            <a:endParaRPr sz="3150">
              <a:latin typeface="Century Schoolbook L"/>
              <a:cs typeface="Century Schoolbook L"/>
            </a:endParaRPr>
          </a:p>
          <a:p>
            <a:pPr marL="402590" indent="-326390">
              <a:lnSpc>
                <a:spcPct val="100000"/>
              </a:lnSpc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Radiographically: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buFont typeface="DejaVu Sans"/>
              <a:buChar char=""/>
            </a:pPr>
            <a:endParaRPr sz="2700">
              <a:latin typeface="Century Schoolbook L"/>
              <a:cs typeface="Century Schoolbook L"/>
            </a:endParaRPr>
          </a:p>
          <a:p>
            <a:pPr marL="873760" marR="43180" lvl="1" indent="-340360">
              <a:lnSpc>
                <a:spcPct val="120800"/>
              </a:lnSpc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density </a:t>
            </a:r>
            <a:r>
              <a:rPr sz="2400" dirty="0">
                <a:latin typeface="Century Schoolbook L"/>
                <a:cs typeface="Century Schoolbook L"/>
              </a:rPr>
              <a:t>of </a:t>
            </a:r>
            <a:r>
              <a:rPr sz="2400" spc="-5" dirty="0">
                <a:latin typeface="Century Schoolbook L"/>
                <a:cs typeface="Century Schoolbook L"/>
              </a:rPr>
              <a:t>enamel + dentin </a:t>
            </a:r>
            <a:r>
              <a:rPr sz="2400" spc="-434" dirty="0">
                <a:latin typeface="Century Schoolbook L"/>
                <a:cs typeface="Century Schoolbook L"/>
              </a:rPr>
              <a:t>are  </a:t>
            </a:r>
            <a:r>
              <a:rPr sz="2400" spc="-5" dirty="0">
                <a:latin typeface="Century Schoolbook L"/>
                <a:cs typeface="Century Schoolbook L"/>
              </a:rPr>
              <a:t>similar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60960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678180">
              <a:lnSpc>
                <a:spcPts val="3779"/>
              </a:lnSpc>
              <a:spcBef>
                <a:spcPts val="434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Hypocalcified  Amelogenesis</a:t>
            </a:r>
            <a:r>
              <a:rPr sz="3200" i="0" spc="-30" dirty="0">
                <a:solidFill>
                  <a:srgbClr val="FFFFFF"/>
                </a:solidFill>
                <a:latin typeface="Century Schoolbook L"/>
                <a:cs typeface="Century Schoolbook L"/>
              </a:rPr>
              <a:t>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Imperfecta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81600" y="1752600"/>
            <a:ext cx="3657600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970" y="1696719"/>
            <a:ext cx="5217160" cy="4883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6559" marR="1066800" indent="-340360">
              <a:lnSpc>
                <a:spcPct val="120500"/>
              </a:lnSpc>
              <a:spcBef>
                <a:spcPts val="100"/>
              </a:spcBef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also </a:t>
            </a:r>
            <a:r>
              <a:rPr sz="2400" dirty="0">
                <a:latin typeface="Century Schoolbook L"/>
                <a:cs typeface="Century Schoolbook L"/>
              </a:rPr>
              <a:t>known </a:t>
            </a:r>
            <a:r>
              <a:rPr sz="2400" spc="-5" dirty="0">
                <a:latin typeface="Century Schoolbook L"/>
                <a:cs typeface="Century Schoolbook L"/>
              </a:rPr>
              <a:t>as </a:t>
            </a:r>
            <a:r>
              <a:rPr sz="2400" spc="-120" dirty="0">
                <a:latin typeface="Century Schoolbook L"/>
                <a:cs typeface="Century Schoolbook L"/>
              </a:rPr>
              <a:t>“Hereditary  </a:t>
            </a:r>
            <a:r>
              <a:rPr sz="2400" spc="-5" dirty="0">
                <a:latin typeface="Century Schoolbook L"/>
                <a:cs typeface="Century Schoolbook L"/>
              </a:rPr>
              <a:t>Opalascent Dentin”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DejaVu Sans"/>
              <a:buChar char=""/>
            </a:pPr>
            <a:endParaRPr sz="2650">
              <a:latin typeface="Century Schoolbook L"/>
              <a:cs typeface="Century Schoolbook L"/>
            </a:endParaRPr>
          </a:p>
          <a:p>
            <a:pPr marL="873760" marR="482600" indent="-340360">
              <a:lnSpc>
                <a:spcPct val="120800"/>
              </a:lnSpc>
            </a:pPr>
            <a:r>
              <a:rPr sz="3600" spc="1364" baseline="5787" dirty="0">
                <a:latin typeface="DejaVu Sans"/>
                <a:cs typeface="DejaVu Sans"/>
              </a:rPr>
              <a:t></a:t>
            </a:r>
            <a:r>
              <a:rPr sz="3600" spc="-165" baseline="5787" dirty="0">
                <a:latin typeface="DejaVu Sans"/>
                <a:cs typeface="DejaVu Sans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due to clinical </a:t>
            </a:r>
            <a:r>
              <a:rPr sz="2400" spc="-105" dirty="0">
                <a:latin typeface="Century Schoolbook L"/>
                <a:cs typeface="Century Schoolbook L"/>
              </a:rPr>
              <a:t>discoloration  </a:t>
            </a:r>
            <a:r>
              <a:rPr sz="2400" dirty="0">
                <a:latin typeface="Century Schoolbook L"/>
                <a:cs typeface="Century Schoolbook L"/>
              </a:rPr>
              <a:t>of </a:t>
            </a:r>
            <a:r>
              <a:rPr sz="2400" spc="-5" dirty="0">
                <a:latin typeface="Century Schoolbook L"/>
                <a:cs typeface="Century Schoolbook L"/>
              </a:rPr>
              <a:t>teeth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00">
              <a:latin typeface="Century Schoolbook L"/>
              <a:cs typeface="Century Schoolbook L"/>
            </a:endParaRPr>
          </a:p>
          <a:p>
            <a:pPr marL="416559" marR="1600200" indent="-340360">
              <a:lnSpc>
                <a:spcPct val="120500"/>
              </a:lnSpc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mutation in the </a:t>
            </a:r>
            <a:r>
              <a:rPr sz="2400" spc="-215" dirty="0">
                <a:latin typeface="Century Schoolbook L"/>
                <a:cs typeface="Century Schoolbook L"/>
              </a:rPr>
              <a:t>dentin  </a:t>
            </a:r>
            <a:r>
              <a:rPr sz="2400" spc="-5" dirty="0">
                <a:latin typeface="Century Schoolbook L"/>
                <a:cs typeface="Century Schoolbook L"/>
              </a:rPr>
              <a:t>sialophosphoprotein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buFont typeface="DejaVu Sans"/>
              <a:buChar char=""/>
            </a:pPr>
            <a:endParaRPr sz="2700">
              <a:latin typeface="Century Schoolbook L"/>
              <a:cs typeface="Century Schoolbook L"/>
            </a:endParaRPr>
          </a:p>
          <a:p>
            <a:pPr marL="416559" marR="43180" indent="-340360">
              <a:lnSpc>
                <a:spcPct val="120800"/>
              </a:lnSpc>
              <a:buFont typeface="DejaVu Sans"/>
              <a:buChar char=""/>
              <a:tabLst>
                <a:tab pos="402590" algn="l"/>
              </a:tabLst>
            </a:pPr>
            <a:r>
              <a:rPr sz="2400" dirty="0">
                <a:latin typeface="Century Schoolbook L"/>
                <a:cs typeface="Century Schoolbook L"/>
              </a:rPr>
              <a:t>affects </a:t>
            </a:r>
            <a:r>
              <a:rPr sz="2400" spc="-5" dirty="0">
                <a:latin typeface="Century Schoolbook L"/>
                <a:cs typeface="Century Schoolbook L"/>
              </a:rPr>
              <a:t>both primary </a:t>
            </a:r>
            <a:r>
              <a:rPr sz="2400" dirty="0">
                <a:latin typeface="Century Schoolbook L"/>
                <a:cs typeface="Century Schoolbook L"/>
              </a:rPr>
              <a:t>+ </a:t>
            </a:r>
            <a:r>
              <a:rPr sz="2400" spc="-145" dirty="0">
                <a:latin typeface="Century Schoolbook L"/>
                <a:cs typeface="Century Schoolbook L"/>
              </a:rPr>
              <a:t>permanent  </a:t>
            </a:r>
            <a:r>
              <a:rPr sz="2400" spc="-5" dirty="0">
                <a:latin typeface="Century Schoolbook L"/>
                <a:cs typeface="Century Schoolbook L"/>
              </a:rPr>
              <a:t>dentition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6096000" cy="76200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Dentinogenesis Imperfecta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81600" y="1828800"/>
            <a:ext cx="3657600" cy="266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669" y="1694179"/>
            <a:ext cx="4974590" cy="355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3225" marR="1896110" indent="-340360">
              <a:lnSpc>
                <a:spcPct val="120800"/>
              </a:lnSpc>
              <a:spcBef>
                <a:spcPts val="100"/>
              </a:spcBef>
              <a:buFont typeface="DejaVu Sans"/>
              <a:buChar char=""/>
              <a:tabLst>
                <a:tab pos="3898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have blue </a:t>
            </a:r>
            <a:r>
              <a:rPr sz="2400" dirty="0">
                <a:latin typeface="Century Schoolbook L"/>
                <a:cs typeface="Century Schoolbook L"/>
              </a:rPr>
              <a:t>to </a:t>
            </a:r>
            <a:r>
              <a:rPr sz="2400" spc="-260" dirty="0">
                <a:latin typeface="Century Schoolbook L"/>
                <a:cs typeface="Century Schoolbook L"/>
              </a:rPr>
              <a:t>brown  </a:t>
            </a:r>
            <a:r>
              <a:rPr sz="2400" spc="-5" dirty="0">
                <a:latin typeface="Century Schoolbook L"/>
                <a:cs typeface="Century Schoolbook L"/>
              </a:rPr>
              <a:t>discoloration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389890" indent="-326390">
              <a:lnSpc>
                <a:spcPct val="100000"/>
              </a:lnSpc>
              <a:buFont typeface="DejaVu Sans"/>
              <a:buChar char=""/>
              <a:tabLst>
                <a:tab pos="3898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with distinctive</a:t>
            </a:r>
            <a:r>
              <a:rPr sz="2400" spc="-2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translucence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DejaVu Sans"/>
              <a:buChar char=""/>
            </a:pPr>
            <a:endParaRPr sz="2650">
              <a:latin typeface="Century Schoolbook L"/>
              <a:cs typeface="Century Schoolbook L"/>
            </a:endParaRPr>
          </a:p>
          <a:p>
            <a:pPr marL="403225" marR="43180" indent="-340360">
              <a:lnSpc>
                <a:spcPct val="120800"/>
              </a:lnSpc>
              <a:spcBef>
                <a:spcPts val="5"/>
              </a:spcBef>
              <a:buFont typeface="DejaVu Sans"/>
              <a:buChar char=""/>
              <a:tabLst>
                <a:tab pos="3898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enamel frequently separates  easily </a:t>
            </a:r>
            <a:r>
              <a:rPr sz="2400" dirty="0">
                <a:latin typeface="Century Schoolbook L"/>
                <a:cs typeface="Century Schoolbook L"/>
              </a:rPr>
              <a:t>from </a:t>
            </a:r>
            <a:r>
              <a:rPr sz="2400" spc="-5" dirty="0">
                <a:latin typeface="Century Schoolbook L"/>
                <a:cs typeface="Century Schoolbook L"/>
              </a:rPr>
              <a:t>underlying defective  dentin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6096000" cy="76200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Dentinogenesis Imperfecta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29200" y="1524000"/>
            <a:ext cx="3657600" cy="266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5769" y="1770379"/>
            <a:ext cx="4438650" cy="3041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17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3517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Radiographically: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820419" lvl="1" indent="-338455">
              <a:lnSpc>
                <a:spcPct val="100000"/>
              </a:lnSpc>
              <a:buFont typeface="DejaVu Sans"/>
              <a:buChar char=""/>
              <a:tabLst>
                <a:tab pos="8204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bulbous</a:t>
            </a:r>
            <a:r>
              <a:rPr sz="240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crowns</a:t>
            </a:r>
            <a:endParaRPr sz="2400">
              <a:latin typeface="Century Schoolbook L"/>
              <a:cs typeface="Century Schoolbook L"/>
            </a:endParaRPr>
          </a:p>
          <a:p>
            <a:pPr marL="8204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204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cervical constriction</a:t>
            </a:r>
            <a:endParaRPr sz="2400">
              <a:latin typeface="Century Schoolbook L"/>
              <a:cs typeface="Century Schoolbook L"/>
            </a:endParaRPr>
          </a:p>
          <a:p>
            <a:pPr marL="8204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20419" algn="l"/>
              </a:tabLst>
            </a:pPr>
            <a:r>
              <a:rPr sz="2400" spc="-10" dirty="0">
                <a:latin typeface="Century Schoolbook L"/>
                <a:cs typeface="Century Schoolbook L"/>
              </a:rPr>
              <a:t>thin</a:t>
            </a:r>
            <a:r>
              <a:rPr sz="2400" spc="-5" dirty="0">
                <a:latin typeface="Century Schoolbook L"/>
                <a:cs typeface="Century Schoolbook L"/>
              </a:rPr>
              <a:t> </a:t>
            </a:r>
            <a:r>
              <a:rPr sz="2400" dirty="0">
                <a:latin typeface="Century Schoolbook L"/>
                <a:cs typeface="Century Schoolbook L"/>
              </a:rPr>
              <a:t>roots</a:t>
            </a:r>
            <a:endParaRPr sz="2400">
              <a:latin typeface="Century Schoolbook L"/>
              <a:cs typeface="Century Schoolbook L"/>
            </a:endParaRPr>
          </a:p>
          <a:p>
            <a:pPr marL="822960" marR="43180" lvl="1" indent="-340360">
              <a:lnSpc>
                <a:spcPts val="3479"/>
              </a:lnSpc>
              <a:spcBef>
                <a:spcPts val="204"/>
              </a:spcBef>
              <a:buFont typeface="DejaVu Sans"/>
              <a:buChar char=""/>
              <a:tabLst>
                <a:tab pos="8204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early obliteration </a:t>
            </a:r>
            <a:r>
              <a:rPr sz="2400" dirty="0">
                <a:latin typeface="Century Schoolbook L"/>
                <a:cs typeface="Century Schoolbook L"/>
              </a:rPr>
              <a:t>of </a:t>
            </a:r>
            <a:r>
              <a:rPr sz="2400" spc="-265" dirty="0">
                <a:latin typeface="Century Schoolbook L"/>
                <a:cs typeface="Century Schoolbook L"/>
              </a:rPr>
              <a:t>roots  </a:t>
            </a:r>
            <a:r>
              <a:rPr sz="2400" spc="-5" dirty="0">
                <a:latin typeface="Century Schoolbook L"/>
                <a:cs typeface="Century Schoolbook L"/>
              </a:rPr>
              <a:t>canals </a:t>
            </a:r>
            <a:r>
              <a:rPr sz="2400" dirty="0">
                <a:latin typeface="Century Schoolbook L"/>
                <a:cs typeface="Century Schoolbook L"/>
              </a:rPr>
              <a:t>+ </a:t>
            </a:r>
            <a:r>
              <a:rPr sz="2400" spc="-5" dirty="0">
                <a:latin typeface="Century Schoolbook L"/>
                <a:cs typeface="Century Schoolbook L"/>
              </a:rPr>
              <a:t>pulp</a:t>
            </a:r>
            <a:r>
              <a:rPr sz="2400" spc="-4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chambers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6096000" cy="76200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Dentinogenesis Imperfecta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76800" y="1371600"/>
            <a:ext cx="3957319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3069" y="1770379"/>
            <a:ext cx="5194300" cy="4367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44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3644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Treatment: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DejaVu Sans"/>
              <a:buChar char=""/>
            </a:pPr>
            <a:endParaRPr sz="2650">
              <a:latin typeface="Century Schoolbook L"/>
              <a:cs typeface="Century Schoolbook L"/>
            </a:endParaRPr>
          </a:p>
          <a:p>
            <a:pPr marL="835660" marR="793115" lvl="1" indent="-340360">
              <a:lnSpc>
                <a:spcPct val="120800"/>
              </a:lnSpc>
              <a:buFont typeface="DejaVu Sans"/>
              <a:buChar char=""/>
              <a:tabLst>
                <a:tab pos="8331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prevent </a:t>
            </a:r>
            <a:r>
              <a:rPr sz="2400" dirty="0">
                <a:latin typeface="Century Schoolbook L"/>
                <a:cs typeface="Century Schoolbook L"/>
              </a:rPr>
              <a:t>loss of </a:t>
            </a:r>
            <a:r>
              <a:rPr sz="2400" spc="-5" dirty="0">
                <a:latin typeface="Century Schoolbook L"/>
                <a:cs typeface="Century Schoolbook L"/>
              </a:rPr>
              <a:t>enamel </a:t>
            </a:r>
            <a:r>
              <a:rPr sz="2400" spc="-225" dirty="0">
                <a:latin typeface="Century Schoolbook L"/>
                <a:cs typeface="Century Schoolbook L"/>
              </a:rPr>
              <a:t>+  </a:t>
            </a:r>
            <a:r>
              <a:rPr sz="2400" spc="-5" dirty="0">
                <a:latin typeface="Century Schoolbook L"/>
                <a:cs typeface="Century Schoolbook L"/>
              </a:rPr>
              <a:t>subsequent loss </a:t>
            </a:r>
            <a:r>
              <a:rPr sz="2400" dirty="0">
                <a:latin typeface="Century Schoolbook L"/>
                <a:cs typeface="Century Schoolbook L"/>
              </a:rPr>
              <a:t>of </a:t>
            </a:r>
            <a:r>
              <a:rPr sz="2400" spc="-5" dirty="0">
                <a:latin typeface="Century Schoolbook L"/>
                <a:cs typeface="Century Schoolbook L"/>
              </a:rPr>
              <a:t>dentin  through attrition</a:t>
            </a:r>
            <a:endParaRPr sz="2400">
              <a:latin typeface="Century Schoolbook L"/>
              <a:cs typeface="Century Schoolbook 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DejaVu Sans"/>
              <a:buChar char=""/>
            </a:pPr>
            <a:endParaRPr sz="3150">
              <a:latin typeface="Century Schoolbook L"/>
              <a:cs typeface="Century Schoolbook L"/>
            </a:endParaRPr>
          </a:p>
          <a:p>
            <a:pPr marL="833119" lvl="1" indent="-338455">
              <a:lnSpc>
                <a:spcPct val="100000"/>
              </a:lnSpc>
              <a:buFont typeface="DejaVu Sans"/>
              <a:buChar char=""/>
              <a:tabLst>
                <a:tab pos="8331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cast metal crowns </a:t>
            </a:r>
            <a:r>
              <a:rPr sz="2400" spc="-10" dirty="0">
                <a:latin typeface="Century Schoolbook L"/>
                <a:cs typeface="Century Schoolbook L"/>
              </a:rPr>
              <a:t>on</a:t>
            </a:r>
            <a:r>
              <a:rPr sz="2400" spc="10" dirty="0">
                <a:latin typeface="Century Schoolbook L"/>
                <a:cs typeface="Century Schoolbook L"/>
              </a:rPr>
              <a:t> </a:t>
            </a:r>
            <a:r>
              <a:rPr sz="2400" spc="-95" dirty="0">
                <a:latin typeface="Century Schoolbook L"/>
                <a:cs typeface="Century Schoolbook L"/>
              </a:rPr>
              <a:t>posterior</a:t>
            </a:r>
            <a:endParaRPr sz="2400">
              <a:latin typeface="Century Schoolbook L"/>
              <a:cs typeface="Century Schoolbook L"/>
            </a:endParaRPr>
          </a:p>
          <a:p>
            <a:pPr lvl="1">
              <a:lnSpc>
                <a:spcPct val="100000"/>
              </a:lnSpc>
              <a:buFont typeface="DejaVu Sans"/>
              <a:buChar char=""/>
            </a:pPr>
            <a:endParaRPr sz="2700">
              <a:latin typeface="Century Schoolbook L"/>
              <a:cs typeface="Century Schoolbook L"/>
            </a:endParaRPr>
          </a:p>
          <a:p>
            <a:pPr marL="835660" marR="779780" lvl="1" indent="-340360">
              <a:lnSpc>
                <a:spcPct val="120800"/>
              </a:lnSpc>
              <a:buFont typeface="DejaVu Sans"/>
              <a:buChar char=""/>
              <a:tabLst>
                <a:tab pos="8331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jacket crowns on </a:t>
            </a:r>
            <a:r>
              <a:rPr sz="2400" spc="-170" dirty="0">
                <a:latin typeface="Century Schoolbook L"/>
                <a:cs typeface="Century Schoolbook L"/>
              </a:rPr>
              <a:t>anterior  </a:t>
            </a:r>
            <a:r>
              <a:rPr sz="2400" dirty="0">
                <a:latin typeface="Century Schoolbook L"/>
                <a:cs typeface="Century Schoolbook L"/>
              </a:rPr>
              <a:t>teeth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6096000" cy="76200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Dentinogenesis Imperfecta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5769" y="1770379"/>
            <a:ext cx="2381250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17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351790" algn="l"/>
              </a:tabLst>
            </a:pPr>
            <a:r>
              <a:rPr sz="2400" spc="-80" dirty="0">
                <a:latin typeface="Century Schoolbook L"/>
                <a:cs typeface="Century Schoolbook L"/>
              </a:rPr>
              <a:t>Classification: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820419" lvl="1" indent="-338455">
              <a:lnSpc>
                <a:spcPct val="100000"/>
              </a:lnSpc>
              <a:buFont typeface="DejaVu Sans"/>
              <a:buChar char=""/>
              <a:tabLst>
                <a:tab pos="820419" algn="l"/>
              </a:tabLst>
            </a:pPr>
            <a:r>
              <a:rPr sz="2400" spc="-10" dirty="0">
                <a:latin typeface="Century Schoolbook L"/>
                <a:cs typeface="Century Schoolbook L"/>
              </a:rPr>
              <a:t>Type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dirty="0">
                <a:latin typeface="Century Schoolbook L"/>
                <a:cs typeface="Century Schoolbook L"/>
              </a:rPr>
              <a:t>I</a:t>
            </a:r>
            <a:endParaRPr sz="2400">
              <a:latin typeface="Century Schoolbook L"/>
              <a:cs typeface="Century Schoolbook L"/>
            </a:endParaRPr>
          </a:p>
          <a:p>
            <a:pPr marL="8204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20419" algn="l"/>
              </a:tabLst>
            </a:pPr>
            <a:r>
              <a:rPr sz="2400" spc="-10" dirty="0">
                <a:latin typeface="Century Schoolbook L"/>
                <a:cs typeface="Century Schoolbook L"/>
              </a:rPr>
              <a:t>Type</a:t>
            </a:r>
            <a:r>
              <a:rPr sz="2400" spc="-2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II</a:t>
            </a:r>
            <a:endParaRPr sz="2400">
              <a:latin typeface="Century Schoolbook L"/>
              <a:cs typeface="Century Schoolbook L"/>
            </a:endParaRPr>
          </a:p>
          <a:p>
            <a:pPr marL="8204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20419" algn="l"/>
              </a:tabLst>
            </a:pPr>
            <a:r>
              <a:rPr sz="2400" spc="-10" dirty="0">
                <a:latin typeface="Century Schoolbook L"/>
                <a:cs typeface="Century Schoolbook L"/>
              </a:rPr>
              <a:t>Type</a:t>
            </a:r>
            <a:r>
              <a:rPr sz="2400" spc="-20" dirty="0">
                <a:latin typeface="Century Schoolbook L"/>
                <a:cs typeface="Century Schoolbook L"/>
              </a:rPr>
              <a:t> </a:t>
            </a:r>
            <a:r>
              <a:rPr sz="2400" spc="-10" dirty="0">
                <a:latin typeface="Century Schoolbook L"/>
                <a:cs typeface="Century Schoolbook L"/>
              </a:rPr>
              <a:t>III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6096000" cy="76200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Dentinogenesis Imperfecta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369" y="1696719"/>
            <a:ext cx="4940935" cy="2232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0525" marR="1084580" indent="-340360">
              <a:lnSpc>
                <a:spcPct val="120500"/>
              </a:lnSpc>
              <a:spcBef>
                <a:spcPts val="100"/>
              </a:spcBef>
              <a:buFont typeface="DejaVu Sans"/>
              <a:buChar char=""/>
              <a:tabLst>
                <a:tab pos="3771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occurs in families with  Osteogenesis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Imperfecta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DejaVu Sans"/>
              <a:buChar char=""/>
            </a:pPr>
            <a:endParaRPr sz="2650">
              <a:latin typeface="Century Schoolbook L"/>
              <a:cs typeface="Century Schoolbook L"/>
            </a:endParaRPr>
          </a:p>
          <a:p>
            <a:pPr marL="390525" marR="17780" indent="-340360">
              <a:lnSpc>
                <a:spcPct val="120800"/>
              </a:lnSpc>
              <a:buFont typeface="DejaVu Sans"/>
              <a:buChar char=""/>
              <a:tabLst>
                <a:tab pos="3771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primary teeth are more </a:t>
            </a:r>
            <a:r>
              <a:rPr sz="2400" spc="-165" dirty="0">
                <a:latin typeface="Century Schoolbook L"/>
                <a:cs typeface="Century Schoolbook L"/>
              </a:rPr>
              <a:t>severely  </a:t>
            </a:r>
            <a:r>
              <a:rPr sz="2400" dirty="0">
                <a:latin typeface="Century Schoolbook L"/>
                <a:cs typeface="Century Schoolbook L"/>
              </a:rPr>
              <a:t>affected </a:t>
            </a:r>
            <a:r>
              <a:rPr sz="2400" spc="-5" dirty="0">
                <a:latin typeface="Century Schoolbook L"/>
                <a:cs typeface="Century Schoolbook L"/>
              </a:rPr>
              <a:t>than permanent</a:t>
            </a:r>
            <a:r>
              <a:rPr sz="2400" spc="-3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teeth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60960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1285240">
              <a:lnSpc>
                <a:spcPts val="3779"/>
              </a:lnSpc>
              <a:spcBef>
                <a:spcPts val="434"/>
              </a:spcBef>
            </a:pP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Type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 Dentinogenesis  Imperfecta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5000" y="3582670"/>
            <a:ext cx="2895600" cy="2645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3700" y="1634490"/>
            <a:ext cx="5147310" cy="3041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3860" indent="-32766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4038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(1) Size</a:t>
            </a:r>
            <a:endParaRPr sz="2400" dirty="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 dirty="0">
              <a:latin typeface="Century Schoolbook L"/>
              <a:cs typeface="Century Schoolbook L"/>
            </a:endParaRPr>
          </a:p>
          <a:p>
            <a:pPr marL="403860" indent="-327660">
              <a:lnSpc>
                <a:spcPct val="100000"/>
              </a:lnSpc>
              <a:buFont typeface="DejaVu Sans"/>
              <a:buChar char=""/>
              <a:tabLst>
                <a:tab pos="4038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(2) Number and</a:t>
            </a:r>
            <a:r>
              <a:rPr sz="2400" spc="-1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Eruption</a:t>
            </a:r>
            <a:endParaRPr sz="2400" dirty="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 dirty="0">
              <a:latin typeface="Century Schoolbook L"/>
              <a:cs typeface="Century Schoolbook L"/>
            </a:endParaRPr>
          </a:p>
          <a:p>
            <a:pPr marL="403860" indent="-327660">
              <a:lnSpc>
                <a:spcPct val="100000"/>
              </a:lnSpc>
              <a:buFont typeface="DejaVu Sans"/>
              <a:buChar char=""/>
              <a:tabLst>
                <a:tab pos="4038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(3) Shape/Form</a:t>
            </a:r>
            <a:endParaRPr sz="2400" dirty="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 dirty="0">
              <a:latin typeface="Century Schoolbook L"/>
              <a:cs typeface="Century Schoolbook L"/>
            </a:endParaRPr>
          </a:p>
          <a:p>
            <a:pPr marL="419100" indent="-342900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  <a:tabLst>
                <a:tab pos="40386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(4) Defects </a:t>
            </a:r>
            <a:r>
              <a:rPr sz="2400" dirty="0">
                <a:latin typeface="Century Schoolbook L"/>
                <a:cs typeface="Century Schoolbook L"/>
              </a:rPr>
              <a:t>of </a:t>
            </a:r>
            <a:r>
              <a:rPr sz="2400" spc="-5" dirty="0">
                <a:latin typeface="Century Schoolbook L"/>
                <a:cs typeface="Century Schoolbook L"/>
              </a:rPr>
              <a:t>Enamel and</a:t>
            </a:r>
            <a:r>
              <a:rPr sz="2400" spc="5" dirty="0">
                <a:latin typeface="Century Schoolbook L"/>
                <a:cs typeface="Century Schoolbook L"/>
              </a:rPr>
              <a:t> </a:t>
            </a:r>
            <a:r>
              <a:rPr sz="2400" spc="-150" dirty="0">
                <a:latin typeface="Century Schoolbook L"/>
                <a:cs typeface="Century Schoolbook L"/>
              </a:rPr>
              <a:t>Dentin</a:t>
            </a:r>
            <a:endParaRPr sz="2400" dirty="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5943600" cy="106934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2662555">
              <a:lnSpc>
                <a:spcPts val="3779"/>
              </a:lnSpc>
              <a:spcBef>
                <a:spcPts val="434"/>
              </a:spcBef>
            </a:pP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D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e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v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elo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p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m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e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n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t</a:t>
            </a:r>
            <a:r>
              <a:rPr sz="3200" i="0" spc="-15" dirty="0">
                <a:solidFill>
                  <a:srgbClr val="FFFFFF"/>
                </a:solidFill>
                <a:latin typeface="Century Schoolbook L"/>
                <a:cs typeface="Century Schoolbook L"/>
              </a:rPr>
              <a:t>a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l 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Disturbances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81600" y="1601469"/>
            <a:ext cx="2514600" cy="16967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369" y="1771650"/>
            <a:ext cx="5210810" cy="4366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1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3771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Radiographically: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845819" lvl="1" indent="-338455">
              <a:lnSpc>
                <a:spcPct val="100000"/>
              </a:lnSpc>
              <a:buFont typeface="DejaVu Sans"/>
              <a:buChar char=""/>
              <a:tabLst>
                <a:tab pos="8458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partial or total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obliteration</a:t>
            </a:r>
            <a:endParaRPr sz="2400">
              <a:latin typeface="Century Schoolbook L"/>
              <a:cs typeface="Century Schoolbook L"/>
            </a:endParaRPr>
          </a:p>
          <a:p>
            <a:pPr marL="84836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Century Schoolbook L"/>
                <a:cs typeface="Century Schoolbook L"/>
              </a:rPr>
              <a:t>of </a:t>
            </a:r>
            <a:r>
              <a:rPr sz="2400" spc="-5" dirty="0">
                <a:latin typeface="Century Schoolbook L"/>
                <a:cs typeface="Century Schoolbook L"/>
              </a:rPr>
              <a:t>pulp chambers </a:t>
            </a:r>
            <a:r>
              <a:rPr sz="2400" dirty="0">
                <a:latin typeface="Century Schoolbook L"/>
                <a:cs typeface="Century Schoolbook L"/>
              </a:rPr>
              <a:t>+ </a:t>
            </a:r>
            <a:r>
              <a:rPr sz="2400" spc="-5" dirty="0">
                <a:latin typeface="Century Schoolbook L"/>
                <a:cs typeface="Century Schoolbook L"/>
              </a:rPr>
              <a:t>root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10" dirty="0">
                <a:latin typeface="Century Schoolbook L"/>
                <a:cs typeface="Century Schoolbook L"/>
              </a:rPr>
              <a:t>canals</a:t>
            </a:r>
            <a:endParaRPr sz="2400">
              <a:latin typeface="Century Schoolbook L"/>
              <a:cs typeface="Century Schoolbook L"/>
            </a:endParaRPr>
          </a:p>
          <a:p>
            <a:pPr marL="848360" marR="1084580" lvl="1" indent="-340360">
              <a:lnSpc>
                <a:spcPct val="120800"/>
              </a:lnSpc>
              <a:buFont typeface="DejaVu Sans"/>
              <a:buChar char=""/>
              <a:tabLst>
                <a:tab pos="8458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by continued </a:t>
            </a:r>
            <a:r>
              <a:rPr sz="2400" spc="-155" dirty="0">
                <a:latin typeface="Century Schoolbook L"/>
                <a:cs typeface="Century Schoolbook L"/>
              </a:rPr>
              <a:t>formation  </a:t>
            </a:r>
            <a:r>
              <a:rPr sz="2400" dirty="0">
                <a:latin typeface="Century Schoolbook L"/>
                <a:cs typeface="Century Schoolbook L"/>
              </a:rPr>
              <a:t>of </a:t>
            </a:r>
            <a:r>
              <a:rPr sz="2400" spc="-5" dirty="0">
                <a:latin typeface="Century Schoolbook L"/>
                <a:cs typeface="Century Schoolbook L"/>
              </a:rPr>
              <a:t>dentin</a:t>
            </a:r>
            <a:endParaRPr sz="2400">
              <a:latin typeface="Century Schoolbook L"/>
              <a:cs typeface="Century Schoolbook L"/>
            </a:endParaRPr>
          </a:p>
          <a:p>
            <a:pPr marL="8458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458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roots may be short </a:t>
            </a:r>
            <a:r>
              <a:rPr sz="2400" dirty="0">
                <a:latin typeface="Century Schoolbook L"/>
                <a:cs typeface="Century Schoolbook L"/>
              </a:rPr>
              <a:t>+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blunted</a:t>
            </a:r>
            <a:endParaRPr sz="2400">
              <a:latin typeface="Century Schoolbook L"/>
              <a:cs typeface="Century Schoolbook L"/>
            </a:endParaRPr>
          </a:p>
          <a:p>
            <a:pPr marL="848360" marR="772160" lvl="1" indent="-340360">
              <a:lnSpc>
                <a:spcPts val="3479"/>
              </a:lnSpc>
              <a:spcBef>
                <a:spcPts val="204"/>
              </a:spcBef>
              <a:buFont typeface="DejaVu Sans"/>
              <a:buChar char=""/>
              <a:tabLst>
                <a:tab pos="8458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cementum, periodontal  membrane </a:t>
            </a:r>
            <a:r>
              <a:rPr sz="2400" dirty="0">
                <a:latin typeface="Century Schoolbook L"/>
                <a:cs typeface="Century Schoolbook L"/>
              </a:rPr>
              <a:t>+ </a:t>
            </a:r>
            <a:r>
              <a:rPr sz="2400" spc="-5" dirty="0">
                <a:latin typeface="Century Schoolbook L"/>
                <a:cs typeface="Century Schoolbook L"/>
              </a:rPr>
              <a:t>bone </a:t>
            </a:r>
            <a:r>
              <a:rPr sz="2400" spc="-10" dirty="0">
                <a:latin typeface="Century Schoolbook L"/>
                <a:cs typeface="Century Schoolbook L"/>
              </a:rPr>
              <a:t>appear  </a:t>
            </a:r>
            <a:r>
              <a:rPr sz="2400" spc="-5" dirty="0">
                <a:latin typeface="Century Schoolbook L"/>
                <a:cs typeface="Century Schoolbook L"/>
              </a:rPr>
              <a:t>normal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60960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1285240">
              <a:lnSpc>
                <a:spcPts val="3779"/>
              </a:lnSpc>
              <a:spcBef>
                <a:spcPts val="434"/>
              </a:spcBef>
            </a:pP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Type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 Dentinogenesis  Imperfecta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669" y="1694179"/>
            <a:ext cx="4803140" cy="4001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3225" marR="324485" indent="-340360">
              <a:lnSpc>
                <a:spcPct val="120800"/>
              </a:lnSpc>
              <a:spcBef>
                <a:spcPts val="100"/>
              </a:spcBef>
              <a:buFont typeface="DejaVu Sans"/>
              <a:buChar char=""/>
              <a:tabLst>
                <a:tab pos="3898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never occurs in association  with osteogenesis imperfecta  unless by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chance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2700">
              <a:latin typeface="Century Schoolbook L"/>
              <a:cs typeface="Century Schoolbook L"/>
            </a:endParaRPr>
          </a:p>
          <a:p>
            <a:pPr marL="403225" marR="198120" indent="-340360">
              <a:lnSpc>
                <a:spcPct val="120500"/>
              </a:lnSpc>
              <a:buFont typeface="DejaVu Sans"/>
              <a:buChar char=""/>
              <a:tabLst>
                <a:tab pos="389890" algn="l"/>
              </a:tabLst>
            </a:pPr>
            <a:r>
              <a:rPr sz="2400" dirty="0">
                <a:latin typeface="Century Schoolbook L"/>
                <a:cs typeface="Century Schoolbook L"/>
              </a:rPr>
              <a:t>most </a:t>
            </a:r>
            <a:r>
              <a:rPr sz="2400" spc="-5" dirty="0">
                <a:latin typeface="Century Schoolbook L"/>
                <a:cs typeface="Century Schoolbook L"/>
              </a:rPr>
              <a:t>frequently referred to </a:t>
            </a:r>
            <a:r>
              <a:rPr sz="2400" spc="-625" dirty="0">
                <a:latin typeface="Century Schoolbook L"/>
                <a:cs typeface="Century Schoolbook L"/>
              </a:rPr>
              <a:t>as  </a:t>
            </a:r>
            <a:r>
              <a:rPr sz="2400" spc="-5" dirty="0">
                <a:latin typeface="Century Schoolbook L"/>
                <a:cs typeface="Century Schoolbook L"/>
              </a:rPr>
              <a:t>hereditary opalascent</a:t>
            </a:r>
            <a:r>
              <a:rPr sz="2400" spc="-2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dentin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buFont typeface="DejaVu Sans"/>
              <a:buChar char=""/>
            </a:pPr>
            <a:endParaRPr sz="2700">
              <a:latin typeface="Century Schoolbook L"/>
              <a:cs typeface="Century Schoolbook L"/>
            </a:endParaRPr>
          </a:p>
          <a:p>
            <a:pPr marL="403225" marR="17780" indent="-340360">
              <a:lnSpc>
                <a:spcPct val="120800"/>
              </a:lnSpc>
              <a:buFont typeface="DejaVu Sans"/>
              <a:buChar char=""/>
              <a:tabLst>
                <a:tab pos="3898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only have dentin </a:t>
            </a:r>
            <a:r>
              <a:rPr sz="2400" spc="-100" dirty="0">
                <a:latin typeface="Century Schoolbook L"/>
                <a:cs typeface="Century Schoolbook L"/>
              </a:rPr>
              <a:t>abnormalities  </a:t>
            </a:r>
            <a:r>
              <a:rPr sz="2400" spc="-5" dirty="0">
                <a:latin typeface="Century Schoolbook L"/>
                <a:cs typeface="Century Schoolbook L"/>
              </a:rPr>
              <a:t>and no bone disease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60960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1104900">
              <a:lnSpc>
                <a:spcPts val="3779"/>
              </a:lnSpc>
              <a:spcBef>
                <a:spcPts val="434"/>
              </a:spcBef>
            </a:pP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Type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II Dentinogenesis  Imperfecta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369" y="1771650"/>
            <a:ext cx="5210810" cy="4366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1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3771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Radiographically: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845819" lvl="1" indent="-338455">
              <a:lnSpc>
                <a:spcPct val="100000"/>
              </a:lnSpc>
              <a:buFont typeface="DejaVu Sans"/>
              <a:buChar char=""/>
              <a:tabLst>
                <a:tab pos="8458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partial or total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obliteration</a:t>
            </a:r>
            <a:endParaRPr sz="2400">
              <a:latin typeface="Century Schoolbook L"/>
              <a:cs typeface="Century Schoolbook L"/>
            </a:endParaRPr>
          </a:p>
          <a:p>
            <a:pPr marL="84836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Century Schoolbook L"/>
                <a:cs typeface="Century Schoolbook L"/>
              </a:rPr>
              <a:t>of </a:t>
            </a:r>
            <a:r>
              <a:rPr sz="2400" spc="-5" dirty="0">
                <a:latin typeface="Century Schoolbook L"/>
                <a:cs typeface="Century Schoolbook L"/>
              </a:rPr>
              <a:t>pulp chambers </a:t>
            </a:r>
            <a:r>
              <a:rPr sz="2400" dirty="0">
                <a:latin typeface="Century Schoolbook L"/>
                <a:cs typeface="Century Schoolbook L"/>
              </a:rPr>
              <a:t>+ </a:t>
            </a:r>
            <a:r>
              <a:rPr sz="2400" spc="-5" dirty="0">
                <a:latin typeface="Century Schoolbook L"/>
                <a:cs typeface="Century Schoolbook L"/>
              </a:rPr>
              <a:t>root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10" dirty="0">
                <a:latin typeface="Century Schoolbook L"/>
                <a:cs typeface="Century Schoolbook L"/>
              </a:rPr>
              <a:t>canals</a:t>
            </a:r>
            <a:endParaRPr sz="2400">
              <a:latin typeface="Century Schoolbook L"/>
              <a:cs typeface="Century Schoolbook L"/>
            </a:endParaRPr>
          </a:p>
          <a:p>
            <a:pPr marL="848360" marR="1084580" lvl="1" indent="-340360">
              <a:lnSpc>
                <a:spcPct val="120800"/>
              </a:lnSpc>
              <a:buFont typeface="DejaVu Sans"/>
              <a:buChar char=""/>
              <a:tabLst>
                <a:tab pos="8458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by continued </a:t>
            </a:r>
            <a:r>
              <a:rPr sz="2400" spc="-155" dirty="0">
                <a:latin typeface="Century Schoolbook L"/>
                <a:cs typeface="Century Schoolbook L"/>
              </a:rPr>
              <a:t>formation  </a:t>
            </a:r>
            <a:r>
              <a:rPr sz="2400" dirty="0">
                <a:latin typeface="Century Schoolbook L"/>
                <a:cs typeface="Century Schoolbook L"/>
              </a:rPr>
              <a:t>of </a:t>
            </a:r>
            <a:r>
              <a:rPr sz="2400" spc="-5" dirty="0">
                <a:latin typeface="Century Schoolbook L"/>
                <a:cs typeface="Century Schoolbook L"/>
              </a:rPr>
              <a:t>dentin</a:t>
            </a:r>
            <a:endParaRPr sz="2400">
              <a:latin typeface="Century Schoolbook L"/>
              <a:cs typeface="Century Schoolbook L"/>
            </a:endParaRPr>
          </a:p>
          <a:p>
            <a:pPr marL="8458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458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roots may be short </a:t>
            </a:r>
            <a:r>
              <a:rPr sz="2400" dirty="0">
                <a:latin typeface="Century Schoolbook L"/>
                <a:cs typeface="Century Schoolbook L"/>
              </a:rPr>
              <a:t>+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blunted</a:t>
            </a:r>
            <a:endParaRPr sz="2400">
              <a:latin typeface="Century Schoolbook L"/>
              <a:cs typeface="Century Schoolbook L"/>
            </a:endParaRPr>
          </a:p>
          <a:p>
            <a:pPr marL="848360" marR="772160" lvl="1" indent="-340360">
              <a:lnSpc>
                <a:spcPts val="3479"/>
              </a:lnSpc>
              <a:spcBef>
                <a:spcPts val="204"/>
              </a:spcBef>
              <a:buFont typeface="DejaVu Sans"/>
              <a:buChar char=""/>
              <a:tabLst>
                <a:tab pos="8458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cementum, periodontal  membrane </a:t>
            </a:r>
            <a:r>
              <a:rPr sz="2400" dirty="0">
                <a:latin typeface="Century Schoolbook L"/>
                <a:cs typeface="Century Schoolbook L"/>
              </a:rPr>
              <a:t>+ </a:t>
            </a:r>
            <a:r>
              <a:rPr sz="2400" spc="-5" dirty="0">
                <a:latin typeface="Century Schoolbook L"/>
                <a:cs typeface="Century Schoolbook L"/>
              </a:rPr>
              <a:t>bone </a:t>
            </a:r>
            <a:r>
              <a:rPr sz="2400" spc="-10" dirty="0">
                <a:latin typeface="Century Schoolbook L"/>
                <a:cs typeface="Century Schoolbook L"/>
              </a:rPr>
              <a:t>appear  </a:t>
            </a:r>
            <a:r>
              <a:rPr sz="2400" spc="-5" dirty="0">
                <a:latin typeface="Century Schoolbook L"/>
                <a:cs typeface="Century Schoolbook L"/>
              </a:rPr>
              <a:t>normal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60960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1104900">
              <a:lnSpc>
                <a:spcPts val="3779"/>
              </a:lnSpc>
              <a:spcBef>
                <a:spcPts val="434"/>
              </a:spcBef>
            </a:pP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Type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II Dentinogenesis  Imperfecta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970" y="1771650"/>
            <a:ext cx="4227195" cy="3924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“Bradwine type”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402590" indent="-326390">
              <a:lnSpc>
                <a:spcPct val="100000"/>
              </a:lnSpc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racial isolate </a:t>
            </a:r>
            <a:r>
              <a:rPr sz="2400" spc="-10" dirty="0">
                <a:latin typeface="Century Schoolbook L"/>
                <a:cs typeface="Century Schoolbook L"/>
              </a:rPr>
              <a:t>in</a:t>
            </a:r>
            <a:r>
              <a:rPr sz="2400" spc="-3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Maryland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DejaVu Sans"/>
              <a:buChar char=""/>
            </a:pPr>
            <a:endParaRPr sz="2650">
              <a:latin typeface="Century Schoolbook L"/>
              <a:cs typeface="Century Schoolbook L"/>
            </a:endParaRPr>
          </a:p>
          <a:p>
            <a:pPr marL="416559" marR="55880" indent="-340360" algn="just">
              <a:lnSpc>
                <a:spcPct val="120800"/>
              </a:lnSpc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multiple pulp exposures </a:t>
            </a:r>
            <a:r>
              <a:rPr sz="2400" spc="-635" dirty="0">
                <a:latin typeface="Century Schoolbook L"/>
                <a:cs typeface="Century Schoolbook L"/>
              </a:rPr>
              <a:t>in  </a:t>
            </a:r>
            <a:r>
              <a:rPr sz="2400" spc="-5" dirty="0">
                <a:latin typeface="Century Schoolbook L"/>
                <a:cs typeface="Century Schoolbook L"/>
              </a:rPr>
              <a:t>deciduous not seen </a:t>
            </a:r>
            <a:r>
              <a:rPr sz="2400" spc="-10" dirty="0">
                <a:latin typeface="Century Schoolbook L"/>
                <a:cs typeface="Century Schoolbook L"/>
              </a:rPr>
              <a:t>in </a:t>
            </a:r>
            <a:r>
              <a:rPr sz="2400" spc="-5" dirty="0">
                <a:latin typeface="Century Schoolbook L"/>
                <a:cs typeface="Century Schoolbook L"/>
              </a:rPr>
              <a:t>type  </a:t>
            </a:r>
            <a:r>
              <a:rPr sz="2400" dirty="0">
                <a:latin typeface="Century Schoolbook L"/>
                <a:cs typeface="Century Schoolbook L"/>
              </a:rPr>
              <a:t>I </a:t>
            </a:r>
            <a:r>
              <a:rPr sz="2400" spc="-5" dirty="0">
                <a:latin typeface="Century Schoolbook L"/>
                <a:cs typeface="Century Schoolbook L"/>
              </a:rPr>
              <a:t>or</a:t>
            </a:r>
            <a:r>
              <a:rPr sz="2400" spc="-1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II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402590" indent="-326390">
              <a:lnSpc>
                <a:spcPct val="100000"/>
              </a:lnSpc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periapical</a:t>
            </a:r>
            <a:r>
              <a:rPr sz="2400" spc="-1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radiolucencies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53340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160655">
              <a:lnSpc>
                <a:spcPts val="3779"/>
              </a:lnSpc>
              <a:spcBef>
                <a:spcPts val="434"/>
              </a:spcBef>
            </a:pP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Type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III Dentinogenesis  Imperfecta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369" y="1771650"/>
            <a:ext cx="4953635" cy="2599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1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3771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enamel appears normal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DejaVu Sans"/>
              <a:buChar char=""/>
            </a:pPr>
            <a:endParaRPr sz="2650">
              <a:latin typeface="Century Schoolbook L"/>
              <a:cs typeface="Century Schoolbook L"/>
            </a:endParaRPr>
          </a:p>
          <a:p>
            <a:pPr marL="390525" marR="730885" indent="-340360">
              <a:lnSpc>
                <a:spcPct val="120800"/>
              </a:lnSpc>
              <a:buFont typeface="DejaVu Sans"/>
              <a:buChar char=""/>
              <a:tabLst>
                <a:tab pos="3771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large size of pulp </a:t>
            </a:r>
            <a:r>
              <a:rPr sz="2400" spc="-25" dirty="0">
                <a:latin typeface="Century Schoolbook L"/>
                <a:cs typeface="Century Schoolbook L"/>
              </a:rPr>
              <a:t>chamber  </a:t>
            </a:r>
            <a:r>
              <a:rPr sz="2400" spc="-5" dirty="0">
                <a:latin typeface="Century Schoolbook L"/>
                <a:cs typeface="Century Schoolbook L"/>
              </a:rPr>
              <a:t>is due </a:t>
            </a:r>
            <a:r>
              <a:rPr sz="2400" dirty="0">
                <a:latin typeface="Century Schoolbook L"/>
                <a:cs typeface="Century Schoolbook L"/>
              </a:rPr>
              <a:t>not </a:t>
            </a:r>
            <a:r>
              <a:rPr sz="2400" spc="-5" dirty="0">
                <a:latin typeface="Century Schoolbook L"/>
                <a:cs typeface="Century Schoolbook L"/>
              </a:rPr>
              <a:t>to resorption</a:t>
            </a:r>
            <a:r>
              <a:rPr sz="2400" spc="-3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but</a:t>
            </a:r>
            <a:endParaRPr sz="2400">
              <a:latin typeface="Century Schoolbook L"/>
              <a:cs typeface="Century Schoolbook L"/>
            </a:endParaRPr>
          </a:p>
          <a:p>
            <a:pPr marL="390525" marR="17780">
              <a:lnSpc>
                <a:spcPct val="120800"/>
              </a:lnSpc>
            </a:pPr>
            <a:r>
              <a:rPr sz="2400" spc="-5" dirty="0">
                <a:latin typeface="Century Schoolbook L"/>
                <a:cs typeface="Century Schoolbook L"/>
              </a:rPr>
              <a:t>rather to insufficient </a:t>
            </a:r>
            <a:r>
              <a:rPr sz="2400" dirty="0">
                <a:latin typeface="Century Schoolbook L"/>
                <a:cs typeface="Century Schoolbook L"/>
              </a:rPr>
              <a:t>+ </a:t>
            </a:r>
            <a:r>
              <a:rPr sz="2400" spc="-5" dirty="0">
                <a:latin typeface="Century Schoolbook L"/>
                <a:cs typeface="Century Schoolbook L"/>
              </a:rPr>
              <a:t>defective  dentin formation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53340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160655">
              <a:lnSpc>
                <a:spcPts val="3779"/>
              </a:lnSpc>
              <a:spcBef>
                <a:spcPts val="434"/>
              </a:spcBef>
            </a:pP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Type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III Dentinogenesis  Imperfecta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570" y="1543050"/>
            <a:ext cx="4906010" cy="525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9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4279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also </a:t>
            </a:r>
            <a:r>
              <a:rPr sz="2400" dirty="0">
                <a:latin typeface="Century Schoolbook L"/>
                <a:cs typeface="Century Schoolbook L"/>
              </a:rPr>
              <a:t>known </a:t>
            </a:r>
            <a:r>
              <a:rPr sz="2400" spc="-5" dirty="0">
                <a:latin typeface="Century Schoolbook L"/>
                <a:cs typeface="Century Schoolbook L"/>
              </a:rPr>
              <a:t>as “Rootless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85" dirty="0">
                <a:latin typeface="Century Schoolbook L"/>
                <a:cs typeface="Century Schoolbook L"/>
              </a:rPr>
              <a:t>Teeth”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DejaVu Sans"/>
              <a:buChar char=""/>
            </a:pPr>
            <a:endParaRPr sz="2650">
              <a:latin typeface="Century Schoolbook L"/>
              <a:cs typeface="Century Schoolbook L"/>
            </a:endParaRPr>
          </a:p>
          <a:p>
            <a:pPr marL="441959" marR="788670" indent="-340360">
              <a:lnSpc>
                <a:spcPct val="120800"/>
              </a:lnSpc>
              <a:buFont typeface="DejaVu Sans"/>
              <a:buChar char=""/>
              <a:tabLst>
                <a:tab pos="4279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rare disturbance </a:t>
            </a:r>
            <a:r>
              <a:rPr sz="2400" dirty="0">
                <a:latin typeface="Century Schoolbook L"/>
                <a:cs typeface="Century Schoolbook L"/>
              </a:rPr>
              <a:t>of </a:t>
            </a:r>
            <a:r>
              <a:rPr sz="2400" spc="-215" dirty="0">
                <a:latin typeface="Century Schoolbook L"/>
                <a:cs typeface="Century Schoolbook L"/>
              </a:rPr>
              <a:t>dentin  </a:t>
            </a:r>
            <a:r>
              <a:rPr sz="2400" spc="-5" dirty="0">
                <a:latin typeface="Century Schoolbook L"/>
                <a:cs typeface="Century Schoolbook L"/>
              </a:rPr>
              <a:t>formation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427990" indent="-326390">
              <a:lnSpc>
                <a:spcPct val="100000"/>
              </a:lnSpc>
              <a:buFont typeface="DejaVu Sans"/>
              <a:buChar char=""/>
              <a:tabLst>
                <a:tab pos="4279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normal enamel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427990" indent="-326390">
              <a:lnSpc>
                <a:spcPct val="100000"/>
              </a:lnSpc>
              <a:buFont typeface="DejaVu Sans"/>
              <a:buChar char=""/>
              <a:tabLst>
                <a:tab pos="4279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atypical dentin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formation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427990" indent="-326390">
              <a:lnSpc>
                <a:spcPct val="100000"/>
              </a:lnSpc>
              <a:buFont typeface="DejaVu Sans"/>
              <a:buChar char=""/>
              <a:tabLst>
                <a:tab pos="4279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abnormal pulpal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morphology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427990" indent="-326390">
              <a:lnSpc>
                <a:spcPct val="100000"/>
              </a:lnSpc>
              <a:buFont typeface="DejaVu Sans"/>
              <a:buChar char=""/>
              <a:tabLst>
                <a:tab pos="4279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hereditary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dirty="0">
                <a:latin typeface="Century Schoolbook L"/>
                <a:cs typeface="Century Schoolbook L"/>
              </a:rPr>
              <a:t>disease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4038600" cy="76200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Dentin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Dysplasia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99000" y="2362200"/>
            <a:ext cx="4064000" cy="236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669" y="1771650"/>
            <a:ext cx="4245610" cy="2157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98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3898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Classification: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858519" lvl="1" indent="-338455">
              <a:lnSpc>
                <a:spcPct val="100000"/>
              </a:lnSpc>
              <a:buFont typeface="DejaVu Sans"/>
              <a:buChar char=""/>
              <a:tabLst>
                <a:tab pos="858519" algn="l"/>
              </a:tabLst>
            </a:pPr>
            <a:r>
              <a:rPr sz="2400" spc="-10" dirty="0">
                <a:latin typeface="Century Schoolbook L"/>
                <a:cs typeface="Century Schoolbook L"/>
              </a:rPr>
              <a:t>Type </a:t>
            </a:r>
            <a:r>
              <a:rPr sz="2400" dirty="0">
                <a:latin typeface="Century Schoolbook L"/>
                <a:cs typeface="Century Schoolbook L"/>
              </a:rPr>
              <a:t>I </a:t>
            </a:r>
            <a:r>
              <a:rPr sz="2400" spc="-5" dirty="0">
                <a:latin typeface="Century Schoolbook L"/>
                <a:cs typeface="Century Schoolbook L"/>
              </a:rPr>
              <a:t>(Radicular</a:t>
            </a:r>
            <a:r>
              <a:rPr sz="2400" spc="-50" dirty="0">
                <a:latin typeface="Century Schoolbook L"/>
                <a:cs typeface="Century Schoolbook L"/>
              </a:rPr>
              <a:t> </a:t>
            </a:r>
            <a:r>
              <a:rPr sz="2400" spc="-210" dirty="0">
                <a:latin typeface="Century Schoolbook L"/>
                <a:cs typeface="Century Schoolbook L"/>
              </a:rPr>
              <a:t>Type)</a:t>
            </a:r>
            <a:endParaRPr sz="2400">
              <a:latin typeface="Century Schoolbook L"/>
              <a:cs typeface="Century Schoolbook 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DejaVu Sans"/>
              <a:buChar char=""/>
            </a:pPr>
            <a:endParaRPr sz="3150">
              <a:latin typeface="Century Schoolbook L"/>
              <a:cs typeface="Century Schoolbook L"/>
            </a:endParaRPr>
          </a:p>
          <a:p>
            <a:pPr marL="858519" lvl="1" indent="-338455">
              <a:lnSpc>
                <a:spcPct val="100000"/>
              </a:lnSpc>
              <a:buFont typeface="DejaVu Sans"/>
              <a:buChar char=""/>
              <a:tabLst>
                <a:tab pos="858519" algn="l"/>
              </a:tabLst>
            </a:pPr>
            <a:r>
              <a:rPr sz="2400" spc="-10" dirty="0">
                <a:latin typeface="Century Schoolbook L"/>
                <a:cs typeface="Century Schoolbook L"/>
              </a:rPr>
              <a:t>Type </a:t>
            </a:r>
            <a:r>
              <a:rPr sz="2400" spc="-5" dirty="0">
                <a:latin typeface="Century Schoolbook L"/>
                <a:cs typeface="Century Schoolbook L"/>
              </a:rPr>
              <a:t>II (Coronal</a:t>
            </a:r>
            <a:r>
              <a:rPr sz="2400" spc="-45" dirty="0">
                <a:latin typeface="Century Schoolbook L"/>
                <a:cs typeface="Century Schoolbook L"/>
              </a:rPr>
              <a:t> </a:t>
            </a:r>
            <a:r>
              <a:rPr sz="2400" spc="-10" dirty="0">
                <a:latin typeface="Century Schoolbook L"/>
                <a:cs typeface="Century Schoolbook L"/>
              </a:rPr>
              <a:t>Type)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4038600" cy="76200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Dentin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Dysplasia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669" y="1694179"/>
            <a:ext cx="4919980" cy="355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3225" marR="1507490" indent="-340360">
              <a:lnSpc>
                <a:spcPct val="120800"/>
              </a:lnSpc>
              <a:spcBef>
                <a:spcPts val="100"/>
              </a:spcBef>
              <a:buFont typeface="DejaVu Sans"/>
              <a:buChar char=""/>
              <a:tabLst>
                <a:tab pos="3898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both dentitions are </a:t>
            </a:r>
            <a:r>
              <a:rPr sz="2400" spc="-630" dirty="0">
                <a:latin typeface="Century Schoolbook L"/>
                <a:cs typeface="Century Schoolbook L"/>
              </a:rPr>
              <a:t>of  </a:t>
            </a:r>
            <a:r>
              <a:rPr sz="2400" spc="-5" dirty="0">
                <a:latin typeface="Century Schoolbook L"/>
                <a:cs typeface="Century Schoolbook L"/>
              </a:rPr>
              <a:t>normal color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389890" indent="-326390">
              <a:lnSpc>
                <a:spcPct val="100000"/>
              </a:lnSpc>
              <a:buFont typeface="DejaVu Sans"/>
              <a:buChar char=""/>
              <a:tabLst>
                <a:tab pos="3898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periapical lesion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DejaVu Sans"/>
              <a:buChar char=""/>
            </a:pPr>
            <a:endParaRPr sz="2650">
              <a:latin typeface="Century Schoolbook L"/>
              <a:cs typeface="Century Schoolbook L"/>
            </a:endParaRPr>
          </a:p>
          <a:p>
            <a:pPr marL="403225" marR="43180" indent="-340360">
              <a:lnSpc>
                <a:spcPct val="120800"/>
              </a:lnSpc>
              <a:spcBef>
                <a:spcPts val="5"/>
              </a:spcBef>
              <a:buFont typeface="DejaVu Sans"/>
              <a:buChar char=""/>
              <a:tabLst>
                <a:tab pos="3898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premature tooth loss may </a:t>
            </a:r>
            <a:r>
              <a:rPr sz="2400" spc="-200" dirty="0">
                <a:latin typeface="Century Schoolbook L"/>
                <a:cs typeface="Century Schoolbook L"/>
              </a:rPr>
              <a:t>occur  </a:t>
            </a:r>
            <a:r>
              <a:rPr sz="2400" spc="-5" dirty="0">
                <a:latin typeface="Century Schoolbook L"/>
                <a:cs typeface="Century Schoolbook L"/>
              </a:rPr>
              <a:t>because </a:t>
            </a:r>
            <a:r>
              <a:rPr sz="2400" dirty="0">
                <a:latin typeface="Century Schoolbook L"/>
                <a:cs typeface="Century Schoolbook L"/>
              </a:rPr>
              <a:t>of </a:t>
            </a:r>
            <a:r>
              <a:rPr sz="2400" spc="-5" dirty="0">
                <a:latin typeface="Century Schoolbook L"/>
                <a:cs typeface="Century Schoolbook L"/>
              </a:rPr>
              <a:t>short </a:t>
            </a:r>
            <a:r>
              <a:rPr sz="2400" dirty="0">
                <a:latin typeface="Century Schoolbook L"/>
                <a:cs typeface="Century Schoolbook L"/>
              </a:rPr>
              <a:t>roots </a:t>
            </a:r>
            <a:r>
              <a:rPr sz="2400" spc="-5" dirty="0">
                <a:latin typeface="Century Schoolbook L"/>
                <a:cs typeface="Century Schoolbook L"/>
              </a:rPr>
              <a:t>or  periapical inflammatory</a:t>
            </a:r>
            <a:r>
              <a:rPr sz="2400" spc="-2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lesions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5257800" cy="76200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Type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 (Radicular</a:t>
            </a:r>
            <a:r>
              <a:rPr sz="3200" i="0" spc="-15" dirty="0">
                <a:solidFill>
                  <a:srgbClr val="FFFFFF"/>
                </a:solidFill>
                <a:latin typeface="Century Schoolbook L"/>
                <a:cs typeface="Century Schoolbook L"/>
              </a:rPr>
              <a:t>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Type)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29200" y="1447800"/>
            <a:ext cx="3810000" cy="259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369" y="1771650"/>
            <a:ext cx="4474845" cy="3924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1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3771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Radiographically: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845819" lvl="1" indent="-338455">
              <a:lnSpc>
                <a:spcPct val="100000"/>
              </a:lnSpc>
              <a:buFont typeface="DejaVu Sans"/>
              <a:buChar char=""/>
              <a:tabLst>
                <a:tab pos="8458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roots are extremely</a:t>
            </a:r>
            <a:r>
              <a:rPr sz="2400" dirty="0">
                <a:latin typeface="Century Schoolbook L"/>
                <a:cs typeface="Century Schoolbook L"/>
              </a:rPr>
              <a:t> </a:t>
            </a:r>
            <a:r>
              <a:rPr sz="2400" spc="-150" dirty="0">
                <a:latin typeface="Century Schoolbook L"/>
                <a:cs typeface="Century Schoolbook L"/>
              </a:rPr>
              <a:t>short</a:t>
            </a:r>
            <a:endParaRPr sz="2400">
              <a:latin typeface="Century Schoolbook L"/>
              <a:cs typeface="Century Schoolbook L"/>
            </a:endParaRPr>
          </a:p>
          <a:p>
            <a:pPr marL="848360" marR="214629" lvl="1" indent="-340360">
              <a:lnSpc>
                <a:spcPct val="120800"/>
              </a:lnSpc>
              <a:buFont typeface="DejaVu Sans"/>
              <a:buChar char=""/>
              <a:tabLst>
                <a:tab pos="8458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pulps almost </a:t>
            </a:r>
            <a:r>
              <a:rPr sz="2400" spc="-135" dirty="0">
                <a:latin typeface="Century Schoolbook L"/>
                <a:cs typeface="Century Schoolbook L"/>
              </a:rPr>
              <a:t>completely  </a:t>
            </a:r>
            <a:r>
              <a:rPr sz="2400" spc="-5" dirty="0">
                <a:latin typeface="Century Schoolbook L"/>
                <a:cs typeface="Century Schoolbook L"/>
              </a:rPr>
              <a:t>obliterated</a:t>
            </a:r>
            <a:endParaRPr sz="2400">
              <a:latin typeface="Century Schoolbook L"/>
              <a:cs typeface="Century Schoolbook L"/>
            </a:endParaRPr>
          </a:p>
          <a:p>
            <a:pPr marL="8458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458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periapical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65" dirty="0">
                <a:latin typeface="Century Schoolbook L"/>
                <a:cs typeface="Century Schoolbook L"/>
              </a:rPr>
              <a:t>radiolucencies:</a:t>
            </a:r>
            <a:endParaRPr sz="2400">
              <a:latin typeface="Century Schoolbook L"/>
              <a:cs typeface="Century Schoolbook L"/>
            </a:endParaRPr>
          </a:p>
          <a:p>
            <a:pPr marL="1156970" lvl="2" indent="-191770">
              <a:lnSpc>
                <a:spcPct val="100000"/>
              </a:lnSpc>
              <a:spcBef>
                <a:spcPts val="600"/>
              </a:spcBef>
              <a:buFont typeface="DejaVu Sans"/>
              <a:buChar char="•"/>
              <a:tabLst>
                <a:tab pos="115697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granulomas</a:t>
            </a:r>
            <a:endParaRPr sz="2400">
              <a:latin typeface="Century Schoolbook L"/>
              <a:cs typeface="Century Schoolbook L"/>
            </a:endParaRPr>
          </a:p>
          <a:p>
            <a:pPr marL="1156970" lvl="2" indent="-191770">
              <a:lnSpc>
                <a:spcPct val="100000"/>
              </a:lnSpc>
              <a:spcBef>
                <a:spcPts val="590"/>
              </a:spcBef>
              <a:buFont typeface="DejaVu Sans"/>
              <a:buChar char="•"/>
              <a:tabLst>
                <a:tab pos="115697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cysts</a:t>
            </a:r>
            <a:endParaRPr sz="2400">
              <a:latin typeface="Century Schoolbook L"/>
              <a:cs typeface="Century Schoolbook L"/>
            </a:endParaRPr>
          </a:p>
          <a:p>
            <a:pPr marL="1156970" lvl="2" indent="-191770">
              <a:lnSpc>
                <a:spcPct val="100000"/>
              </a:lnSpc>
              <a:spcBef>
                <a:spcPts val="600"/>
              </a:spcBef>
              <a:buFont typeface="DejaVu Sans"/>
              <a:buChar char="•"/>
              <a:tabLst>
                <a:tab pos="115697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chronic</a:t>
            </a:r>
            <a:r>
              <a:rPr sz="2400" spc="-1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abscesses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5257800" cy="76200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Type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 (Radicular</a:t>
            </a:r>
            <a:r>
              <a:rPr sz="3200" i="0" spc="-15" dirty="0">
                <a:solidFill>
                  <a:srgbClr val="FFFFFF"/>
                </a:solidFill>
                <a:latin typeface="Century Schoolbook L"/>
                <a:cs typeface="Century Schoolbook L"/>
              </a:rPr>
              <a:t>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Type)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29200" y="1600200"/>
            <a:ext cx="3810000" cy="259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1600" y="1143000"/>
            <a:ext cx="3733800" cy="426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4970" y="1694179"/>
            <a:ext cx="5375275" cy="4443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6559" marR="1356995" indent="-340360">
              <a:lnSpc>
                <a:spcPct val="120800"/>
              </a:lnSpc>
              <a:spcBef>
                <a:spcPts val="100"/>
              </a:spcBef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color of primary </a:t>
            </a:r>
            <a:r>
              <a:rPr sz="2400" spc="-145" dirty="0">
                <a:latin typeface="Century Schoolbook L"/>
                <a:cs typeface="Century Schoolbook L"/>
              </a:rPr>
              <a:t>dentition  </a:t>
            </a:r>
            <a:r>
              <a:rPr sz="2400" spc="-5" dirty="0">
                <a:latin typeface="Century Schoolbook L"/>
                <a:cs typeface="Century Schoolbook L"/>
              </a:rPr>
              <a:t>is</a:t>
            </a:r>
            <a:r>
              <a:rPr sz="240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opalescent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402590" indent="-326390">
              <a:lnSpc>
                <a:spcPct val="100000"/>
              </a:lnSpc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permanent dentition is</a:t>
            </a:r>
            <a:r>
              <a:rPr sz="2400" spc="-1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normal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DejaVu Sans"/>
              <a:buChar char=""/>
            </a:pPr>
            <a:endParaRPr sz="2650">
              <a:latin typeface="Century Schoolbook L"/>
              <a:cs typeface="Century Schoolbook L"/>
            </a:endParaRPr>
          </a:p>
          <a:p>
            <a:pPr marL="416559" marR="614045" indent="-340360">
              <a:lnSpc>
                <a:spcPct val="120800"/>
              </a:lnSpc>
              <a:spcBef>
                <a:spcPts val="5"/>
              </a:spcBef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coronal pulps are usually </a:t>
            </a:r>
            <a:r>
              <a:rPr sz="2400" spc="-250" dirty="0">
                <a:latin typeface="Century Schoolbook L"/>
                <a:cs typeface="Century Schoolbook L"/>
              </a:rPr>
              <a:t>large  </a:t>
            </a:r>
            <a:r>
              <a:rPr sz="2400" spc="-5" dirty="0">
                <a:latin typeface="Century Schoolbook L"/>
                <a:cs typeface="Century Schoolbook L"/>
              </a:rPr>
              <a:t>(thistle tube</a:t>
            </a:r>
            <a:r>
              <a:rPr sz="2400" spc="-1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appearance)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650">
              <a:latin typeface="Century Schoolbook L"/>
              <a:cs typeface="Century Schoolbook L"/>
            </a:endParaRPr>
          </a:p>
          <a:p>
            <a:pPr marL="873760" marR="43180" indent="-340360">
              <a:lnSpc>
                <a:spcPct val="120800"/>
              </a:lnSpc>
            </a:pPr>
            <a:r>
              <a:rPr sz="3600" spc="1364" baseline="5787" dirty="0">
                <a:latin typeface="DejaVu Sans"/>
                <a:cs typeface="DejaVu Sans"/>
              </a:rPr>
              <a:t></a:t>
            </a:r>
            <a:r>
              <a:rPr sz="3600" spc="-150" baseline="5787" dirty="0">
                <a:latin typeface="DejaVu Sans"/>
                <a:cs typeface="DejaVu Sans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filled with globules </a:t>
            </a:r>
            <a:r>
              <a:rPr sz="2400" dirty="0">
                <a:latin typeface="Century Schoolbook L"/>
                <a:cs typeface="Century Schoolbook L"/>
              </a:rPr>
              <a:t>of </a:t>
            </a:r>
            <a:r>
              <a:rPr sz="2400" spc="-170" dirty="0">
                <a:latin typeface="Century Schoolbook L"/>
                <a:cs typeface="Century Schoolbook L"/>
              </a:rPr>
              <a:t>abnormal  </a:t>
            </a:r>
            <a:r>
              <a:rPr sz="2400" spc="-5" dirty="0">
                <a:latin typeface="Century Schoolbook L"/>
                <a:cs typeface="Century Schoolbook L"/>
              </a:rPr>
              <a:t>dentin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5257800" cy="76200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Type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II (Coronal Type)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76800" y="762000"/>
            <a:ext cx="4064000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0369" y="1837690"/>
            <a:ext cx="4928235" cy="2965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3550" indent="-41275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462915" algn="l"/>
                <a:tab pos="46355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also </a:t>
            </a:r>
            <a:r>
              <a:rPr sz="2400" dirty="0">
                <a:latin typeface="Century Schoolbook L"/>
                <a:cs typeface="Century Schoolbook L"/>
              </a:rPr>
              <a:t>known</a:t>
            </a:r>
            <a:r>
              <a:rPr sz="2400" spc="-2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as: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507365" marR="1343025" lvl="1">
              <a:lnSpc>
                <a:spcPct val="100000"/>
              </a:lnSpc>
              <a:buFont typeface="DejaVu Sans"/>
              <a:buChar char=""/>
              <a:tabLst>
                <a:tab pos="8458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Hereditary </a:t>
            </a:r>
            <a:r>
              <a:rPr sz="2400" spc="-225" dirty="0">
                <a:latin typeface="Century Schoolbook L"/>
                <a:cs typeface="Century Schoolbook L"/>
              </a:rPr>
              <a:t>Enamel  </a:t>
            </a:r>
            <a:r>
              <a:rPr sz="2400" spc="-5" dirty="0">
                <a:latin typeface="Century Schoolbook L"/>
                <a:cs typeface="Century Schoolbook L"/>
              </a:rPr>
              <a:t>Dysplasia</a:t>
            </a:r>
            <a:endParaRPr sz="2400">
              <a:latin typeface="Century Schoolbook L"/>
              <a:cs typeface="Century Schoolbook L"/>
            </a:endParaRPr>
          </a:p>
          <a:p>
            <a:pPr marL="8458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458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Hereditary Brown</a:t>
            </a:r>
            <a:r>
              <a:rPr sz="2400" spc="-2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Enamel</a:t>
            </a:r>
            <a:endParaRPr sz="2400">
              <a:latin typeface="Century Schoolbook L"/>
              <a:cs typeface="Century Schoolbook L"/>
            </a:endParaRPr>
          </a:p>
          <a:p>
            <a:pPr marL="848360" marR="43180" lvl="1" indent="-340360">
              <a:lnSpc>
                <a:spcPct val="120800"/>
              </a:lnSpc>
              <a:buFont typeface="DejaVu Sans"/>
              <a:buChar char=""/>
              <a:tabLst>
                <a:tab pos="8458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Hereditary Brow </a:t>
            </a:r>
            <a:r>
              <a:rPr sz="2400" spc="-140" dirty="0">
                <a:latin typeface="Century Schoolbook L"/>
                <a:cs typeface="Century Schoolbook L"/>
              </a:rPr>
              <a:t>Opalescent  </a:t>
            </a:r>
            <a:r>
              <a:rPr sz="2400" spc="-5" dirty="0">
                <a:latin typeface="Century Schoolbook L"/>
                <a:cs typeface="Century Schoolbook L"/>
              </a:rPr>
              <a:t>Teeth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44196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1446530">
              <a:lnSpc>
                <a:spcPts val="3779"/>
              </a:lnSpc>
              <a:spcBef>
                <a:spcPts val="434"/>
              </a:spcBef>
            </a:pP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A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m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el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o</a:t>
            </a:r>
            <a:r>
              <a:rPr sz="3200" i="0" spc="-15" dirty="0">
                <a:solidFill>
                  <a:srgbClr val="FFFFFF"/>
                </a:solidFill>
                <a:latin typeface="Century Schoolbook L"/>
                <a:cs typeface="Century Schoolbook L"/>
              </a:rPr>
              <a:t>g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e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n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e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s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is 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Imperfecta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669" y="1771650"/>
            <a:ext cx="5165090" cy="4808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98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3898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Radiographically: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403225">
              <a:lnSpc>
                <a:spcPct val="100000"/>
              </a:lnSpc>
            </a:pPr>
            <a:r>
              <a:rPr sz="2400" spc="-5" dirty="0">
                <a:latin typeface="Century Schoolbook L"/>
                <a:cs typeface="Century Schoolbook L"/>
              </a:rPr>
              <a:t>(Deciduous)</a:t>
            </a:r>
            <a:endParaRPr sz="2400">
              <a:latin typeface="Century Schoolbook L"/>
              <a:cs typeface="Century Schoolbook L"/>
            </a:endParaRPr>
          </a:p>
          <a:p>
            <a:pPr marL="8585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585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roots are extremely</a:t>
            </a:r>
            <a:r>
              <a:rPr sz="240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short</a:t>
            </a:r>
            <a:endParaRPr sz="2400">
              <a:latin typeface="Century Schoolbook L"/>
              <a:cs typeface="Century Schoolbook L"/>
            </a:endParaRPr>
          </a:p>
          <a:p>
            <a:pPr marL="861060" marR="892175" lvl="1" indent="-340360">
              <a:lnSpc>
                <a:spcPct val="120800"/>
              </a:lnSpc>
              <a:buFont typeface="DejaVu Sans"/>
              <a:buChar char=""/>
              <a:tabLst>
                <a:tab pos="8585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pulps almost </a:t>
            </a:r>
            <a:r>
              <a:rPr sz="2400" spc="-135" dirty="0">
                <a:latin typeface="Century Schoolbook L"/>
                <a:cs typeface="Century Schoolbook L"/>
              </a:rPr>
              <a:t>completely  </a:t>
            </a:r>
            <a:r>
              <a:rPr sz="2400" spc="-5" dirty="0">
                <a:latin typeface="Century Schoolbook L"/>
                <a:cs typeface="Century Schoolbook L"/>
              </a:rPr>
              <a:t>obliterated</a:t>
            </a:r>
            <a:endParaRPr sz="2400">
              <a:latin typeface="Century Schoolbook L"/>
              <a:cs typeface="Century Schoolbook 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DejaVu Sans"/>
              <a:buChar char=""/>
            </a:pPr>
            <a:endParaRPr sz="3150">
              <a:latin typeface="Century Schoolbook L"/>
              <a:cs typeface="Century Schoolbook L"/>
            </a:endParaRPr>
          </a:p>
          <a:p>
            <a:pPr marL="520065">
              <a:lnSpc>
                <a:spcPct val="100000"/>
              </a:lnSpc>
            </a:pPr>
            <a:r>
              <a:rPr sz="2400" spc="-5" dirty="0">
                <a:latin typeface="Century Schoolbook L"/>
                <a:cs typeface="Century Schoolbook L"/>
              </a:rPr>
              <a:t>(Permanent)</a:t>
            </a:r>
            <a:endParaRPr sz="2400">
              <a:latin typeface="Century Schoolbook L"/>
              <a:cs typeface="Century Schoolbook L"/>
            </a:endParaRPr>
          </a:p>
          <a:p>
            <a:pPr marL="861060" marR="17780" lvl="1" indent="-340360">
              <a:lnSpc>
                <a:spcPct val="120800"/>
              </a:lnSpc>
              <a:spcBef>
                <a:spcPts val="5"/>
              </a:spcBef>
              <a:buFont typeface="DejaVu Sans"/>
              <a:buChar char=""/>
              <a:tabLst>
                <a:tab pos="8585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abnormally large pulp  chambers in coronal portion </a:t>
            </a:r>
            <a:r>
              <a:rPr sz="2400" dirty="0">
                <a:latin typeface="Century Schoolbook L"/>
                <a:cs typeface="Century Schoolbook L"/>
              </a:rPr>
              <a:t>of  tooth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5257800" cy="76200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Type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II (Coronal Type)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62600" y="2733039"/>
            <a:ext cx="3276600" cy="3743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369" y="1771650"/>
            <a:ext cx="4572635" cy="2157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1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3771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also </a:t>
            </a:r>
            <a:r>
              <a:rPr sz="2400" dirty="0">
                <a:latin typeface="Century Schoolbook L"/>
                <a:cs typeface="Century Schoolbook L"/>
              </a:rPr>
              <a:t>known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as: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845819" lvl="1" indent="-338455">
              <a:lnSpc>
                <a:spcPct val="100000"/>
              </a:lnSpc>
              <a:buFont typeface="DejaVu Sans"/>
              <a:buChar char=""/>
              <a:tabLst>
                <a:tab pos="8458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Odontogenic Dysplasia</a:t>
            </a:r>
            <a:endParaRPr sz="2400">
              <a:latin typeface="Century Schoolbook L"/>
              <a:cs typeface="Century Schoolbook L"/>
            </a:endParaRPr>
          </a:p>
          <a:p>
            <a:pPr marL="8458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458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Odontogenesis</a:t>
            </a:r>
            <a:r>
              <a:rPr sz="2400" spc="5" dirty="0">
                <a:latin typeface="Century Schoolbook L"/>
                <a:cs typeface="Century Schoolbook L"/>
              </a:rPr>
              <a:t> </a:t>
            </a:r>
            <a:r>
              <a:rPr sz="2400" spc="-100" dirty="0">
                <a:latin typeface="Century Schoolbook L"/>
                <a:cs typeface="Century Schoolbook L"/>
              </a:rPr>
              <a:t>Imperfecta</a:t>
            </a:r>
            <a:endParaRPr sz="2400">
              <a:latin typeface="Century Schoolbook L"/>
              <a:cs typeface="Century Schoolbook L"/>
            </a:endParaRPr>
          </a:p>
          <a:p>
            <a:pPr marL="8458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458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Ghost Teeth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38862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242570">
              <a:lnSpc>
                <a:spcPts val="3779"/>
              </a:lnSpc>
              <a:spcBef>
                <a:spcPts val="434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Regional  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O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d</a:t>
            </a:r>
            <a:r>
              <a:rPr sz="3200" i="0" spc="-15" dirty="0">
                <a:solidFill>
                  <a:srgbClr val="FFFFFF"/>
                </a:solidFill>
                <a:latin typeface="Century Schoolbook L"/>
                <a:cs typeface="Century Schoolbook L"/>
              </a:rPr>
              <a:t>o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n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to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d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y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s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pl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a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s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i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a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669" y="1694179"/>
            <a:ext cx="4435475" cy="355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3225" marR="360045" indent="-340360">
              <a:lnSpc>
                <a:spcPct val="120800"/>
              </a:lnSpc>
              <a:spcBef>
                <a:spcPts val="100"/>
              </a:spcBef>
              <a:buFont typeface="DejaVu Sans"/>
              <a:buChar char=""/>
              <a:tabLst>
                <a:tab pos="3898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one or several teeth </a:t>
            </a:r>
            <a:r>
              <a:rPr sz="2400" spc="-10" dirty="0">
                <a:latin typeface="Century Schoolbook L"/>
                <a:cs typeface="Century Schoolbook L"/>
              </a:rPr>
              <a:t>in </a:t>
            </a:r>
            <a:r>
              <a:rPr sz="2400" dirty="0">
                <a:latin typeface="Century Schoolbook L"/>
                <a:cs typeface="Century Schoolbook L"/>
              </a:rPr>
              <a:t>a  </a:t>
            </a:r>
            <a:r>
              <a:rPr sz="2400" spc="-5" dirty="0">
                <a:latin typeface="Century Schoolbook L"/>
                <a:cs typeface="Century Schoolbook L"/>
              </a:rPr>
              <a:t>localized area are</a:t>
            </a:r>
            <a:r>
              <a:rPr sz="2400" spc="-55" dirty="0">
                <a:latin typeface="Century Schoolbook L"/>
                <a:cs typeface="Century Schoolbook L"/>
              </a:rPr>
              <a:t> </a:t>
            </a:r>
            <a:r>
              <a:rPr sz="2400" dirty="0">
                <a:latin typeface="Century Schoolbook L"/>
                <a:cs typeface="Century Schoolbook L"/>
              </a:rPr>
              <a:t>affected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buFont typeface="DejaVu Sans"/>
              <a:buChar char=""/>
            </a:pPr>
            <a:endParaRPr sz="2700">
              <a:latin typeface="Century Schoolbook L"/>
              <a:cs typeface="Century Schoolbook L"/>
            </a:endParaRPr>
          </a:p>
          <a:p>
            <a:pPr marL="403225" marR="55880" indent="-340360">
              <a:lnSpc>
                <a:spcPct val="120700"/>
              </a:lnSpc>
              <a:buFont typeface="DejaVu Sans"/>
              <a:buChar char=""/>
              <a:tabLst>
                <a:tab pos="3898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maxillary teeth are </a:t>
            </a:r>
            <a:r>
              <a:rPr sz="2400" spc="-165" dirty="0">
                <a:latin typeface="Century Schoolbook L"/>
                <a:cs typeface="Century Schoolbook L"/>
              </a:rPr>
              <a:t>involved  </a:t>
            </a:r>
            <a:r>
              <a:rPr sz="2400" dirty="0">
                <a:latin typeface="Century Schoolbook L"/>
                <a:cs typeface="Century Schoolbook L"/>
              </a:rPr>
              <a:t>more </a:t>
            </a:r>
            <a:r>
              <a:rPr sz="2400" spc="-5" dirty="0">
                <a:latin typeface="Century Schoolbook L"/>
                <a:cs typeface="Century Schoolbook L"/>
              </a:rPr>
              <a:t>frequently than  mandibular</a:t>
            </a:r>
            <a:r>
              <a:rPr sz="240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area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389890" indent="-326390">
              <a:lnSpc>
                <a:spcPct val="100000"/>
              </a:lnSpc>
              <a:buFont typeface="DejaVu Sans"/>
              <a:buChar char=""/>
              <a:tabLst>
                <a:tab pos="3898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etiology is unknown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38862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242570">
              <a:lnSpc>
                <a:spcPts val="3779"/>
              </a:lnSpc>
              <a:spcBef>
                <a:spcPts val="434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Regional  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O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d</a:t>
            </a:r>
            <a:r>
              <a:rPr sz="3200" i="0" spc="-15" dirty="0">
                <a:solidFill>
                  <a:srgbClr val="FFFFFF"/>
                </a:solidFill>
                <a:latin typeface="Century Schoolbook L"/>
                <a:cs typeface="Century Schoolbook L"/>
              </a:rPr>
              <a:t>o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n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to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d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y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s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pl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a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s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i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76800" y="1066800"/>
            <a:ext cx="4064000" cy="449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369" y="1694179"/>
            <a:ext cx="4097654" cy="2675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0525" marR="38100" indent="-340360">
              <a:lnSpc>
                <a:spcPct val="120800"/>
              </a:lnSpc>
              <a:spcBef>
                <a:spcPts val="100"/>
              </a:spcBef>
              <a:buFont typeface="DejaVu Sans"/>
              <a:buChar char=""/>
              <a:tabLst>
                <a:tab pos="377190" algn="l"/>
              </a:tabLst>
            </a:pPr>
            <a:r>
              <a:rPr sz="2400" dirty="0">
                <a:latin typeface="Century Schoolbook L"/>
                <a:cs typeface="Century Schoolbook L"/>
              </a:rPr>
              <a:t>teeth affected </a:t>
            </a:r>
            <a:r>
              <a:rPr sz="2400" spc="-5" dirty="0">
                <a:latin typeface="Century Schoolbook L"/>
                <a:cs typeface="Century Schoolbook L"/>
              </a:rPr>
              <a:t>may </a:t>
            </a:r>
            <a:r>
              <a:rPr sz="2400" spc="-190" dirty="0">
                <a:latin typeface="Century Schoolbook L"/>
                <a:cs typeface="Century Schoolbook L"/>
              </a:rPr>
              <a:t>exhibit  </a:t>
            </a:r>
            <a:r>
              <a:rPr sz="2400" dirty="0">
                <a:latin typeface="Century Schoolbook L"/>
                <a:cs typeface="Century Schoolbook L"/>
              </a:rPr>
              <a:t>a </a:t>
            </a:r>
            <a:r>
              <a:rPr sz="2400" spc="-5" dirty="0">
                <a:latin typeface="Century Schoolbook L"/>
                <a:cs typeface="Century Schoolbook L"/>
              </a:rPr>
              <a:t>delay or total failure </a:t>
            </a:r>
            <a:r>
              <a:rPr sz="2400" spc="-10" dirty="0">
                <a:latin typeface="Century Schoolbook L"/>
                <a:cs typeface="Century Schoolbook L"/>
              </a:rPr>
              <a:t>in  </a:t>
            </a:r>
            <a:r>
              <a:rPr sz="2400" spc="-5" dirty="0">
                <a:latin typeface="Century Schoolbook L"/>
                <a:cs typeface="Century Schoolbook L"/>
              </a:rPr>
              <a:t>eruption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2700">
              <a:latin typeface="Century Schoolbook L"/>
              <a:cs typeface="Century Schoolbook L"/>
            </a:endParaRPr>
          </a:p>
          <a:p>
            <a:pPr marL="390525" marR="43180" indent="-340360">
              <a:lnSpc>
                <a:spcPct val="120500"/>
              </a:lnSpc>
              <a:buFont typeface="DejaVu Sans"/>
              <a:buChar char=""/>
              <a:tabLst>
                <a:tab pos="3771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shape </a:t>
            </a:r>
            <a:r>
              <a:rPr sz="2400" spc="-10" dirty="0">
                <a:latin typeface="Century Schoolbook L"/>
                <a:cs typeface="Century Schoolbook L"/>
              </a:rPr>
              <a:t>is </a:t>
            </a:r>
            <a:r>
              <a:rPr sz="2400" spc="-5" dirty="0">
                <a:latin typeface="Century Schoolbook L"/>
                <a:cs typeface="Century Schoolbook L"/>
              </a:rPr>
              <a:t>altered, </a:t>
            </a:r>
            <a:r>
              <a:rPr sz="2400" spc="-145" dirty="0">
                <a:latin typeface="Century Schoolbook L"/>
                <a:cs typeface="Century Schoolbook L"/>
              </a:rPr>
              <a:t>irregular  </a:t>
            </a:r>
            <a:r>
              <a:rPr sz="2400" spc="-5" dirty="0">
                <a:latin typeface="Century Schoolbook L"/>
                <a:cs typeface="Century Schoolbook L"/>
              </a:rPr>
              <a:t>in </a:t>
            </a:r>
            <a:r>
              <a:rPr sz="2400" spc="-10" dirty="0">
                <a:latin typeface="Century Schoolbook L"/>
                <a:cs typeface="Century Schoolbook L"/>
              </a:rPr>
              <a:t>appearance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38862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242570">
              <a:lnSpc>
                <a:spcPts val="3779"/>
              </a:lnSpc>
              <a:spcBef>
                <a:spcPts val="434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Regional  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O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d</a:t>
            </a:r>
            <a:r>
              <a:rPr sz="3200" i="0" spc="-15" dirty="0">
                <a:solidFill>
                  <a:srgbClr val="FFFFFF"/>
                </a:solidFill>
                <a:latin typeface="Century Schoolbook L"/>
                <a:cs typeface="Century Schoolbook L"/>
              </a:rPr>
              <a:t>o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n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to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d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y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s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pl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a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s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i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0" y="609600"/>
            <a:ext cx="4064000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5769" y="1770379"/>
            <a:ext cx="4937125" cy="4367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17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3517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Radiographically: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DejaVu Sans"/>
              <a:buChar char=""/>
            </a:pPr>
            <a:endParaRPr sz="2650">
              <a:latin typeface="Century Schoolbook L"/>
              <a:cs typeface="Century Schoolbook L"/>
            </a:endParaRPr>
          </a:p>
          <a:p>
            <a:pPr marL="822960" marR="1234440" lvl="1" indent="-340360">
              <a:lnSpc>
                <a:spcPct val="120800"/>
              </a:lnSpc>
              <a:buFont typeface="DejaVu Sans"/>
              <a:buChar char=""/>
              <a:tabLst>
                <a:tab pos="8204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marked reduction </a:t>
            </a:r>
            <a:r>
              <a:rPr sz="2400" spc="-670" dirty="0">
                <a:latin typeface="Century Schoolbook L"/>
                <a:cs typeface="Century Schoolbook L"/>
              </a:rPr>
              <a:t>in </a:t>
            </a:r>
            <a:r>
              <a:rPr sz="2400" spc="-66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radiodensity</a:t>
            </a:r>
            <a:endParaRPr sz="2400">
              <a:latin typeface="Century Schoolbook L"/>
              <a:cs typeface="Century Schoolbook L"/>
            </a:endParaRPr>
          </a:p>
          <a:p>
            <a:pPr marL="822960" marR="896619" lvl="1" indent="-340360">
              <a:lnSpc>
                <a:spcPct val="120500"/>
              </a:lnSpc>
              <a:spcBef>
                <a:spcPts val="10"/>
              </a:spcBef>
              <a:buFont typeface="DejaVu Sans"/>
              <a:buChar char=""/>
              <a:tabLst>
                <a:tab pos="8204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teeth assume </a:t>
            </a:r>
            <a:r>
              <a:rPr sz="2400" dirty="0">
                <a:latin typeface="Century Schoolbook L"/>
                <a:cs typeface="Century Schoolbook L"/>
              </a:rPr>
              <a:t>a </a:t>
            </a:r>
            <a:r>
              <a:rPr sz="2400" spc="-195" dirty="0">
                <a:latin typeface="Century Schoolbook L"/>
                <a:cs typeface="Century Schoolbook L"/>
              </a:rPr>
              <a:t>“ghost”  </a:t>
            </a:r>
            <a:r>
              <a:rPr sz="2400" spc="-5" dirty="0">
                <a:latin typeface="Century Schoolbook L"/>
                <a:cs typeface="Century Schoolbook L"/>
              </a:rPr>
              <a:t>appearance</a:t>
            </a:r>
            <a:endParaRPr sz="2400">
              <a:latin typeface="Century Schoolbook L"/>
              <a:cs typeface="Century Schoolbook L"/>
            </a:endParaRPr>
          </a:p>
          <a:p>
            <a:pPr marL="822960" marR="43180" lvl="1" indent="-340360">
              <a:lnSpc>
                <a:spcPct val="120800"/>
              </a:lnSpc>
              <a:buFont typeface="DejaVu Sans"/>
              <a:buChar char=""/>
              <a:tabLst>
                <a:tab pos="8204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both enamel </a:t>
            </a:r>
            <a:r>
              <a:rPr sz="2400" dirty="0">
                <a:latin typeface="Century Schoolbook L"/>
                <a:cs typeface="Century Schoolbook L"/>
              </a:rPr>
              <a:t>+ </a:t>
            </a:r>
            <a:r>
              <a:rPr sz="2400" spc="-5" dirty="0">
                <a:latin typeface="Century Schoolbook L"/>
                <a:cs typeface="Century Schoolbook L"/>
              </a:rPr>
              <a:t>dentin </a:t>
            </a:r>
            <a:r>
              <a:rPr sz="2400" spc="-225" dirty="0">
                <a:latin typeface="Century Schoolbook L"/>
                <a:cs typeface="Century Schoolbook L"/>
              </a:rPr>
              <a:t>appear  </a:t>
            </a:r>
            <a:r>
              <a:rPr sz="2400" spc="-5" dirty="0">
                <a:latin typeface="Century Schoolbook L"/>
                <a:cs typeface="Century Schoolbook L"/>
              </a:rPr>
              <a:t>very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thin</a:t>
            </a:r>
            <a:endParaRPr sz="2400">
              <a:latin typeface="Century Schoolbook L"/>
              <a:cs typeface="Century Schoolbook L"/>
            </a:endParaRPr>
          </a:p>
          <a:p>
            <a:pPr marL="822960" marR="130810" lvl="1" indent="-340360">
              <a:lnSpc>
                <a:spcPct val="120800"/>
              </a:lnSpc>
              <a:buFont typeface="DejaVu Sans"/>
              <a:buChar char=""/>
              <a:tabLst>
                <a:tab pos="8204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pulp chamber is </a:t>
            </a:r>
            <a:r>
              <a:rPr sz="2400" spc="-125" dirty="0">
                <a:latin typeface="Century Schoolbook L"/>
                <a:cs typeface="Century Schoolbook L"/>
              </a:rPr>
              <a:t>exceedingly  </a:t>
            </a:r>
            <a:r>
              <a:rPr sz="2400" spc="-5" dirty="0">
                <a:latin typeface="Century Schoolbook L"/>
                <a:cs typeface="Century Schoolbook L"/>
              </a:rPr>
              <a:t>large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38862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242570">
              <a:lnSpc>
                <a:spcPts val="3779"/>
              </a:lnSpc>
              <a:spcBef>
                <a:spcPts val="434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Regional  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O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d</a:t>
            </a:r>
            <a:r>
              <a:rPr sz="3200" i="0" spc="-15" dirty="0">
                <a:solidFill>
                  <a:srgbClr val="FFFFFF"/>
                </a:solidFill>
                <a:latin typeface="Century Schoolbook L"/>
                <a:cs typeface="Century Schoolbook L"/>
              </a:rPr>
              <a:t>o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n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to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d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y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s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pl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a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s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i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a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5769" y="1770379"/>
            <a:ext cx="4665345" cy="2599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17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3517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Treatment: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DejaVu Sans"/>
              <a:buChar char=""/>
            </a:pPr>
            <a:endParaRPr sz="2650">
              <a:latin typeface="Century Schoolbook L"/>
              <a:cs typeface="Century Schoolbook L"/>
            </a:endParaRPr>
          </a:p>
          <a:p>
            <a:pPr marL="822960" marR="229235" lvl="1" indent="-340360">
              <a:lnSpc>
                <a:spcPct val="120800"/>
              </a:lnSpc>
              <a:buFont typeface="DejaVu Sans"/>
              <a:buChar char=""/>
              <a:tabLst>
                <a:tab pos="8204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poor cosmetic </a:t>
            </a:r>
            <a:r>
              <a:rPr sz="2400" spc="-135" dirty="0">
                <a:latin typeface="Century Schoolbook L"/>
                <a:cs typeface="Century Schoolbook L"/>
              </a:rPr>
              <a:t>appearance  </a:t>
            </a:r>
            <a:r>
              <a:rPr sz="2400" dirty="0">
                <a:latin typeface="Century Schoolbook L"/>
                <a:cs typeface="Century Schoolbook L"/>
              </a:rPr>
              <a:t>of </a:t>
            </a:r>
            <a:r>
              <a:rPr sz="2400" spc="-5" dirty="0">
                <a:latin typeface="Century Schoolbook L"/>
                <a:cs typeface="Century Schoolbook L"/>
              </a:rPr>
              <a:t>teeth</a:t>
            </a:r>
            <a:endParaRPr sz="2400">
              <a:latin typeface="Century Schoolbook L"/>
              <a:cs typeface="Century Schoolbook L"/>
            </a:endParaRPr>
          </a:p>
          <a:p>
            <a:pPr marL="822960" marR="43180" lvl="1" indent="-340360">
              <a:lnSpc>
                <a:spcPct val="120500"/>
              </a:lnSpc>
              <a:spcBef>
                <a:spcPts val="10"/>
              </a:spcBef>
              <a:buFont typeface="DejaVu Sans"/>
              <a:buChar char=""/>
              <a:tabLst>
                <a:tab pos="8204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extraction with </a:t>
            </a:r>
            <a:r>
              <a:rPr sz="2400" spc="-125" dirty="0">
                <a:latin typeface="Century Schoolbook L"/>
                <a:cs typeface="Century Schoolbook L"/>
              </a:rPr>
              <a:t>restoration  </a:t>
            </a:r>
            <a:r>
              <a:rPr sz="2400" dirty="0">
                <a:latin typeface="Century Schoolbook L"/>
                <a:cs typeface="Century Schoolbook L"/>
              </a:rPr>
              <a:t>by </a:t>
            </a:r>
            <a:r>
              <a:rPr sz="2400" spc="-5" dirty="0">
                <a:latin typeface="Century Schoolbook L"/>
                <a:cs typeface="Century Schoolbook L"/>
              </a:rPr>
              <a:t>prosthetic</a:t>
            </a:r>
            <a:r>
              <a:rPr sz="2400" spc="-2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appliance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38862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242570">
              <a:lnSpc>
                <a:spcPts val="3779"/>
              </a:lnSpc>
              <a:spcBef>
                <a:spcPts val="434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Regional  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O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d</a:t>
            </a:r>
            <a:r>
              <a:rPr sz="3200" i="0" spc="-15" dirty="0">
                <a:solidFill>
                  <a:srgbClr val="FFFFFF"/>
                </a:solidFill>
                <a:latin typeface="Century Schoolbook L"/>
                <a:cs typeface="Century Schoolbook L"/>
              </a:rPr>
              <a:t>o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n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to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d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y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s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pl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a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s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i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a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970" y="1770379"/>
            <a:ext cx="4535170" cy="4808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25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normal thickness</a:t>
            </a:r>
            <a:r>
              <a:rPr sz="240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enamel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402590" indent="-326390">
              <a:lnSpc>
                <a:spcPct val="100000"/>
              </a:lnSpc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extremely thin</a:t>
            </a:r>
            <a:r>
              <a:rPr sz="2400" spc="-2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dentin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402590" indent="-326390">
              <a:lnSpc>
                <a:spcPct val="100000"/>
              </a:lnSpc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enlarged</a:t>
            </a:r>
            <a:r>
              <a:rPr sz="2400" spc="-1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pulps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DejaVu Sans"/>
              <a:buChar char=""/>
            </a:pPr>
            <a:endParaRPr sz="2650">
              <a:latin typeface="Century Schoolbook L"/>
              <a:cs typeface="Century Schoolbook L"/>
            </a:endParaRPr>
          </a:p>
          <a:p>
            <a:pPr marL="416559" marR="490855" indent="-340360">
              <a:lnSpc>
                <a:spcPct val="120800"/>
              </a:lnSpc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thin dentin may </a:t>
            </a:r>
            <a:r>
              <a:rPr sz="2400" spc="-10" dirty="0">
                <a:latin typeface="Century Schoolbook L"/>
                <a:cs typeface="Century Schoolbook L"/>
              </a:rPr>
              <a:t>involve  </a:t>
            </a:r>
            <a:r>
              <a:rPr sz="2400" spc="-5" dirty="0">
                <a:latin typeface="Century Schoolbook L"/>
                <a:cs typeface="Century Schoolbook L"/>
              </a:rPr>
              <a:t>entire tooth or be isolated  </a:t>
            </a:r>
            <a:r>
              <a:rPr sz="2400" dirty="0">
                <a:latin typeface="Century Schoolbook L"/>
                <a:cs typeface="Century Schoolbook L"/>
              </a:rPr>
              <a:t>to </a:t>
            </a:r>
            <a:r>
              <a:rPr sz="2400" spc="-5" dirty="0">
                <a:latin typeface="Century Schoolbook L"/>
                <a:cs typeface="Century Schoolbook L"/>
              </a:rPr>
              <a:t>the root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402590" indent="-326390">
              <a:lnSpc>
                <a:spcPct val="100000"/>
              </a:lnSpc>
              <a:buFont typeface="DejaVu Sans"/>
              <a:buChar char=""/>
              <a:tabLst>
                <a:tab pos="402590" algn="l"/>
              </a:tabLst>
            </a:pPr>
            <a:r>
              <a:rPr sz="2400" dirty="0">
                <a:latin typeface="Century Schoolbook L"/>
                <a:cs typeface="Century Schoolbook L"/>
              </a:rPr>
              <a:t>most </a:t>
            </a:r>
            <a:r>
              <a:rPr sz="2400" spc="-5" dirty="0">
                <a:latin typeface="Century Schoolbook L"/>
                <a:cs typeface="Century Schoolbook L"/>
              </a:rPr>
              <a:t>frequently </a:t>
            </a:r>
            <a:r>
              <a:rPr sz="2400" spc="-10" dirty="0">
                <a:latin typeface="Century Schoolbook L"/>
                <a:cs typeface="Century Schoolbook L"/>
              </a:rPr>
              <a:t>in</a:t>
            </a:r>
            <a:r>
              <a:rPr sz="2400" spc="-30" dirty="0">
                <a:latin typeface="Century Schoolbook L"/>
                <a:cs typeface="Century Schoolbook L"/>
              </a:rPr>
              <a:t> </a:t>
            </a:r>
            <a:r>
              <a:rPr sz="2400" spc="-100" dirty="0">
                <a:latin typeface="Century Schoolbook L"/>
                <a:cs typeface="Century Schoolbook L"/>
              </a:rPr>
              <a:t>deciduous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3886200" cy="76200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330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0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Shell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Tooth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0"/>
            <a:ext cx="443865" cy="6858000"/>
          </a:xfrm>
          <a:custGeom>
            <a:avLst/>
            <a:gdLst/>
            <a:ahLst/>
            <a:cxnLst/>
            <a:rect l="l" t="t" r="r" b="b"/>
            <a:pathLst>
              <a:path w="443865" h="6858000">
                <a:moveTo>
                  <a:pt x="0" y="6858000"/>
                </a:moveTo>
                <a:lnTo>
                  <a:pt x="443866" y="6858000"/>
                </a:lnTo>
                <a:lnTo>
                  <a:pt x="44386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2AD">
              <a:alpha val="53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2013" y="0"/>
            <a:ext cx="3810" cy="6858000"/>
          </a:xfrm>
          <a:custGeom>
            <a:avLst/>
            <a:gdLst/>
            <a:ahLst/>
            <a:cxnLst/>
            <a:rect l="l" t="t" r="r" b="b"/>
            <a:pathLst>
              <a:path w="3809" h="6858000">
                <a:moveTo>
                  <a:pt x="0" y="6858000"/>
                </a:moveTo>
                <a:lnTo>
                  <a:pt x="3813" y="6858000"/>
                </a:lnTo>
                <a:lnTo>
                  <a:pt x="381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2AD">
              <a:alpha val="53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42973" y="0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6858000"/>
                </a:moveTo>
                <a:lnTo>
                  <a:pt x="47626" y="6858000"/>
                </a:lnTo>
                <a:lnTo>
                  <a:pt x="4762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2AD">
              <a:alpha val="53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5590" y="0"/>
            <a:ext cx="105410" cy="6858000"/>
          </a:xfrm>
          <a:custGeom>
            <a:avLst/>
            <a:gdLst/>
            <a:ahLst/>
            <a:cxnLst/>
            <a:rect l="l" t="t" r="r" b="b"/>
            <a:pathLst>
              <a:path w="105410" h="6858000">
                <a:moveTo>
                  <a:pt x="105410" y="0"/>
                </a:moveTo>
                <a:lnTo>
                  <a:pt x="0" y="0"/>
                </a:lnTo>
                <a:lnTo>
                  <a:pt x="0" y="6858000"/>
                </a:lnTo>
                <a:lnTo>
                  <a:pt x="105410" y="6858000"/>
                </a:lnTo>
                <a:close/>
              </a:path>
            </a:pathLst>
          </a:custGeom>
          <a:solidFill>
            <a:srgbClr val="FFD8CD">
              <a:alpha val="35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990600" y="0"/>
            <a:ext cx="228600" cy="6858000"/>
            <a:chOff x="990600" y="0"/>
            <a:chExt cx="228600" cy="6858000"/>
          </a:xfrm>
        </p:grpSpPr>
        <p:sp>
          <p:nvSpPr>
            <p:cNvPr id="7" name="object 7"/>
            <p:cNvSpPr/>
            <p:nvPr/>
          </p:nvSpPr>
          <p:spPr>
            <a:xfrm>
              <a:off x="990600" y="0"/>
              <a:ext cx="151130" cy="6858000"/>
            </a:xfrm>
            <a:custGeom>
              <a:avLst/>
              <a:gdLst/>
              <a:ahLst/>
              <a:cxnLst/>
              <a:rect l="l" t="t" r="r" b="b"/>
              <a:pathLst>
                <a:path w="151130" h="6858000">
                  <a:moveTo>
                    <a:pt x="0" y="6858000"/>
                  </a:moveTo>
                  <a:lnTo>
                    <a:pt x="151130" y="6858000"/>
                  </a:lnTo>
                  <a:lnTo>
                    <a:pt x="15113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D8CD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41729" y="0"/>
              <a:ext cx="77470" cy="6858000"/>
            </a:xfrm>
            <a:custGeom>
              <a:avLst/>
              <a:gdLst/>
              <a:ahLst/>
              <a:cxnLst/>
              <a:rect l="l" t="t" r="r" b="b"/>
              <a:pathLst>
                <a:path w="77469" h="6858000">
                  <a:moveTo>
                    <a:pt x="0" y="6858000"/>
                  </a:moveTo>
                  <a:lnTo>
                    <a:pt x="77469" y="6858000"/>
                  </a:lnTo>
                  <a:lnTo>
                    <a:pt x="77469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CE7">
                <a:alpha val="70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2954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7">
              <a:alpha val="70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667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57146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824866" y="0"/>
            <a:ext cx="118110" cy="6858000"/>
            <a:chOff x="824866" y="0"/>
            <a:chExt cx="118110" cy="6858000"/>
          </a:xfrm>
        </p:grpSpPr>
        <p:sp>
          <p:nvSpPr>
            <p:cNvPr id="12" name="object 12"/>
            <p:cNvSpPr/>
            <p:nvPr/>
          </p:nvSpPr>
          <p:spPr>
            <a:xfrm>
              <a:off x="885826" y="0"/>
              <a:ext cx="57150" cy="6858000"/>
            </a:xfrm>
            <a:custGeom>
              <a:avLst/>
              <a:gdLst/>
              <a:ahLst/>
              <a:cxnLst/>
              <a:rect l="l" t="t" r="r" b="b"/>
              <a:pathLst>
                <a:path w="57150" h="6858000">
                  <a:moveTo>
                    <a:pt x="0" y="6858000"/>
                  </a:moveTo>
                  <a:lnTo>
                    <a:pt x="57146" y="6858000"/>
                  </a:lnTo>
                  <a:lnTo>
                    <a:pt x="57146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CE7">
                <a:alpha val="8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24866" y="0"/>
              <a:ext cx="57150" cy="6858000"/>
            </a:xfrm>
            <a:custGeom>
              <a:avLst/>
              <a:gdLst/>
              <a:ahLst/>
              <a:cxnLst/>
              <a:rect l="l" t="t" r="r" b="b"/>
              <a:pathLst>
                <a:path w="57150" h="6858000">
                  <a:moveTo>
                    <a:pt x="0" y="6858000"/>
                  </a:moveTo>
                  <a:lnTo>
                    <a:pt x="57146" y="6858000"/>
                  </a:lnTo>
                  <a:lnTo>
                    <a:pt x="57146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DC2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172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28393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66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9344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1351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57146">
            <a:solidFill>
              <a:srgbClr val="FDC2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609600" y="0"/>
            <a:ext cx="1661160" cy="6858000"/>
            <a:chOff x="609600" y="0"/>
            <a:chExt cx="1661160" cy="6858000"/>
          </a:xfrm>
        </p:grpSpPr>
        <p:sp>
          <p:nvSpPr>
            <p:cNvPr id="18" name="object 18"/>
            <p:cNvSpPr/>
            <p:nvPr/>
          </p:nvSpPr>
          <p:spPr>
            <a:xfrm>
              <a:off x="1219200" y="0"/>
              <a:ext cx="76200" cy="6858000"/>
            </a:xfrm>
            <a:custGeom>
              <a:avLst/>
              <a:gdLst/>
              <a:ahLst/>
              <a:cxnLst/>
              <a:rect l="l" t="t" r="r" b="b"/>
              <a:pathLst>
                <a:path w="76200" h="6858000">
                  <a:moveTo>
                    <a:pt x="762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6200" y="6858000"/>
                  </a:lnTo>
                  <a:close/>
                </a:path>
              </a:pathLst>
            </a:custGeom>
            <a:solidFill>
              <a:srgbClr val="FDC2AD">
                <a:alpha val="50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09600" y="3429000"/>
              <a:ext cx="1341120" cy="2080260"/>
            </a:xfrm>
            <a:custGeom>
              <a:avLst/>
              <a:gdLst/>
              <a:ahLst/>
              <a:cxnLst/>
              <a:rect l="l" t="t" r="r" b="b"/>
              <a:pathLst>
                <a:path w="1341120" h="2080260">
                  <a:moveTo>
                    <a:pt x="1295400" y="647700"/>
                  </a:moveTo>
                  <a:lnTo>
                    <a:pt x="1293672" y="598208"/>
                  </a:lnTo>
                  <a:lnTo>
                    <a:pt x="1288580" y="549897"/>
                  </a:lnTo>
                  <a:lnTo>
                    <a:pt x="1280223" y="502869"/>
                  </a:lnTo>
                  <a:lnTo>
                    <a:pt x="1268730" y="457238"/>
                  </a:lnTo>
                  <a:lnTo>
                    <a:pt x="1254188" y="413118"/>
                  </a:lnTo>
                  <a:lnTo>
                    <a:pt x="1236700" y="370624"/>
                  </a:lnTo>
                  <a:lnTo>
                    <a:pt x="1216406" y="329844"/>
                  </a:lnTo>
                  <a:lnTo>
                    <a:pt x="1193393" y="290906"/>
                  </a:lnTo>
                  <a:lnTo>
                    <a:pt x="1167777" y="253923"/>
                  </a:lnTo>
                  <a:lnTo>
                    <a:pt x="1139672" y="218986"/>
                  </a:lnTo>
                  <a:lnTo>
                    <a:pt x="1109179" y="186220"/>
                  </a:lnTo>
                  <a:lnTo>
                    <a:pt x="1076413" y="155727"/>
                  </a:lnTo>
                  <a:lnTo>
                    <a:pt x="1041476" y="127622"/>
                  </a:lnTo>
                  <a:lnTo>
                    <a:pt x="1004493" y="102006"/>
                  </a:lnTo>
                  <a:lnTo>
                    <a:pt x="965555" y="78994"/>
                  </a:lnTo>
                  <a:lnTo>
                    <a:pt x="924775" y="58699"/>
                  </a:lnTo>
                  <a:lnTo>
                    <a:pt x="882281" y="41211"/>
                  </a:lnTo>
                  <a:lnTo>
                    <a:pt x="838161" y="26670"/>
                  </a:lnTo>
                  <a:lnTo>
                    <a:pt x="792530" y="15176"/>
                  </a:lnTo>
                  <a:lnTo>
                    <a:pt x="745502" y="6819"/>
                  </a:lnTo>
                  <a:lnTo>
                    <a:pt x="697191" y="1727"/>
                  </a:lnTo>
                  <a:lnTo>
                    <a:pt x="647700" y="0"/>
                  </a:lnTo>
                  <a:lnTo>
                    <a:pt x="598043" y="1727"/>
                  </a:lnTo>
                  <a:lnTo>
                    <a:pt x="549592" y="6819"/>
                  </a:lnTo>
                  <a:lnTo>
                    <a:pt x="502462" y="15176"/>
                  </a:lnTo>
                  <a:lnTo>
                    <a:pt x="456768" y="26670"/>
                  </a:lnTo>
                  <a:lnTo>
                    <a:pt x="412597" y="41211"/>
                  </a:lnTo>
                  <a:lnTo>
                    <a:pt x="370052" y="58699"/>
                  </a:lnTo>
                  <a:lnTo>
                    <a:pt x="329272" y="78994"/>
                  </a:lnTo>
                  <a:lnTo>
                    <a:pt x="290334" y="102006"/>
                  </a:lnTo>
                  <a:lnTo>
                    <a:pt x="253365" y="127622"/>
                  </a:lnTo>
                  <a:lnTo>
                    <a:pt x="218465" y="155727"/>
                  </a:lnTo>
                  <a:lnTo>
                    <a:pt x="185737" y="186220"/>
                  </a:lnTo>
                  <a:lnTo>
                    <a:pt x="155282" y="218986"/>
                  </a:lnTo>
                  <a:lnTo>
                    <a:pt x="127228" y="253923"/>
                  </a:lnTo>
                  <a:lnTo>
                    <a:pt x="101676" y="290906"/>
                  </a:lnTo>
                  <a:lnTo>
                    <a:pt x="78714" y="329844"/>
                  </a:lnTo>
                  <a:lnTo>
                    <a:pt x="58470" y="370624"/>
                  </a:lnTo>
                  <a:lnTo>
                    <a:pt x="41059" y="413118"/>
                  </a:lnTo>
                  <a:lnTo>
                    <a:pt x="26555" y="457238"/>
                  </a:lnTo>
                  <a:lnTo>
                    <a:pt x="15100" y="502869"/>
                  </a:lnTo>
                  <a:lnTo>
                    <a:pt x="6781" y="549897"/>
                  </a:lnTo>
                  <a:lnTo>
                    <a:pt x="1701" y="598208"/>
                  </a:lnTo>
                  <a:lnTo>
                    <a:pt x="0" y="647700"/>
                  </a:lnTo>
                  <a:lnTo>
                    <a:pt x="1701" y="697204"/>
                  </a:lnTo>
                  <a:lnTo>
                    <a:pt x="6781" y="745515"/>
                  </a:lnTo>
                  <a:lnTo>
                    <a:pt x="15100" y="792543"/>
                  </a:lnTo>
                  <a:lnTo>
                    <a:pt x="26555" y="838174"/>
                  </a:lnTo>
                  <a:lnTo>
                    <a:pt x="41059" y="882294"/>
                  </a:lnTo>
                  <a:lnTo>
                    <a:pt x="58470" y="924788"/>
                  </a:lnTo>
                  <a:lnTo>
                    <a:pt x="78714" y="965568"/>
                  </a:lnTo>
                  <a:lnTo>
                    <a:pt x="101676" y="1004506"/>
                  </a:lnTo>
                  <a:lnTo>
                    <a:pt x="127228" y="1041488"/>
                  </a:lnTo>
                  <a:lnTo>
                    <a:pt x="155282" y="1076426"/>
                  </a:lnTo>
                  <a:lnTo>
                    <a:pt x="185737" y="1109192"/>
                  </a:lnTo>
                  <a:lnTo>
                    <a:pt x="218465" y="1139685"/>
                  </a:lnTo>
                  <a:lnTo>
                    <a:pt x="253365" y="1167790"/>
                  </a:lnTo>
                  <a:lnTo>
                    <a:pt x="290334" y="1193406"/>
                  </a:lnTo>
                  <a:lnTo>
                    <a:pt x="329272" y="1216418"/>
                  </a:lnTo>
                  <a:lnTo>
                    <a:pt x="370052" y="1236713"/>
                  </a:lnTo>
                  <a:lnTo>
                    <a:pt x="412597" y="1254201"/>
                  </a:lnTo>
                  <a:lnTo>
                    <a:pt x="456768" y="1268742"/>
                  </a:lnTo>
                  <a:lnTo>
                    <a:pt x="502462" y="1280236"/>
                  </a:lnTo>
                  <a:lnTo>
                    <a:pt x="549592" y="1288592"/>
                  </a:lnTo>
                  <a:lnTo>
                    <a:pt x="598043" y="1293685"/>
                  </a:lnTo>
                  <a:lnTo>
                    <a:pt x="647700" y="1295400"/>
                  </a:lnTo>
                  <a:lnTo>
                    <a:pt x="697191" y="1293685"/>
                  </a:lnTo>
                  <a:lnTo>
                    <a:pt x="745502" y="1288592"/>
                  </a:lnTo>
                  <a:lnTo>
                    <a:pt x="792530" y="1280236"/>
                  </a:lnTo>
                  <a:lnTo>
                    <a:pt x="838161" y="1268742"/>
                  </a:lnTo>
                  <a:lnTo>
                    <a:pt x="882281" y="1254201"/>
                  </a:lnTo>
                  <a:lnTo>
                    <a:pt x="924775" y="1236713"/>
                  </a:lnTo>
                  <a:lnTo>
                    <a:pt x="965555" y="1216418"/>
                  </a:lnTo>
                  <a:lnTo>
                    <a:pt x="1004493" y="1193406"/>
                  </a:lnTo>
                  <a:lnTo>
                    <a:pt x="1041476" y="1167790"/>
                  </a:lnTo>
                  <a:lnTo>
                    <a:pt x="1076413" y="1139685"/>
                  </a:lnTo>
                  <a:lnTo>
                    <a:pt x="1109179" y="1109192"/>
                  </a:lnTo>
                  <a:lnTo>
                    <a:pt x="1139672" y="1076426"/>
                  </a:lnTo>
                  <a:lnTo>
                    <a:pt x="1167777" y="1041488"/>
                  </a:lnTo>
                  <a:lnTo>
                    <a:pt x="1193393" y="1004506"/>
                  </a:lnTo>
                  <a:lnTo>
                    <a:pt x="1216406" y="965568"/>
                  </a:lnTo>
                  <a:lnTo>
                    <a:pt x="1236700" y="924788"/>
                  </a:lnTo>
                  <a:lnTo>
                    <a:pt x="1254188" y="882294"/>
                  </a:lnTo>
                  <a:lnTo>
                    <a:pt x="1268730" y="838174"/>
                  </a:lnTo>
                  <a:lnTo>
                    <a:pt x="1280223" y="792543"/>
                  </a:lnTo>
                  <a:lnTo>
                    <a:pt x="1288580" y="745515"/>
                  </a:lnTo>
                  <a:lnTo>
                    <a:pt x="1293672" y="697204"/>
                  </a:lnTo>
                  <a:lnTo>
                    <a:pt x="1295400" y="647700"/>
                  </a:lnTo>
                  <a:close/>
                </a:path>
                <a:path w="1341120" h="2080260">
                  <a:moveTo>
                    <a:pt x="1341120" y="1758950"/>
                  </a:moveTo>
                  <a:lnTo>
                    <a:pt x="1337754" y="1710537"/>
                  </a:lnTo>
                  <a:lnTo>
                    <a:pt x="1327962" y="1664639"/>
                  </a:lnTo>
                  <a:lnTo>
                    <a:pt x="1312151" y="1621701"/>
                  </a:lnTo>
                  <a:lnTo>
                    <a:pt x="1290777" y="1582166"/>
                  </a:lnTo>
                  <a:lnTo>
                    <a:pt x="1264259" y="1546466"/>
                  </a:lnTo>
                  <a:lnTo>
                    <a:pt x="1233017" y="1515059"/>
                  </a:lnTo>
                  <a:lnTo>
                    <a:pt x="1197483" y="1488363"/>
                  </a:lnTo>
                  <a:lnTo>
                    <a:pt x="1158100" y="1466837"/>
                  </a:lnTo>
                  <a:lnTo>
                    <a:pt x="1115275" y="1450911"/>
                  </a:lnTo>
                  <a:lnTo>
                    <a:pt x="1069467" y="1441030"/>
                  </a:lnTo>
                  <a:lnTo>
                    <a:pt x="1021080" y="1437640"/>
                  </a:lnTo>
                  <a:lnTo>
                    <a:pt x="972654" y="1441030"/>
                  </a:lnTo>
                  <a:lnTo>
                    <a:pt x="926757" y="1450911"/>
                  </a:lnTo>
                  <a:lnTo>
                    <a:pt x="883818" y="1466837"/>
                  </a:lnTo>
                  <a:lnTo>
                    <a:pt x="844283" y="1488363"/>
                  </a:lnTo>
                  <a:lnTo>
                    <a:pt x="808583" y="1515059"/>
                  </a:lnTo>
                  <a:lnTo>
                    <a:pt x="777176" y="1546466"/>
                  </a:lnTo>
                  <a:lnTo>
                    <a:pt x="750481" y="1582166"/>
                  </a:lnTo>
                  <a:lnTo>
                    <a:pt x="728954" y="1621701"/>
                  </a:lnTo>
                  <a:lnTo>
                    <a:pt x="713028" y="1664639"/>
                  </a:lnTo>
                  <a:lnTo>
                    <a:pt x="703148" y="1710537"/>
                  </a:lnTo>
                  <a:lnTo>
                    <a:pt x="699770" y="1758950"/>
                  </a:lnTo>
                  <a:lnTo>
                    <a:pt x="703148" y="1807375"/>
                  </a:lnTo>
                  <a:lnTo>
                    <a:pt x="713028" y="1853272"/>
                  </a:lnTo>
                  <a:lnTo>
                    <a:pt x="728954" y="1896211"/>
                  </a:lnTo>
                  <a:lnTo>
                    <a:pt x="750481" y="1935746"/>
                  </a:lnTo>
                  <a:lnTo>
                    <a:pt x="777176" y="1971446"/>
                  </a:lnTo>
                  <a:lnTo>
                    <a:pt x="808583" y="2002853"/>
                  </a:lnTo>
                  <a:lnTo>
                    <a:pt x="844283" y="2029548"/>
                  </a:lnTo>
                  <a:lnTo>
                    <a:pt x="883818" y="2051075"/>
                  </a:lnTo>
                  <a:lnTo>
                    <a:pt x="926757" y="2067001"/>
                  </a:lnTo>
                  <a:lnTo>
                    <a:pt x="972654" y="2076881"/>
                  </a:lnTo>
                  <a:lnTo>
                    <a:pt x="1021080" y="2080260"/>
                  </a:lnTo>
                  <a:lnTo>
                    <a:pt x="1069467" y="2076881"/>
                  </a:lnTo>
                  <a:lnTo>
                    <a:pt x="1115275" y="2067001"/>
                  </a:lnTo>
                  <a:lnTo>
                    <a:pt x="1158100" y="2051075"/>
                  </a:lnTo>
                  <a:lnTo>
                    <a:pt x="1197483" y="2029548"/>
                  </a:lnTo>
                  <a:lnTo>
                    <a:pt x="1233017" y="2002853"/>
                  </a:lnTo>
                  <a:lnTo>
                    <a:pt x="1264259" y="1971446"/>
                  </a:lnTo>
                  <a:lnTo>
                    <a:pt x="1290777" y="1935746"/>
                  </a:lnTo>
                  <a:lnTo>
                    <a:pt x="1312151" y="1896211"/>
                  </a:lnTo>
                  <a:lnTo>
                    <a:pt x="1327962" y="1853272"/>
                  </a:lnTo>
                  <a:lnTo>
                    <a:pt x="1337754" y="1807375"/>
                  </a:lnTo>
                  <a:lnTo>
                    <a:pt x="1341120" y="1758950"/>
                  </a:lnTo>
                  <a:close/>
                </a:path>
              </a:pathLst>
            </a:custGeom>
            <a:solidFill>
              <a:srgbClr val="FD85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90930" y="5500370"/>
              <a:ext cx="137159" cy="13589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63700" y="4495800"/>
              <a:ext cx="607060" cy="1567180"/>
            </a:xfrm>
            <a:custGeom>
              <a:avLst/>
              <a:gdLst/>
              <a:ahLst/>
              <a:cxnLst/>
              <a:rect l="l" t="t" r="r" b="b"/>
              <a:pathLst>
                <a:path w="607060" h="1567179">
                  <a:moveTo>
                    <a:pt x="274320" y="1428750"/>
                  </a:moveTo>
                  <a:lnTo>
                    <a:pt x="267487" y="1384744"/>
                  </a:lnTo>
                  <a:lnTo>
                    <a:pt x="248348" y="1347012"/>
                  </a:lnTo>
                  <a:lnTo>
                    <a:pt x="218897" y="1317561"/>
                  </a:lnTo>
                  <a:lnTo>
                    <a:pt x="181165" y="1298422"/>
                  </a:lnTo>
                  <a:lnTo>
                    <a:pt x="137160" y="1291590"/>
                  </a:lnTo>
                  <a:lnTo>
                    <a:pt x="92659" y="1298422"/>
                  </a:lnTo>
                  <a:lnTo>
                    <a:pt x="54864" y="1317561"/>
                  </a:lnTo>
                  <a:lnTo>
                    <a:pt x="25603" y="1347012"/>
                  </a:lnTo>
                  <a:lnTo>
                    <a:pt x="6705" y="1384744"/>
                  </a:lnTo>
                  <a:lnTo>
                    <a:pt x="0" y="1428750"/>
                  </a:lnTo>
                  <a:lnTo>
                    <a:pt x="6705" y="1472895"/>
                  </a:lnTo>
                  <a:lnTo>
                    <a:pt x="25603" y="1510944"/>
                  </a:lnTo>
                  <a:lnTo>
                    <a:pt x="54864" y="1540764"/>
                  </a:lnTo>
                  <a:lnTo>
                    <a:pt x="92659" y="1560220"/>
                  </a:lnTo>
                  <a:lnTo>
                    <a:pt x="137160" y="1567180"/>
                  </a:lnTo>
                  <a:lnTo>
                    <a:pt x="181165" y="1560220"/>
                  </a:lnTo>
                  <a:lnTo>
                    <a:pt x="218897" y="1540764"/>
                  </a:lnTo>
                  <a:lnTo>
                    <a:pt x="248348" y="1510944"/>
                  </a:lnTo>
                  <a:lnTo>
                    <a:pt x="267487" y="1472895"/>
                  </a:lnTo>
                  <a:lnTo>
                    <a:pt x="274320" y="1428750"/>
                  </a:lnTo>
                  <a:close/>
                </a:path>
                <a:path w="607060" h="1567179">
                  <a:moveTo>
                    <a:pt x="607060" y="181610"/>
                  </a:moveTo>
                  <a:lnTo>
                    <a:pt x="600646" y="132448"/>
                  </a:lnTo>
                  <a:lnTo>
                    <a:pt x="582498" y="88811"/>
                  </a:lnTo>
                  <a:lnTo>
                    <a:pt x="554189" y="52235"/>
                  </a:lnTo>
                  <a:lnTo>
                    <a:pt x="517309" y="24231"/>
                  </a:lnTo>
                  <a:lnTo>
                    <a:pt x="473443" y="6311"/>
                  </a:lnTo>
                  <a:lnTo>
                    <a:pt x="424180" y="0"/>
                  </a:lnTo>
                  <a:lnTo>
                    <a:pt x="374472" y="6311"/>
                  </a:lnTo>
                  <a:lnTo>
                    <a:pt x="330479" y="24231"/>
                  </a:lnTo>
                  <a:lnTo>
                    <a:pt x="293687" y="52235"/>
                  </a:lnTo>
                  <a:lnTo>
                    <a:pt x="265569" y="88811"/>
                  </a:lnTo>
                  <a:lnTo>
                    <a:pt x="247611" y="132448"/>
                  </a:lnTo>
                  <a:lnTo>
                    <a:pt x="241300" y="181610"/>
                  </a:lnTo>
                  <a:lnTo>
                    <a:pt x="247611" y="231317"/>
                  </a:lnTo>
                  <a:lnTo>
                    <a:pt x="265569" y="275310"/>
                  </a:lnTo>
                  <a:lnTo>
                    <a:pt x="293687" y="312102"/>
                  </a:lnTo>
                  <a:lnTo>
                    <a:pt x="330479" y="340220"/>
                  </a:lnTo>
                  <a:lnTo>
                    <a:pt x="374472" y="358178"/>
                  </a:lnTo>
                  <a:lnTo>
                    <a:pt x="424180" y="364490"/>
                  </a:lnTo>
                  <a:lnTo>
                    <a:pt x="473443" y="358178"/>
                  </a:lnTo>
                  <a:lnTo>
                    <a:pt x="517309" y="340220"/>
                  </a:lnTo>
                  <a:lnTo>
                    <a:pt x="554189" y="312102"/>
                  </a:lnTo>
                  <a:lnTo>
                    <a:pt x="582498" y="275310"/>
                  </a:lnTo>
                  <a:lnTo>
                    <a:pt x="600646" y="231317"/>
                  </a:lnTo>
                  <a:lnTo>
                    <a:pt x="607060" y="181610"/>
                  </a:lnTo>
                  <a:close/>
                </a:path>
              </a:pathLst>
            </a:custGeom>
            <a:solidFill>
              <a:srgbClr val="FD85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915669" y="110490"/>
            <a:ext cx="2258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References: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902969" y="840740"/>
            <a:ext cx="1750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5400" spc="2827" baseline="5401" dirty="0">
                <a:latin typeface="DejaVu Sans"/>
                <a:cs typeface="DejaVu Sans"/>
              </a:rPr>
              <a:t></a:t>
            </a:r>
            <a:r>
              <a:rPr sz="3600" spc="-320" dirty="0">
                <a:latin typeface="DejaVu Sans"/>
                <a:cs typeface="DejaVu Sans"/>
              </a:rPr>
              <a:t> </a:t>
            </a:r>
            <a:r>
              <a:rPr sz="3600" b="1" i="1" spc="-415" dirty="0">
                <a:latin typeface="Nimbus Roman No9 L"/>
                <a:cs typeface="Nimbus Roman No9 L"/>
              </a:rPr>
              <a:t>Books</a:t>
            </a:r>
            <a:endParaRPr sz="3600">
              <a:latin typeface="Nimbus Roman No9 L"/>
              <a:cs typeface="Nimbus Roman No9 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0" marR="728980" indent="-41910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419100" algn="l"/>
              </a:tabLst>
            </a:pPr>
            <a:r>
              <a:rPr sz="2400" spc="-5" dirty="0"/>
              <a:t>Cawson, R.A: Cawson’s Essentials </a:t>
            </a:r>
            <a:r>
              <a:rPr sz="2400" dirty="0"/>
              <a:t>of </a:t>
            </a:r>
            <a:r>
              <a:rPr sz="2400" spc="-320" dirty="0"/>
              <a:t>Oral  </a:t>
            </a:r>
            <a:r>
              <a:rPr sz="2400" spc="-5" dirty="0"/>
              <a:t>Oral Pathology and Oral</a:t>
            </a:r>
            <a:r>
              <a:rPr sz="2400" spc="10" dirty="0"/>
              <a:t> </a:t>
            </a:r>
            <a:r>
              <a:rPr sz="2400" spc="-5" dirty="0"/>
              <a:t>Medicine,</a:t>
            </a:r>
            <a:endParaRPr sz="2400"/>
          </a:p>
          <a:p>
            <a:pPr marL="939800">
              <a:lnSpc>
                <a:spcPct val="100000"/>
              </a:lnSpc>
            </a:pPr>
            <a:r>
              <a:rPr spc="-10" dirty="0"/>
              <a:t>8</a:t>
            </a:r>
            <a:r>
              <a:rPr sz="2100" spc="-15" baseline="27777" dirty="0"/>
              <a:t>th</a:t>
            </a:r>
            <a:r>
              <a:rPr sz="2100" spc="375" baseline="27777" dirty="0"/>
              <a:t> </a:t>
            </a:r>
            <a:r>
              <a:rPr sz="2400" spc="-5" dirty="0"/>
              <a:t>Edition</a:t>
            </a:r>
            <a:endParaRPr sz="2400"/>
          </a:p>
          <a:p>
            <a:pPr marL="1197610" lvl="1" indent="-181610">
              <a:lnSpc>
                <a:spcPct val="100000"/>
              </a:lnSpc>
              <a:buFont typeface="DejaVu Sans"/>
              <a:buChar char="•"/>
              <a:tabLst>
                <a:tab pos="1197610" algn="l"/>
              </a:tabLst>
            </a:pPr>
            <a:r>
              <a:rPr sz="2400" b="1" i="1" dirty="0">
                <a:latin typeface="Nimbus Roman No9 L"/>
                <a:cs typeface="Nimbus Roman No9 L"/>
              </a:rPr>
              <a:t>(pages</a:t>
            </a:r>
            <a:r>
              <a:rPr sz="2400" b="1" i="1" spc="-15" dirty="0">
                <a:latin typeface="Nimbus Roman No9 L"/>
                <a:cs typeface="Nimbus Roman No9 L"/>
              </a:rPr>
              <a:t> </a:t>
            </a:r>
            <a:r>
              <a:rPr sz="2400" b="1" i="1" dirty="0">
                <a:latin typeface="Nimbus Roman No9 L"/>
                <a:cs typeface="Nimbus Roman No9 L"/>
              </a:rPr>
              <a:t>24-36)</a:t>
            </a:r>
            <a:endParaRPr sz="2400">
              <a:latin typeface="Nimbus Roman No9 L"/>
              <a:cs typeface="Nimbus Roman No9 L"/>
            </a:endParaRPr>
          </a:p>
          <a:p>
            <a:pPr marL="419100" marR="93980" indent="-419100">
              <a:lnSpc>
                <a:spcPct val="100000"/>
              </a:lnSpc>
              <a:buFont typeface="DejaVu Sans"/>
              <a:buChar char=""/>
              <a:tabLst>
                <a:tab pos="419100" algn="l"/>
              </a:tabLst>
            </a:pPr>
            <a:r>
              <a:rPr sz="2400" spc="-5" dirty="0"/>
              <a:t>Neville, et al: Oral </a:t>
            </a:r>
            <a:r>
              <a:rPr sz="2400" dirty="0"/>
              <a:t>and Maxillofacial </a:t>
            </a:r>
            <a:r>
              <a:rPr sz="2400" spc="-145" dirty="0"/>
              <a:t>Pathology  </a:t>
            </a:r>
            <a:r>
              <a:rPr sz="2400" spc="-5" dirty="0"/>
              <a:t>3</a:t>
            </a:r>
            <a:r>
              <a:rPr sz="2100" spc="-7" baseline="27777" dirty="0"/>
              <a:t>rd</a:t>
            </a:r>
            <a:r>
              <a:rPr sz="1400" spc="240" dirty="0"/>
              <a:t> </a:t>
            </a:r>
            <a:r>
              <a:rPr sz="2400" spc="-5" dirty="0"/>
              <a:t>Edition</a:t>
            </a:r>
            <a:endParaRPr sz="2400"/>
          </a:p>
          <a:p>
            <a:pPr marL="1197610" lvl="1" indent="-181610">
              <a:lnSpc>
                <a:spcPct val="100000"/>
              </a:lnSpc>
              <a:buFont typeface="DejaVu Sans"/>
              <a:buChar char="•"/>
              <a:tabLst>
                <a:tab pos="1197610" algn="l"/>
              </a:tabLst>
            </a:pPr>
            <a:r>
              <a:rPr sz="2400" b="1" i="1" dirty="0">
                <a:latin typeface="Nimbus Roman No9 L"/>
                <a:cs typeface="Nimbus Roman No9 L"/>
              </a:rPr>
              <a:t>(pages</a:t>
            </a:r>
            <a:r>
              <a:rPr sz="2400" b="1" i="1" spc="-15" dirty="0">
                <a:latin typeface="Nimbus Roman No9 L"/>
                <a:cs typeface="Nimbus Roman No9 L"/>
              </a:rPr>
              <a:t> </a:t>
            </a:r>
            <a:r>
              <a:rPr sz="2400" b="1" i="1" dirty="0">
                <a:latin typeface="Nimbus Roman No9 L"/>
                <a:cs typeface="Nimbus Roman No9 L"/>
              </a:rPr>
              <a:t>77-113)</a:t>
            </a:r>
            <a:endParaRPr sz="2400">
              <a:latin typeface="Nimbus Roman No9 L"/>
              <a:cs typeface="Nimbus Roman No9 L"/>
            </a:endParaRPr>
          </a:p>
          <a:p>
            <a:pPr marL="419100" marR="358775" indent="-419100">
              <a:lnSpc>
                <a:spcPct val="100000"/>
              </a:lnSpc>
              <a:buFont typeface="DejaVu Sans"/>
              <a:buChar char=""/>
              <a:tabLst>
                <a:tab pos="419100" algn="l"/>
              </a:tabLst>
            </a:pPr>
            <a:r>
              <a:rPr sz="2400" spc="-5" dirty="0"/>
              <a:t>Regezi, </a:t>
            </a:r>
            <a:r>
              <a:rPr sz="2400" dirty="0"/>
              <a:t>Joseph </a:t>
            </a:r>
            <a:r>
              <a:rPr sz="2400" spc="-5" dirty="0"/>
              <a:t>et al: Oral Pathology, </a:t>
            </a:r>
            <a:r>
              <a:rPr sz="2400" spc="-165" dirty="0"/>
              <a:t>Clinical  </a:t>
            </a:r>
            <a:r>
              <a:rPr sz="2400" spc="-5" dirty="0"/>
              <a:t>Pathological Correlations</a:t>
            </a:r>
            <a:endParaRPr sz="2400"/>
          </a:p>
        </p:txBody>
      </p:sp>
      <p:sp>
        <p:nvSpPr>
          <p:cNvPr id="25" name="object 25"/>
          <p:cNvSpPr txBox="1"/>
          <p:nvPr/>
        </p:nvSpPr>
        <p:spPr>
          <a:xfrm>
            <a:off x="2261870" y="5016500"/>
            <a:ext cx="3752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b="1" i="1" spc="-15" baseline="-16203" dirty="0">
                <a:latin typeface="Nimbus Roman No9 L"/>
                <a:cs typeface="Nimbus Roman No9 L"/>
              </a:rPr>
              <a:t>5</a:t>
            </a:r>
            <a:r>
              <a:rPr sz="1400" b="1" i="1" spc="-10" dirty="0">
                <a:latin typeface="Nimbus Roman No9 L"/>
                <a:cs typeface="Nimbus Roman No9 L"/>
              </a:rPr>
              <a:t>th</a:t>
            </a:r>
            <a:endParaRPr sz="1400">
              <a:latin typeface="Nimbus Roman No9 L"/>
              <a:cs typeface="Nimbus Roman No9 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39389" y="5107940"/>
            <a:ext cx="95694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10" dirty="0">
                <a:latin typeface="Nimbus Roman No9 L"/>
                <a:cs typeface="Nimbus Roman No9 L"/>
              </a:rPr>
              <a:t>Ed</a:t>
            </a:r>
            <a:r>
              <a:rPr sz="2400" b="1" i="1" spc="-5" dirty="0">
                <a:latin typeface="Nimbus Roman No9 L"/>
                <a:cs typeface="Nimbus Roman No9 L"/>
              </a:rPr>
              <a:t>iti</a:t>
            </a:r>
            <a:r>
              <a:rPr sz="2400" b="1" i="1" dirty="0">
                <a:latin typeface="Nimbus Roman No9 L"/>
                <a:cs typeface="Nimbus Roman No9 L"/>
              </a:rPr>
              <a:t>on</a:t>
            </a:r>
            <a:endParaRPr sz="2400">
              <a:latin typeface="Nimbus Roman No9 L"/>
              <a:cs typeface="Nimbus Roman No9 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60169" y="5473700"/>
            <a:ext cx="5832475" cy="1427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21410" indent="-181610">
              <a:lnSpc>
                <a:spcPct val="100000"/>
              </a:lnSpc>
              <a:spcBef>
                <a:spcPts val="100"/>
              </a:spcBef>
              <a:buFont typeface="DejaVu Sans"/>
              <a:buChar char="•"/>
              <a:tabLst>
                <a:tab pos="1121410" algn="l"/>
              </a:tabLst>
            </a:pPr>
            <a:r>
              <a:rPr sz="2400" b="1" i="1" dirty="0">
                <a:latin typeface="Nimbus Roman No9 L"/>
                <a:cs typeface="Nimbus Roman No9 L"/>
              </a:rPr>
              <a:t>(pages</a:t>
            </a:r>
            <a:r>
              <a:rPr sz="2400" b="1" i="1" spc="-15" dirty="0">
                <a:latin typeface="Nimbus Roman No9 L"/>
                <a:cs typeface="Nimbus Roman No9 L"/>
              </a:rPr>
              <a:t> </a:t>
            </a:r>
            <a:r>
              <a:rPr sz="2400" b="1" i="1" dirty="0">
                <a:latin typeface="Nimbus Roman No9 L"/>
                <a:cs typeface="Nimbus Roman No9 L"/>
              </a:rPr>
              <a:t>361-373)</a:t>
            </a:r>
            <a:endParaRPr sz="2400">
              <a:latin typeface="Nimbus Roman No9 L"/>
              <a:cs typeface="Nimbus Roman No9 L"/>
            </a:endParaRPr>
          </a:p>
          <a:p>
            <a:pPr marL="342900" marR="17780" indent="-342900">
              <a:lnSpc>
                <a:spcPct val="100000"/>
              </a:lnSpc>
              <a:buFont typeface="DejaVu Sans"/>
              <a:buChar char=""/>
              <a:tabLst>
                <a:tab pos="342900" algn="l"/>
              </a:tabLst>
            </a:pPr>
            <a:r>
              <a:rPr sz="2400" b="1" i="1" spc="-5" dirty="0">
                <a:latin typeface="Nimbus Roman No9 L"/>
                <a:cs typeface="Nimbus Roman No9 L"/>
              </a:rPr>
              <a:t>Shafer, et al: </a:t>
            </a:r>
            <a:r>
              <a:rPr sz="2400" b="1" i="1" dirty="0">
                <a:latin typeface="Nimbus Roman No9 L"/>
                <a:cs typeface="Nimbus Roman No9 L"/>
              </a:rPr>
              <a:t>A </a:t>
            </a:r>
            <a:r>
              <a:rPr sz="2400" b="1" i="1" spc="-5" dirty="0">
                <a:latin typeface="Nimbus Roman No9 L"/>
                <a:cs typeface="Nimbus Roman No9 L"/>
              </a:rPr>
              <a:t>textbook </a:t>
            </a:r>
            <a:r>
              <a:rPr sz="2400" b="1" i="1" dirty="0">
                <a:latin typeface="Nimbus Roman No9 L"/>
                <a:cs typeface="Nimbus Roman No9 L"/>
              </a:rPr>
              <a:t>of </a:t>
            </a:r>
            <a:r>
              <a:rPr sz="2400" b="1" i="1" spc="-5" dirty="0">
                <a:latin typeface="Nimbus Roman No9 L"/>
                <a:cs typeface="Nimbus Roman No9 L"/>
              </a:rPr>
              <a:t>Oral </a:t>
            </a:r>
            <a:r>
              <a:rPr sz="2400" b="1" i="1" spc="-135" dirty="0">
                <a:latin typeface="Nimbus Roman No9 L"/>
                <a:cs typeface="Nimbus Roman No9 L"/>
              </a:rPr>
              <a:t>Pathology,  </a:t>
            </a:r>
            <a:r>
              <a:rPr sz="2400" b="1" i="1" spc="-5" dirty="0">
                <a:latin typeface="Nimbus Roman No9 L"/>
                <a:cs typeface="Nimbus Roman No9 L"/>
              </a:rPr>
              <a:t>3</a:t>
            </a:r>
            <a:r>
              <a:rPr sz="2100" b="1" i="1" spc="-7" baseline="27777" dirty="0">
                <a:latin typeface="Nimbus Roman No9 L"/>
                <a:cs typeface="Nimbus Roman No9 L"/>
              </a:rPr>
              <a:t>rd</a:t>
            </a:r>
            <a:r>
              <a:rPr sz="1400" b="1" i="1" spc="240" dirty="0">
                <a:latin typeface="Nimbus Roman No9 L"/>
                <a:cs typeface="Nimbus Roman No9 L"/>
              </a:rPr>
              <a:t> </a:t>
            </a:r>
            <a:r>
              <a:rPr sz="2400" b="1" i="1" spc="-5" dirty="0">
                <a:latin typeface="Nimbus Roman No9 L"/>
                <a:cs typeface="Nimbus Roman No9 L"/>
              </a:rPr>
              <a:t>Edition</a:t>
            </a:r>
            <a:endParaRPr sz="2400">
              <a:latin typeface="Nimbus Roman No9 L"/>
              <a:cs typeface="Nimbus Roman No9 L"/>
            </a:endParaRPr>
          </a:p>
          <a:p>
            <a:pPr marL="1092200" lvl="1" indent="-152400">
              <a:lnSpc>
                <a:spcPct val="100000"/>
              </a:lnSpc>
              <a:buFont typeface="DejaVu Sans"/>
              <a:buChar char="•"/>
              <a:tabLst>
                <a:tab pos="1092200" algn="l"/>
              </a:tabLst>
            </a:pPr>
            <a:r>
              <a:rPr sz="2000" b="1" i="1" dirty="0">
                <a:latin typeface="Nimbus Roman No9 L"/>
                <a:cs typeface="Nimbus Roman No9 L"/>
              </a:rPr>
              <a:t>(pages</a:t>
            </a:r>
            <a:r>
              <a:rPr sz="2000" b="1" i="1" spc="-10" dirty="0">
                <a:latin typeface="Nimbus Roman No9 L"/>
                <a:cs typeface="Nimbus Roman No9 L"/>
              </a:rPr>
              <a:t> </a:t>
            </a:r>
            <a:r>
              <a:rPr sz="2000" b="1" i="1" dirty="0">
                <a:latin typeface="Nimbus Roman No9 L"/>
                <a:cs typeface="Nimbus Roman No9 L"/>
              </a:rPr>
              <a:t>37-69)</a:t>
            </a:r>
            <a:endParaRPr sz="2000">
              <a:latin typeface="Nimbus Roman No9 L"/>
              <a:cs typeface="Nimbus Roman No9 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705600" y="307340"/>
            <a:ext cx="2056129" cy="20789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369" y="1761490"/>
            <a:ext cx="4650740" cy="2675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7520" marR="43180" indent="-426720" algn="just">
              <a:lnSpc>
                <a:spcPct val="120700"/>
              </a:lnSpc>
              <a:spcBef>
                <a:spcPts val="100"/>
              </a:spcBef>
              <a:buFont typeface="DejaVu Sans"/>
              <a:buChar char=""/>
              <a:tabLst>
                <a:tab pos="46355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group </a:t>
            </a:r>
            <a:r>
              <a:rPr sz="2400" dirty="0">
                <a:latin typeface="Century Schoolbook L"/>
                <a:cs typeface="Century Schoolbook L"/>
              </a:rPr>
              <a:t>of </a:t>
            </a:r>
            <a:r>
              <a:rPr sz="2400" spc="-5" dirty="0">
                <a:latin typeface="Century Schoolbook L"/>
                <a:cs typeface="Century Schoolbook L"/>
              </a:rPr>
              <a:t>conditions caused </a:t>
            </a:r>
            <a:r>
              <a:rPr sz="2400" spc="-635" dirty="0">
                <a:latin typeface="Century Schoolbook L"/>
                <a:cs typeface="Century Schoolbook L"/>
              </a:rPr>
              <a:t>by  </a:t>
            </a:r>
            <a:r>
              <a:rPr sz="2400" spc="-5" dirty="0">
                <a:latin typeface="Century Schoolbook L"/>
                <a:cs typeface="Century Schoolbook L"/>
              </a:rPr>
              <a:t>defects in </a:t>
            </a:r>
            <a:r>
              <a:rPr sz="2400" dirty="0">
                <a:latin typeface="Century Schoolbook L"/>
                <a:cs typeface="Century Schoolbook L"/>
              </a:rPr>
              <a:t>the </a:t>
            </a:r>
            <a:r>
              <a:rPr sz="2400" spc="-5" dirty="0">
                <a:latin typeface="Century Schoolbook L"/>
                <a:cs typeface="Century Schoolbook L"/>
              </a:rPr>
              <a:t>genes encoding  enamel matrix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proteins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buFont typeface="DejaVu Sans"/>
              <a:buChar char=""/>
            </a:pPr>
            <a:endParaRPr sz="2700">
              <a:latin typeface="Century Schoolbook L"/>
              <a:cs typeface="Century Schoolbook L"/>
            </a:endParaRPr>
          </a:p>
          <a:p>
            <a:pPr marL="390525" marR="165735" indent="-340360" algn="just">
              <a:lnSpc>
                <a:spcPct val="120800"/>
              </a:lnSpc>
              <a:buFont typeface="DejaVu Sans"/>
              <a:buChar char=""/>
              <a:tabLst>
                <a:tab pos="3771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genes that encode </a:t>
            </a:r>
            <a:r>
              <a:rPr sz="2400" dirty="0">
                <a:latin typeface="Century Schoolbook L"/>
                <a:cs typeface="Century Schoolbook L"/>
              </a:rPr>
              <a:t>for </a:t>
            </a:r>
            <a:r>
              <a:rPr sz="2400" spc="-215" dirty="0">
                <a:latin typeface="Century Schoolbook L"/>
                <a:cs typeface="Century Schoolbook L"/>
              </a:rPr>
              <a:t>enamel  </a:t>
            </a:r>
            <a:r>
              <a:rPr sz="2400" spc="-5" dirty="0">
                <a:latin typeface="Century Schoolbook L"/>
                <a:cs typeface="Century Schoolbook L"/>
              </a:rPr>
              <a:t>proteins: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0269" y="4852670"/>
            <a:ext cx="2038985" cy="13512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75920" indent="-337820">
              <a:lnSpc>
                <a:spcPct val="100000"/>
              </a:lnSpc>
              <a:spcBef>
                <a:spcPts val="700"/>
              </a:spcBef>
              <a:buFont typeface="DejaVu Sans"/>
              <a:buChar char=""/>
              <a:tabLst>
                <a:tab pos="375920" algn="l"/>
              </a:tabLst>
            </a:pPr>
            <a:r>
              <a:rPr sz="2400" spc="-114" dirty="0">
                <a:latin typeface="Century Schoolbook L"/>
                <a:cs typeface="Century Schoolbook L"/>
              </a:rPr>
              <a:t>amelogenin</a:t>
            </a:r>
            <a:endParaRPr sz="2400">
              <a:latin typeface="Century Schoolbook L"/>
              <a:cs typeface="Century Schoolbook L"/>
            </a:endParaRPr>
          </a:p>
          <a:p>
            <a:pPr marL="375920" indent="-337820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37592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enamelin</a:t>
            </a:r>
            <a:endParaRPr sz="2400">
              <a:latin typeface="Century Schoolbook L"/>
              <a:cs typeface="Century Schoolbook L"/>
            </a:endParaRPr>
          </a:p>
          <a:p>
            <a:pPr marL="375920" indent="-337820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37592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others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42479" y="4852670"/>
            <a:ext cx="1743075" cy="17932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965" marR="5080" indent="-88900">
              <a:lnSpc>
                <a:spcPct val="120800"/>
              </a:lnSpc>
              <a:spcBef>
                <a:spcPts val="100"/>
              </a:spcBef>
            </a:pPr>
            <a:r>
              <a:rPr sz="2400" spc="-5" dirty="0">
                <a:latin typeface="Century Schoolbook L"/>
                <a:cs typeface="Century Schoolbook L"/>
              </a:rPr>
              <a:t>mutated </a:t>
            </a:r>
            <a:r>
              <a:rPr sz="2400" spc="-10" dirty="0">
                <a:latin typeface="Century Schoolbook L"/>
                <a:cs typeface="Century Schoolbook L"/>
              </a:rPr>
              <a:t>in  in </a:t>
            </a:r>
            <a:r>
              <a:rPr sz="2400" spc="-5" dirty="0">
                <a:latin typeface="Century Schoolbook L"/>
                <a:cs typeface="Century Schoolbook L"/>
              </a:rPr>
              <a:t>patients  with this  condition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44196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1446530">
              <a:lnSpc>
                <a:spcPts val="3779"/>
              </a:lnSpc>
              <a:spcBef>
                <a:spcPts val="434"/>
              </a:spcBef>
            </a:pP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A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m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el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o</a:t>
            </a:r>
            <a:r>
              <a:rPr sz="3200" i="0" spc="-15" dirty="0">
                <a:solidFill>
                  <a:srgbClr val="FFFFFF"/>
                </a:solidFill>
                <a:latin typeface="Century Schoolbook L"/>
                <a:cs typeface="Century Schoolbook L"/>
              </a:rPr>
              <a:t>g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e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n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e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s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is 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Imperfecta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95600" y="5105400"/>
            <a:ext cx="762000" cy="1066800"/>
          </a:xfrm>
          <a:custGeom>
            <a:avLst/>
            <a:gdLst/>
            <a:ahLst/>
            <a:cxnLst/>
            <a:rect l="l" t="t" r="r" b="b"/>
            <a:pathLst>
              <a:path w="762000" h="1066800">
                <a:moveTo>
                  <a:pt x="0" y="0"/>
                </a:moveTo>
                <a:lnTo>
                  <a:pt x="71065" y="1426"/>
                </a:lnTo>
                <a:lnTo>
                  <a:pt x="139898" y="5457"/>
                </a:lnTo>
                <a:lnTo>
                  <a:pt x="204266" y="11720"/>
                </a:lnTo>
                <a:lnTo>
                  <a:pt x="261937" y="19843"/>
                </a:lnTo>
                <a:lnTo>
                  <a:pt x="310678" y="29455"/>
                </a:lnTo>
                <a:lnTo>
                  <a:pt x="348257" y="40183"/>
                </a:lnTo>
                <a:lnTo>
                  <a:pt x="381000" y="63500"/>
                </a:lnTo>
                <a:lnTo>
                  <a:pt x="381000" y="511809"/>
                </a:lnTo>
                <a:lnTo>
                  <a:pt x="389557" y="523654"/>
                </a:lnTo>
                <a:lnTo>
                  <a:pt x="451321" y="545854"/>
                </a:lnTo>
                <a:lnTo>
                  <a:pt x="500062" y="555466"/>
                </a:lnTo>
                <a:lnTo>
                  <a:pt x="557733" y="563589"/>
                </a:lnTo>
                <a:lnTo>
                  <a:pt x="622101" y="569852"/>
                </a:lnTo>
                <a:lnTo>
                  <a:pt x="690934" y="573883"/>
                </a:lnTo>
                <a:lnTo>
                  <a:pt x="762000" y="575310"/>
                </a:lnTo>
                <a:lnTo>
                  <a:pt x="690934" y="576684"/>
                </a:lnTo>
                <a:lnTo>
                  <a:pt x="622101" y="580588"/>
                </a:lnTo>
                <a:lnTo>
                  <a:pt x="557733" y="586695"/>
                </a:lnTo>
                <a:lnTo>
                  <a:pt x="500062" y="594677"/>
                </a:lnTo>
                <a:lnTo>
                  <a:pt x="451321" y="604207"/>
                </a:lnTo>
                <a:lnTo>
                  <a:pt x="413742" y="614957"/>
                </a:lnTo>
                <a:lnTo>
                  <a:pt x="381000" y="638810"/>
                </a:lnTo>
                <a:lnTo>
                  <a:pt x="381000" y="1003300"/>
                </a:lnTo>
                <a:lnTo>
                  <a:pt x="372442" y="1015144"/>
                </a:lnTo>
                <a:lnTo>
                  <a:pt x="310678" y="1037344"/>
                </a:lnTo>
                <a:lnTo>
                  <a:pt x="261937" y="1046956"/>
                </a:lnTo>
                <a:lnTo>
                  <a:pt x="204266" y="1055079"/>
                </a:lnTo>
                <a:lnTo>
                  <a:pt x="139898" y="1061342"/>
                </a:lnTo>
                <a:lnTo>
                  <a:pt x="71065" y="1065373"/>
                </a:lnTo>
                <a:lnTo>
                  <a:pt x="0" y="1066800"/>
                </a:lnTo>
              </a:path>
              <a:path w="762000" h="1066800">
                <a:moveTo>
                  <a:pt x="0" y="0"/>
                </a:moveTo>
                <a:lnTo>
                  <a:pt x="0" y="0"/>
                </a:lnTo>
              </a:path>
              <a:path w="762000" h="1066800">
                <a:moveTo>
                  <a:pt x="762000" y="1066800"/>
                </a:moveTo>
                <a:lnTo>
                  <a:pt x="762000" y="1066800"/>
                </a:lnTo>
              </a:path>
            </a:pathLst>
          </a:custGeom>
          <a:ln w="38097">
            <a:solidFill>
              <a:srgbClr val="FF68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5400" y="1524000"/>
            <a:ext cx="3831590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970" y="1837690"/>
            <a:ext cx="4566920" cy="4808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8950" indent="-41275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488315" algn="l"/>
                <a:tab pos="48895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affects both</a:t>
            </a:r>
            <a:r>
              <a:rPr sz="2400" spc="-1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dentition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871219" lvl="1" indent="-338455">
              <a:lnSpc>
                <a:spcPct val="100000"/>
              </a:lnSpc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deciduous</a:t>
            </a:r>
            <a:endParaRPr sz="2400">
              <a:latin typeface="Century Schoolbook L"/>
              <a:cs typeface="Century Schoolbook L"/>
            </a:endParaRPr>
          </a:p>
          <a:p>
            <a:pPr marL="8712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permanent</a:t>
            </a:r>
            <a:endParaRPr sz="2400">
              <a:latin typeface="Century Schoolbook L"/>
              <a:cs typeface="Century Schoolbook L"/>
            </a:endParaRPr>
          </a:p>
          <a:p>
            <a:pPr lvl="1">
              <a:lnSpc>
                <a:spcPct val="100000"/>
              </a:lnSpc>
              <a:spcBef>
                <a:spcPts val="60"/>
              </a:spcBef>
              <a:buFont typeface="DejaVu Sans"/>
              <a:buChar char=""/>
            </a:pPr>
            <a:endParaRPr sz="2650">
              <a:latin typeface="Century Schoolbook L"/>
              <a:cs typeface="Century Schoolbook L"/>
            </a:endParaRPr>
          </a:p>
          <a:p>
            <a:pPr marL="416559" marR="55880" indent="-340360">
              <a:lnSpc>
                <a:spcPct val="120800"/>
              </a:lnSpc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classified based on pattern </a:t>
            </a:r>
            <a:r>
              <a:rPr sz="2400" spc="-625" dirty="0">
                <a:latin typeface="Century Schoolbook L"/>
                <a:cs typeface="Century Schoolbook L"/>
              </a:rPr>
              <a:t>of  </a:t>
            </a:r>
            <a:r>
              <a:rPr sz="2400" spc="-5" dirty="0">
                <a:latin typeface="Century Schoolbook L"/>
                <a:cs typeface="Century Schoolbook L"/>
              </a:rPr>
              <a:t>inheritance: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871219" lvl="1" indent="-338455">
              <a:lnSpc>
                <a:spcPct val="100000"/>
              </a:lnSpc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hypoplasia</a:t>
            </a:r>
            <a:endParaRPr sz="2400">
              <a:latin typeface="Century Schoolbook L"/>
              <a:cs typeface="Century Schoolbook L"/>
            </a:endParaRPr>
          </a:p>
          <a:p>
            <a:pPr marL="8712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hypomaturation</a:t>
            </a:r>
            <a:endParaRPr sz="2400">
              <a:latin typeface="Century Schoolbook L"/>
              <a:cs typeface="Century Schoolbook L"/>
            </a:endParaRPr>
          </a:p>
          <a:p>
            <a:pPr marL="8712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hypocalcified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44196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1446530">
              <a:lnSpc>
                <a:spcPts val="3779"/>
              </a:lnSpc>
              <a:spcBef>
                <a:spcPts val="434"/>
              </a:spcBef>
            </a:pP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A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m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el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o</a:t>
            </a:r>
            <a:r>
              <a:rPr sz="3200" i="0" spc="-15" dirty="0">
                <a:solidFill>
                  <a:srgbClr val="FFFFFF"/>
                </a:solidFill>
                <a:latin typeface="Century Schoolbook L"/>
                <a:cs typeface="Century Schoolbook L"/>
              </a:rPr>
              <a:t>g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e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n</a:t>
            </a:r>
            <a:r>
              <a:rPr sz="3200" i="0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e</a:t>
            </a:r>
            <a:r>
              <a:rPr sz="3200" i="0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s</a:t>
            </a:r>
            <a:r>
              <a:rPr sz="3200" i="0" dirty="0">
                <a:solidFill>
                  <a:srgbClr val="FFFFFF"/>
                </a:solidFill>
                <a:latin typeface="Century Schoolbook L"/>
                <a:cs typeface="Century Schoolbook L"/>
              </a:rPr>
              <a:t>is 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Imperfecta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0" y="2743200"/>
            <a:ext cx="3366770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57800" y="382270"/>
            <a:ext cx="3429000" cy="21932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3069" y="1761490"/>
            <a:ext cx="4004310" cy="1350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4820" marR="30480" indent="-426720">
              <a:lnSpc>
                <a:spcPct val="120700"/>
              </a:lnSpc>
              <a:spcBef>
                <a:spcPts val="100"/>
              </a:spcBef>
              <a:tabLst>
                <a:tab pos="450215" algn="l"/>
              </a:tabLst>
            </a:pPr>
            <a:r>
              <a:rPr sz="3600" spc="1177" baseline="5787" dirty="0">
                <a:latin typeface="DejaVu Sans"/>
                <a:cs typeface="DejaVu Sans"/>
              </a:rPr>
              <a:t>	</a:t>
            </a:r>
            <a:r>
              <a:rPr sz="2400" spc="-5" dirty="0">
                <a:latin typeface="Century Schoolbook L"/>
                <a:cs typeface="Century Schoolbook L"/>
              </a:rPr>
              <a:t>No treatment </a:t>
            </a:r>
            <a:r>
              <a:rPr sz="2400" dirty="0">
                <a:latin typeface="Century Schoolbook L"/>
                <a:cs typeface="Century Schoolbook L"/>
              </a:rPr>
              <a:t>except for  </a:t>
            </a:r>
            <a:r>
              <a:rPr sz="2400" spc="-5" dirty="0">
                <a:latin typeface="Century Schoolbook L"/>
                <a:cs typeface="Century Schoolbook L"/>
              </a:rPr>
              <a:t>improvement </a:t>
            </a:r>
            <a:r>
              <a:rPr sz="2400" dirty="0">
                <a:latin typeface="Century Schoolbook L"/>
                <a:cs typeface="Century Schoolbook L"/>
              </a:rPr>
              <a:t>of </a:t>
            </a:r>
            <a:r>
              <a:rPr sz="2400" spc="-5" dirty="0">
                <a:latin typeface="Century Schoolbook L"/>
                <a:cs typeface="Century Schoolbook L"/>
              </a:rPr>
              <a:t>cosmetic  </a:t>
            </a:r>
            <a:r>
              <a:rPr sz="2400" spc="-10" dirty="0">
                <a:latin typeface="Century Schoolbook L"/>
                <a:cs typeface="Century Schoolbook L"/>
              </a:rPr>
              <a:t>appearance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381000"/>
            <a:ext cx="44196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1446530">
              <a:lnSpc>
                <a:spcPts val="3779"/>
              </a:lnSpc>
              <a:spcBef>
                <a:spcPts val="434"/>
              </a:spcBef>
            </a:pPr>
            <a:r>
              <a:rPr sz="3200" b="1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A</a:t>
            </a:r>
            <a:r>
              <a:rPr sz="3200" b="1" dirty="0">
                <a:solidFill>
                  <a:srgbClr val="FFFFFF"/>
                </a:solidFill>
                <a:latin typeface="Century Schoolbook L"/>
                <a:cs typeface="Century Schoolbook L"/>
              </a:rPr>
              <a:t>m</a:t>
            </a:r>
            <a:r>
              <a:rPr sz="3200" b="1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el</a:t>
            </a:r>
            <a:r>
              <a:rPr sz="3200" b="1" dirty="0">
                <a:solidFill>
                  <a:srgbClr val="FFFFFF"/>
                </a:solidFill>
                <a:latin typeface="Century Schoolbook L"/>
                <a:cs typeface="Century Schoolbook L"/>
              </a:rPr>
              <a:t>o</a:t>
            </a:r>
            <a:r>
              <a:rPr sz="3200" b="1" spc="-15" dirty="0">
                <a:solidFill>
                  <a:srgbClr val="FFFFFF"/>
                </a:solidFill>
                <a:latin typeface="Century Schoolbook L"/>
                <a:cs typeface="Century Schoolbook L"/>
              </a:rPr>
              <a:t>g</a:t>
            </a:r>
            <a:r>
              <a:rPr sz="3200" b="1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e</a:t>
            </a:r>
            <a:r>
              <a:rPr sz="3200" b="1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n</a:t>
            </a:r>
            <a:r>
              <a:rPr sz="3200" b="1" spc="-10" dirty="0">
                <a:solidFill>
                  <a:srgbClr val="FFFFFF"/>
                </a:solidFill>
                <a:latin typeface="Century Schoolbook L"/>
                <a:cs typeface="Century Schoolbook L"/>
              </a:rPr>
              <a:t>e</a:t>
            </a:r>
            <a:r>
              <a:rPr sz="3200" b="1" spc="5" dirty="0">
                <a:solidFill>
                  <a:srgbClr val="FFFFFF"/>
                </a:solidFill>
                <a:latin typeface="Century Schoolbook L"/>
                <a:cs typeface="Century Schoolbook L"/>
              </a:rPr>
              <a:t>s</a:t>
            </a:r>
            <a:r>
              <a:rPr sz="3200" b="1" dirty="0">
                <a:solidFill>
                  <a:srgbClr val="FFFFFF"/>
                </a:solidFill>
                <a:latin typeface="Century Schoolbook L"/>
                <a:cs typeface="Century Schoolbook L"/>
              </a:rPr>
              <a:t>is  </a:t>
            </a:r>
            <a:r>
              <a:rPr sz="3200" b="1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Imperfecta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970" y="1558290"/>
            <a:ext cx="5044440" cy="525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8950" indent="-41275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488315" algn="l"/>
                <a:tab pos="488950" algn="l"/>
              </a:tabLst>
            </a:pPr>
            <a:r>
              <a:rPr sz="2400" spc="-10" dirty="0">
                <a:latin typeface="Century Schoolbook L"/>
                <a:cs typeface="Century Schoolbook L"/>
              </a:rPr>
              <a:t>inadequate </a:t>
            </a:r>
            <a:r>
              <a:rPr sz="2400" spc="-5" dirty="0">
                <a:latin typeface="Century Schoolbook L"/>
                <a:cs typeface="Century Schoolbook L"/>
              </a:rPr>
              <a:t>formation </a:t>
            </a:r>
            <a:r>
              <a:rPr sz="2400" dirty="0">
                <a:latin typeface="Century Schoolbook L"/>
                <a:cs typeface="Century Schoolbook L"/>
              </a:rPr>
              <a:t>of</a:t>
            </a:r>
            <a:r>
              <a:rPr sz="2400" spc="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matrix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402590" indent="-326390">
              <a:lnSpc>
                <a:spcPct val="100000"/>
              </a:lnSpc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enamel is</a:t>
            </a:r>
            <a:r>
              <a:rPr sz="2400" dirty="0">
                <a:latin typeface="Century Schoolbook L"/>
                <a:cs typeface="Century Schoolbook L"/>
              </a:rPr>
              <a:t> </a:t>
            </a:r>
            <a:r>
              <a:rPr sz="2400" spc="-10" dirty="0">
                <a:latin typeface="Century Schoolbook L"/>
                <a:cs typeface="Century Schoolbook L"/>
              </a:rPr>
              <a:t>randomly: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871219" lvl="1" indent="-338455">
              <a:lnSpc>
                <a:spcPct val="100000"/>
              </a:lnSpc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pitted</a:t>
            </a:r>
            <a:endParaRPr sz="2400">
              <a:latin typeface="Century Schoolbook L"/>
              <a:cs typeface="Century Schoolbook L"/>
            </a:endParaRPr>
          </a:p>
          <a:p>
            <a:pPr marL="8712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grooved or very</a:t>
            </a:r>
            <a:r>
              <a:rPr sz="2400" spc="-10" dirty="0">
                <a:latin typeface="Century Schoolbook L"/>
                <a:cs typeface="Century Schoolbook L"/>
              </a:rPr>
              <a:t> thin</a:t>
            </a:r>
            <a:endParaRPr sz="2400">
              <a:latin typeface="Century Schoolbook L"/>
              <a:cs typeface="Century Schoolbook L"/>
            </a:endParaRPr>
          </a:p>
          <a:p>
            <a:pPr marL="871219" lvl="1" indent="-338455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hard </a:t>
            </a:r>
            <a:r>
              <a:rPr sz="2400" dirty="0">
                <a:latin typeface="Century Schoolbook L"/>
                <a:cs typeface="Century Schoolbook L"/>
              </a:rPr>
              <a:t>+</a:t>
            </a:r>
            <a:r>
              <a:rPr sz="2400" spc="-5" dirty="0">
                <a:latin typeface="Century Schoolbook L"/>
                <a:cs typeface="Century Schoolbook L"/>
              </a:rPr>
              <a:t> translucent</a:t>
            </a:r>
            <a:endParaRPr sz="2400">
              <a:latin typeface="Century Schoolbook L"/>
              <a:cs typeface="Century Schoolbook L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DejaVu Sans"/>
              <a:buChar char=""/>
            </a:pPr>
            <a:endParaRPr sz="2650">
              <a:latin typeface="Century Schoolbook L"/>
              <a:cs typeface="Century Schoolbook L"/>
            </a:endParaRPr>
          </a:p>
          <a:p>
            <a:pPr marL="416559" marR="43180" indent="-340360">
              <a:lnSpc>
                <a:spcPct val="120800"/>
              </a:lnSpc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defects become stained but </a:t>
            </a:r>
            <a:r>
              <a:rPr sz="2400" spc="-254" dirty="0">
                <a:latin typeface="Century Schoolbook L"/>
                <a:cs typeface="Century Schoolbook L"/>
              </a:rPr>
              <a:t>teeth  </a:t>
            </a:r>
            <a:r>
              <a:rPr sz="2400" dirty="0">
                <a:latin typeface="Century Schoolbook L"/>
                <a:cs typeface="Century Schoolbook L"/>
              </a:rPr>
              <a:t>are </a:t>
            </a:r>
            <a:r>
              <a:rPr sz="2400" spc="-5" dirty="0">
                <a:latin typeface="Century Schoolbook L"/>
                <a:cs typeface="Century Schoolbook L"/>
              </a:rPr>
              <a:t>not especially susceptible to  caries unless enamel is scanty  and easily</a:t>
            </a:r>
            <a:r>
              <a:rPr sz="2400" spc="-1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damaged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60960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678180">
              <a:lnSpc>
                <a:spcPts val="3779"/>
              </a:lnSpc>
              <a:spcBef>
                <a:spcPts val="434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Hypoplastic  Amelogenesis</a:t>
            </a:r>
            <a:r>
              <a:rPr sz="3200" i="0" spc="-30" dirty="0">
                <a:solidFill>
                  <a:srgbClr val="FFFFFF"/>
                </a:solidFill>
                <a:latin typeface="Century Schoolbook L"/>
                <a:cs typeface="Century Schoolbook L"/>
              </a:rPr>
              <a:t>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Imperfecta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62400" y="2287270"/>
            <a:ext cx="4953000" cy="26936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91000" y="1906270"/>
            <a:ext cx="4953000" cy="26936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4970" y="1695450"/>
            <a:ext cx="4388485" cy="517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2590" indent="-326390">
              <a:lnSpc>
                <a:spcPct val="100000"/>
              </a:lnSpc>
              <a:spcBef>
                <a:spcPts val="100"/>
              </a:spcBef>
              <a:buFont typeface="DejaVu Sans"/>
              <a:buChar char=""/>
              <a:tabLst>
                <a:tab pos="402590" algn="l"/>
              </a:tabLst>
            </a:pPr>
            <a:r>
              <a:rPr sz="2400" dirty="0">
                <a:latin typeface="Century Schoolbook L"/>
                <a:cs typeface="Century Schoolbook L"/>
              </a:rPr>
              <a:t>reduced </a:t>
            </a:r>
            <a:r>
              <a:rPr sz="2400" spc="-5" dirty="0">
                <a:latin typeface="Century Schoolbook L"/>
                <a:cs typeface="Century Schoolbook L"/>
              </a:rPr>
              <a:t>enamel</a:t>
            </a:r>
            <a:r>
              <a:rPr sz="2400" spc="-25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thickness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871219" lvl="1" indent="-338455">
              <a:lnSpc>
                <a:spcPct val="100000"/>
              </a:lnSpc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abnormal</a:t>
            </a:r>
            <a:r>
              <a:rPr sz="2400" spc="-1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contour</a:t>
            </a:r>
            <a:endParaRPr sz="2400">
              <a:latin typeface="Century Schoolbook L"/>
              <a:cs typeface="Century Schoolbook L"/>
            </a:endParaRPr>
          </a:p>
          <a:p>
            <a:pPr marL="873760" marR="540385" lvl="1" indent="-340360">
              <a:lnSpc>
                <a:spcPct val="120800"/>
              </a:lnSpc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absent </a:t>
            </a:r>
            <a:r>
              <a:rPr sz="2400" spc="-110" dirty="0">
                <a:latin typeface="Century Schoolbook L"/>
                <a:cs typeface="Century Schoolbook L"/>
              </a:rPr>
              <a:t>interproximal  </a:t>
            </a:r>
            <a:r>
              <a:rPr sz="2400" spc="-5" dirty="0">
                <a:latin typeface="Century Schoolbook L"/>
                <a:cs typeface="Century Schoolbook L"/>
              </a:rPr>
              <a:t>contact</a:t>
            </a:r>
            <a:r>
              <a:rPr sz="2400" spc="-1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points</a:t>
            </a:r>
            <a:endParaRPr sz="2400">
              <a:latin typeface="Century Schoolbook L"/>
              <a:cs typeface="Century Schoolbook 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DejaVu Sans"/>
              <a:buChar char=""/>
            </a:pPr>
            <a:endParaRPr sz="3150">
              <a:latin typeface="Century Schoolbook L"/>
              <a:cs typeface="Century Schoolbook L"/>
            </a:endParaRPr>
          </a:p>
          <a:p>
            <a:pPr marL="402590" indent="-326390">
              <a:lnSpc>
                <a:spcPct val="100000"/>
              </a:lnSpc>
              <a:buFont typeface="DejaVu Sans"/>
              <a:buChar char=""/>
              <a:tabLst>
                <a:tab pos="4025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Radiographically: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871219" lvl="1" indent="-338455">
              <a:lnSpc>
                <a:spcPct val="100000"/>
              </a:lnSpc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enamel reduced in</a:t>
            </a:r>
            <a:r>
              <a:rPr sz="2400" spc="-2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bulk</a:t>
            </a:r>
            <a:endParaRPr sz="2400">
              <a:latin typeface="Century Schoolbook L"/>
              <a:cs typeface="Century Schoolbook L"/>
            </a:endParaRPr>
          </a:p>
          <a:p>
            <a:pPr marL="532765" marR="489584" lvl="1">
              <a:lnSpc>
                <a:spcPct val="100000"/>
              </a:lnSpc>
              <a:spcBef>
                <a:spcPts val="600"/>
              </a:spcBef>
              <a:buFont typeface="DejaVu Sans"/>
              <a:buChar char=""/>
              <a:tabLst>
                <a:tab pos="871219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shows thin layer </a:t>
            </a:r>
            <a:r>
              <a:rPr sz="2400" spc="-330" dirty="0">
                <a:latin typeface="Century Schoolbook L"/>
                <a:cs typeface="Century Schoolbook L"/>
              </a:rPr>
              <a:t>over  </a:t>
            </a:r>
            <a:r>
              <a:rPr sz="2400" spc="-5" dirty="0">
                <a:latin typeface="Century Schoolbook L"/>
                <a:cs typeface="Century Schoolbook L"/>
              </a:rPr>
              <a:t>occlusal</a:t>
            </a:r>
            <a:endParaRPr sz="2400">
              <a:latin typeface="Century Schoolbook L"/>
              <a:cs typeface="Century Schoolbook L"/>
            </a:endParaRPr>
          </a:p>
          <a:p>
            <a:pPr marL="87376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Century Schoolbook L"/>
                <a:cs typeface="Century Schoolbook L"/>
              </a:rPr>
              <a:t>+ interproximal</a:t>
            </a:r>
            <a:r>
              <a:rPr sz="2400" spc="-3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surfaces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60960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678180">
              <a:lnSpc>
                <a:spcPts val="3779"/>
              </a:lnSpc>
              <a:spcBef>
                <a:spcPts val="434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Hypoplastic  Amelogenesis</a:t>
            </a:r>
            <a:r>
              <a:rPr sz="3200" i="0" spc="-30" dirty="0">
                <a:solidFill>
                  <a:srgbClr val="FFFFFF"/>
                </a:solidFill>
                <a:latin typeface="Century Schoolbook L"/>
                <a:cs typeface="Century Schoolbook L"/>
              </a:rPr>
              <a:t>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Imperfecta</a:t>
            </a:r>
            <a:endParaRPr sz="3200">
              <a:latin typeface="Century Schoolbook L"/>
              <a:cs typeface="Century Schoolbook L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369" y="1620519"/>
            <a:ext cx="4034790" cy="179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0525" marR="304165" indent="-340360">
              <a:lnSpc>
                <a:spcPct val="120500"/>
              </a:lnSpc>
              <a:spcBef>
                <a:spcPts val="100"/>
              </a:spcBef>
              <a:buFont typeface="DejaVu Sans"/>
              <a:buChar char=""/>
              <a:tabLst>
                <a:tab pos="3771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dentin </a:t>
            </a:r>
            <a:r>
              <a:rPr sz="2400" dirty="0">
                <a:latin typeface="Century Schoolbook L"/>
                <a:cs typeface="Century Schoolbook L"/>
              </a:rPr>
              <a:t>+ </a:t>
            </a:r>
            <a:r>
              <a:rPr sz="2400" spc="-5" dirty="0">
                <a:latin typeface="Century Schoolbook L"/>
                <a:cs typeface="Century Schoolbook L"/>
              </a:rPr>
              <a:t>pulp </a:t>
            </a:r>
            <a:r>
              <a:rPr sz="2400" spc="-160" dirty="0">
                <a:latin typeface="Century Schoolbook L"/>
                <a:cs typeface="Century Schoolbook L"/>
              </a:rPr>
              <a:t>chambers  </a:t>
            </a:r>
            <a:r>
              <a:rPr sz="2400" spc="-5" dirty="0">
                <a:latin typeface="Century Schoolbook L"/>
                <a:cs typeface="Century Schoolbook L"/>
              </a:rPr>
              <a:t>appear</a:t>
            </a:r>
            <a:r>
              <a:rPr sz="2400" spc="-10" dirty="0">
                <a:latin typeface="Century Schoolbook L"/>
                <a:cs typeface="Century Schoolbook L"/>
              </a:rPr>
              <a:t> </a:t>
            </a:r>
            <a:r>
              <a:rPr sz="2400" spc="-5" dirty="0">
                <a:latin typeface="Century Schoolbook L"/>
                <a:cs typeface="Century Schoolbook L"/>
              </a:rPr>
              <a:t>normal</a:t>
            </a:r>
            <a:endParaRPr sz="2400">
              <a:latin typeface="Century Schoolbook L"/>
              <a:cs typeface="Century Schoolbook 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DejaVu Sans"/>
              <a:buChar char=""/>
            </a:pPr>
            <a:endParaRPr sz="3150">
              <a:latin typeface="Century Schoolbook L"/>
              <a:cs typeface="Century Schoolbook L"/>
            </a:endParaRPr>
          </a:p>
          <a:p>
            <a:pPr marL="377190" indent="-326390">
              <a:lnSpc>
                <a:spcPct val="100000"/>
              </a:lnSpc>
              <a:buFont typeface="DejaVu Sans"/>
              <a:buChar char=""/>
              <a:tabLst>
                <a:tab pos="377190" algn="l"/>
              </a:tabLst>
            </a:pPr>
            <a:r>
              <a:rPr sz="2400" spc="-5" dirty="0">
                <a:latin typeface="Century Schoolbook L"/>
                <a:cs typeface="Century Schoolbook L"/>
              </a:rPr>
              <a:t>no treatment is </a:t>
            </a:r>
            <a:r>
              <a:rPr sz="2400" spc="-125" dirty="0">
                <a:latin typeface="Century Schoolbook L"/>
                <a:cs typeface="Century Schoolbook L"/>
              </a:rPr>
              <a:t>necessary</a:t>
            </a:r>
            <a:endParaRPr sz="2400">
              <a:latin typeface="Century Schoolbook L"/>
              <a:cs typeface="Century Schoolbook 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6096000" cy="1069340"/>
          </a:xfrm>
          <a:prstGeom prst="rect">
            <a:avLst/>
          </a:prstGeom>
          <a:solidFill>
            <a:srgbClr val="FF0066"/>
          </a:solidFill>
        </p:spPr>
        <p:txBody>
          <a:bodyPr vert="horz" wrap="square" lIns="0" tIns="55244" rIns="0" bIns="0" rtlCol="0">
            <a:spAutoFit/>
          </a:bodyPr>
          <a:lstStyle/>
          <a:p>
            <a:pPr marL="90170" marR="678180">
              <a:lnSpc>
                <a:spcPts val="3779"/>
              </a:lnSpc>
              <a:spcBef>
                <a:spcPts val="434"/>
              </a:spcBef>
            </a:pP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Hypoplastic  Amelogenesis</a:t>
            </a:r>
            <a:r>
              <a:rPr sz="3200" i="0" spc="-30" dirty="0">
                <a:solidFill>
                  <a:srgbClr val="FFFFFF"/>
                </a:solidFill>
                <a:latin typeface="Century Schoolbook L"/>
                <a:cs typeface="Century Schoolbook L"/>
              </a:rPr>
              <a:t> </a:t>
            </a:r>
            <a:r>
              <a:rPr sz="3200" i="0" spc="-5" dirty="0">
                <a:solidFill>
                  <a:srgbClr val="FFFFFF"/>
                </a:solidFill>
                <a:latin typeface="Century Schoolbook L"/>
                <a:cs typeface="Century Schoolbook L"/>
              </a:rPr>
              <a:t>Imperfecta</a:t>
            </a:r>
            <a:endParaRPr sz="3200">
              <a:latin typeface="Century Schoolbook L"/>
              <a:cs typeface="Century Schoolbook 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28800" y="3811270"/>
            <a:ext cx="4953000" cy="2693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903</Words>
  <Application>Microsoft Office PowerPoint</Application>
  <PresentationFormat>On-screen Show (4:3)</PresentationFormat>
  <Paragraphs>270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Calibri</vt:lpstr>
      <vt:lpstr>Century Schoolbook L</vt:lpstr>
      <vt:lpstr>DejaVu Sans</vt:lpstr>
      <vt:lpstr>Nimbus Roman No9 L</vt:lpstr>
      <vt:lpstr>Wingdings</vt:lpstr>
      <vt:lpstr>Office Theme</vt:lpstr>
      <vt:lpstr>L            DISTURBANCES  OF THE TEETH</vt:lpstr>
      <vt:lpstr>Developmental  Disturbances</vt:lpstr>
      <vt:lpstr>Amelogenesis  Imperfecta</vt:lpstr>
      <vt:lpstr>Amelogenesis  Imperfecta</vt:lpstr>
      <vt:lpstr>Amelogenesis  Imperfecta</vt:lpstr>
      <vt:lpstr>PowerPoint Presentation</vt:lpstr>
      <vt:lpstr>Hypoplastic  Amelogenesis Imperfecta</vt:lpstr>
      <vt:lpstr>Hypoplastic  Amelogenesis Imperfecta</vt:lpstr>
      <vt:lpstr>Hypoplastic  Amelogenesis Imperfecta</vt:lpstr>
      <vt:lpstr>Hypomaturation  Amelogenesis Imperfecta</vt:lpstr>
      <vt:lpstr>Hypomaturation  Amelogenesis Imperfecta</vt:lpstr>
      <vt:lpstr>Hypocalcified  Amelogenesis Imperfecta</vt:lpstr>
      <vt:lpstr>Hypocalcified  Amelogenesis Imperfecta</vt:lpstr>
      <vt:lpstr>Dentinogenesis Imperfecta</vt:lpstr>
      <vt:lpstr>Dentinogenesis Imperfecta</vt:lpstr>
      <vt:lpstr>Dentinogenesis Imperfecta</vt:lpstr>
      <vt:lpstr>Dentinogenesis Imperfecta</vt:lpstr>
      <vt:lpstr>Dentinogenesis Imperfecta</vt:lpstr>
      <vt:lpstr>Type I Dentinogenesis  Imperfecta</vt:lpstr>
      <vt:lpstr>Type I Dentinogenesis  Imperfecta</vt:lpstr>
      <vt:lpstr>Type II Dentinogenesis  Imperfecta</vt:lpstr>
      <vt:lpstr>Type II Dentinogenesis  Imperfecta</vt:lpstr>
      <vt:lpstr>Type III Dentinogenesis  Imperfecta</vt:lpstr>
      <vt:lpstr>Type III Dentinogenesis  Imperfecta</vt:lpstr>
      <vt:lpstr>Dentin Dysplasia</vt:lpstr>
      <vt:lpstr>Dentin Dysplasia</vt:lpstr>
      <vt:lpstr>Type I (Radicular Type)</vt:lpstr>
      <vt:lpstr>Type I (Radicular Type)</vt:lpstr>
      <vt:lpstr>Type II (Coronal Type)</vt:lpstr>
      <vt:lpstr>Type II (Coronal Type)</vt:lpstr>
      <vt:lpstr>Regional  Odontodysplasia</vt:lpstr>
      <vt:lpstr>Regional  Odontodysplasia</vt:lpstr>
      <vt:lpstr>Regional  Odontodysplasia</vt:lpstr>
      <vt:lpstr>Regional  Odontodysplasia</vt:lpstr>
      <vt:lpstr>Regional  Odontodysplasia</vt:lpstr>
      <vt:lpstr>Shell Tooth</vt:lpstr>
      <vt:lpstr>References: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Cranial Nerves</dc:title>
  <dc:creator>rea</dc:creator>
  <cp:lastModifiedBy>dell</cp:lastModifiedBy>
  <cp:revision>2</cp:revision>
  <dcterms:created xsi:type="dcterms:W3CDTF">2020-08-16T08:03:43Z</dcterms:created>
  <dcterms:modified xsi:type="dcterms:W3CDTF">2020-08-19T11:49:22Z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2012-11-26T00:00:00Z</vt:filetime>
  </property>
  <property fmtid="{D5CDD505-2E9C-101B-9397-08002B2CF9AE}" pid="3" name="Creator">
    <vt:lpwstr>Impress</vt:lpwstr>
  </property>
  <property fmtid="{D5CDD505-2E9C-101B-9397-08002B2CF9AE}" pid="4" name="LastSaved">
    <vt:filetime>2012-11-26T00:00:00Z</vt:filetime>
  </property>
</Properties>
</file>