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285" r:id="rId18"/>
    <p:sldId id="286" r:id="rId19"/>
    <p:sldId id="287" r:id="rId20"/>
    <p:sldId id="288" r:id="rId21"/>
    <p:sldId id="289" r:id="rId22"/>
    <p:sldId id="290" r:id="rId23"/>
    <p:sldId id="291" r:id="rId24"/>
    <p:sldId id="292" r:id="rId25"/>
    <p:sldId id="293" r:id="rId26"/>
    <p:sldId id="294" r:id="rId27"/>
    <p:sldId id="295" r:id="rId28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266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57200" y="381000"/>
            <a:ext cx="8229600" cy="10693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1">
                <a:solidFill>
                  <a:schemeClr val="tx1"/>
                </a:solidFill>
                <a:latin typeface="Nimbus Roman No9 L"/>
                <a:cs typeface="Nimbus Roman No9 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1" i="1">
                <a:solidFill>
                  <a:schemeClr val="tx1"/>
                </a:solidFill>
                <a:latin typeface="Nimbus Roman No9 L"/>
                <a:cs typeface="Nimbus Roman No9 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1">
                <a:solidFill>
                  <a:schemeClr val="tx1"/>
                </a:solidFill>
                <a:latin typeface="Nimbus Roman No9 L"/>
                <a:cs typeface="Nimbus Roman No9 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8/19/2020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1">
                <a:solidFill>
                  <a:schemeClr val="tx1"/>
                </a:solidFill>
                <a:latin typeface="Nimbus Roman No9 L"/>
                <a:cs typeface="Nimbus Roman No9 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8/19/2020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8/19/2020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87630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8000"/>
                </a:lnTo>
              </a:path>
            </a:pathLst>
          </a:custGeom>
          <a:ln w="38097">
            <a:solidFill>
              <a:srgbClr val="FDC2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762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8000"/>
                </a:lnTo>
              </a:path>
            </a:pathLst>
          </a:custGeom>
          <a:ln w="57146">
            <a:solidFill>
              <a:srgbClr val="FDC2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8839200" y="0"/>
            <a:ext cx="304800" cy="6858000"/>
          </a:xfrm>
          <a:custGeom>
            <a:avLst/>
            <a:gdLst/>
            <a:ahLst/>
            <a:cxnLst/>
            <a:rect l="l" t="t" r="r" b="b"/>
            <a:pathLst>
              <a:path w="304800" h="6858000">
                <a:moveTo>
                  <a:pt x="304800" y="0"/>
                </a:moveTo>
                <a:lnTo>
                  <a:pt x="0" y="0"/>
                </a:lnTo>
                <a:lnTo>
                  <a:pt x="0" y="6858000"/>
                </a:lnTo>
                <a:lnTo>
                  <a:pt x="304800" y="6858000"/>
                </a:lnTo>
                <a:close/>
              </a:path>
            </a:pathLst>
          </a:custGeom>
          <a:solidFill>
            <a:srgbClr val="FDC2AD">
              <a:alpha val="86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89154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8000"/>
                </a:lnTo>
              </a:path>
            </a:pathLst>
          </a:custGeom>
          <a:ln w="9344">
            <a:solidFill>
              <a:srgbClr val="FD85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8155940" y="5715000"/>
            <a:ext cx="549910" cy="549910"/>
          </a:xfrm>
          <a:custGeom>
            <a:avLst/>
            <a:gdLst/>
            <a:ahLst/>
            <a:cxnLst/>
            <a:rect l="l" t="t" r="r" b="b"/>
            <a:pathLst>
              <a:path w="549909" h="549910">
                <a:moveTo>
                  <a:pt x="275589" y="0"/>
                </a:moveTo>
                <a:lnTo>
                  <a:pt x="224997" y="4306"/>
                </a:lnTo>
                <a:lnTo>
                  <a:pt x="177812" y="16766"/>
                </a:lnTo>
                <a:lnTo>
                  <a:pt x="134714" y="36688"/>
                </a:lnTo>
                <a:lnTo>
                  <a:pt x="96382" y="63385"/>
                </a:lnTo>
                <a:lnTo>
                  <a:pt x="63496" y="96164"/>
                </a:lnTo>
                <a:lnTo>
                  <a:pt x="36735" y="134337"/>
                </a:lnTo>
                <a:lnTo>
                  <a:pt x="16780" y="177214"/>
                </a:lnTo>
                <a:lnTo>
                  <a:pt x="4308" y="224105"/>
                </a:lnTo>
                <a:lnTo>
                  <a:pt x="0" y="274319"/>
                </a:lnTo>
                <a:lnTo>
                  <a:pt x="4308" y="324912"/>
                </a:lnTo>
                <a:lnTo>
                  <a:pt x="16780" y="372097"/>
                </a:lnTo>
                <a:lnTo>
                  <a:pt x="36735" y="415195"/>
                </a:lnTo>
                <a:lnTo>
                  <a:pt x="63496" y="453527"/>
                </a:lnTo>
                <a:lnTo>
                  <a:pt x="96382" y="486413"/>
                </a:lnTo>
                <a:lnTo>
                  <a:pt x="134714" y="513174"/>
                </a:lnTo>
                <a:lnTo>
                  <a:pt x="177812" y="533129"/>
                </a:lnTo>
                <a:lnTo>
                  <a:pt x="224997" y="545601"/>
                </a:lnTo>
                <a:lnTo>
                  <a:pt x="275589" y="549910"/>
                </a:lnTo>
                <a:lnTo>
                  <a:pt x="325804" y="545601"/>
                </a:lnTo>
                <a:lnTo>
                  <a:pt x="372695" y="533129"/>
                </a:lnTo>
                <a:lnTo>
                  <a:pt x="415572" y="513174"/>
                </a:lnTo>
                <a:lnTo>
                  <a:pt x="453745" y="486413"/>
                </a:lnTo>
                <a:lnTo>
                  <a:pt x="486524" y="453527"/>
                </a:lnTo>
                <a:lnTo>
                  <a:pt x="513221" y="415195"/>
                </a:lnTo>
                <a:lnTo>
                  <a:pt x="533143" y="372097"/>
                </a:lnTo>
                <a:lnTo>
                  <a:pt x="545603" y="324912"/>
                </a:lnTo>
                <a:lnTo>
                  <a:pt x="549909" y="274319"/>
                </a:lnTo>
                <a:lnTo>
                  <a:pt x="545603" y="224105"/>
                </a:lnTo>
                <a:lnTo>
                  <a:pt x="533143" y="177214"/>
                </a:lnTo>
                <a:lnTo>
                  <a:pt x="513221" y="134337"/>
                </a:lnTo>
                <a:lnTo>
                  <a:pt x="486524" y="96164"/>
                </a:lnTo>
                <a:lnTo>
                  <a:pt x="453745" y="63385"/>
                </a:lnTo>
                <a:lnTo>
                  <a:pt x="415572" y="36688"/>
                </a:lnTo>
                <a:lnTo>
                  <a:pt x="372695" y="16766"/>
                </a:lnTo>
                <a:lnTo>
                  <a:pt x="325804" y="4306"/>
                </a:lnTo>
                <a:lnTo>
                  <a:pt x="275589" y="0"/>
                </a:lnTo>
                <a:close/>
              </a:path>
            </a:pathLst>
          </a:custGeom>
          <a:solidFill>
            <a:srgbClr val="FD85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15669" y="110490"/>
            <a:ext cx="7312660" cy="57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1">
                <a:solidFill>
                  <a:schemeClr val="tx1"/>
                </a:solidFill>
                <a:latin typeface="Nimbus Roman No9 L"/>
                <a:cs typeface="Nimbus Roman No9 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283969" y="1816100"/>
            <a:ext cx="6511290" cy="33172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1">
                <a:solidFill>
                  <a:schemeClr val="tx1"/>
                </a:solidFill>
                <a:latin typeface="Nimbus Roman No9 L"/>
                <a:cs typeface="Nimbus Roman No9 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1000" y="0"/>
            <a:ext cx="443865" cy="6858000"/>
          </a:xfrm>
          <a:custGeom>
            <a:avLst/>
            <a:gdLst/>
            <a:ahLst/>
            <a:cxnLst/>
            <a:rect l="l" t="t" r="r" b="b"/>
            <a:pathLst>
              <a:path w="443865" h="6858000">
                <a:moveTo>
                  <a:pt x="0" y="6858000"/>
                </a:moveTo>
                <a:lnTo>
                  <a:pt x="443866" y="6858000"/>
                </a:lnTo>
                <a:lnTo>
                  <a:pt x="443866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DC2AD">
              <a:alpha val="53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82013" y="0"/>
            <a:ext cx="3810" cy="6858000"/>
          </a:xfrm>
          <a:custGeom>
            <a:avLst/>
            <a:gdLst/>
            <a:ahLst/>
            <a:cxnLst/>
            <a:rect l="l" t="t" r="r" b="b"/>
            <a:pathLst>
              <a:path w="3809" h="6858000">
                <a:moveTo>
                  <a:pt x="0" y="6858000"/>
                </a:moveTo>
                <a:lnTo>
                  <a:pt x="3813" y="6858000"/>
                </a:lnTo>
                <a:lnTo>
                  <a:pt x="3813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DC2AD">
              <a:alpha val="53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42973" y="0"/>
            <a:ext cx="47625" cy="6858000"/>
          </a:xfrm>
          <a:custGeom>
            <a:avLst/>
            <a:gdLst/>
            <a:ahLst/>
            <a:cxnLst/>
            <a:rect l="l" t="t" r="r" b="b"/>
            <a:pathLst>
              <a:path w="47625" h="6858000">
                <a:moveTo>
                  <a:pt x="0" y="6858000"/>
                </a:moveTo>
                <a:lnTo>
                  <a:pt x="47626" y="6858000"/>
                </a:lnTo>
                <a:lnTo>
                  <a:pt x="47626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DC2AD">
              <a:alpha val="53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75590" y="0"/>
            <a:ext cx="105410" cy="6858000"/>
          </a:xfrm>
          <a:custGeom>
            <a:avLst/>
            <a:gdLst/>
            <a:ahLst/>
            <a:cxnLst/>
            <a:rect l="l" t="t" r="r" b="b"/>
            <a:pathLst>
              <a:path w="105410" h="6858000">
                <a:moveTo>
                  <a:pt x="105410" y="0"/>
                </a:moveTo>
                <a:lnTo>
                  <a:pt x="0" y="0"/>
                </a:lnTo>
                <a:lnTo>
                  <a:pt x="0" y="6858000"/>
                </a:lnTo>
                <a:lnTo>
                  <a:pt x="105410" y="6858000"/>
                </a:lnTo>
                <a:close/>
              </a:path>
            </a:pathLst>
          </a:custGeom>
          <a:solidFill>
            <a:srgbClr val="FFD8CD">
              <a:alpha val="35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990600" y="0"/>
            <a:ext cx="228600" cy="6858000"/>
            <a:chOff x="990600" y="0"/>
            <a:chExt cx="228600" cy="6858000"/>
          </a:xfrm>
        </p:grpSpPr>
        <p:sp>
          <p:nvSpPr>
            <p:cNvPr id="7" name="object 7"/>
            <p:cNvSpPr/>
            <p:nvPr/>
          </p:nvSpPr>
          <p:spPr>
            <a:xfrm>
              <a:off x="990600" y="0"/>
              <a:ext cx="151130" cy="6858000"/>
            </a:xfrm>
            <a:custGeom>
              <a:avLst/>
              <a:gdLst/>
              <a:ahLst/>
              <a:cxnLst/>
              <a:rect l="l" t="t" r="r" b="b"/>
              <a:pathLst>
                <a:path w="151130" h="6858000">
                  <a:moveTo>
                    <a:pt x="0" y="6858000"/>
                  </a:moveTo>
                  <a:lnTo>
                    <a:pt x="151130" y="6858000"/>
                  </a:lnTo>
                  <a:lnTo>
                    <a:pt x="151130" y="0"/>
                  </a:lnTo>
                  <a:lnTo>
                    <a:pt x="0" y="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FFD8CD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141729" y="0"/>
              <a:ext cx="77470" cy="6858000"/>
            </a:xfrm>
            <a:custGeom>
              <a:avLst/>
              <a:gdLst/>
              <a:ahLst/>
              <a:cxnLst/>
              <a:rect l="l" t="t" r="r" b="b"/>
              <a:pathLst>
                <a:path w="77469" h="6858000">
                  <a:moveTo>
                    <a:pt x="0" y="6858000"/>
                  </a:moveTo>
                  <a:lnTo>
                    <a:pt x="77469" y="6858000"/>
                  </a:lnTo>
                  <a:lnTo>
                    <a:pt x="77469" y="0"/>
                  </a:lnTo>
                  <a:lnTo>
                    <a:pt x="0" y="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FFECE7">
                <a:alpha val="70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/>
          <p:nvPr/>
        </p:nvSpPr>
        <p:spPr>
          <a:xfrm>
            <a:off x="1295400" y="0"/>
            <a:ext cx="76200" cy="6858000"/>
          </a:xfrm>
          <a:custGeom>
            <a:avLst/>
            <a:gdLst/>
            <a:ahLst/>
            <a:cxnLst/>
            <a:rect l="l" t="t" r="r" b="b"/>
            <a:pathLst>
              <a:path w="76200" h="6858000">
                <a:moveTo>
                  <a:pt x="0" y="6858000"/>
                </a:moveTo>
                <a:lnTo>
                  <a:pt x="76200" y="6858000"/>
                </a:lnTo>
                <a:lnTo>
                  <a:pt x="762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ECE7">
              <a:alpha val="70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6679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8000"/>
                </a:lnTo>
              </a:path>
            </a:pathLst>
          </a:custGeom>
          <a:ln w="57146">
            <a:solidFill>
              <a:srgbClr val="FDC2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" name="object 11"/>
          <p:cNvGrpSpPr/>
          <p:nvPr/>
        </p:nvGrpSpPr>
        <p:grpSpPr>
          <a:xfrm>
            <a:off x="824866" y="0"/>
            <a:ext cx="118110" cy="6858000"/>
            <a:chOff x="824866" y="0"/>
            <a:chExt cx="118110" cy="6858000"/>
          </a:xfrm>
        </p:grpSpPr>
        <p:sp>
          <p:nvSpPr>
            <p:cNvPr id="12" name="object 12"/>
            <p:cNvSpPr/>
            <p:nvPr/>
          </p:nvSpPr>
          <p:spPr>
            <a:xfrm>
              <a:off x="885826" y="0"/>
              <a:ext cx="57150" cy="6858000"/>
            </a:xfrm>
            <a:custGeom>
              <a:avLst/>
              <a:gdLst/>
              <a:ahLst/>
              <a:cxnLst/>
              <a:rect l="l" t="t" r="r" b="b"/>
              <a:pathLst>
                <a:path w="57150" h="6858000">
                  <a:moveTo>
                    <a:pt x="0" y="6858000"/>
                  </a:moveTo>
                  <a:lnTo>
                    <a:pt x="57146" y="6858000"/>
                  </a:lnTo>
                  <a:lnTo>
                    <a:pt x="57146" y="0"/>
                  </a:lnTo>
                  <a:lnTo>
                    <a:pt x="0" y="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FFECE7">
                <a:alpha val="8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24866" y="0"/>
              <a:ext cx="57150" cy="6858000"/>
            </a:xfrm>
            <a:custGeom>
              <a:avLst/>
              <a:gdLst/>
              <a:ahLst/>
              <a:cxnLst/>
              <a:rect l="l" t="t" r="r" b="b"/>
              <a:pathLst>
                <a:path w="57150" h="6858000">
                  <a:moveTo>
                    <a:pt x="0" y="6858000"/>
                  </a:moveTo>
                  <a:lnTo>
                    <a:pt x="57146" y="6858000"/>
                  </a:lnTo>
                  <a:lnTo>
                    <a:pt x="57146" y="0"/>
                  </a:lnTo>
                  <a:lnTo>
                    <a:pt x="0" y="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FDC2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/>
          <p:nvPr/>
        </p:nvSpPr>
        <p:spPr>
          <a:xfrm>
            <a:off x="17272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8000"/>
                </a:lnTo>
              </a:path>
            </a:pathLst>
          </a:custGeom>
          <a:ln w="28393">
            <a:solidFill>
              <a:srgbClr val="FDC2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0668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8000"/>
                </a:lnTo>
              </a:path>
            </a:pathLst>
          </a:custGeom>
          <a:ln w="9344">
            <a:solidFill>
              <a:srgbClr val="FDC2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113519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8000"/>
                </a:lnTo>
              </a:path>
            </a:pathLst>
          </a:custGeom>
          <a:ln w="57146">
            <a:solidFill>
              <a:srgbClr val="FDC2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7" name="object 17"/>
          <p:cNvGrpSpPr/>
          <p:nvPr/>
        </p:nvGrpSpPr>
        <p:grpSpPr>
          <a:xfrm>
            <a:off x="609600" y="0"/>
            <a:ext cx="1661160" cy="6858000"/>
            <a:chOff x="609600" y="0"/>
            <a:chExt cx="1661160" cy="6858000"/>
          </a:xfrm>
        </p:grpSpPr>
        <p:sp>
          <p:nvSpPr>
            <p:cNvPr id="18" name="object 18"/>
            <p:cNvSpPr/>
            <p:nvPr/>
          </p:nvSpPr>
          <p:spPr>
            <a:xfrm>
              <a:off x="1219200" y="0"/>
              <a:ext cx="76200" cy="6858000"/>
            </a:xfrm>
            <a:custGeom>
              <a:avLst/>
              <a:gdLst/>
              <a:ahLst/>
              <a:cxnLst/>
              <a:rect l="l" t="t" r="r" b="b"/>
              <a:pathLst>
                <a:path w="76200" h="6858000">
                  <a:moveTo>
                    <a:pt x="7620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76200" y="6858000"/>
                  </a:lnTo>
                  <a:close/>
                </a:path>
              </a:pathLst>
            </a:custGeom>
            <a:solidFill>
              <a:srgbClr val="FDC2AD">
                <a:alpha val="50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09600" y="3429000"/>
              <a:ext cx="1341120" cy="2080260"/>
            </a:xfrm>
            <a:custGeom>
              <a:avLst/>
              <a:gdLst/>
              <a:ahLst/>
              <a:cxnLst/>
              <a:rect l="l" t="t" r="r" b="b"/>
              <a:pathLst>
                <a:path w="1341120" h="2080260">
                  <a:moveTo>
                    <a:pt x="1295400" y="647700"/>
                  </a:moveTo>
                  <a:lnTo>
                    <a:pt x="1293672" y="598208"/>
                  </a:lnTo>
                  <a:lnTo>
                    <a:pt x="1288580" y="549897"/>
                  </a:lnTo>
                  <a:lnTo>
                    <a:pt x="1280223" y="502869"/>
                  </a:lnTo>
                  <a:lnTo>
                    <a:pt x="1268730" y="457238"/>
                  </a:lnTo>
                  <a:lnTo>
                    <a:pt x="1254188" y="413118"/>
                  </a:lnTo>
                  <a:lnTo>
                    <a:pt x="1236700" y="370624"/>
                  </a:lnTo>
                  <a:lnTo>
                    <a:pt x="1216406" y="329844"/>
                  </a:lnTo>
                  <a:lnTo>
                    <a:pt x="1193393" y="290906"/>
                  </a:lnTo>
                  <a:lnTo>
                    <a:pt x="1167777" y="253923"/>
                  </a:lnTo>
                  <a:lnTo>
                    <a:pt x="1139672" y="218986"/>
                  </a:lnTo>
                  <a:lnTo>
                    <a:pt x="1109179" y="186220"/>
                  </a:lnTo>
                  <a:lnTo>
                    <a:pt x="1076413" y="155727"/>
                  </a:lnTo>
                  <a:lnTo>
                    <a:pt x="1041476" y="127622"/>
                  </a:lnTo>
                  <a:lnTo>
                    <a:pt x="1004493" y="102006"/>
                  </a:lnTo>
                  <a:lnTo>
                    <a:pt x="965555" y="78994"/>
                  </a:lnTo>
                  <a:lnTo>
                    <a:pt x="924775" y="58699"/>
                  </a:lnTo>
                  <a:lnTo>
                    <a:pt x="882281" y="41211"/>
                  </a:lnTo>
                  <a:lnTo>
                    <a:pt x="838161" y="26670"/>
                  </a:lnTo>
                  <a:lnTo>
                    <a:pt x="792530" y="15176"/>
                  </a:lnTo>
                  <a:lnTo>
                    <a:pt x="745502" y="6819"/>
                  </a:lnTo>
                  <a:lnTo>
                    <a:pt x="697191" y="1727"/>
                  </a:lnTo>
                  <a:lnTo>
                    <a:pt x="647700" y="0"/>
                  </a:lnTo>
                  <a:lnTo>
                    <a:pt x="598043" y="1727"/>
                  </a:lnTo>
                  <a:lnTo>
                    <a:pt x="549592" y="6819"/>
                  </a:lnTo>
                  <a:lnTo>
                    <a:pt x="502462" y="15176"/>
                  </a:lnTo>
                  <a:lnTo>
                    <a:pt x="456768" y="26670"/>
                  </a:lnTo>
                  <a:lnTo>
                    <a:pt x="412597" y="41211"/>
                  </a:lnTo>
                  <a:lnTo>
                    <a:pt x="370052" y="58699"/>
                  </a:lnTo>
                  <a:lnTo>
                    <a:pt x="329272" y="78994"/>
                  </a:lnTo>
                  <a:lnTo>
                    <a:pt x="290334" y="102006"/>
                  </a:lnTo>
                  <a:lnTo>
                    <a:pt x="253365" y="127622"/>
                  </a:lnTo>
                  <a:lnTo>
                    <a:pt x="218465" y="155727"/>
                  </a:lnTo>
                  <a:lnTo>
                    <a:pt x="185737" y="186220"/>
                  </a:lnTo>
                  <a:lnTo>
                    <a:pt x="155282" y="218986"/>
                  </a:lnTo>
                  <a:lnTo>
                    <a:pt x="127228" y="253923"/>
                  </a:lnTo>
                  <a:lnTo>
                    <a:pt x="101676" y="290906"/>
                  </a:lnTo>
                  <a:lnTo>
                    <a:pt x="78714" y="329844"/>
                  </a:lnTo>
                  <a:lnTo>
                    <a:pt x="58470" y="370624"/>
                  </a:lnTo>
                  <a:lnTo>
                    <a:pt x="41059" y="413118"/>
                  </a:lnTo>
                  <a:lnTo>
                    <a:pt x="26555" y="457238"/>
                  </a:lnTo>
                  <a:lnTo>
                    <a:pt x="15100" y="502869"/>
                  </a:lnTo>
                  <a:lnTo>
                    <a:pt x="6781" y="549897"/>
                  </a:lnTo>
                  <a:lnTo>
                    <a:pt x="1701" y="598208"/>
                  </a:lnTo>
                  <a:lnTo>
                    <a:pt x="0" y="647700"/>
                  </a:lnTo>
                  <a:lnTo>
                    <a:pt x="1701" y="697204"/>
                  </a:lnTo>
                  <a:lnTo>
                    <a:pt x="6781" y="745515"/>
                  </a:lnTo>
                  <a:lnTo>
                    <a:pt x="15100" y="792543"/>
                  </a:lnTo>
                  <a:lnTo>
                    <a:pt x="26555" y="838174"/>
                  </a:lnTo>
                  <a:lnTo>
                    <a:pt x="41059" y="882294"/>
                  </a:lnTo>
                  <a:lnTo>
                    <a:pt x="58470" y="924788"/>
                  </a:lnTo>
                  <a:lnTo>
                    <a:pt x="78714" y="965568"/>
                  </a:lnTo>
                  <a:lnTo>
                    <a:pt x="101676" y="1004506"/>
                  </a:lnTo>
                  <a:lnTo>
                    <a:pt x="127228" y="1041488"/>
                  </a:lnTo>
                  <a:lnTo>
                    <a:pt x="155282" y="1076426"/>
                  </a:lnTo>
                  <a:lnTo>
                    <a:pt x="185737" y="1109192"/>
                  </a:lnTo>
                  <a:lnTo>
                    <a:pt x="218465" y="1139685"/>
                  </a:lnTo>
                  <a:lnTo>
                    <a:pt x="253365" y="1167790"/>
                  </a:lnTo>
                  <a:lnTo>
                    <a:pt x="290334" y="1193406"/>
                  </a:lnTo>
                  <a:lnTo>
                    <a:pt x="329272" y="1216418"/>
                  </a:lnTo>
                  <a:lnTo>
                    <a:pt x="370052" y="1236713"/>
                  </a:lnTo>
                  <a:lnTo>
                    <a:pt x="412597" y="1254201"/>
                  </a:lnTo>
                  <a:lnTo>
                    <a:pt x="456768" y="1268742"/>
                  </a:lnTo>
                  <a:lnTo>
                    <a:pt x="502462" y="1280236"/>
                  </a:lnTo>
                  <a:lnTo>
                    <a:pt x="549592" y="1288592"/>
                  </a:lnTo>
                  <a:lnTo>
                    <a:pt x="598043" y="1293685"/>
                  </a:lnTo>
                  <a:lnTo>
                    <a:pt x="647700" y="1295400"/>
                  </a:lnTo>
                  <a:lnTo>
                    <a:pt x="697191" y="1293685"/>
                  </a:lnTo>
                  <a:lnTo>
                    <a:pt x="745502" y="1288592"/>
                  </a:lnTo>
                  <a:lnTo>
                    <a:pt x="792530" y="1280236"/>
                  </a:lnTo>
                  <a:lnTo>
                    <a:pt x="838161" y="1268742"/>
                  </a:lnTo>
                  <a:lnTo>
                    <a:pt x="882281" y="1254201"/>
                  </a:lnTo>
                  <a:lnTo>
                    <a:pt x="924775" y="1236713"/>
                  </a:lnTo>
                  <a:lnTo>
                    <a:pt x="965555" y="1216418"/>
                  </a:lnTo>
                  <a:lnTo>
                    <a:pt x="1004493" y="1193406"/>
                  </a:lnTo>
                  <a:lnTo>
                    <a:pt x="1041476" y="1167790"/>
                  </a:lnTo>
                  <a:lnTo>
                    <a:pt x="1076413" y="1139685"/>
                  </a:lnTo>
                  <a:lnTo>
                    <a:pt x="1109179" y="1109192"/>
                  </a:lnTo>
                  <a:lnTo>
                    <a:pt x="1139672" y="1076426"/>
                  </a:lnTo>
                  <a:lnTo>
                    <a:pt x="1167777" y="1041488"/>
                  </a:lnTo>
                  <a:lnTo>
                    <a:pt x="1193393" y="1004506"/>
                  </a:lnTo>
                  <a:lnTo>
                    <a:pt x="1216406" y="965568"/>
                  </a:lnTo>
                  <a:lnTo>
                    <a:pt x="1236700" y="924788"/>
                  </a:lnTo>
                  <a:lnTo>
                    <a:pt x="1254188" y="882294"/>
                  </a:lnTo>
                  <a:lnTo>
                    <a:pt x="1268730" y="838174"/>
                  </a:lnTo>
                  <a:lnTo>
                    <a:pt x="1280223" y="792543"/>
                  </a:lnTo>
                  <a:lnTo>
                    <a:pt x="1288580" y="745515"/>
                  </a:lnTo>
                  <a:lnTo>
                    <a:pt x="1293672" y="697204"/>
                  </a:lnTo>
                  <a:lnTo>
                    <a:pt x="1295400" y="647700"/>
                  </a:lnTo>
                  <a:close/>
                </a:path>
                <a:path w="1341120" h="2080260">
                  <a:moveTo>
                    <a:pt x="1341120" y="1758950"/>
                  </a:moveTo>
                  <a:lnTo>
                    <a:pt x="1337754" y="1710537"/>
                  </a:lnTo>
                  <a:lnTo>
                    <a:pt x="1327962" y="1664639"/>
                  </a:lnTo>
                  <a:lnTo>
                    <a:pt x="1312151" y="1621701"/>
                  </a:lnTo>
                  <a:lnTo>
                    <a:pt x="1290777" y="1582166"/>
                  </a:lnTo>
                  <a:lnTo>
                    <a:pt x="1264259" y="1546466"/>
                  </a:lnTo>
                  <a:lnTo>
                    <a:pt x="1233017" y="1515059"/>
                  </a:lnTo>
                  <a:lnTo>
                    <a:pt x="1197483" y="1488363"/>
                  </a:lnTo>
                  <a:lnTo>
                    <a:pt x="1158100" y="1466837"/>
                  </a:lnTo>
                  <a:lnTo>
                    <a:pt x="1115275" y="1450911"/>
                  </a:lnTo>
                  <a:lnTo>
                    <a:pt x="1069467" y="1441030"/>
                  </a:lnTo>
                  <a:lnTo>
                    <a:pt x="1021080" y="1437640"/>
                  </a:lnTo>
                  <a:lnTo>
                    <a:pt x="972654" y="1441030"/>
                  </a:lnTo>
                  <a:lnTo>
                    <a:pt x="926757" y="1450911"/>
                  </a:lnTo>
                  <a:lnTo>
                    <a:pt x="883818" y="1466837"/>
                  </a:lnTo>
                  <a:lnTo>
                    <a:pt x="844283" y="1488363"/>
                  </a:lnTo>
                  <a:lnTo>
                    <a:pt x="808583" y="1515059"/>
                  </a:lnTo>
                  <a:lnTo>
                    <a:pt x="777176" y="1546466"/>
                  </a:lnTo>
                  <a:lnTo>
                    <a:pt x="750481" y="1582166"/>
                  </a:lnTo>
                  <a:lnTo>
                    <a:pt x="728954" y="1621701"/>
                  </a:lnTo>
                  <a:lnTo>
                    <a:pt x="713028" y="1664639"/>
                  </a:lnTo>
                  <a:lnTo>
                    <a:pt x="703148" y="1710537"/>
                  </a:lnTo>
                  <a:lnTo>
                    <a:pt x="699770" y="1758950"/>
                  </a:lnTo>
                  <a:lnTo>
                    <a:pt x="703148" y="1807375"/>
                  </a:lnTo>
                  <a:lnTo>
                    <a:pt x="713028" y="1853272"/>
                  </a:lnTo>
                  <a:lnTo>
                    <a:pt x="728954" y="1896211"/>
                  </a:lnTo>
                  <a:lnTo>
                    <a:pt x="750481" y="1935746"/>
                  </a:lnTo>
                  <a:lnTo>
                    <a:pt x="777176" y="1971446"/>
                  </a:lnTo>
                  <a:lnTo>
                    <a:pt x="808583" y="2002853"/>
                  </a:lnTo>
                  <a:lnTo>
                    <a:pt x="844283" y="2029548"/>
                  </a:lnTo>
                  <a:lnTo>
                    <a:pt x="883818" y="2051075"/>
                  </a:lnTo>
                  <a:lnTo>
                    <a:pt x="926757" y="2067001"/>
                  </a:lnTo>
                  <a:lnTo>
                    <a:pt x="972654" y="2076881"/>
                  </a:lnTo>
                  <a:lnTo>
                    <a:pt x="1021080" y="2080260"/>
                  </a:lnTo>
                  <a:lnTo>
                    <a:pt x="1069467" y="2076881"/>
                  </a:lnTo>
                  <a:lnTo>
                    <a:pt x="1115275" y="2067001"/>
                  </a:lnTo>
                  <a:lnTo>
                    <a:pt x="1158100" y="2051075"/>
                  </a:lnTo>
                  <a:lnTo>
                    <a:pt x="1197483" y="2029548"/>
                  </a:lnTo>
                  <a:lnTo>
                    <a:pt x="1233017" y="2002853"/>
                  </a:lnTo>
                  <a:lnTo>
                    <a:pt x="1264259" y="1971446"/>
                  </a:lnTo>
                  <a:lnTo>
                    <a:pt x="1290777" y="1935746"/>
                  </a:lnTo>
                  <a:lnTo>
                    <a:pt x="1312151" y="1896211"/>
                  </a:lnTo>
                  <a:lnTo>
                    <a:pt x="1327962" y="1853272"/>
                  </a:lnTo>
                  <a:lnTo>
                    <a:pt x="1337754" y="1807375"/>
                  </a:lnTo>
                  <a:lnTo>
                    <a:pt x="1341120" y="1758950"/>
                  </a:lnTo>
                  <a:close/>
                </a:path>
              </a:pathLst>
            </a:custGeom>
            <a:solidFill>
              <a:srgbClr val="FD85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090930" y="5500370"/>
              <a:ext cx="137159" cy="13589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663700" y="4495800"/>
              <a:ext cx="607060" cy="1567180"/>
            </a:xfrm>
            <a:custGeom>
              <a:avLst/>
              <a:gdLst/>
              <a:ahLst/>
              <a:cxnLst/>
              <a:rect l="l" t="t" r="r" b="b"/>
              <a:pathLst>
                <a:path w="607060" h="1567179">
                  <a:moveTo>
                    <a:pt x="274320" y="1428750"/>
                  </a:moveTo>
                  <a:lnTo>
                    <a:pt x="267487" y="1384744"/>
                  </a:lnTo>
                  <a:lnTo>
                    <a:pt x="248348" y="1347012"/>
                  </a:lnTo>
                  <a:lnTo>
                    <a:pt x="218897" y="1317561"/>
                  </a:lnTo>
                  <a:lnTo>
                    <a:pt x="181165" y="1298422"/>
                  </a:lnTo>
                  <a:lnTo>
                    <a:pt x="137160" y="1291590"/>
                  </a:lnTo>
                  <a:lnTo>
                    <a:pt x="92659" y="1298422"/>
                  </a:lnTo>
                  <a:lnTo>
                    <a:pt x="54864" y="1317561"/>
                  </a:lnTo>
                  <a:lnTo>
                    <a:pt x="25603" y="1347012"/>
                  </a:lnTo>
                  <a:lnTo>
                    <a:pt x="6705" y="1384744"/>
                  </a:lnTo>
                  <a:lnTo>
                    <a:pt x="0" y="1428750"/>
                  </a:lnTo>
                  <a:lnTo>
                    <a:pt x="6705" y="1472895"/>
                  </a:lnTo>
                  <a:lnTo>
                    <a:pt x="25603" y="1510944"/>
                  </a:lnTo>
                  <a:lnTo>
                    <a:pt x="54864" y="1540764"/>
                  </a:lnTo>
                  <a:lnTo>
                    <a:pt x="92659" y="1560220"/>
                  </a:lnTo>
                  <a:lnTo>
                    <a:pt x="137160" y="1567180"/>
                  </a:lnTo>
                  <a:lnTo>
                    <a:pt x="181165" y="1560220"/>
                  </a:lnTo>
                  <a:lnTo>
                    <a:pt x="218897" y="1540764"/>
                  </a:lnTo>
                  <a:lnTo>
                    <a:pt x="248348" y="1510944"/>
                  </a:lnTo>
                  <a:lnTo>
                    <a:pt x="267487" y="1472895"/>
                  </a:lnTo>
                  <a:lnTo>
                    <a:pt x="274320" y="1428750"/>
                  </a:lnTo>
                  <a:close/>
                </a:path>
                <a:path w="607060" h="1567179">
                  <a:moveTo>
                    <a:pt x="607060" y="181610"/>
                  </a:moveTo>
                  <a:lnTo>
                    <a:pt x="600646" y="132448"/>
                  </a:lnTo>
                  <a:lnTo>
                    <a:pt x="582498" y="88811"/>
                  </a:lnTo>
                  <a:lnTo>
                    <a:pt x="554189" y="52235"/>
                  </a:lnTo>
                  <a:lnTo>
                    <a:pt x="517309" y="24231"/>
                  </a:lnTo>
                  <a:lnTo>
                    <a:pt x="473443" y="6311"/>
                  </a:lnTo>
                  <a:lnTo>
                    <a:pt x="424180" y="0"/>
                  </a:lnTo>
                  <a:lnTo>
                    <a:pt x="374472" y="6311"/>
                  </a:lnTo>
                  <a:lnTo>
                    <a:pt x="330479" y="24231"/>
                  </a:lnTo>
                  <a:lnTo>
                    <a:pt x="293687" y="52235"/>
                  </a:lnTo>
                  <a:lnTo>
                    <a:pt x="265569" y="88811"/>
                  </a:lnTo>
                  <a:lnTo>
                    <a:pt x="247611" y="132448"/>
                  </a:lnTo>
                  <a:lnTo>
                    <a:pt x="241300" y="181610"/>
                  </a:lnTo>
                  <a:lnTo>
                    <a:pt x="247611" y="231317"/>
                  </a:lnTo>
                  <a:lnTo>
                    <a:pt x="265569" y="275310"/>
                  </a:lnTo>
                  <a:lnTo>
                    <a:pt x="293687" y="312102"/>
                  </a:lnTo>
                  <a:lnTo>
                    <a:pt x="330479" y="340220"/>
                  </a:lnTo>
                  <a:lnTo>
                    <a:pt x="374472" y="358178"/>
                  </a:lnTo>
                  <a:lnTo>
                    <a:pt x="424180" y="364490"/>
                  </a:lnTo>
                  <a:lnTo>
                    <a:pt x="473443" y="358178"/>
                  </a:lnTo>
                  <a:lnTo>
                    <a:pt x="517309" y="340220"/>
                  </a:lnTo>
                  <a:lnTo>
                    <a:pt x="554189" y="312102"/>
                  </a:lnTo>
                  <a:lnTo>
                    <a:pt x="582498" y="275310"/>
                  </a:lnTo>
                  <a:lnTo>
                    <a:pt x="600646" y="231317"/>
                  </a:lnTo>
                  <a:lnTo>
                    <a:pt x="607060" y="181610"/>
                  </a:lnTo>
                  <a:close/>
                </a:path>
              </a:pathLst>
            </a:custGeom>
            <a:solidFill>
              <a:srgbClr val="FD85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>
            <a:spLocks noGrp="1"/>
          </p:cNvSpPr>
          <p:nvPr>
            <p:ph type="title"/>
          </p:nvPr>
        </p:nvSpPr>
        <p:spPr>
          <a:xfrm>
            <a:off x="2291079" y="280670"/>
            <a:ext cx="5552440" cy="22644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 marR="5080" algn="ctr">
              <a:lnSpc>
                <a:spcPct val="99900"/>
              </a:lnSpc>
              <a:spcBef>
                <a:spcPts val="105"/>
              </a:spcBef>
              <a:tabLst>
                <a:tab pos="1158875" algn="l"/>
              </a:tabLst>
            </a:pPr>
            <a:r>
              <a:rPr sz="4900" i="0" dirty="0">
                <a:solidFill>
                  <a:srgbClr val="565E6C"/>
                </a:solidFill>
                <a:latin typeface="Century Schoolbook L"/>
                <a:cs typeface="Century Schoolbook L"/>
              </a:rPr>
              <a:t>L           </a:t>
            </a:r>
            <a:r>
              <a:rPr sz="4900" i="0" spc="1405" dirty="0">
                <a:solidFill>
                  <a:srgbClr val="565E6C"/>
                </a:solidFill>
                <a:latin typeface="Century Schoolbook L"/>
                <a:cs typeface="Century Schoolbook L"/>
              </a:rPr>
              <a:t> </a:t>
            </a:r>
            <a:r>
              <a:rPr sz="4900" i="0" spc="-5" dirty="0">
                <a:solidFill>
                  <a:srgbClr val="565E6C"/>
                </a:solidFill>
                <a:latin typeface="Century Schoolbook L"/>
                <a:cs typeface="Century Schoolbook L"/>
              </a:rPr>
              <a:t>DI</a:t>
            </a:r>
            <a:r>
              <a:rPr sz="4900" i="0" spc="-10" dirty="0">
                <a:solidFill>
                  <a:srgbClr val="565E6C"/>
                </a:solidFill>
                <a:latin typeface="Century Schoolbook L"/>
                <a:cs typeface="Century Schoolbook L"/>
              </a:rPr>
              <a:t>S</a:t>
            </a:r>
            <a:r>
              <a:rPr sz="4900" i="0" spc="-5" dirty="0">
                <a:solidFill>
                  <a:srgbClr val="565E6C"/>
                </a:solidFill>
                <a:latin typeface="Century Schoolbook L"/>
                <a:cs typeface="Century Schoolbook L"/>
              </a:rPr>
              <a:t>TU</a:t>
            </a:r>
            <a:r>
              <a:rPr sz="4900" i="0" dirty="0">
                <a:solidFill>
                  <a:srgbClr val="565E6C"/>
                </a:solidFill>
                <a:latin typeface="Century Schoolbook L"/>
                <a:cs typeface="Century Schoolbook L"/>
              </a:rPr>
              <a:t>R</a:t>
            </a:r>
            <a:r>
              <a:rPr sz="4900" i="0" spc="-15" dirty="0">
                <a:solidFill>
                  <a:srgbClr val="565E6C"/>
                </a:solidFill>
                <a:latin typeface="Century Schoolbook L"/>
                <a:cs typeface="Century Schoolbook L"/>
              </a:rPr>
              <a:t>B</a:t>
            </a:r>
            <a:r>
              <a:rPr sz="4900" i="0" spc="-10" dirty="0">
                <a:solidFill>
                  <a:srgbClr val="565E6C"/>
                </a:solidFill>
                <a:latin typeface="Century Schoolbook L"/>
                <a:cs typeface="Century Schoolbook L"/>
              </a:rPr>
              <a:t>ANCES  </a:t>
            </a:r>
            <a:r>
              <a:rPr sz="4900" i="0" spc="-5" dirty="0">
                <a:solidFill>
                  <a:srgbClr val="565E6C"/>
                </a:solidFill>
                <a:latin typeface="Century Schoolbook L"/>
                <a:cs typeface="Century Schoolbook L"/>
              </a:rPr>
              <a:t>OF	THE</a:t>
            </a:r>
            <a:r>
              <a:rPr sz="4900" i="0" spc="-65" dirty="0">
                <a:solidFill>
                  <a:srgbClr val="565E6C"/>
                </a:solidFill>
                <a:latin typeface="Century Schoolbook L"/>
                <a:cs typeface="Century Schoolbook L"/>
              </a:rPr>
              <a:t> </a:t>
            </a:r>
            <a:r>
              <a:rPr sz="4900" i="0" spc="-5" dirty="0">
                <a:solidFill>
                  <a:srgbClr val="565E6C"/>
                </a:solidFill>
                <a:latin typeface="Century Schoolbook L"/>
                <a:cs typeface="Century Schoolbook L"/>
              </a:rPr>
              <a:t>TEETH</a:t>
            </a:r>
            <a:endParaRPr sz="4900">
              <a:latin typeface="Century Schoolbook L"/>
              <a:cs typeface="Century Schoolbook 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483217" y="5878210"/>
            <a:ext cx="8108951" cy="91820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z="2400" b="1" spc="-5" dirty="0">
                <a:solidFill>
                  <a:srgbClr val="565E6C"/>
                </a:solidFill>
                <a:latin typeface="Century Schoolbook L"/>
                <a:cs typeface="Century Schoolbook L"/>
              </a:rPr>
              <a:t>Prepared</a:t>
            </a:r>
            <a:r>
              <a:rPr sz="2400" b="1" spc="-25" dirty="0">
                <a:solidFill>
                  <a:srgbClr val="565E6C"/>
                </a:solidFill>
                <a:latin typeface="Century Schoolbook L"/>
                <a:cs typeface="Century Schoolbook L"/>
              </a:rPr>
              <a:t> </a:t>
            </a:r>
            <a:r>
              <a:rPr sz="2400" b="1" spc="-5" dirty="0" smtClean="0">
                <a:solidFill>
                  <a:srgbClr val="565E6C"/>
                </a:solidFill>
                <a:latin typeface="Century Schoolbook L"/>
                <a:cs typeface="Century Schoolbook L"/>
              </a:rPr>
              <a:t>by</a:t>
            </a:r>
            <a:r>
              <a:rPr sz="2400" b="1" spc="-5" dirty="0" smtClean="0">
                <a:solidFill>
                  <a:srgbClr val="565E6C"/>
                </a:solidFill>
                <a:latin typeface="Century Schoolbook L"/>
                <a:cs typeface="Century Schoolbook L"/>
              </a:rPr>
              <a:t>:</a:t>
            </a:r>
            <a:r>
              <a:rPr lang="en-US" sz="2400" dirty="0" smtClean="0">
                <a:latin typeface="Century Schoolbook L"/>
                <a:cs typeface="Century Schoolbook L"/>
              </a:rPr>
              <a:t>  </a:t>
            </a:r>
            <a:r>
              <a:rPr sz="2400" b="1" spc="-5" dirty="0" smtClean="0">
                <a:solidFill>
                  <a:srgbClr val="565E6C"/>
                </a:solidFill>
                <a:latin typeface="Century Schoolbook L"/>
                <a:cs typeface="Century Schoolbook L"/>
              </a:rPr>
              <a:t>Dr</a:t>
            </a:r>
            <a:r>
              <a:rPr sz="2400" b="1" spc="-5" dirty="0">
                <a:solidFill>
                  <a:srgbClr val="565E6C"/>
                </a:solidFill>
                <a:latin typeface="Century Schoolbook L"/>
                <a:cs typeface="Century Schoolbook L"/>
              </a:rPr>
              <a:t>. </a:t>
            </a:r>
            <a:r>
              <a:rPr lang="en-US" sz="2400" b="1" spc="-5" dirty="0" smtClean="0">
                <a:solidFill>
                  <a:srgbClr val="565E6C"/>
                </a:solidFill>
                <a:latin typeface="Century Schoolbook L"/>
                <a:cs typeface="Century Schoolbook L"/>
              </a:rPr>
              <a:t>Irfan Ali Khan</a:t>
            </a:r>
          </a:p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lang="en-US" sz="2400" b="1" spc="-5" dirty="0" smtClean="0">
                <a:solidFill>
                  <a:srgbClr val="565E6C"/>
                </a:solidFill>
                <a:latin typeface="Century Schoolbook L"/>
                <a:cs typeface="Century Schoolbook L"/>
              </a:rPr>
              <a:t>Resident: </a:t>
            </a:r>
            <a:r>
              <a:rPr lang="en-US" sz="2400" b="1" spc="-5" dirty="0" smtClean="0">
                <a:solidFill>
                  <a:srgbClr val="565E6C"/>
                </a:solidFill>
                <a:latin typeface="Century Schoolbook L"/>
                <a:cs typeface="Century Schoolbook L"/>
              </a:rPr>
              <a:t>Oral </a:t>
            </a:r>
            <a:r>
              <a:rPr lang="en-US" sz="2400" b="1" spc="-5" dirty="0" smtClean="0">
                <a:solidFill>
                  <a:srgbClr val="565E6C"/>
                </a:solidFill>
                <a:latin typeface="Century Schoolbook L"/>
                <a:cs typeface="Century Schoolbook L"/>
              </a:rPr>
              <a:t>&amp; Maxillofacial Pathology Department</a:t>
            </a:r>
            <a:endParaRPr sz="2400" dirty="0">
              <a:latin typeface="Century Schoolbook L"/>
              <a:cs typeface="Century Schoolbook 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3124200" y="2744470"/>
            <a:ext cx="3810000" cy="25717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blinds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800600" y="3962400"/>
            <a:ext cx="3581400" cy="2895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69570" y="1177290"/>
            <a:ext cx="4124960" cy="57670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41959" marR="672465" indent="-340360">
              <a:lnSpc>
                <a:spcPct val="120800"/>
              </a:lnSpc>
              <a:spcBef>
                <a:spcPts val="100"/>
              </a:spcBef>
              <a:buFont typeface="DejaVu Sans"/>
              <a:buChar char=""/>
              <a:tabLst>
                <a:tab pos="427990" algn="l"/>
              </a:tabLst>
            </a:pPr>
            <a:r>
              <a:rPr sz="2400" dirty="0">
                <a:latin typeface="Century Schoolbook L"/>
                <a:cs typeface="Century Schoolbook L"/>
              </a:rPr>
              <a:t>most </a:t>
            </a:r>
            <a:r>
              <a:rPr sz="2400" spc="-5" dirty="0">
                <a:latin typeface="Century Schoolbook L"/>
                <a:cs typeface="Century Schoolbook L"/>
              </a:rPr>
              <a:t>common  supernumerary</a:t>
            </a:r>
            <a:r>
              <a:rPr sz="2400" spc="-60" dirty="0">
                <a:latin typeface="Century Schoolbook L"/>
                <a:cs typeface="Century Schoolbook L"/>
              </a:rPr>
              <a:t> </a:t>
            </a:r>
            <a:r>
              <a:rPr sz="2400" spc="-5" dirty="0">
                <a:latin typeface="Century Schoolbook L"/>
                <a:cs typeface="Century Schoolbook L"/>
              </a:rPr>
              <a:t>tooth</a:t>
            </a:r>
            <a:endParaRPr sz="2400">
              <a:latin typeface="Century Schoolbook L"/>
              <a:cs typeface="Century Schoolbook L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DejaVu Sans"/>
              <a:buChar char=""/>
            </a:pPr>
            <a:endParaRPr sz="2650">
              <a:latin typeface="Century Schoolbook L"/>
              <a:cs typeface="Century Schoolbook L"/>
            </a:endParaRPr>
          </a:p>
          <a:p>
            <a:pPr marL="441959" marR="68580" indent="-340360">
              <a:lnSpc>
                <a:spcPct val="120800"/>
              </a:lnSpc>
              <a:buFont typeface="DejaVu Sans"/>
              <a:buChar char=""/>
              <a:tabLst>
                <a:tab pos="427990" algn="l"/>
              </a:tabLst>
            </a:pPr>
            <a:r>
              <a:rPr sz="2400" dirty="0">
                <a:latin typeface="Century Schoolbook L"/>
                <a:cs typeface="Century Schoolbook L"/>
              </a:rPr>
              <a:t>tooth </a:t>
            </a:r>
            <a:r>
              <a:rPr sz="2400" spc="-5" dirty="0">
                <a:latin typeface="Century Schoolbook L"/>
                <a:cs typeface="Century Schoolbook L"/>
              </a:rPr>
              <a:t>situated </a:t>
            </a:r>
            <a:r>
              <a:rPr sz="2400" dirty="0">
                <a:latin typeface="Century Schoolbook L"/>
                <a:cs typeface="Century Schoolbook L"/>
              </a:rPr>
              <a:t>between  </a:t>
            </a:r>
            <a:r>
              <a:rPr sz="2400" spc="-5" dirty="0">
                <a:latin typeface="Century Schoolbook L"/>
                <a:cs typeface="Century Schoolbook L"/>
              </a:rPr>
              <a:t>maxillary central</a:t>
            </a:r>
            <a:r>
              <a:rPr sz="2400" spc="-45" dirty="0">
                <a:latin typeface="Century Schoolbook L"/>
                <a:cs typeface="Century Schoolbook L"/>
              </a:rPr>
              <a:t> </a:t>
            </a:r>
            <a:r>
              <a:rPr sz="2400" spc="-5" dirty="0">
                <a:latin typeface="Century Schoolbook L"/>
                <a:cs typeface="Century Schoolbook L"/>
              </a:rPr>
              <a:t>incisors</a:t>
            </a:r>
            <a:endParaRPr sz="2400">
              <a:latin typeface="Century Schoolbook L"/>
              <a:cs typeface="Century Schoolbook L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DejaVu Sans"/>
              <a:buChar char=""/>
            </a:pPr>
            <a:endParaRPr sz="3150">
              <a:latin typeface="Century Schoolbook L"/>
              <a:cs typeface="Century Schoolbook L"/>
            </a:endParaRPr>
          </a:p>
          <a:p>
            <a:pPr marL="896619" lvl="1" indent="-338455">
              <a:lnSpc>
                <a:spcPct val="100000"/>
              </a:lnSpc>
              <a:spcBef>
                <a:spcPts val="5"/>
              </a:spcBef>
              <a:buFont typeface="DejaVu Sans"/>
              <a:buChar char=""/>
              <a:tabLst>
                <a:tab pos="896619" algn="l"/>
              </a:tabLst>
            </a:pPr>
            <a:r>
              <a:rPr sz="2400" spc="-5" dirty="0">
                <a:latin typeface="Century Schoolbook L"/>
                <a:cs typeface="Century Schoolbook L"/>
              </a:rPr>
              <a:t>singly</a:t>
            </a:r>
            <a:endParaRPr sz="2400">
              <a:latin typeface="Century Schoolbook L"/>
              <a:cs typeface="Century Schoolbook L"/>
            </a:endParaRPr>
          </a:p>
          <a:p>
            <a:pPr lvl="1">
              <a:lnSpc>
                <a:spcPct val="100000"/>
              </a:lnSpc>
              <a:spcBef>
                <a:spcPts val="5"/>
              </a:spcBef>
              <a:buFont typeface="DejaVu Sans"/>
              <a:buChar char=""/>
            </a:pPr>
            <a:endParaRPr sz="3150">
              <a:latin typeface="Century Schoolbook L"/>
              <a:cs typeface="Century Schoolbook L"/>
            </a:endParaRPr>
          </a:p>
          <a:p>
            <a:pPr marL="896619" lvl="1" indent="-338455">
              <a:lnSpc>
                <a:spcPct val="100000"/>
              </a:lnSpc>
              <a:buFont typeface="DejaVu Sans"/>
              <a:buChar char=""/>
              <a:tabLst>
                <a:tab pos="896619" algn="l"/>
              </a:tabLst>
            </a:pPr>
            <a:r>
              <a:rPr sz="2400" spc="-5" dirty="0">
                <a:latin typeface="Century Schoolbook L"/>
                <a:cs typeface="Century Schoolbook L"/>
              </a:rPr>
              <a:t>paired</a:t>
            </a:r>
            <a:endParaRPr sz="2400">
              <a:latin typeface="Century Schoolbook L"/>
              <a:cs typeface="Century Schoolbook L"/>
            </a:endParaRPr>
          </a:p>
          <a:p>
            <a:pPr lvl="1">
              <a:lnSpc>
                <a:spcPct val="100000"/>
              </a:lnSpc>
              <a:spcBef>
                <a:spcPts val="15"/>
              </a:spcBef>
              <a:buFont typeface="DejaVu Sans"/>
              <a:buChar char=""/>
            </a:pPr>
            <a:endParaRPr sz="3150">
              <a:latin typeface="Century Schoolbook L"/>
              <a:cs typeface="Century Schoolbook L"/>
            </a:endParaRPr>
          </a:p>
          <a:p>
            <a:pPr marL="896619" lvl="1" indent="-338455">
              <a:lnSpc>
                <a:spcPct val="100000"/>
              </a:lnSpc>
              <a:buFont typeface="DejaVu Sans"/>
              <a:buChar char=""/>
              <a:tabLst>
                <a:tab pos="896619" algn="l"/>
              </a:tabLst>
            </a:pPr>
            <a:r>
              <a:rPr sz="2400" spc="-5" dirty="0">
                <a:latin typeface="Century Schoolbook L"/>
                <a:cs typeface="Century Schoolbook L"/>
              </a:rPr>
              <a:t>erupted or</a:t>
            </a:r>
            <a:r>
              <a:rPr sz="2400" spc="-10" dirty="0">
                <a:latin typeface="Century Schoolbook L"/>
                <a:cs typeface="Century Schoolbook L"/>
              </a:rPr>
              <a:t> </a:t>
            </a:r>
            <a:r>
              <a:rPr sz="2400" spc="-5" dirty="0">
                <a:latin typeface="Century Schoolbook L"/>
                <a:cs typeface="Century Schoolbook L"/>
              </a:rPr>
              <a:t>impacted</a:t>
            </a:r>
            <a:endParaRPr sz="2400">
              <a:latin typeface="Century Schoolbook L"/>
              <a:cs typeface="Century Schoolbook L"/>
            </a:endParaRPr>
          </a:p>
          <a:p>
            <a:pPr lvl="1">
              <a:lnSpc>
                <a:spcPct val="100000"/>
              </a:lnSpc>
              <a:spcBef>
                <a:spcPts val="5"/>
              </a:spcBef>
              <a:buFont typeface="DejaVu Sans"/>
              <a:buChar char=""/>
            </a:pPr>
            <a:endParaRPr sz="3150">
              <a:latin typeface="Century Schoolbook L"/>
              <a:cs typeface="Century Schoolbook L"/>
            </a:endParaRPr>
          </a:p>
          <a:p>
            <a:pPr marL="896619" lvl="1" indent="-338455">
              <a:lnSpc>
                <a:spcPct val="100000"/>
              </a:lnSpc>
              <a:spcBef>
                <a:spcPts val="5"/>
              </a:spcBef>
              <a:buFont typeface="DejaVu Sans"/>
              <a:buChar char=""/>
              <a:tabLst>
                <a:tab pos="896619" algn="l"/>
              </a:tabLst>
            </a:pPr>
            <a:r>
              <a:rPr sz="2400" spc="-5" dirty="0">
                <a:latin typeface="Century Schoolbook L"/>
                <a:cs typeface="Century Schoolbook L"/>
              </a:rPr>
              <a:t>inverted</a:t>
            </a:r>
            <a:endParaRPr sz="2400">
              <a:latin typeface="Century Schoolbook L"/>
              <a:cs typeface="Century Schoolbook 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2895600" cy="762000"/>
          </a:xfrm>
          <a:prstGeom prst="rect">
            <a:avLst/>
          </a:prstGeom>
          <a:solidFill>
            <a:srgbClr val="FF0000"/>
          </a:solidFill>
        </p:spPr>
        <p:txBody>
          <a:bodyPr vert="horz" wrap="square" lIns="0" tIns="33020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260"/>
              </a:spcBef>
            </a:pPr>
            <a:r>
              <a:rPr sz="3200" i="0" spc="-5" dirty="0">
                <a:solidFill>
                  <a:srgbClr val="FFFFFF"/>
                </a:solidFill>
                <a:latin typeface="Century Schoolbook L"/>
                <a:cs typeface="Century Schoolbook L"/>
              </a:rPr>
              <a:t>Mesiodens</a:t>
            </a:r>
            <a:endParaRPr sz="3200">
              <a:latin typeface="Century Schoolbook L"/>
              <a:cs typeface="Century Schoolbook 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572000" y="457200"/>
            <a:ext cx="3962400" cy="3200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724400" y="3200400"/>
            <a:ext cx="3733800" cy="3429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20369" y="1465579"/>
            <a:ext cx="3062605" cy="2159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7190" indent="-326390">
              <a:lnSpc>
                <a:spcPct val="100000"/>
              </a:lnSpc>
              <a:spcBef>
                <a:spcPts val="100"/>
              </a:spcBef>
              <a:buFont typeface="DejaVu Sans"/>
              <a:buChar char=""/>
              <a:tabLst>
                <a:tab pos="377190" algn="l"/>
              </a:tabLst>
            </a:pPr>
            <a:r>
              <a:rPr sz="2400" spc="-5" dirty="0">
                <a:latin typeface="Century Schoolbook L"/>
                <a:cs typeface="Century Schoolbook L"/>
              </a:rPr>
              <a:t>small</a:t>
            </a:r>
            <a:r>
              <a:rPr sz="2400" spc="-10" dirty="0">
                <a:latin typeface="Century Schoolbook L"/>
                <a:cs typeface="Century Schoolbook L"/>
              </a:rPr>
              <a:t> </a:t>
            </a:r>
            <a:r>
              <a:rPr sz="2400" dirty="0">
                <a:latin typeface="Century Schoolbook L"/>
                <a:cs typeface="Century Schoolbook L"/>
              </a:rPr>
              <a:t>tooth</a:t>
            </a:r>
            <a:endParaRPr sz="2400">
              <a:latin typeface="Century Schoolbook L"/>
              <a:cs typeface="Century Schoolbook L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DejaVu Sans"/>
              <a:buChar char=""/>
            </a:pPr>
            <a:endParaRPr sz="3150">
              <a:latin typeface="Century Schoolbook L"/>
              <a:cs typeface="Century Schoolbook L"/>
            </a:endParaRPr>
          </a:p>
          <a:p>
            <a:pPr marL="377190" indent="-326390">
              <a:lnSpc>
                <a:spcPct val="100000"/>
              </a:lnSpc>
              <a:buFont typeface="DejaVu Sans"/>
              <a:buChar char=""/>
              <a:tabLst>
                <a:tab pos="377190" algn="l"/>
              </a:tabLst>
            </a:pPr>
            <a:r>
              <a:rPr sz="2400" spc="-5" dirty="0">
                <a:latin typeface="Century Schoolbook L"/>
                <a:cs typeface="Century Schoolbook L"/>
              </a:rPr>
              <a:t>cone-shaped</a:t>
            </a:r>
            <a:r>
              <a:rPr sz="2400" spc="-10" dirty="0">
                <a:latin typeface="Century Schoolbook L"/>
                <a:cs typeface="Century Schoolbook L"/>
              </a:rPr>
              <a:t> </a:t>
            </a:r>
            <a:r>
              <a:rPr sz="2400" spc="-225" dirty="0">
                <a:latin typeface="Century Schoolbook L"/>
                <a:cs typeface="Century Schoolbook L"/>
              </a:rPr>
              <a:t>crown</a:t>
            </a:r>
            <a:endParaRPr sz="2400">
              <a:latin typeface="Century Schoolbook L"/>
              <a:cs typeface="Century Schoolbook L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DejaVu Sans"/>
              <a:buChar char=""/>
            </a:pPr>
            <a:endParaRPr sz="3150">
              <a:latin typeface="Century Schoolbook L"/>
              <a:cs typeface="Century Schoolbook L"/>
            </a:endParaRPr>
          </a:p>
          <a:p>
            <a:pPr marL="377190" indent="-326390">
              <a:lnSpc>
                <a:spcPct val="100000"/>
              </a:lnSpc>
              <a:buFont typeface="DejaVu Sans"/>
              <a:buChar char=""/>
              <a:tabLst>
                <a:tab pos="377190" algn="l"/>
              </a:tabLst>
            </a:pPr>
            <a:r>
              <a:rPr sz="2400" spc="-5" dirty="0">
                <a:latin typeface="Century Schoolbook L"/>
                <a:cs typeface="Century Schoolbook L"/>
              </a:rPr>
              <a:t>short </a:t>
            </a:r>
            <a:r>
              <a:rPr sz="2400" dirty="0">
                <a:latin typeface="Century Schoolbook L"/>
                <a:cs typeface="Century Schoolbook L"/>
              </a:rPr>
              <a:t>root</a:t>
            </a:r>
            <a:endParaRPr sz="2400">
              <a:latin typeface="Century Schoolbook L"/>
              <a:cs typeface="Century Schoolbook 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2895600" cy="762000"/>
          </a:xfrm>
          <a:prstGeom prst="rect">
            <a:avLst/>
          </a:prstGeom>
          <a:solidFill>
            <a:srgbClr val="FF0000"/>
          </a:solidFill>
        </p:spPr>
        <p:txBody>
          <a:bodyPr vert="horz" wrap="square" lIns="0" tIns="33020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260"/>
              </a:spcBef>
            </a:pPr>
            <a:r>
              <a:rPr sz="3200" i="0" spc="-5" dirty="0">
                <a:solidFill>
                  <a:srgbClr val="FFFFFF"/>
                </a:solidFill>
                <a:latin typeface="Century Schoolbook L"/>
                <a:cs typeface="Century Schoolbook L"/>
              </a:rPr>
              <a:t>Mesiodens</a:t>
            </a:r>
            <a:endParaRPr sz="3200">
              <a:latin typeface="Century Schoolbook L"/>
              <a:cs typeface="Century Schoolbook 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648200" y="152400"/>
            <a:ext cx="3581400" cy="2895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90600" y="3811270"/>
            <a:ext cx="2438400" cy="269621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94970" y="1466850"/>
            <a:ext cx="4733290" cy="43662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02590" indent="-326390">
              <a:lnSpc>
                <a:spcPct val="100000"/>
              </a:lnSpc>
              <a:spcBef>
                <a:spcPts val="100"/>
              </a:spcBef>
              <a:buFont typeface="DejaVu Sans"/>
              <a:buChar char=""/>
              <a:tabLst>
                <a:tab pos="402590" algn="l"/>
              </a:tabLst>
            </a:pPr>
            <a:r>
              <a:rPr sz="2400" spc="-5" dirty="0">
                <a:latin typeface="Century Schoolbook L"/>
                <a:cs typeface="Century Schoolbook L"/>
              </a:rPr>
              <a:t>2</a:t>
            </a:r>
            <a:r>
              <a:rPr sz="2100" spc="-7" baseline="27777" dirty="0">
                <a:latin typeface="Century Schoolbook L"/>
                <a:cs typeface="Century Schoolbook L"/>
              </a:rPr>
              <a:t>nd </a:t>
            </a:r>
            <a:r>
              <a:rPr sz="2400" dirty="0">
                <a:latin typeface="Century Schoolbook L"/>
                <a:cs typeface="Century Schoolbook L"/>
              </a:rPr>
              <a:t>most</a:t>
            </a:r>
            <a:r>
              <a:rPr sz="2400" spc="-114" dirty="0">
                <a:latin typeface="Century Schoolbook L"/>
                <a:cs typeface="Century Schoolbook L"/>
              </a:rPr>
              <a:t> </a:t>
            </a:r>
            <a:r>
              <a:rPr sz="2400" spc="-5" dirty="0">
                <a:latin typeface="Century Schoolbook L"/>
                <a:cs typeface="Century Schoolbook L"/>
              </a:rPr>
              <a:t>common</a:t>
            </a:r>
            <a:endParaRPr sz="2400">
              <a:latin typeface="Century Schoolbook L"/>
              <a:cs typeface="Century Schoolbook 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DejaVu Sans"/>
              <a:buChar char=""/>
            </a:pPr>
            <a:endParaRPr sz="3150">
              <a:latin typeface="Century Schoolbook L"/>
              <a:cs typeface="Century Schoolbook L"/>
            </a:endParaRPr>
          </a:p>
          <a:p>
            <a:pPr marL="402590" indent="-326390">
              <a:lnSpc>
                <a:spcPct val="100000"/>
              </a:lnSpc>
              <a:buFont typeface="DejaVu Sans"/>
              <a:buChar char=""/>
              <a:tabLst>
                <a:tab pos="402590" algn="l"/>
              </a:tabLst>
            </a:pPr>
            <a:r>
              <a:rPr sz="2400" spc="-5" dirty="0">
                <a:latin typeface="Century Schoolbook L"/>
                <a:cs typeface="Century Schoolbook L"/>
              </a:rPr>
              <a:t>situated distal to </a:t>
            </a:r>
            <a:r>
              <a:rPr sz="2400" dirty="0">
                <a:latin typeface="Century Schoolbook L"/>
                <a:cs typeface="Century Schoolbook L"/>
              </a:rPr>
              <a:t>3</a:t>
            </a:r>
            <a:r>
              <a:rPr sz="2100" baseline="27777" dirty="0">
                <a:latin typeface="Century Schoolbook L"/>
                <a:cs typeface="Century Schoolbook L"/>
              </a:rPr>
              <a:t>rd</a:t>
            </a:r>
            <a:r>
              <a:rPr sz="2100" spc="412" baseline="27777" dirty="0">
                <a:latin typeface="Century Schoolbook L"/>
                <a:cs typeface="Century Schoolbook L"/>
              </a:rPr>
              <a:t> </a:t>
            </a:r>
            <a:r>
              <a:rPr sz="2400" spc="-5" dirty="0">
                <a:latin typeface="Century Schoolbook L"/>
                <a:cs typeface="Century Schoolbook L"/>
              </a:rPr>
              <a:t>molar</a:t>
            </a:r>
            <a:endParaRPr sz="2400">
              <a:latin typeface="Century Schoolbook L"/>
              <a:cs typeface="Century Schoolbook L"/>
            </a:endParaRPr>
          </a:p>
          <a:p>
            <a:pPr>
              <a:lnSpc>
                <a:spcPct val="100000"/>
              </a:lnSpc>
              <a:spcBef>
                <a:spcPts val="60"/>
              </a:spcBef>
              <a:buFont typeface="DejaVu Sans"/>
              <a:buChar char=""/>
            </a:pPr>
            <a:endParaRPr sz="2650">
              <a:latin typeface="Century Schoolbook L"/>
              <a:cs typeface="Century Schoolbook L"/>
            </a:endParaRPr>
          </a:p>
          <a:p>
            <a:pPr marL="416559" marR="684530" indent="-340360">
              <a:lnSpc>
                <a:spcPct val="120800"/>
              </a:lnSpc>
              <a:buFont typeface="DejaVu Sans"/>
              <a:buChar char=""/>
              <a:tabLst>
                <a:tab pos="402590" algn="l"/>
              </a:tabLst>
            </a:pPr>
            <a:r>
              <a:rPr sz="2400" spc="-5" dirty="0">
                <a:latin typeface="Century Schoolbook L"/>
                <a:cs typeface="Century Schoolbook L"/>
              </a:rPr>
              <a:t>small rudimentary </a:t>
            </a:r>
            <a:r>
              <a:rPr sz="2400" spc="-95" dirty="0">
                <a:latin typeface="Century Schoolbook L"/>
                <a:cs typeface="Century Schoolbook L"/>
              </a:rPr>
              <a:t>tooth,  </a:t>
            </a:r>
            <a:r>
              <a:rPr sz="2400" spc="-5" dirty="0">
                <a:latin typeface="Century Schoolbook L"/>
                <a:cs typeface="Century Schoolbook L"/>
              </a:rPr>
              <a:t>but may be </a:t>
            </a:r>
            <a:r>
              <a:rPr sz="2400" dirty="0">
                <a:latin typeface="Century Schoolbook L"/>
                <a:cs typeface="Century Schoolbook L"/>
              </a:rPr>
              <a:t>of </a:t>
            </a:r>
            <a:r>
              <a:rPr sz="2400" spc="-5" dirty="0">
                <a:latin typeface="Century Schoolbook L"/>
                <a:cs typeface="Century Schoolbook L"/>
              </a:rPr>
              <a:t>normal</a:t>
            </a:r>
            <a:r>
              <a:rPr sz="2400" spc="-50" dirty="0">
                <a:latin typeface="Century Schoolbook L"/>
                <a:cs typeface="Century Schoolbook L"/>
              </a:rPr>
              <a:t> </a:t>
            </a:r>
            <a:r>
              <a:rPr sz="2400" spc="-5" dirty="0">
                <a:latin typeface="Century Schoolbook L"/>
                <a:cs typeface="Century Schoolbook L"/>
              </a:rPr>
              <a:t>size</a:t>
            </a:r>
            <a:endParaRPr sz="2400">
              <a:latin typeface="Century Schoolbook L"/>
              <a:cs typeface="Century Schoolbook L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Font typeface="DejaVu Sans"/>
              <a:buChar char=""/>
            </a:pPr>
            <a:endParaRPr sz="2650">
              <a:latin typeface="Century Schoolbook L"/>
              <a:cs typeface="Century Schoolbook L"/>
            </a:endParaRPr>
          </a:p>
          <a:p>
            <a:pPr marL="416559" marR="43180" indent="-340360">
              <a:lnSpc>
                <a:spcPct val="120800"/>
              </a:lnSpc>
              <a:buFont typeface="DejaVu Sans"/>
              <a:buChar char=""/>
              <a:tabLst>
                <a:tab pos="402590" algn="l"/>
              </a:tabLst>
            </a:pPr>
            <a:r>
              <a:rPr sz="2400" spc="-5" dirty="0">
                <a:latin typeface="Century Schoolbook L"/>
                <a:cs typeface="Century Schoolbook L"/>
              </a:rPr>
              <a:t>mandibular 4</a:t>
            </a:r>
            <a:r>
              <a:rPr sz="2100" spc="-7" baseline="27777" dirty="0">
                <a:latin typeface="Century Schoolbook L"/>
                <a:cs typeface="Century Schoolbook L"/>
              </a:rPr>
              <a:t>th </a:t>
            </a:r>
            <a:r>
              <a:rPr sz="2400" spc="-5" dirty="0">
                <a:latin typeface="Century Schoolbook L"/>
                <a:cs typeface="Century Schoolbook L"/>
              </a:rPr>
              <a:t>molar also is  </a:t>
            </a:r>
            <a:r>
              <a:rPr sz="2400" dirty="0">
                <a:latin typeface="Century Schoolbook L"/>
                <a:cs typeface="Century Schoolbook L"/>
              </a:rPr>
              <a:t>seen </a:t>
            </a:r>
            <a:r>
              <a:rPr sz="2400" spc="-5" dirty="0">
                <a:latin typeface="Century Schoolbook L"/>
                <a:cs typeface="Century Schoolbook L"/>
              </a:rPr>
              <a:t>occasionally, but less  </a:t>
            </a:r>
            <a:r>
              <a:rPr sz="2400" dirty="0">
                <a:latin typeface="Century Schoolbook L"/>
                <a:cs typeface="Century Schoolbook L"/>
              </a:rPr>
              <a:t>common </a:t>
            </a:r>
            <a:r>
              <a:rPr sz="2400" spc="-5" dirty="0">
                <a:latin typeface="Century Schoolbook L"/>
                <a:cs typeface="Century Schoolbook L"/>
              </a:rPr>
              <a:t>than maxillary</a:t>
            </a:r>
            <a:r>
              <a:rPr sz="2400" spc="-95" dirty="0">
                <a:latin typeface="Century Schoolbook L"/>
                <a:cs typeface="Century Schoolbook L"/>
              </a:rPr>
              <a:t> </a:t>
            </a:r>
            <a:r>
              <a:rPr sz="2400" spc="-5" dirty="0">
                <a:latin typeface="Century Schoolbook L"/>
                <a:cs typeface="Century Schoolbook L"/>
              </a:rPr>
              <a:t>molar</a:t>
            </a:r>
            <a:endParaRPr sz="2400">
              <a:latin typeface="Century Schoolbook L"/>
              <a:cs typeface="Century Schoolbook 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3429000" cy="762000"/>
          </a:xfrm>
          <a:prstGeom prst="rect">
            <a:avLst/>
          </a:prstGeom>
          <a:solidFill>
            <a:srgbClr val="FF0000"/>
          </a:solidFill>
        </p:spPr>
        <p:txBody>
          <a:bodyPr vert="horz" wrap="square" lIns="0" tIns="33020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260"/>
              </a:spcBef>
            </a:pPr>
            <a:r>
              <a:rPr sz="3200" i="0" dirty="0">
                <a:solidFill>
                  <a:srgbClr val="FFFFFF"/>
                </a:solidFill>
                <a:latin typeface="Century Schoolbook L"/>
                <a:cs typeface="Century Schoolbook L"/>
              </a:rPr>
              <a:t>Fourth</a:t>
            </a:r>
            <a:r>
              <a:rPr sz="3200" i="0" spc="-10" dirty="0">
                <a:solidFill>
                  <a:srgbClr val="FFFFFF"/>
                </a:solidFill>
                <a:latin typeface="Century Schoolbook L"/>
                <a:cs typeface="Century Schoolbook L"/>
              </a:rPr>
              <a:t> </a:t>
            </a:r>
            <a:r>
              <a:rPr sz="3200" i="0" spc="-5" dirty="0">
                <a:solidFill>
                  <a:srgbClr val="FFFFFF"/>
                </a:solidFill>
                <a:latin typeface="Century Schoolbook L"/>
                <a:cs typeface="Century Schoolbook L"/>
              </a:rPr>
              <a:t>Molar</a:t>
            </a:r>
            <a:endParaRPr sz="3200">
              <a:latin typeface="Century Schoolbook L"/>
              <a:cs typeface="Century Schoolbook 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953000" y="382270"/>
            <a:ext cx="3733800" cy="51701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20369" y="1465579"/>
            <a:ext cx="4368165" cy="39255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7190" indent="-326390">
              <a:lnSpc>
                <a:spcPct val="100000"/>
              </a:lnSpc>
              <a:spcBef>
                <a:spcPts val="100"/>
              </a:spcBef>
              <a:buFont typeface="DejaVu Sans"/>
              <a:buChar char=""/>
              <a:tabLst>
                <a:tab pos="377190" algn="l"/>
              </a:tabLst>
            </a:pPr>
            <a:r>
              <a:rPr sz="2400" spc="-5" dirty="0">
                <a:latin typeface="Century Schoolbook L"/>
                <a:cs typeface="Century Schoolbook L"/>
              </a:rPr>
              <a:t>small </a:t>
            </a:r>
            <a:r>
              <a:rPr sz="2400" dirty="0">
                <a:latin typeface="Century Schoolbook L"/>
                <a:cs typeface="Century Schoolbook L"/>
              </a:rPr>
              <a:t>+</a:t>
            </a:r>
            <a:r>
              <a:rPr sz="2400" spc="-5" dirty="0">
                <a:latin typeface="Century Schoolbook L"/>
                <a:cs typeface="Century Schoolbook L"/>
              </a:rPr>
              <a:t> rudimentary</a:t>
            </a:r>
            <a:endParaRPr sz="2400">
              <a:latin typeface="Century Schoolbook L"/>
              <a:cs typeface="Century Schoolbook L"/>
            </a:endParaRPr>
          </a:p>
          <a:p>
            <a:pPr>
              <a:lnSpc>
                <a:spcPct val="100000"/>
              </a:lnSpc>
              <a:spcBef>
                <a:spcPts val="60"/>
              </a:spcBef>
              <a:buFont typeface="DejaVu Sans"/>
              <a:buChar char=""/>
            </a:pPr>
            <a:endParaRPr sz="2650">
              <a:latin typeface="Century Schoolbook L"/>
              <a:cs typeface="Century Schoolbook L"/>
            </a:endParaRPr>
          </a:p>
          <a:p>
            <a:pPr marL="390525" marR="17780" indent="-340360">
              <a:lnSpc>
                <a:spcPct val="120800"/>
              </a:lnSpc>
              <a:buFont typeface="DejaVu Sans"/>
              <a:buChar char=""/>
              <a:tabLst>
                <a:tab pos="377190" algn="l"/>
              </a:tabLst>
            </a:pPr>
            <a:r>
              <a:rPr sz="2400" spc="-5" dirty="0">
                <a:latin typeface="Century Schoolbook L"/>
                <a:cs typeface="Century Schoolbook L"/>
              </a:rPr>
              <a:t>situated </a:t>
            </a:r>
            <a:r>
              <a:rPr sz="2400" spc="-10" dirty="0">
                <a:latin typeface="Century Schoolbook L"/>
                <a:cs typeface="Century Schoolbook L"/>
              </a:rPr>
              <a:t>bucally </a:t>
            </a:r>
            <a:r>
              <a:rPr sz="2400" spc="-5" dirty="0">
                <a:latin typeface="Century Schoolbook L"/>
                <a:cs typeface="Century Schoolbook L"/>
              </a:rPr>
              <a:t>or </a:t>
            </a:r>
            <a:r>
              <a:rPr sz="2400" spc="-145" dirty="0">
                <a:latin typeface="Century Schoolbook L"/>
                <a:cs typeface="Century Schoolbook L"/>
              </a:rPr>
              <a:t>lingually  </a:t>
            </a:r>
            <a:r>
              <a:rPr sz="2400" dirty="0">
                <a:latin typeface="Century Schoolbook L"/>
                <a:cs typeface="Century Schoolbook L"/>
              </a:rPr>
              <a:t>to </a:t>
            </a:r>
            <a:r>
              <a:rPr sz="2400" spc="-5" dirty="0">
                <a:latin typeface="Century Schoolbook L"/>
                <a:cs typeface="Century Schoolbook L"/>
              </a:rPr>
              <a:t>one </a:t>
            </a:r>
            <a:r>
              <a:rPr sz="2400" dirty="0">
                <a:latin typeface="Century Schoolbook L"/>
                <a:cs typeface="Century Schoolbook L"/>
              </a:rPr>
              <a:t>of </a:t>
            </a:r>
            <a:r>
              <a:rPr sz="2400" spc="-5" dirty="0">
                <a:latin typeface="Century Schoolbook L"/>
                <a:cs typeface="Century Schoolbook L"/>
              </a:rPr>
              <a:t>the maxillary  molars</a:t>
            </a:r>
            <a:endParaRPr sz="2400">
              <a:latin typeface="Century Schoolbook L"/>
              <a:cs typeface="Century Schoolbook 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DejaVu Sans"/>
              <a:buChar char=""/>
            </a:pPr>
            <a:endParaRPr sz="3150">
              <a:latin typeface="Century Schoolbook L"/>
              <a:cs typeface="Century Schoolbook L"/>
            </a:endParaRPr>
          </a:p>
          <a:p>
            <a:pPr marL="377190" indent="-326390">
              <a:lnSpc>
                <a:spcPct val="100000"/>
              </a:lnSpc>
              <a:buFont typeface="DejaVu Sans"/>
              <a:buChar char=""/>
              <a:tabLst>
                <a:tab pos="377190" algn="l"/>
              </a:tabLst>
            </a:pPr>
            <a:r>
              <a:rPr sz="2400" spc="-5" dirty="0">
                <a:latin typeface="Century Schoolbook L"/>
                <a:cs typeface="Century Schoolbook L"/>
              </a:rPr>
              <a:t>interproximally between</a:t>
            </a:r>
            <a:r>
              <a:rPr sz="2400" spc="-20" dirty="0">
                <a:latin typeface="Century Schoolbook L"/>
                <a:cs typeface="Century Schoolbook L"/>
              </a:rPr>
              <a:t> </a:t>
            </a:r>
            <a:r>
              <a:rPr sz="2400" spc="-100" dirty="0">
                <a:latin typeface="Century Schoolbook L"/>
                <a:cs typeface="Century Schoolbook L"/>
              </a:rPr>
              <a:t>1</a:t>
            </a:r>
            <a:r>
              <a:rPr sz="2100" spc="-150" baseline="27777" dirty="0">
                <a:latin typeface="Century Schoolbook L"/>
                <a:cs typeface="Century Schoolbook L"/>
              </a:rPr>
              <a:t>st</a:t>
            </a:r>
            <a:endParaRPr sz="2100" baseline="27777">
              <a:latin typeface="Century Schoolbook L"/>
              <a:cs typeface="Century Schoolbook L"/>
            </a:endParaRPr>
          </a:p>
          <a:p>
            <a:pPr marL="390525" marR="332740">
              <a:lnSpc>
                <a:spcPct val="120800"/>
              </a:lnSpc>
              <a:spcBef>
                <a:spcPts val="5"/>
              </a:spcBef>
            </a:pPr>
            <a:r>
              <a:rPr sz="2400" spc="-5" dirty="0">
                <a:latin typeface="Century Schoolbook L"/>
                <a:cs typeface="Century Schoolbook L"/>
              </a:rPr>
              <a:t>+ 2</a:t>
            </a:r>
            <a:r>
              <a:rPr sz="2100" spc="-7" baseline="27777" dirty="0">
                <a:latin typeface="Century Schoolbook L"/>
                <a:cs typeface="Century Schoolbook L"/>
              </a:rPr>
              <a:t>nd </a:t>
            </a:r>
            <a:r>
              <a:rPr sz="2400" spc="-5" dirty="0">
                <a:latin typeface="Century Schoolbook L"/>
                <a:cs typeface="Century Schoolbook L"/>
              </a:rPr>
              <a:t>or 2</a:t>
            </a:r>
            <a:r>
              <a:rPr sz="2100" spc="-7" baseline="27777" dirty="0">
                <a:latin typeface="Century Schoolbook L"/>
                <a:cs typeface="Century Schoolbook L"/>
              </a:rPr>
              <a:t>nd </a:t>
            </a:r>
            <a:r>
              <a:rPr sz="2400" dirty="0">
                <a:latin typeface="Century Schoolbook L"/>
                <a:cs typeface="Century Schoolbook L"/>
              </a:rPr>
              <a:t>+ </a:t>
            </a:r>
            <a:r>
              <a:rPr sz="2400" spc="-10" dirty="0">
                <a:latin typeface="Century Schoolbook L"/>
                <a:cs typeface="Century Schoolbook L"/>
              </a:rPr>
              <a:t>3</a:t>
            </a:r>
            <a:r>
              <a:rPr sz="2100" spc="-15" baseline="27777" dirty="0">
                <a:latin typeface="Century Schoolbook L"/>
                <a:cs typeface="Century Schoolbook L"/>
              </a:rPr>
              <a:t>rd </a:t>
            </a:r>
            <a:r>
              <a:rPr sz="2400" spc="-5" dirty="0">
                <a:latin typeface="Century Schoolbook L"/>
                <a:cs typeface="Century Schoolbook L"/>
              </a:rPr>
              <a:t>maxillary  molars</a:t>
            </a:r>
            <a:endParaRPr sz="2400">
              <a:latin typeface="Century Schoolbook L"/>
              <a:cs typeface="Century Schoolbook 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3429000" cy="762000"/>
          </a:xfrm>
          <a:prstGeom prst="rect">
            <a:avLst/>
          </a:prstGeom>
          <a:solidFill>
            <a:srgbClr val="FF0000"/>
          </a:solidFill>
        </p:spPr>
        <p:txBody>
          <a:bodyPr vert="horz" wrap="square" lIns="0" tIns="33020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260"/>
              </a:spcBef>
            </a:pPr>
            <a:r>
              <a:rPr sz="3200" i="0" spc="-5" dirty="0">
                <a:solidFill>
                  <a:srgbClr val="FFFFFF"/>
                </a:solidFill>
                <a:latin typeface="Century Schoolbook L"/>
                <a:cs typeface="Century Schoolbook L"/>
              </a:rPr>
              <a:t>Paramolar</a:t>
            </a:r>
            <a:endParaRPr sz="3200">
              <a:latin typeface="Century Schoolbook L"/>
              <a:cs typeface="Century Schoolbook 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872990" y="1219200"/>
            <a:ext cx="3812540" cy="2514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953000" y="1449069"/>
            <a:ext cx="3733800" cy="51701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33069" y="1466850"/>
            <a:ext cx="44570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3600" spc="1177" baseline="5787" dirty="0">
                <a:latin typeface="DejaVu Sans"/>
                <a:cs typeface="DejaVu Sans"/>
              </a:rPr>
              <a:t></a:t>
            </a:r>
            <a:r>
              <a:rPr sz="3600" spc="-217" baseline="5787" dirty="0">
                <a:latin typeface="DejaVu Sans"/>
                <a:cs typeface="DejaVu Sans"/>
              </a:rPr>
              <a:t> </a:t>
            </a:r>
            <a:r>
              <a:rPr sz="2400" spc="-5" dirty="0">
                <a:latin typeface="Century Schoolbook L"/>
                <a:cs typeface="Century Schoolbook L"/>
              </a:rPr>
              <a:t>molar located distal </a:t>
            </a:r>
            <a:r>
              <a:rPr sz="2400" dirty="0">
                <a:latin typeface="Century Schoolbook L"/>
                <a:cs typeface="Century Schoolbook L"/>
              </a:rPr>
              <a:t>to </a:t>
            </a:r>
            <a:r>
              <a:rPr sz="2400" spc="-195" dirty="0">
                <a:latin typeface="Century Schoolbook L"/>
                <a:cs typeface="Century Schoolbook L"/>
              </a:rPr>
              <a:t>molar</a:t>
            </a:r>
            <a:endParaRPr sz="2400">
              <a:latin typeface="Century Schoolbook L"/>
              <a:cs typeface="Century Schoolbook 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57200" y="381000"/>
            <a:ext cx="4953000" cy="762000"/>
          </a:xfrm>
          <a:prstGeom prst="rect">
            <a:avLst/>
          </a:prstGeom>
          <a:solidFill>
            <a:srgbClr val="FF0000"/>
          </a:solidFill>
        </p:spPr>
        <p:txBody>
          <a:bodyPr vert="horz" wrap="square" lIns="0" tIns="33020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260"/>
              </a:spcBef>
            </a:pPr>
            <a:r>
              <a:rPr sz="3200" b="1" spc="-5" dirty="0">
                <a:solidFill>
                  <a:srgbClr val="FFFFFF"/>
                </a:solidFill>
                <a:latin typeface="Century Schoolbook L"/>
                <a:cs typeface="Century Schoolbook L"/>
              </a:rPr>
              <a:t>Distomolar/Distodens</a:t>
            </a:r>
            <a:endParaRPr sz="3200">
              <a:latin typeface="Century Schoolbook L"/>
              <a:cs typeface="Century Schoolbook 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33400" y="2590800"/>
            <a:ext cx="4064000" cy="279405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800600" y="3963670"/>
            <a:ext cx="3429000" cy="23787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07669" y="1634490"/>
            <a:ext cx="2693670" cy="21577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9890" indent="-326390">
              <a:lnSpc>
                <a:spcPct val="100000"/>
              </a:lnSpc>
              <a:spcBef>
                <a:spcPts val="100"/>
              </a:spcBef>
              <a:buFont typeface="DejaVu Sans"/>
              <a:buChar char=""/>
              <a:tabLst>
                <a:tab pos="389890" algn="l"/>
              </a:tabLst>
            </a:pPr>
            <a:r>
              <a:rPr sz="2400" spc="-70" dirty="0">
                <a:latin typeface="Century Schoolbook L"/>
                <a:cs typeface="Century Schoolbook L"/>
              </a:rPr>
              <a:t>Supernumerary</a:t>
            </a:r>
            <a:endParaRPr sz="2400">
              <a:latin typeface="Century Schoolbook L"/>
              <a:cs typeface="Century Schoolbook 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DejaVu Sans"/>
              <a:buChar char=""/>
            </a:pPr>
            <a:endParaRPr sz="3150">
              <a:latin typeface="Century Schoolbook L"/>
              <a:cs typeface="Century Schoolbook L"/>
            </a:endParaRPr>
          </a:p>
          <a:p>
            <a:pPr marL="389890" indent="-326390">
              <a:lnSpc>
                <a:spcPct val="100000"/>
              </a:lnSpc>
              <a:buFont typeface="DejaVu Sans"/>
              <a:buChar char=""/>
              <a:tabLst>
                <a:tab pos="389890" algn="l"/>
              </a:tabLst>
            </a:pPr>
            <a:r>
              <a:rPr sz="2400" spc="-5" dirty="0">
                <a:latin typeface="Century Schoolbook L"/>
                <a:cs typeface="Century Schoolbook L"/>
              </a:rPr>
              <a:t>Anodontia</a:t>
            </a:r>
            <a:endParaRPr sz="2400">
              <a:latin typeface="Century Schoolbook L"/>
              <a:cs typeface="Century Schoolbook L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DejaVu Sans"/>
              <a:buChar char=""/>
            </a:pPr>
            <a:endParaRPr sz="3150">
              <a:latin typeface="Century Schoolbook L"/>
              <a:cs typeface="Century Schoolbook L"/>
            </a:endParaRPr>
          </a:p>
          <a:p>
            <a:pPr marL="389890" indent="-326390">
              <a:lnSpc>
                <a:spcPct val="100000"/>
              </a:lnSpc>
              <a:buFont typeface="DejaVu Sans"/>
              <a:buChar char=""/>
              <a:tabLst>
                <a:tab pos="389890" algn="l"/>
              </a:tabLst>
            </a:pPr>
            <a:r>
              <a:rPr sz="2400" spc="-5" dirty="0">
                <a:latin typeface="Century Schoolbook L"/>
                <a:cs typeface="Century Schoolbook L"/>
              </a:rPr>
              <a:t>Impaction</a:t>
            </a:r>
            <a:endParaRPr sz="2400">
              <a:latin typeface="Century Schoolbook L"/>
              <a:cs typeface="Century Schoolbook 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5105400" cy="762000"/>
          </a:xfrm>
          <a:prstGeom prst="rect">
            <a:avLst/>
          </a:prstGeom>
          <a:solidFill>
            <a:srgbClr val="FF0000"/>
          </a:solidFill>
        </p:spPr>
        <p:txBody>
          <a:bodyPr vert="horz" wrap="square" lIns="0" tIns="33020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260"/>
              </a:spcBef>
            </a:pPr>
            <a:r>
              <a:rPr sz="3200" i="0" spc="-5" dirty="0">
                <a:solidFill>
                  <a:srgbClr val="FFFFFF"/>
                </a:solidFill>
                <a:latin typeface="Century Schoolbook L"/>
                <a:cs typeface="Century Schoolbook L"/>
              </a:rPr>
              <a:t>Number and</a:t>
            </a:r>
            <a:r>
              <a:rPr sz="3200" i="0" spc="-20" dirty="0">
                <a:solidFill>
                  <a:srgbClr val="FFFFFF"/>
                </a:solidFill>
                <a:latin typeface="Century Schoolbook L"/>
                <a:cs typeface="Century Schoolbook L"/>
              </a:rPr>
              <a:t> </a:t>
            </a:r>
            <a:r>
              <a:rPr sz="3200" i="0" dirty="0">
                <a:solidFill>
                  <a:srgbClr val="FFFFFF"/>
                </a:solidFill>
                <a:latin typeface="Century Schoolbook L"/>
                <a:cs typeface="Century Schoolbook L"/>
              </a:rPr>
              <a:t>Eruption</a:t>
            </a:r>
            <a:endParaRPr sz="3200">
              <a:latin typeface="Century Schoolbook L"/>
              <a:cs typeface="Century Schoolbook 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800600" y="1295400"/>
            <a:ext cx="3657600" cy="24003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43000" y="3735070"/>
            <a:ext cx="2362200" cy="261239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7669" y="1634490"/>
            <a:ext cx="4535170" cy="21577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9890" indent="-326390">
              <a:lnSpc>
                <a:spcPct val="100000"/>
              </a:lnSpc>
              <a:spcBef>
                <a:spcPts val="100"/>
              </a:spcBef>
              <a:buFont typeface="DejaVu Sans"/>
              <a:buChar char=""/>
              <a:tabLst>
                <a:tab pos="389890" algn="l"/>
              </a:tabLst>
            </a:pPr>
            <a:r>
              <a:rPr sz="2400" spc="-5" dirty="0">
                <a:latin typeface="Century Schoolbook L"/>
                <a:cs typeface="Century Schoolbook L"/>
              </a:rPr>
              <a:t>Anodontia</a:t>
            </a:r>
            <a:endParaRPr sz="2400">
              <a:latin typeface="Century Schoolbook L"/>
              <a:cs typeface="Century Schoolbook 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DejaVu Sans"/>
              <a:buChar char=""/>
            </a:pPr>
            <a:endParaRPr sz="3150">
              <a:latin typeface="Century Schoolbook L"/>
              <a:cs typeface="Century Schoolbook L"/>
            </a:endParaRPr>
          </a:p>
          <a:p>
            <a:pPr marL="858519" lvl="1" indent="-338455">
              <a:lnSpc>
                <a:spcPct val="100000"/>
              </a:lnSpc>
              <a:buFont typeface="DejaVu Sans"/>
              <a:buChar char=""/>
              <a:tabLst>
                <a:tab pos="858519" algn="l"/>
              </a:tabLst>
            </a:pPr>
            <a:r>
              <a:rPr sz="2400" spc="-5" dirty="0">
                <a:latin typeface="Century Schoolbook L"/>
                <a:cs typeface="Century Schoolbook L"/>
              </a:rPr>
              <a:t>lack </a:t>
            </a:r>
            <a:r>
              <a:rPr sz="2400" dirty="0">
                <a:latin typeface="Century Schoolbook L"/>
                <a:cs typeface="Century Schoolbook L"/>
              </a:rPr>
              <a:t>of </a:t>
            </a:r>
            <a:r>
              <a:rPr sz="2400" spc="-5" dirty="0">
                <a:latin typeface="Century Schoolbook L"/>
                <a:cs typeface="Century Schoolbook L"/>
              </a:rPr>
              <a:t>tooth</a:t>
            </a:r>
            <a:r>
              <a:rPr sz="2400" spc="-20" dirty="0">
                <a:latin typeface="Century Schoolbook L"/>
                <a:cs typeface="Century Schoolbook L"/>
              </a:rPr>
              <a:t> </a:t>
            </a:r>
            <a:r>
              <a:rPr sz="2400" spc="-80" dirty="0">
                <a:latin typeface="Century Schoolbook L"/>
                <a:cs typeface="Century Schoolbook L"/>
              </a:rPr>
              <a:t>development</a:t>
            </a:r>
            <a:endParaRPr sz="2400">
              <a:latin typeface="Century Schoolbook L"/>
              <a:cs typeface="Century Schoolbook L"/>
            </a:endParaRPr>
          </a:p>
          <a:p>
            <a:pPr lvl="1">
              <a:lnSpc>
                <a:spcPct val="100000"/>
              </a:lnSpc>
              <a:spcBef>
                <a:spcPts val="15"/>
              </a:spcBef>
              <a:buFont typeface="DejaVu Sans"/>
              <a:buChar char=""/>
            </a:pPr>
            <a:endParaRPr sz="3150">
              <a:latin typeface="Century Schoolbook L"/>
              <a:cs typeface="Century Schoolbook L"/>
            </a:endParaRPr>
          </a:p>
          <a:p>
            <a:pPr marL="858519" lvl="1" indent="-338455">
              <a:lnSpc>
                <a:spcPct val="100000"/>
              </a:lnSpc>
              <a:buFont typeface="DejaVu Sans"/>
              <a:buChar char=""/>
              <a:tabLst>
                <a:tab pos="858519" algn="l"/>
              </a:tabLst>
            </a:pPr>
            <a:r>
              <a:rPr sz="2400" spc="-5" dirty="0">
                <a:latin typeface="Century Schoolbook L"/>
                <a:cs typeface="Century Schoolbook L"/>
              </a:rPr>
              <a:t>absence </a:t>
            </a:r>
            <a:r>
              <a:rPr sz="2400" dirty="0">
                <a:latin typeface="Century Schoolbook L"/>
                <a:cs typeface="Century Schoolbook L"/>
              </a:rPr>
              <a:t>of </a:t>
            </a:r>
            <a:r>
              <a:rPr sz="2400" spc="-5" dirty="0">
                <a:latin typeface="Century Schoolbook L"/>
                <a:cs typeface="Century Schoolbook L"/>
              </a:rPr>
              <a:t>teeth</a:t>
            </a:r>
            <a:endParaRPr sz="2400">
              <a:latin typeface="Century Schoolbook L"/>
              <a:cs typeface="Century Schoolbook 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5105400" cy="762000"/>
          </a:xfrm>
          <a:prstGeom prst="rect">
            <a:avLst/>
          </a:prstGeom>
          <a:solidFill>
            <a:srgbClr val="FF0000"/>
          </a:solidFill>
        </p:spPr>
        <p:txBody>
          <a:bodyPr vert="horz" wrap="square" lIns="0" tIns="33020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260"/>
              </a:spcBef>
            </a:pPr>
            <a:r>
              <a:rPr sz="3200" i="0" spc="-5" dirty="0">
                <a:solidFill>
                  <a:srgbClr val="FFFFFF"/>
                </a:solidFill>
                <a:latin typeface="Century Schoolbook L"/>
                <a:cs typeface="Century Schoolbook L"/>
              </a:rPr>
              <a:t>Number and</a:t>
            </a:r>
            <a:r>
              <a:rPr sz="3200" i="0" spc="-20" dirty="0">
                <a:solidFill>
                  <a:srgbClr val="FFFFFF"/>
                </a:solidFill>
                <a:latin typeface="Century Schoolbook L"/>
                <a:cs typeface="Century Schoolbook L"/>
              </a:rPr>
              <a:t> </a:t>
            </a:r>
            <a:r>
              <a:rPr sz="3200" i="0" dirty="0">
                <a:solidFill>
                  <a:srgbClr val="FFFFFF"/>
                </a:solidFill>
                <a:latin typeface="Century Schoolbook L"/>
                <a:cs typeface="Century Schoolbook L"/>
              </a:rPr>
              <a:t>Eruption</a:t>
            </a:r>
            <a:endParaRPr sz="3200">
              <a:latin typeface="Century Schoolbook L"/>
              <a:cs typeface="Century Schoolbook 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105400" y="1371600"/>
            <a:ext cx="3657600" cy="2400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622800" y="3810000"/>
            <a:ext cx="4064000" cy="304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82270" y="1634490"/>
            <a:ext cx="3937000" cy="48082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5290" indent="-326390">
              <a:lnSpc>
                <a:spcPct val="100000"/>
              </a:lnSpc>
              <a:spcBef>
                <a:spcPts val="100"/>
              </a:spcBef>
              <a:buFont typeface="DejaVu Sans"/>
              <a:buChar char=""/>
              <a:tabLst>
                <a:tab pos="415290" algn="l"/>
              </a:tabLst>
            </a:pPr>
            <a:r>
              <a:rPr sz="2400" spc="-5" dirty="0">
                <a:latin typeface="Century Schoolbook L"/>
                <a:cs typeface="Century Schoolbook L"/>
              </a:rPr>
              <a:t>Anodontia</a:t>
            </a:r>
            <a:endParaRPr sz="2400">
              <a:latin typeface="Century Schoolbook L"/>
              <a:cs typeface="Century Schoolbook 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DejaVu Sans"/>
              <a:buChar char=""/>
            </a:pPr>
            <a:endParaRPr sz="3150">
              <a:latin typeface="Century Schoolbook L"/>
              <a:cs typeface="Century Schoolbook L"/>
            </a:endParaRPr>
          </a:p>
          <a:p>
            <a:pPr marL="969010" lvl="1" indent="-423545">
              <a:lnSpc>
                <a:spcPct val="100000"/>
              </a:lnSpc>
              <a:buFont typeface="DejaVu Sans"/>
              <a:buChar char=""/>
              <a:tabLst>
                <a:tab pos="968375" algn="l"/>
                <a:tab pos="969010" algn="l"/>
              </a:tabLst>
            </a:pPr>
            <a:r>
              <a:rPr sz="2400" spc="-5" dirty="0">
                <a:latin typeface="Century Schoolbook L"/>
                <a:cs typeface="Century Schoolbook L"/>
              </a:rPr>
              <a:t>Complete</a:t>
            </a:r>
            <a:r>
              <a:rPr sz="2400" spc="-55" dirty="0">
                <a:latin typeface="Century Schoolbook L"/>
                <a:cs typeface="Century Schoolbook L"/>
              </a:rPr>
              <a:t> </a:t>
            </a:r>
            <a:r>
              <a:rPr sz="2400" spc="-5" dirty="0">
                <a:latin typeface="Century Schoolbook L"/>
                <a:cs typeface="Century Schoolbook L"/>
              </a:rPr>
              <a:t>Anodontia</a:t>
            </a:r>
            <a:endParaRPr sz="2400">
              <a:latin typeface="Century Schoolbook L"/>
              <a:cs typeface="Century Schoolbook L"/>
            </a:endParaRPr>
          </a:p>
          <a:p>
            <a:pPr lvl="1">
              <a:lnSpc>
                <a:spcPct val="100000"/>
              </a:lnSpc>
              <a:spcBef>
                <a:spcPts val="15"/>
              </a:spcBef>
              <a:buFont typeface="DejaVu Sans"/>
              <a:buChar char=""/>
            </a:pPr>
            <a:endParaRPr sz="3150">
              <a:latin typeface="Century Schoolbook L"/>
              <a:cs typeface="Century Schoolbook L"/>
            </a:endParaRPr>
          </a:p>
          <a:p>
            <a:pPr marL="969010" lvl="1" indent="-423545">
              <a:lnSpc>
                <a:spcPct val="100000"/>
              </a:lnSpc>
              <a:buFont typeface="DejaVu Sans"/>
              <a:buChar char=""/>
              <a:tabLst>
                <a:tab pos="968375" algn="l"/>
                <a:tab pos="969010" algn="l"/>
              </a:tabLst>
            </a:pPr>
            <a:r>
              <a:rPr sz="2400" spc="-5" dirty="0">
                <a:latin typeface="Century Schoolbook L"/>
                <a:cs typeface="Century Schoolbook L"/>
              </a:rPr>
              <a:t>Partial</a:t>
            </a:r>
            <a:r>
              <a:rPr sz="2400" spc="-75" dirty="0">
                <a:latin typeface="Century Schoolbook L"/>
                <a:cs typeface="Century Schoolbook L"/>
              </a:rPr>
              <a:t> </a:t>
            </a:r>
            <a:r>
              <a:rPr sz="2400" spc="-5" dirty="0">
                <a:latin typeface="Century Schoolbook L"/>
                <a:cs typeface="Century Schoolbook L"/>
              </a:rPr>
              <a:t>Anodontia</a:t>
            </a:r>
            <a:endParaRPr sz="2400">
              <a:latin typeface="Century Schoolbook L"/>
              <a:cs typeface="Century Schoolbook L"/>
            </a:endParaRPr>
          </a:p>
          <a:p>
            <a:pPr marL="1195070" lvl="2" indent="-191770">
              <a:lnSpc>
                <a:spcPct val="100000"/>
              </a:lnSpc>
              <a:spcBef>
                <a:spcPts val="600"/>
              </a:spcBef>
              <a:buFont typeface="DejaVu Sans"/>
              <a:buChar char="•"/>
              <a:tabLst>
                <a:tab pos="1195070" algn="l"/>
              </a:tabLst>
            </a:pPr>
            <a:r>
              <a:rPr sz="2400" spc="-5" dirty="0">
                <a:latin typeface="Century Schoolbook L"/>
                <a:cs typeface="Century Schoolbook L"/>
              </a:rPr>
              <a:t>Hypodontia</a:t>
            </a:r>
            <a:endParaRPr sz="2400">
              <a:latin typeface="Century Schoolbook L"/>
              <a:cs typeface="Century Schoolbook L"/>
            </a:endParaRPr>
          </a:p>
          <a:p>
            <a:pPr marL="1195070" lvl="2" indent="-191770">
              <a:lnSpc>
                <a:spcPct val="100000"/>
              </a:lnSpc>
              <a:spcBef>
                <a:spcPts val="600"/>
              </a:spcBef>
              <a:buFont typeface="DejaVu Sans"/>
              <a:buChar char="•"/>
              <a:tabLst>
                <a:tab pos="1195070" algn="l"/>
              </a:tabLst>
            </a:pPr>
            <a:r>
              <a:rPr sz="2400" spc="-5" dirty="0">
                <a:latin typeface="Century Schoolbook L"/>
                <a:cs typeface="Century Schoolbook L"/>
              </a:rPr>
              <a:t>Oligodontia</a:t>
            </a:r>
            <a:endParaRPr sz="2400">
              <a:latin typeface="Century Schoolbook L"/>
              <a:cs typeface="Century Schoolbook L"/>
            </a:endParaRPr>
          </a:p>
          <a:p>
            <a:pPr lvl="2">
              <a:lnSpc>
                <a:spcPct val="100000"/>
              </a:lnSpc>
              <a:spcBef>
                <a:spcPts val="5"/>
              </a:spcBef>
              <a:buFont typeface="DejaVu Sans"/>
              <a:buChar char="•"/>
            </a:pPr>
            <a:endParaRPr sz="3150">
              <a:latin typeface="Century Schoolbook L"/>
              <a:cs typeface="Century Schoolbook L"/>
            </a:endParaRPr>
          </a:p>
          <a:p>
            <a:pPr marL="883919" lvl="1" indent="-338455">
              <a:lnSpc>
                <a:spcPct val="100000"/>
              </a:lnSpc>
              <a:spcBef>
                <a:spcPts val="5"/>
              </a:spcBef>
              <a:buFont typeface="DejaVu Sans"/>
              <a:buChar char=""/>
              <a:tabLst>
                <a:tab pos="883919" algn="l"/>
              </a:tabLst>
            </a:pPr>
            <a:r>
              <a:rPr sz="2400" spc="-5" dirty="0">
                <a:latin typeface="Century Schoolbook L"/>
                <a:cs typeface="Century Schoolbook L"/>
              </a:rPr>
              <a:t>Pseudoanodontia</a:t>
            </a:r>
            <a:endParaRPr sz="2400">
              <a:latin typeface="Century Schoolbook L"/>
              <a:cs typeface="Century Schoolbook L"/>
            </a:endParaRPr>
          </a:p>
          <a:p>
            <a:pPr lvl="1">
              <a:lnSpc>
                <a:spcPct val="100000"/>
              </a:lnSpc>
              <a:spcBef>
                <a:spcPts val="15"/>
              </a:spcBef>
              <a:buFont typeface="DejaVu Sans"/>
              <a:buChar char=""/>
            </a:pPr>
            <a:endParaRPr sz="3150">
              <a:latin typeface="Century Schoolbook L"/>
              <a:cs typeface="Century Schoolbook L"/>
            </a:endParaRPr>
          </a:p>
          <a:p>
            <a:pPr marL="883919" lvl="1" indent="-338455">
              <a:lnSpc>
                <a:spcPct val="100000"/>
              </a:lnSpc>
              <a:buFont typeface="DejaVu Sans"/>
              <a:buChar char=""/>
              <a:tabLst>
                <a:tab pos="883919" algn="l"/>
              </a:tabLst>
            </a:pPr>
            <a:r>
              <a:rPr sz="2400" spc="-5" dirty="0">
                <a:latin typeface="Century Schoolbook L"/>
                <a:cs typeface="Century Schoolbook L"/>
              </a:rPr>
              <a:t>False</a:t>
            </a:r>
            <a:r>
              <a:rPr sz="2400" spc="-10" dirty="0">
                <a:latin typeface="Century Schoolbook L"/>
                <a:cs typeface="Century Schoolbook L"/>
              </a:rPr>
              <a:t> </a:t>
            </a:r>
            <a:r>
              <a:rPr sz="2400" spc="-5" dirty="0">
                <a:latin typeface="Century Schoolbook L"/>
                <a:cs typeface="Century Schoolbook L"/>
              </a:rPr>
              <a:t>Anodontia</a:t>
            </a:r>
            <a:endParaRPr sz="2400">
              <a:latin typeface="Century Schoolbook L"/>
              <a:cs typeface="Century Schoolbook 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5105400" cy="762000"/>
          </a:xfrm>
          <a:prstGeom prst="rect">
            <a:avLst/>
          </a:prstGeom>
          <a:solidFill>
            <a:srgbClr val="FF0000"/>
          </a:solidFill>
        </p:spPr>
        <p:txBody>
          <a:bodyPr vert="horz" wrap="square" lIns="0" tIns="33020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260"/>
              </a:spcBef>
            </a:pPr>
            <a:r>
              <a:rPr sz="3200" i="0" spc="-5" dirty="0">
                <a:solidFill>
                  <a:srgbClr val="FFFFFF"/>
                </a:solidFill>
                <a:latin typeface="Century Schoolbook L"/>
                <a:cs typeface="Century Schoolbook L"/>
              </a:rPr>
              <a:t>Number and</a:t>
            </a:r>
            <a:r>
              <a:rPr sz="3200" i="0" spc="-20" dirty="0">
                <a:solidFill>
                  <a:srgbClr val="FFFFFF"/>
                </a:solidFill>
                <a:latin typeface="Century Schoolbook L"/>
                <a:cs typeface="Century Schoolbook L"/>
              </a:rPr>
              <a:t> </a:t>
            </a:r>
            <a:r>
              <a:rPr sz="3200" i="0" dirty="0">
                <a:solidFill>
                  <a:srgbClr val="FFFFFF"/>
                </a:solidFill>
                <a:latin typeface="Century Schoolbook L"/>
                <a:cs typeface="Century Schoolbook L"/>
              </a:rPr>
              <a:t>Eruption</a:t>
            </a:r>
            <a:endParaRPr sz="3200">
              <a:latin typeface="Century Schoolbook L"/>
              <a:cs typeface="Century Schoolbook 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800600" y="1295400"/>
            <a:ext cx="3657600" cy="24003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867400" y="3886200"/>
            <a:ext cx="2438400" cy="2971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07669" y="1634490"/>
            <a:ext cx="4825365" cy="30416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9890" indent="-326390">
              <a:lnSpc>
                <a:spcPct val="100000"/>
              </a:lnSpc>
              <a:spcBef>
                <a:spcPts val="100"/>
              </a:spcBef>
              <a:buFont typeface="DejaVu Sans"/>
              <a:buChar char=""/>
              <a:tabLst>
                <a:tab pos="389890" algn="l"/>
              </a:tabLst>
            </a:pPr>
            <a:r>
              <a:rPr sz="2400" spc="-5" dirty="0">
                <a:latin typeface="Century Schoolbook L"/>
                <a:cs typeface="Century Schoolbook L"/>
              </a:rPr>
              <a:t>when </a:t>
            </a:r>
            <a:r>
              <a:rPr sz="2400" spc="-10" dirty="0">
                <a:latin typeface="Century Schoolbook L"/>
                <a:cs typeface="Century Schoolbook L"/>
              </a:rPr>
              <a:t>all </a:t>
            </a:r>
            <a:r>
              <a:rPr sz="2400" spc="-5" dirty="0">
                <a:latin typeface="Century Schoolbook L"/>
                <a:cs typeface="Century Schoolbook L"/>
              </a:rPr>
              <a:t>teeth are</a:t>
            </a:r>
            <a:r>
              <a:rPr sz="2400" spc="10" dirty="0">
                <a:latin typeface="Century Schoolbook L"/>
                <a:cs typeface="Century Schoolbook L"/>
              </a:rPr>
              <a:t> </a:t>
            </a:r>
            <a:r>
              <a:rPr sz="2400" spc="-5" dirty="0">
                <a:latin typeface="Century Schoolbook L"/>
                <a:cs typeface="Century Schoolbook L"/>
              </a:rPr>
              <a:t>missing</a:t>
            </a:r>
            <a:endParaRPr sz="2400">
              <a:latin typeface="Century Schoolbook L"/>
              <a:cs typeface="Century Schoolbook L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DejaVu Sans"/>
              <a:buChar char=""/>
            </a:pPr>
            <a:endParaRPr sz="3150">
              <a:latin typeface="Century Schoolbook L"/>
              <a:cs typeface="Century Schoolbook L"/>
            </a:endParaRPr>
          </a:p>
          <a:p>
            <a:pPr marL="389890" indent="-326390">
              <a:lnSpc>
                <a:spcPct val="100000"/>
              </a:lnSpc>
              <a:buFont typeface="DejaVu Sans"/>
              <a:buChar char=""/>
              <a:tabLst>
                <a:tab pos="389890" algn="l"/>
              </a:tabLst>
            </a:pPr>
            <a:r>
              <a:rPr sz="2400" spc="-5" dirty="0">
                <a:latin typeface="Century Schoolbook L"/>
                <a:cs typeface="Century Schoolbook L"/>
              </a:rPr>
              <a:t>rare</a:t>
            </a:r>
            <a:endParaRPr sz="2400">
              <a:latin typeface="Century Schoolbook L"/>
              <a:cs typeface="Century Schoolbook L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DejaVu Sans"/>
              <a:buChar char=""/>
            </a:pPr>
            <a:endParaRPr sz="2650">
              <a:latin typeface="Century Schoolbook L"/>
              <a:cs typeface="Century Schoolbook L"/>
            </a:endParaRPr>
          </a:p>
          <a:p>
            <a:pPr marL="403225" marR="43180" indent="-340360">
              <a:lnSpc>
                <a:spcPct val="120800"/>
              </a:lnSpc>
              <a:buFont typeface="DejaVu Sans"/>
              <a:buChar char=""/>
              <a:tabLst>
                <a:tab pos="389890" algn="l"/>
              </a:tabLst>
            </a:pPr>
            <a:r>
              <a:rPr sz="2400" dirty="0">
                <a:latin typeface="Century Schoolbook L"/>
                <a:cs typeface="Century Schoolbook L"/>
              </a:rPr>
              <a:t>often </a:t>
            </a:r>
            <a:r>
              <a:rPr sz="2400" spc="-5" dirty="0">
                <a:latin typeface="Century Schoolbook L"/>
                <a:cs typeface="Century Schoolbook L"/>
              </a:rPr>
              <a:t>associated with </a:t>
            </a:r>
            <a:r>
              <a:rPr sz="2400" dirty="0">
                <a:latin typeface="Century Schoolbook L"/>
                <a:cs typeface="Century Schoolbook L"/>
              </a:rPr>
              <a:t>a  </a:t>
            </a:r>
            <a:r>
              <a:rPr sz="2400" spc="-5" dirty="0">
                <a:latin typeface="Century Schoolbook L"/>
                <a:cs typeface="Century Schoolbook L"/>
              </a:rPr>
              <a:t>syndrome </a:t>
            </a:r>
            <a:r>
              <a:rPr sz="2400" dirty="0">
                <a:latin typeface="Century Schoolbook L"/>
                <a:cs typeface="Century Schoolbook L"/>
              </a:rPr>
              <a:t>known </a:t>
            </a:r>
            <a:r>
              <a:rPr sz="2400" spc="-5" dirty="0">
                <a:latin typeface="Century Schoolbook L"/>
                <a:cs typeface="Century Schoolbook L"/>
              </a:rPr>
              <a:t>as hereditary  ectodermal dysplasia</a:t>
            </a:r>
            <a:endParaRPr sz="2400">
              <a:latin typeface="Century Schoolbook L"/>
              <a:cs typeface="Century Schoolbook 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5105400" cy="762000"/>
          </a:xfrm>
          <a:prstGeom prst="rect">
            <a:avLst/>
          </a:prstGeom>
          <a:solidFill>
            <a:srgbClr val="FF0000"/>
          </a:solidFill>
        </p:spPr>
        <p:txBody>
          <a:bodyPr vert="horz" wrap="square" lIns="0" tIns="33020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260"/>
              </a:spcBef>
            </a:pPr>
            <a:r>
              <a:rPr sz="3200" i="0" spc="-10" dirty="0">
                <a:solidFill>
                  <a:srgbClr val="FFFFFF"/>
                </a:solidFill>
                <a:latin typeface="Century Schoolbook L"/>
                <a:cs typeface="Century Schoolbook L"/>
              </a:rPr>
              <a:t>Complete</a:t>
            </a:r>
            <a:r>
              <a:rPr sz="3200" i="0" spc="-15" dirty="0">
                <a:solidFill>
                  <a:srgbClr val="FFFFFF"/>
                </a:solidFill>
                <a:latin typeface="Century Schoolbook L"/>
                <a:cs typeface="Century Schoolbook L"/>
              </a:rPr>
              <a:t> </a:t>
            </a:r>
            <a:r>
              <a:rPr sz="3200" i="0" spc="-5" dirty="0">
                <a:solidFill>
                  <a:srgbClr val="FFFFFF"/>
                </a:solidFill>
                <a:latin typeface="Century Schoolbook L"/>
                <a:cs typeface="Century Schoolbook L"/>
              </a:rPr>
              <a:t>Anodontia</a:t>
            </a:r>
            <a:endParaRPr sz="3200">
              <a:latin typeface="Century Schoolbook L"/>
              <a:cs typeface="Century Schoolbook 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029200" y="1371600"/>
            <a:ext cx="3657600" cy="24003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3069" y="1559560"/>
            <a:ext cx="3543300" cy="9067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7825" marR="30480" indent="-340360">
              <a:lnSpc>
                <a:spcPct val="120500"/>
              </a:lnSpc>
              <a:spcBef>
                <a:spcPts val="100"/>
              </a:spcBef>
            </a:pPr>
            <a:r>
              <a:rPr sz="3600" spc="1177" baseline="5787" dirty="0">
                <a:latin typeface="DejaVu Sans"/>
                <a:cs typeface="DejaVu Sans"/>
              </a:rPr>
              <a:t></a:t>
            </a:r>
            <a:r>
              <a:rPr sz="3600" spc="-232" baseline="5787" dirty="0">
                <a:latin typeface="DejaVu Sans"/>
                <a:cs typeface="DejaVu Sans"/>
              </a:rPr>
              <a:t> </a:t>
            </a:r>
            <a:r>
              <a:rPr sz="2400" spc="-5" dirty="0">
                <a:latin typeface="Century Schoolbook L"/>
                <a:cs typeface="Century Schoolbook L"/>
              </a:rPr>
              <a:t>lack </a:t>
            </a:r>
            <a:r>
              <a:rPr sz="2400" dirty="0">
                <a:latin typeface="Century Schoolbook L"/>
                <a:cs typeface="Century Schoolbook L"/>
              </a:rPr>
              <a:t>of </a:t>
            </a:r>
            <a:r>
              <a:rPr sz="2400" spc="-5" dirty="0">
                <a:latin typeface="Century Schoolbook L"/>
                <a:cs typeface="Century Schoolbook L"/>
              </a:rPr>
              <a:t>development </a:t>
            </a:r>
            <a:r>
              <a:rPr sz="2400" spc="-630" dirty="0">
                <a:latin typeface="Century Schoolbook L"/>
                <a:cs typeface="Century Schoolbook L"/>
              </a:rPr>
              <a:t>of  </a:t>
            </a:r>
            <a:r>
              <a:rPr sz="2400" spc="-5" dirty="0">
                <a:latin typeface="Century Schoolbook L"/>
                <a:cs typeface="Century Schoolbook L"/>
              </a:rPr>
              <a:t>one or more</a:t>
            </a:r>
            <a:r>
              <a:rPr sz="2400" dirty="0">
                <a:latin typeface="Century Schoolbook L"/>
                <a:cs typeface="Century Schoolbook L"/>
              </a:rPr>
              <a:t> </a:t>
            </a:r>
            <a:r>
              <a:rPr sz="2400" spc="-5" dirty="0">
                <a:latin typeface="Century Schoolbook L"/>
                <a:cs typeface="Century Schoolbook L"/>
              </a:rPr>
              <a:t>teeth</a:t>
            </a:r>
            <a:endParaRPr sz="2400">
              <a:latin typeface="Century Schoolbook L"/>
              <a:cs typeface="Century Schoolbook 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57200" y="381000"/>
            <a:ext cx="2743200" cy="762000"/>
          </a:xfrm>
          <a:prstGeom prst="rect">
            <a:avLst/>
          </a:prstGeom>
          <a:solidFill>
            <a:srgbClr val="FF0000"/>
          </a:solidFill>
        </p:spPr>
        <p:txBody>
          <a:bodyPr vert="horz" wrap="square" lIns="0" tIns="33020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260"/>
              </a:spcBef>
            </a:pPr>
            <a:r>
              <a:rPr sz="3200" b="1" spc="-5" dirty="0">
                <a:solidFill>
                  <a:srgbClr val="FFFFFF"/>
                </a:solidFill>
                <a:latin typeface="Century Schoolbook L"/>
                <a:cs typeface="Century Schoolbook L"/>
              </a:rPr>
              <a:t>Hypodontia</a:t>
            </a:r>
            <a:endParaRPr sz="3200">
              <a:latin typeface="Century Schoolbook L"/>
              <a:cs typeface="Century Schoolbook 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600200" y="3200400"/>
            <a:ext cx="5869940" cy="2514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715000" y="3582670"/>
            <a:ext cx="2895600" cy="26454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93700" y="1634490"/>
            <a:ext cx="5147310" cy="30416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03860" indent="-327660">
              <a:lnSpc>
                <a:spcPct val="100000"/>
              </a:lnSpc>
              <a:spcBef>
                <a:spcPts val="100"/>
              </a:spcBef>
              <a:buFont typeface="DejaVu Sans"/>
              <a:buChar char=""/>
              <a:tabLst>
                <a:tab pos="403860" algn="l"/>
              </a:tabLst>
            </a:pPr>
            <a:r>
              <a:rPr sz="2400" spc="-5" dirty="0">
                <a:latin typeface="Century Schoolbook L"/>
                <a:cs typeface="Century Schoolbook L"/>
              </a:rPr>
              <a:t>(1) Size</a:t>
            </a:r>
            <a:endParaRPr sz="2400" dirty="0">
              <a:latin typeface="Century Schoolbook L"/>
              <a:cs typeface="Century Schoolbook L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DejaVu Sans"/>
              <a:buChar char=""/>
            </a:pPr>
            <a:endParaRPr sz="3150" dirty="0">
              <a:latin typeface="Century Schoolbook L"/>
              <a:cs typeface="Century Schoolbook L"/>
            </a:endParaRPr>
          </a:p>
          <a:p>
            <a:pPr marL="419100" indent="-342900">
              <a:lnSpc>
                <a:spcPct val="100000"/>
              </a:lnSpc>
              <a:buFont typeface="Wingdings" panose="05000000000000000000" pitchFamily="2" charset="2"/>
              <a:buChar char="ü"/>
              <a:tabLst>
                <a:tab pos="403860" algn="l"/>
              </a:tabLst>
            </a:pPr>
            <a:r>
              <a:rPr sz="2400" spc="-5" dirty="0">
                <a:latin typeface="Century Schoolbook L"/>
                <a:cs typeface="Century Schoolbook L"/>
              </a:rPr>
              <a:t>(2) Number and</a:t>
            </a:r>
            <a:r>
              <a:rPr sz="2400" spc="-10" dirty="0">
                <a:latin typeface="Century Schoolbook L"/>
                <a:cs typeface="Century Schoolbook L"/>
              </a:rPr>
              <a:t> </a:t>
            </a:r>
            <a:r>
              <a:rPr sz="2400" spc="-5" dirty="0">
                <a:latin typeface="Century Schoolbook L"/>
                <a:cs typeface="Century Schoolbook L"/>
              </a:rPr>
              <a:t>Eruption</a:t>
            </a:r>
            <a:endParaRPr sz="2400" dirty="0">
              <a:latin typeface="Century Schoolbook L"/>
              <a:cs typeface="Century Schoolbook 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DejaVu Sans"/>
              <a:buChar char=""/>
            </a:pPr>
            <a:endParaRPr sz="3150" dirty="0">
              <a:latin typeface="Century Schoolbook L"/>
              <a:cs typeface="Century Schoolbook L"/>
            </a:endParaRPr>
          </a:p>
          <a:p>
            <a:pPr marL="403860" indent="-327660">
              <a:lnSpc>
                <a:spcPct val="100000"/>
              </a:lnSpc>
              <a:buFont typeface="DejaVu Sans"/>
              <a:buChar char=""/>
              <a:tabLst>
                <a:tab pos="403860" algn="l"/>
              </a:tabLst>
            </a:pPr>
            <a:r>
              <a:rPr sz="2400" spc="-5" dirty="0">
                <a:latin typeface="Century Schoolbook L"/>
                <a:cs typeface="Century Schoolbook L"/>
              </a:rPr>
              <a:t>(3) Shape/Form</a:t>
            </a:r>
            <a:endParaRPr sz="2400" dirty="0">
              <a:latin typeface="Century Schoolbook L"/>
              <a:cs typeface="Century Schoolbook L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DejaVu Sans"/>
              <a:buChar char=""/>
            </a:pPr>
            <a:endParaRPr sz="3150" dirty="0">
              <a:latin typeface="Century Schoolbook L"/>
              <a:cs typeface="Century Schoolbook L"/>
            </a:endParaRPr>
          </a:p>
          <a:p>
            <a:pPr marL="403860" indent="-327660">
              <a:lnSpc>
                <a:spcPct val="100000"/>
              </a:lnSpc>
              <a:spcBef>
                <a:spcPts val="5"/>
              </a:spcBef>
              <a:buFont typeface="DejaVu Sans"/>
              <a:buChar char=""/>
              <a:tabLst>
                <a:tab pos="403860" algn="l"/>
              </a:tabLst>
            </a:pPr>
            <a:r>
              <a:rPr sz="2400" spc="-5" dirty="0">
                <a:latin typeface="Century Schoolbook L"/>
                <a:cs typeface="Century Schoolbook L"/>
              </a:rPr>
              <a:t>(4) Defects </a:t>
            </a:r>
            <a:r>
              <a:rPr sz="2400" dirty="0">
                <a:latin typeface="Century Schoolbook L"/>
                <a:cs typeface="Century Schoolbook L"/>
              </a:rPr>
              <a:t>of </a:t>
            </a:r>
            <a:r>
              <a:rPr sz="2400" spc="-5" dirty="0">
                <a:latin typeface="Century Schoolbook L"/>
                <a:cs typeface="Century Schoolbook L"/>
              </a:rPr>
              <a:t>Enamel and</a:t>
            </a:r>
            <a:r>
              <a:rPr sz="2400" spc="5" dirty="0">
                <a:latin typeface="Century Schoolbook L"/>
                <a:cs typeface="Century Schoolbook L"/>
              </a:rPr>
              <a:t> </a:t>
            </a:r>
            <a:r>
              <a:rPr sz="2400" spc="-150" dirty="0">
                <a:latin typeface="Century Schoolbook L"/>
                <a:cs typeface="Century Schoolbook L"/>
              </a:rPr>
              <a:t>Dentin</a:t>
            </a:r>
            <a:endParaRPr sz="2400" dirty="0">
              <a:latin typeface="Century Schoolbook L"/>
              <a:cs typeface="Century Schoolbook 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5943600" cy="1069340"/>
          </a:xfrm>
          <a:prstGeom prst="rect">
            <a:avLst/>
          </a:prstGeom>
          <a:solidFill>
            <a:srgbClr val="0000FF"/>
          </a:solidFill>
        </p:spPr>
        <p:txBody>
          <a:bodyPr vert="horz" wrap="square" lIns="0" tIns="55244" rIns="0" bIns="0" rtlCol="0">
            <a:spAutoFit/>
          </a:bodyPr>
          <a:lstStyle/>
          <a:p>
            <a:pPr marL="90170" marR="2662555">
              <a:lnSpc>
                <a:spcPts val="3779"/>
              </a:lnSpc>
              <a:spcBef>
                <a:spcPts val="434"/>
              </a:spcBef>
            </a:pPr>
            <a:r>
              <a:rPr sz="3200" i="0" spc="-10" dirty="0">
                <a:solidFill>
                  <a:srgbClr val="FFFFFF"/>
                </a:solidFill>
                <a:latin typeface="Century Schoolbook L"/>
                <a:cs typeface="Century Schoolbook L"/>
              </a:rPr>
              <a:t>D</a:t>
            </a:r>
            <a:r>
              <a:rPr sz="3200" i="0" spc="-5" dirty="0">
                <a:solidFill>
                  <a:srgbClr val="FFFFFF"/>
                </a:solidFill>
                <a:latin typeface="Century Schoolbook L"/>
                <a:cs typeface="Century Schoolbook L"/>
              </a:rPr>
              <a:t>e</a:t>
            </a:r>
            <a:r>
              <a:rPr sz="3200" i="0" spc="5" dirty="0">
                <a:solidFill>
                  <a:srgbClr val="FFFFFF"/>
                </a:solidFill>
                <a:latin typeface="Century Schoolbook L"/>
                <a:cs typeface="Century Schoolbook L"/>
              </a:rPr>
              <a:t>v</a:t>
            </a:r>
            <a:r>
              <a:rPr sz="3200" i="0" spc="-10" dirty="0">
                <a:solidFill>
                  <a:srgbClr val="FFFFFF"/>
                </a:solidFill>
                <a:latin typeface="Century Schoolbook L"/>
                <a:cs typeface="Century Schoolbook L"/>
              </a:rPr>
              <a:t>elo</a:t>
            </a:r>
            <a:r>
              <a:rPr sz="3200" i="0" spc="-5" dirty="0">
                <a:solidFill>
                  <a:srgbClr val="FFFFFF"/>
                </a:solidFill>
                <a:latin typeface="Century Schoolbook L"/>
                <a:cs typeface="Century Schoolbook L"/>
              </a:rPr>
              <a:t>p</a:t>
            </a:r>
            <a:r>
              <a:rPr sz="3200" i="0" dirty="0">
                <a:solidFill>
                  <a:srgbClr val="FFFFFF"/>
                </a:solidFill>
                <a:latin typeface="Century Schoolbook L"/>
                <a:cs typeface="Century Schoolbook L"/>
              </a:rPr>
              <a:t>m</a:t>
            </a:r>
            <a:r>
              <a:rPr sz="3200" i="0" spc="-10" dirty="0">
                <a:solidFill>
                  <a:srgbClr val="FFFFFF"/>
                </a:solidFill>
                <a:latin typeface="Century Schoolbook L"/>
                <a:cs typeface="Century Schoolbook L"/>
              </a:rPr>
              <a:t>e</a:t>
            </a:r>
            <a:r>
              <a:rPr sz="3200" i="0" spc="5" dirty="0">
                <a:solidFill>
                  <a:srgbClr val="FFFFFF"/>
                </a:solidFill>
                <a:latin typeface="Century Schoolbook L"/>
                <a:cs typeface="Century Schoolbook L"/>
              </a:rPr>
              <a:t>n</a:t>
            </a:r>
            <a:r>
              <a:rPr sz="3200" i="0" spc="-5" dirty="0">
                <a:solidFill>
                  <a:srgbClr val="FFFFFF"/>
                </a:solidFill>
                <a:latin typeface="Century Schoolbook L"/>
                <a:cs typeface="Century Schoolbook L"/>
              </a:rPr>
              <a:t>t</a:t>
            </a:r>
            <a:r>
              <a:rPr sz="3200" i="0" spc="-15" dirty="0">
                <a:solidFill>
                  <a:srgbClr val="FFFFFF"/>
                </a:solidFill>
                <a:latin typeface="Century Schoolbook L"/>
                <a:cs typeface="Century Schoolbook L"/>
              </a:rPr>
              <a:t>a</a:t>
            </a:r>
            <a:r>
              <a:rPr sz="3200" i="0" dirty="0">
                <a:solidFill>
                  <a:srgbClr val="FFFFFF"/>
                </a:solidFill>
                <a:latin typeface="Century Schoolbook L"/>
                <a:cs typeface="Century Schoolbook L"/>
              </a:rPr>
              <a:t>l  </a:t>
            </a:r>
            <a:r>
              <a:rPr sz="3200" i="0" spc="-5" dirty="0">
                <a:solidFill>
                  <a:srgbClr val="FFFFFF"/>
                </a:solidFill>
                <a:latin typeface="Century Schoolbook L"/>
                <a:cs typeface="Century Schoolbook L"/>
              </a:rPr>
              <a:t>Disturbances</a:t>
            </a:r>
            <a:endParaRPr sz="3200">
              <a:latin typeface="Century Schoolbook L"/>
              <a:cs typeface="Century Schoolbook 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181600" y="1601469"/>
            <a:ext cx="2514600" cy="16967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wipe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3069" y="1559560"/>
            <a:ext cx="3543300" cy="9067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7825" marR="30480" indent="-340360">
              <a:lnSpc>
                <a:spcPct val="120500"/>
              </a:lnSpc>
              <a:spcBef>
                <a:spcPts val="100"/>
              </a:spcBef>
            </a:pPr>
            <a:r>
              <a:rPr sz="3600" spc="1177" baseline="5787" dirty="0">
                <a:latin typeface="DejaVu Sans"/>
                <a:cs typeface="DejaVu Sans"/>
              </a:rPr>
              <a:t></a:t>
            </a:r>
            <a:r>
              <a:rPr sz="3600" spc="-232" baseline="5787" dirty="0">
                <a:latin typeface="DejaVu Sans"/>
                <a:cs typeface="DejaVu Sans"/>
              </a:rPr>
              <a:t> </a:t>
            </a:r>
            <a:r>
              <a:rPr sz="2400" spc="-5" dirty="0">
                <a:latin typeface="Century Schoolbook L"/>
                <a:cs typeface="Century Schoolbook L"/>
              </a:rPr>
              <a:t>lack </a:t>
            </a:r>
            <a:r>
              <a:rPr sz="2400" dirty="0">
                <a:latin typeface="Century Schoolbook L"/>
                <a:cs typeface="Century Schoolbook L"/>
              </a:rPr>
              <a:t>of </a:t>
            </a:r>
            <a:r>
              <a:rPr sz="2400" spc="-5" dirty="0">
                <a:latin typeface="Century Schoolbook L"/>
                <a:cs typeface="Century Schoolbook L"/>
              </a:rPr>
              <a:t>development </a:t>
            </a:r>
            <a:r>
              <a:rPr sz="2400" spc="-630" dirty="0">
                <a:latin typeface="Century Schoolbook L"/>
                <a:cs typeface="Century Schoolbook L"/>
              </a:rPr>
              <a:t>of  </a:t>
            </a:r>
            <a:r>
              <a:rPr sz="2400" dirty="0">
                <a:latin typeface="Century Schoolbook L"/>
                <a:cs typeface="Century Schoolbook L"/>
              </a:rPr>
              <a:t>six </a:t>
            </a:r>
            <a:r>
              <a:rPr sz="2400" spc="-5" dirty="0">
                <a:latin typeface="Century Schoolbook L"/>
                <a:cs typeface="Century Schoolbook L"/>
              </a:rPr>
              <a:t>or </a:t>
            </a:r>
            <a:r>
              <a:rPr sz="2400" dirty="0">
                <a:latin typeface="Century Schoolbook L"/>
                <a:cs typeface="Century Schoolbook L"/>
              </a:rPr>
              <a:t>more</a:t>
            </a:r>
            <a:r>
              <a:rPr sz="2400" spc="-25" dirty="0">
                <a:latin typeface="Century Schoolbook L"/>
                <a:cs typeface="Century Schoolbook L"/>
              </a:rPr>
              <a:t> </a:t>
            </a:r>
            <a:r>
              <a:rPr sz="2400" spc="-5" dirty="0">
                <a:latin typeface="Century Schoolbook L"/>
                <a:cs typeface="Century Schoolbook L"/>
              </a:rPr>
              <a:t>teeth</a:t>
            </a:r>
            <a:endParaRPr sz="2400">
              <a:latin typeface="Century Schoolbook L"/>
              <a:cs typeface="Century Schoolbook 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57200" y="381000"/>
            <a:ext cx="2743200" cy="762000"/>
          </a:xfrm>
          <a:prstGeom prst="rect">
            <a:avLst/>
          </a:prstGeom>
          <a:solidFill>
            <a:srgbClr val="FF0000"/>
          </a:solidFill>
        </p:spPr>
        <p:txBody>
          <a:bodyPr vert="horz" wrap="square" lIns="0" tIns="33020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260"/>
              </a:spcBef>
            </a:pPr>
            <a:r>
              <a:rPr sz="3200" b="1" spc="-5" dirty="0">
                <a:solidFill>
                  <a:srgbClr val="FFFFFF"/>
                </a:solidFill>
                <a:latin typeface="Century Schoolbook L"/>
                <a:cs typeface="Century Schoolbook L"/>
              </a:rPr>
              <a:t>Oligodontia</a:t>
            </a:r>
            <a:endParaRPr sz="3200">
              <a:latin typeface="Century Schoolbook L"/>
              <a:cs typeface="Century Schoolbook 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581400" y="2362200"/>
            <a:ext cx="4978400" cy="3733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3069" y="1559560"/>
            <a:ext cx="3542029" cy="179070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77825" marR="30480" indent="-340360">
              <a:lnSpc>
                <a:spcPct val="120700"/>
              </a:lnSpc>
              <a:spcBef>
                <a:spcPts val="90"/>
              </a:spcBef>
            </a:pPr>
            <a:r>
              <a:rPr sz="3600" spc="1177" baseline="5787" dirty="0">
                <a:latin typeface="DejaVu Sans"/>
                <a:cs typeface="DejaVu Sans"/>
              </a:rPr>
              <a:t></a:t>
            </a:r>
            <a:r>
              <a:rPr sz="3600" spc="-179" baseline="5787" dirty="0">
                <a:latin typeface="DejaVu Sans"/>
                <a:cs typeface="DejaVu Sans"/>
              </a:rPr>
              <a:t> </a:t>
            </a:r>
            <a:r>
              <a:rPr sz="2400" spc="-5" dirty="0">
                <a:latin typeface="Century Schoolbook L"/>
                <a:cs typeface="Century Schoolbook L"/>
              </a:rPr>
              <a:t>when teeth are </a:t>
            </a:r>
            <a:r>
              <a:rPr sz="2400" spc="-220" dirty="0">
                <a:latin typeface="Century Schoolbook L"/>
                <a:cs typeface="Century Schoolbook L"/>
              </a:rPr>
              <a:t>absent  </a:t>
            </a:r>
            <a:r>
              <a:rPr sz="2400" spc="-5" dirty="0">
                <a:latin typeface="Century Schoolbook L"/>
                <a:cs typeface="Century Schoolbook L"/>
              </a:rPr>
              <a:t>clinically because </a:t>
            </a:r>
            <a:r>
              <a:rPr sz="2400" dirty="0">
                <a:latin typeface="Century Schoolbook L"/>
                <a:cs typeface="Century Schoolbook L"/>
              </a:rPr>
              <a:t>of  </a:t>
            </a:r>
            <a:r>
              <a:rPr sz="2400" spc="-5" dirty="0">
                <a:latin typeface="Century Schoolbook L"/>
                <a:cs typeface="Century Schoolbook L"/>
              </a:rPr>
              <a:t>impaction or </a:t>
            </a:r>
            <a:r>
              <a:rPr sz="2400" spc="-10" dirty="0">
                <a:latin typeface="Century Schoolbook L"/>
                <a:cs typeface="Century Schoolbook L"/>
              </a:rPr>
              <a:t>delayed  </a:t>
            </a:r>
            <a:r>
              <a:rPr sz="2400" spc="-5" dirty="0">
                <a:latin typeface="Century Schoolbook L"/>
                <a:cs typeface="Century Schoolbook L"/>
              </a:rPr>
              <a:t>eruption</a:t>
            </a:r>
            <a:endParaRPr sz="2400">
              <a:latin typeface="Century Schoolbook L"/>
              <a:cs typeface="Century Schoolbook 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3886200" cy="762000"/>
          </a:xfrm>
          <a:prstGeom prst="rect">
            <a:avLst/>
          </a:prstGeom>
          <a:solidFill>
            <a:srgbClr val="FF0000"/>
          </a:solidFill>
        </p:spPr>
        <p:txBody>
          <a:bodyPr vert="horz" wrap="square" lIns="0" tIns="33020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260"/>
              </a:spcBef>
            </a:pPr>
            <a:r>
              <a:rPr sz="3200" i="0" spc="-5" dirty="0">
                <a:solidFill>
                  <a:srgbClr val="FFFFFF"/>
                </a:solidFill>
                <a:latin typeface="Century Schoolbook L"/>
                <a:cs typeface="Century Schoolbook L"/>
              </a:rPr>
              <a:t>Pseudoanodontia</a:t>
            </a:r>
            <a:endParaRPr sz="3200">
              <a:latin typeface="Century Schoolbook L"/>
              <a:cs typeface="Century Schoolbook L"/>
            </a:endParaRPr>
          </a:p>
        </p:txBody>
      </p:sp>
    </p:spTree>
  </p:cSld>
  <p:clrMapOvr>
    <a:masterClrMapping/>
  </p:clrMapOvr>
  <p:transition>
    <p:wipe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3069" y="1559560"/>
            <a:ext cx="3572510" cy="9067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7825" marR="30480" indent="-340360">
              <a:lnSpc>
                <a:spcPct val="120500"/>
              </a:lnSpc>
              <a:spcBef>
                <a:spcPts val="100"/>
              </a:spcBef>
            </a:pPr>
            <a:r>
              <a:rPr sz="3600" spc="1177" baseline="5787" dirty="0">
                <a:latin typeface="DejaVu Sans"/>
                <a:cs typeface="DejaVu Sans"/>
              </a:rPr>
              <a:t></a:t>
            </a:r>
            <a:r>
              <a:rPr sz="3600" spc="-209" baseline="5787" dirty="0">
                <a:latin typeface="DejaVu Sans"/>
                <a:cs typeface="DejaVu Sans"/>
              </a:rPr>
              <a:t> </a:t>
            </a:r>
            <a:r>
              <a:rPr sz="2400" spc="-5" dirty="0">
                <a:latin typeface="Century Schoolbook L"/>
                <a:cs typeface="Century Schoolbook L"/>
              </a:rPr>
              <a:t>when teeth have </a:t>
            </a:r>
            <a:r>
              <a:rPr sz="2400" spc="-140" dirty="0">
                <a:latin typeface="Century Schoolbook L"/>
                <a:cs typeface="Century Schoolbook L"/>
              </a:rPr>
              <a:t>been  </a:t>
            </a:r>
            <a:r>
              <a:rPr sz="2400" spc="-5" dirty="0">
                <a:latin typeface="Century Schoolbook L"/>
                <a:cs typeface="Century Schoolbook L"/>
              </a:rPr>
              <a:t>exfoliated or</a:t>
            </a:r>
            <a:r>
              <a:rPr sz="2400" spc="-30" dirty="0">
                <a:latin typeface="Century Schoolbook L"/>
                <a:cs typeface="Century Schoolbook L"/>
              </a:rPr>
              <a:t> </a:t>
            </a:r>
            <a:r>
              <a:rPr sz="2400" spc="-5" dirty="0">
                <a:latin typeface="Century Schoolbook L"/>
                <a:cs typeface="Century Schoolbook L"/>
              </a:rPr>
              <a:t>extracted</a:t>
            </a:r>
            <a:endParaRPr sz="2400">
              <a:latin typeface="Century Schoolbook L"/>
              <a:cs typeface="Century Schoolbook 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57200" y="381000"/>
            <a:ext cx="3886200" cy="762000"/>
          </a:xfrm>
          <a:prstGeom prst="rect">
            <a:avLst/>
          </a:prstGeom>
          <a:solidFill>
            <a:srgbClr val="FF0000"/>
          </a:solidFill>
        </p:spPr>
        <p:txBody>
          <a:bodyPr vert="horz" wrap="square" lIns="0" tIns="33020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260"/>
              </a:spcBef>
            </a:pPr>
            <a:r>
              <a:rPr sz="3200" b="1" dirty="0">
                <a:solidFill>
                  <a:srgbClr val="FFFFFF"/>
                </a:solidFill>
                <a:latin typeface="Century Schoolbook L"/>
                <a:cs typeface="Century Schoolbook L"/>
              </a:rPr>
              <a:t>False</a:t>
            </a:r>
            <a:r>
              <a:rPr sz="3200" b="1" spc="-20" dirty="0">
                <a:solidFill>
                  <a:srgbClr val="FFFFFF"/>
                </a:solidFill>
                <a:latin typeface="Century Schoolbook L"/>
                <a:cs typeface="Century Schoolbook L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Century Schoolbook L"/>
                <a:cs typeface="Century Schoolbook L"/>
              </a:rPr>
              <a:t>Anodontia</a:t>
            </a:r>
            <a:endParaRPr sz="3200">
              <a:latin typeface="Century Schoolbook L"/>
              <a:cs typeface="Century Schoolbook L"/>
            </a:endParaRPr>
          </a:p>
        </p:txBody>
      </p:sp>
    </p:spTree>
  </p:cSld>
  <p:clrMapOvr>
    <a:masterClrMapping/>
  </p:clrMapOvr>
  <p:transition>
    <p:wipe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800600" y="3963670"/>
            <a:ext cx="3429000" cy="23787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07669" y="1634490"/>
            <a:ext cx="2693670" cy="21577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9890" indent="-326390">
              <a:lnSpc>
                <a:spcPct val="100000"/>
              </a:lnSpc>
              <a:spcBef>
                <a:spcPts val="100"/>
              </a:spcBef>
              <a:buFont typeface="DejaVu Sans"/>
              <a:buChar char=""/>
              <a:tabLst>
                <a:tab pos="389890" algn="l"/>
              </a:tabLst>
            </a:pPr>
            <a:r>
              <a:rPr sz="2400" spc="-70" dirty="0">
                <a:latin typeface="Century Schoolbook L"/>
                <a:cs typeface="Century Schoolbook L"/>
              </a:rPr>
              <a:t>Supernumerary</a:t>
            </a:r>
            <a:endParaRPr sz="2400">
              <a:latin typeface="Century Schoolbook L"/>
              <a:cs typeface="Century Schoolbook 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DejaVu Sans"/>
              <a:buChar char=""/>
            </a:pPr>
            <a:endParaRPr sz="3150">
              <a:latin typeface="Century Schoolbook L"/>
              <a:cs typeface="Century Schoolbook L"/>
            </a:endParaRPr>
          </a:p>
          <a:p>
            <a:pPr marL="389890" indent="-326390">
              <a:lnSpc>
                <a:spcPct val="100000"/>
              </a:lnSpc>
              <a:buFont typeface="DejaVu Sans"/>
              <a:buChar char=""/>
              <a:tabLst>
                <a:tab pos="389890" algn="l"/>
              </a:tabLst>
            </a:pPr>
            <a:r>
              <a:rPr sz="2400" spc="-5" dirty="0">
                <a:latin typeface="Century Schoolbook L"/>
                <a:cs typeface="Century Schoolbook L"/>
              </a:rPr>
              <a:t>Anodontia</a:t>
            </a:r>
            <a:endParaRPr sz="2400">
              <a:latin typeface="Century Schoolbook L"/>
              <a:cs typeface="Century Schoolbook L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DejaVu Sans"/>
              <a:buChar char=""/>
            </a:pPr>
            <a:endParaRPr sz="3150">
              <a:latin typeface="Century Schoolbook L"/>
              <a:cs typeface="Century Schoolbook L"/>
            </a:endParaRPr>
          </a:p>
          <a:p>
            <a:pPr marL="389890" indent="-326390">
              <a:lnSpc>
                <a:spcPct val="100000"/>
              </a:lnSpc>
              <a:buFont typeface="DejaVu Sans"/>
              <a:buChar char=""/>
              <a:tabLst>
                <a:tab pos="389890" algn="l"/>
              </a:tabLst>
            </a:pPr>
            <a:r>
              <a:rPr sz="2400" spc="-5" dirty="0">
                <a:latin typeface="Century Schoolbook L"/>
                <a:cs typeface="Century Schoolbook L"/>
              </a:rPr>
              <a:t>Impaction</a:t>
            </a:r>
            <a:endParaRPr sz="2400">
              <a:latin typeface="Century Schoolbook L"/>
              <a:cs typeface="Century Schoolbook 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5105400" cy="762000"/>
          </a:xfrm>
          <a:prstGeom prst="rect">
            <a:avLst/>
          </a:prstGeom>
          <a:solidFill>
            <a:srgbClr val="FF0000"/>
          </a:solidFill>
        </p:spPr>
        <p:txBody>
          <a:bodyPr vert="horz" wrap="square" lIns="0" tIns="33020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260"/>
              </a:spcBef>
            </a:pPr>
            <a:r>
              <a:rPr sz="3200" i="0" spc="-5" dirty="0">
                <a:solidFill>
                  <a:srgbClr val="FFFFFF"/>
                </a:solidFill>
                <a:latin typeface="Century Schoolbook L"/>
                <a:cs typeface="Century Schoolbook L"/>
              </a:rPr>
              <a:t>Number and</a:t>
            </a:r>
            <a:r>
              <a:rPr sz="3200" i="0" spc="-20" dirty="0">
                <a:solidFill>
                  <a:srgbClr val="FFFFFF"/>
                </a:solidFill>
                <a:latin typeface="Century Schoolbook L"/>
                <a:cs typeface="Century Schoolbook L"/>
              </a:rPr>
              <a:t> </a:t>
            </a:r>
            <a:r>
              <a:rPr sz="3200" i="0" dirty="0">
                <a:solidFill>
                  <a:srgbClr val="FFFFFF"/>
                </a:solidFill>
                <a:latin typeface="Century Schoolbook L"/>
                <a:cs typeface="Century Schoolbook L"/>
              </a:rPr>
              <a:t>Eruption</a:t>
            </a:r>
            <a:endParaRPr sz="3200">
              <a:latin typeface="Century Schoolbook L"/>
              <a:cs typeface="Century Schoolbook 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800600" y="1295400"/>
            <a:ext cx="3657600" cy="24003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43000" y="3735070"/>
            <a:ext cx="2362200" cy="261239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wipe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7669" y="1634490"/>
            <a:ext cx="4333875" cy="43662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9890" indent="-326390">
              <a:lnSpc>
                <a:spcPct val="100000"/>
              </a:lnSpc>
              <a:spcBef>
                <a:spcPts val="100"/>
              </a:spcBef>
              <a:buFont typeface="DejaVu Sans"/>
              <a:buChar char=""/>
              <a:tabLst>
                <a:tab pos="389890" algn="l"/>
              </a:tabLst>
            </a:pPr>
            <a:r>
              <a:rPr sz="2400" spc="-5" dirty="0">
                <a:latin typeface="Century Schoolbook L"/>
                <a:cs typeface="Century Schoolbook L"/>
              </a:rPr>
              <a:t>Impaction</a:t>
            </a:r>
            <a:endParaRPr sz="2400">
              <a:latin typeface="Century Schoolbook L"/>
              <a:cs typeface="Century Schoolbook L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DejaVu Sans"/>
              <a:buChar char=""/>
            </a:pPr>
            <a:endParaRPr sz="2650">
              <a:latin typeface="Century Schoolbook L"/>
              <a:cs typeface="Century Schoolbook L"/>
            </a:endParaRPr>
          </a:p>
          <a:p>
            <a:pPr marL="861060" marR="55880" lvl="1" indent="-340360">
              <a:lnSpc>
                <a:spcPct val="120800"/>
              </a:lnSpc>
              <a:buFont typeface="DejaVu Sans"/>
              <a:buChar char=""/>
              <a:tabLst>
                <a:tab pos="858519" algn="l"/>
              </a:tabLst>
            </a:pPr>
            <a:r>
              <a:rPr sz="2400" dirty="0">
                <a:latin typeface="Century Schoolbook L"/>
                <a:cs typeface="Century Schoolbook L"/>
              </a:rPr>
              <a:t>most </a:t>
            </a:r>
            <a:r>
              <a:rPr sz="2400" spc="-5" dirty="0">
                <a:latin typeface="Century Schoolbook L"/>
                <a:cs typeface="Century Schoolbook L"/>
              </a:rPr>
              <a:t>often affects the  mandibular 3</a:t>
            </a:r>
            <a:r>
              <a:rPr sz="2100" spc="-7" baseline="27777" dirty="0">
                <a:latin typeface="Century Schoolbook L"/>
                <a:cs typeface="Century Schoolbook L"/>
              </a:rPr>
              <a:t>rd </a:t>
            </a:r>
            <a:r>
              <a:rPr sz="2400" spc="-5" dirty="0">
                <a:latin typeface="Century Schoolbook L"/>
                <a:cs typeface="Century Schoolbook L"/>
              </a:rPr>
              <a:t>molars </a:t>
            </a:r>
            <a:r>
              <a:rPr sz="2400" dirty="0">
                <a:latin typeface="Century Schoolbook L"/>
                <a:cs typeface="Century Schoolbook L"/>
              </a:rPr>
              <a:t>+  </a:t>
            </a:r>
            <a:r>
              <a:rPr sz="2400" spc="-5" dirty="0">
                <a:latin typeface="Century Schoolbook L"/>
                <a:cs typeface="Century Schoolbook L"/>
              </a:rPr>
              <a:t>maxillary</a:t>
            </a:r>
            <a:r>
              <a:rPr sz="2400" spc="-15" dirty="0">
                <a:latin typeface="Century Schoolbook L"/>
                <a:cs typeface="Century Schoolbook L"/>
              </a:rPr>
              <a:t> </a:t>
            </a:r>
            <a:r>
              <a:rPr sz="2400" spc="-5" dirty="0">
                <a:latin typeface="Century Schoolbook L"/>
                <a:cs typeface="Century Schoolbook L"/>
              </a:rPr>
              <a:t>canines</a:t>
            </a:r>
            <a:endParaRPr sz="2400">
              <a:latin typeface="Century Schoolbook L"/>
              <a:cs typeface="Century Schoolbook L"/>
            </a:endParaRPr>
          </a:p>
          <a:p>
            <a:pPr lvl="1">
              <a:lnSpc>
                <a:spcPct val="100000"/>
              </a:lnSpc>
              <a:spcBef>
                <a:spcPts val="15"/>
              </a:spcBef>
              <a:buFont typeface="DejaVu Sans"/>
              <a:buChar char=""/>
            </a:pPr>
            <a:endParaRPr sz="3150">
              <a:latin typeface="Century Schoolbook L"/>
              <a:cs typeface="Century Schoolbook L"/>
            </a:endParaRPr>
          </a:p>
          <a:p>
            <a:pPr marL="858519" lvl="1" indent="-338455">
              <a:lnSpc>
                <a:spcPct val="100000"/>
              </a:lnSpc>
              <a:buFont typeface="DejaVu Sans"/>
              <a:buChar char=""/>
              <a:tabLst>
                <a:tab pos="858519" algn="l"/>
              </a:tabLst>
            </a:pPr>
            <a:r>
              <a:rPr sz="2400" spc="-5" dirty="0">
                <a:latin typeface="Century Schoolbook L"/>
                <a:cs typeface="Century Schoolbook L"/>
              </a:rPr>
              <a:t>less</a:t>
            </a:r>
            <a:r>
              <a:rPr sz="2400" dirty="0">
                <a:latin typeface="Century Schoolbook L"/>
                <a:cs typeface="Century Schoolbook L"/>
              </a:rPr>
              <a:t> </a:t>
            </a:r>
            <a:r>
              <a:rPr sz="2400" spc="-5" dirty="0">
                <a:latin typeface="Century Schoolbook L"/>
                <a:cs typeface="Century Schoolbook L"/>
              </a:rPr>
              <a:t>commonly:</a:t>
            </a:r>
            <a:endParaRPr sz="2400">
              <a:latin typeface="Century Schoolbook L"/>
              <a:cs typeface="Century Schoolbook L"/>
            </a:endParaRPr>
          </a:p>
          <a:p>
            <a:pPr marL="1169670" lvl="2" indent="-191770">
              <a:lnSpc>
                <a:spcPct val="100000"/>
              </a:lnSpc>
              <a:spcBef>
                <a:spcPts val="590"/>
              </a:spcBef>
              <a:buFont typeface="DejaVu Sans"/>
              <a:buChar char="•"/>
              <a:tabLst>
                <a:tab pos="1169670" algn="l"/>
              </a:tabLst>
            </a:pPr>
            <a:r>
              <a:rPr sz="2400" spc="-5" dirty="0">
                <a:latin typeface="Century Schoolbook L"/>
                <a:cs typeface="Century Schoolbook L"/>
              </a:rPr>
              <a:t>premolars</a:t>
            </a:r>
            <a:endParaRPr sz="2400">
              <a:latin typeface="Century Schoolbook L"/>
              <a:cs typeface="Century Schoolbook L"/>
            </a:endParaRPr>
          </a:p>
          <a:p>
            <a:pPr marL="1169670" lvl="2" indent="-191770">
              <a:lnSpc>
                <a:spcPct val="100000"/>
              </a:lnSpc>
              <a:spcBef>
                <a:spcPts val="600"/>
              </a:spcBef>
              <a:buFont typeface="DejaVu Sans"/>
              <a:buChar char="•"/>
              <a:tabLst>
                <a:tab pos="1169670" algn="l"/>
              </a:tabLst>
            </a:pPr>
            <a:r>
              <a:rPr sz="2400" spc="-5" dirty="0">
                <a:latin typeface="Century Schoolbook L"/>
                <a:cs typeface="Century Schoolbook L"/>
              </a:rPr>
              <a:t>mandibular</a:t>
            </a:r>
            <a:r>
              <a:rPr sz="2400" spc="-20" dirty="0">
                <a:latin typeface="Century Schoolbook L"/>
                <a:cs typeface="Century Schoolbook L"/>
              </a:rPr>
              <a:t> </a:t>
            </a:r>
            <a:r>
              <a:rPr sz="2400" spc="-5" dirty="0">
                <a:latin typeface="Century Schoolbook L"/>
                <a:cs typeface="Century Schoolbook L"/>
              </a:rPr>
              <a:t>canines</a:t>
            </a:r>
            <a:endParaRPr sz="2400">
              <a:latin typeface="Century Schoolbook L"/>
              <a:cs typeface="Century Schoolbook L"/>
            </a:endParaRPr>
          </a:p>
          <a:p>
            <a:pPr marL="1169670" lvl="2" indent="-191770">
              <a:lnSpc>
                <a:spcPct val="100000"/>
              </a:lnSpc>
              <a:spcBef>
                <a:spcPts val="600"/>
              </a:spcBef>
              <a:buFont typeface="DejaVu Sans"/>
              <a:buChar char="•"/>
              <a:tabLst>
                <a:tab pos="1169670" algn="l"/>
              </a:tabLst>
            </a:pPr>
            <a:r>
              <a:rPr sz="2400" spc="-5" dirty="0">
                <a:latin typeface="Century Schoolbook L"/>
                <a:cs typeface="Century Schoolbook L"/>
              </a:rPr>
              <a:t>second</a:t>
            </a:r>
            <a:r>
              <a:rPr sz="2400" dirty="0">
                <a:latin typeface="Century Schoolbook L"/>
                <a:cs typeface="Century Schoolbook L"/>
              </a:rPr>
              <a:t> </a:t>
            </a:r>
            <a:r>
              <a:rPr sz="2400" spc="-5" dirty="0">
                <a:latin typeface="Century Schoolbook L"/>
                <a:cs typeface="Century Schoolbook L"/>
              </a:rPr>
              <a:t>molars</a:t>
            </a:r>
            <a:endParaRPr sz="2400">
              <a:latin typeface="Century Schoolbook L"/>
              <a:cs typeface="Century Schoolbook 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5105400" cy="762000"/>
          </a:xfrm>
          <a:prstGeom prst="rect">
            <a:avLst/>
          </a:prstGeom>
          <a:solidFill>
            <a:srgbClr val="FF0000"/>
          </a:solidFill>
        </p:spPr>
        <p:txBody>
          <a:bodyPr vert="horz" wrap="square" lIns="0" tIns="33020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260"/>
              </a:spcBef>
            </a:pPr>
            <a:r>
              <a:rPr sz="3200" i="0" spc="-5" dirty="0">
                <a:solidFill>
                  <a:srgbClr val="FFFFFF"/>
                </a:solidFill>
                <a:latin typeface="Century Schoolbook L"/>
                <a:cs typeface="Century Schoolbook L"/>
              </a:rPr>
              <a:t>Number and</a:t>
            </a:r>
            <a:r>
              <a:rPr sz="3200" i="0" spc="-20" dirty="0">
                <a:solidFill>
                  <a:srgbClr val="FFFFFF"/>
                </a:solidFill>
                <a:latin typeface="Century Schoolbook L"/>
                <a:cs typeface="Century Schoolbook L"/>
              </a:rPr>
              <a:t> </a:t>
            </a:r>
            <a:r>
              <a:rPr sz="3200" i="0" dirty="0">
                <a:solidFill>
                  <a:srgbClr val="FFFFFF"/>
                </a:solidFill>
                <a:latin typeface="Century Schoolbook L"/>
                <a:cs typeface="Century Schoolbook L"/>
              </a:rPr>
              <a:t>Eruption</a:t>
            </a:r>
            <a:endParaRPr sz="3200">
              <a:latin typeface="Century Schoolbook L"/>
              <a:cs typeface="Century Schoolbook 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181600" y="1676400"/>
            <a:ext cx="3374390" cy="3733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wipe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94970" y="1253490"/>
            <a:ext cx="4567555" cy="5690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02590" indent="-326390">
              <a:lnSpc>
                <a:spcPct val="100000"/>
              </a:lnSpc>
              <a:spcBef>
                <a:spcPts val="100"/>
              </a:spcBef>
              <a:buFont typeface="DejaVu Sans"/>
              <a:buChar char=""/>
              <a:tabLst>
                <a:tab pos="402590" algn="l"/>
              </a:tabLst>
            </a:pPr>
            <a:r>
              <a:rPr sz="2400" spc="-5" dirty="0">
                <a:latin typeface="Century Schoolbook L"/>
                <a:cs typeface="Century Schoolbook L"/>
              </a:rPr>
              <a:t>Impaction</a:t>
            </a:r>
            <a:endParaRPr sz="2400">
              <a:latin typeface="Century Schoolbook L"/>
              <a:cs typeface="Century Schoolbook L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DejaVu Sans"/>
              <a:buChar char=""/>
            </a:pPr>
            <a:endParaRPr sz="2650">
              <a:latin typeface="Century Schoolbook L"/>
              <a:cs typeface="Century Schoolbook L"/>
            </a:endParaRPr>
          </a:p>
          <a:p>
            <a:pPr marL="873760" marR="170815" lvl="1" indent="-340360">
              <a:lnSpc>
                <a:spcPct val="120800"/>
              </a:lnSpc>
              <a:buFont typeface="DejaVu Sans"/>
              <a:buChar char=""/>
              <a:tabLst>
                <a:tab pos="871219" algn="l"/>
              </a:tabLst>
            </a:pPr>
            <a:r>
              <a:rPr sz="2400" spc="-5" dirty="0">
                <a:latin typeface="Century Schoolbook L"/>
                <a:cs typeface="Century Schoolbook L"/>
              </a:rPr>
              <a:t>occurs due </a:t>
            </a:r>
            <a:r>
              <a:rPr sz="2400" dirty="0">
                <a:latin typeface="Century Schoolbook L"/>
                <a:cs typeface="Century Schoolbook L"/>
              </a:rPr>
              <a:t>to </a:t>
            </a:r>
            <a:r>
              <a:rPr sz="2400" spc="-125" dirty="0">
                <a:latin typeface="Century Schoolbook L"/>
                <a:cs typeface="Century Schoolbook L"/>
              </a:rPr>
              <a:t>obstruction  </a:t>
            </a:r>
            <a:r>
              <a:rPr sz="2400" dirty="0">
                <a:latin typeface="Century Schoolbook L"/>
                <a:cs typeface="Century Schoolbook L"/>
              </a:rPr>
              <a:t>from</a:t>
            </a:r>
            <a:r>
              <a:rPr sz="2400" spc="-10" dirty="0">
                <a:latin typeface="Century Schoolbook L"/>
                <a:cs typeface="Century Schoolbook L"/>
              </a:rPr>
              <a:t> </a:t>
            </a:r>
            <a:r>
              <a:rPr sz="2400" spc="-5" dirty="0">
                <a:latin typeface="Century Schoolbook L"/>
                <a:cs typeface="Century Schoolbook L"/>
              </a:rPr>
              <a:t>crowding</a:t>
            </a:r>
            <a:endParaRPr sz="2400">
              <a:latin typeface="Century Schoolbook L"/>
              <a:cs typeface="Century Schoolbook L"/>
            </a:endParaRPr>
          </a:p>
          <a:p>
            <a:pPr lvl="1">
              <a:lnSpc>
                <a:spcPct val="100000"/>
              </a:lnSpc>
              <a:buFont typeface="DejaVu Sans"/>
              <a:buChar char=""/>
            </a:pPr>
            <a:endParaRPr sz="2700">
              <a:latin typeface="Century Schoolbook L"/>
              <a:cs typeface="Century Schoolbook L"/>
            </a:endParaRPr>
          </a:p>
          <a:p>
            <a:pPr marL="873760" marR="148590" lvl="1" indent="-340360">
              <a:lnSpc>
                <a:spcPct val="120800"/>
              </a:lnSpc>
              <a:buFont typeface="DejaVu Sans"/>
              <a:buChar char=""/>
              <a:tabLst>
                <a:tab pos="871219" algn="l"/>
              </a:tabLst>
            </a:pPr>
            <a:r>
              <a:rPr sz="2400" dirty="0">
                <a:latin typeface="Century Schoolbook L"/>
                <a:cs typeface="Century Schoolbook L"/>
              </a:rPr>
              <a:t>from </a:t>
            </a:r>
            <a:r>
              <a:rPr sz="2400" spc="-5" dirty="0">
                <a:latin typeface="Century Schoolbook L"/>
                <a:cs typeface="Century Schoolbook L"/>
              </a:rPr>
              <a:t>some other </a:t>
            </a:r>
            <a:r>
              <a:rPr sz="2400" spc="-170" dirty="0">
                <a:latin typeface="Century Schoolbook L"/>
                <a:cs typeface="Century Schoolbook L"/>
              </a:rPr>
              <a:t>physical  </a:t>
            </a:r>
            <a:r>
              <a:rPr sz="2400" spc="-5" dirty="0">
                <a:latin typeface="Century Schoolbook L"/>
                <a:cs typeface="Century Schoolbook L"/>
              </a:rPr>
              <a:t>barrier</a:t>
            </a:r>
            <a:endParaRPr sz="2400">
              <a:latin typeface="Century Schoolbook L"/>
              <a:cs typeface="Century Schoolbook L"/>
            </a:endParaRPr>
          </a:p>
          <a:p>
            <a:pPr lvl="1">
              <a:lnSpc>
                <a:spcPct val="100000"/>
              </a:lnSpc>
              <a:spcBef>
                <a:spcPts val="55"/>
              </a:spcBef>
              <a:buFont typeface="DejaVu Sans"/>
              <a:buChar char=""/>
            </a:pPr>
            <a:endParaRPr sz="2650">
              <a:latin typeface="Century Schoolbook L"/>
              <a:cs typeface="Century Schoolbook L"/>
            </a:endParaRPr>
          </a:p>
          <a:p>
            <a:pPr marL="873760" marR="17780" lvl="1" indent="-340360">
              <a:lnSpc>
                <a:spcPct val="120700"/>
              </a:lnSpc>
              <a:buFont typeface="DejaVu Sans"/>
              <a:buChar char=""/>
              <a:tabLst>
                <a:tab pos="871219" algn="l"/>
              </a:tabLst>
            </a:pPr>
            <a:r>
              <a:rPr sz="2400" spc="-5" dirty="0">
                <a:latin typeface="Century Schoolbook L"/>
                <a:cs typeface="Century Schoolbook L"/>
              </a:rPr>
              <a:t>occasionally, may be due  </a:t>
            </a:r>
            <a:r>
              <a:rPr sz="2400" dirty="0">
                <a:latin typeface="Century Schoolbook L"/>
                <a:cs typeface="Century Schoolbook L"/>
              </a:rPr>
              <a:t>to an </a:t>
            </a:r>
            <a:r>
              <a:rPr sz="2400" spc="-5" dirty="0">
                <a:latin typeface="Century Schoolbook L"/>
                <a:cs typeface="Century Schoolbook L"/>
              </a:rPr>
              <a:t>abnormal eruption  path, presumably because  </a:t>
            </a:r>
            <a:r>
              <a:rPr sz="2400" dirty="0">
                <a:latin typeface="Century Schoolbook L"/>
                <a:cs typeface="Century Schoolbook L"/>
              </a:rPr>
              <a:t>of </a:t>
            </a:r>
            <a:r>
              <a:rPr sz="2400" spc="-5" dirty="0">
                <a:latin typeface="Century Schoolbook L"/>
                <a:cs typeface="Century Schoolbook L"/>
              </a:rPr>
              <a:t>unusual orientation </a:t>
            </a:r>
            <a:r>
              <a:rPr sz="2400" dirty="0">
                <a:latin typeface="Century Schoolbook L"/>
                <a:cs typeface="Century Schoolbook L"/>
              </a:rPr>
              <a:t>of  tooth</a:t>
            </a:r>
            <a:r>
              <a:rPr sz="2400" spc="-15" dirty="0">
                <a:latin typeface="Century Schoolbook L"/>
                <a:cs typeface="Century Schoolbook L"/>
              </a:rPr>
              <a:t> </a:t>
            </a:r>
            <a:r>
              <a:rPr sz="2400" spc="-5" dirty="0">
                <a:latin typeface="Century Schoolbook L"/>
                <a:cs typeface="Century Schoolbook L"/>
              </a:rPr>
              <a:t>germ</a:t>
            </a:r>
            <a:endParaRPr sz="2400">
              <a:latin typeface="Century Schoolbook L"/>
              <a:cs typeface="Century Schoolbook 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5105400" cy="762000"/>
          </a:xfrm>
          <a:prstGeom prst="rect">
            <a:avLst/>
          </a:prstGeom>
          <a:solidFill>
            <a:srgbClr val="FF0000"/>
          </a:solidFill>
        </p:spPr>
        <p:txBody>
          <a:bodyPr vert="horz" wrap="square" lIns="0" tIns="33020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260"/>
              </a:spcBef>
            </a:pPr>
            <a:r>
              <a:rPr sz="3200" i="0" spc="-5" dirty="0">
                <a:solidFill>
                  <a:srgbClr val="FFFFFF"/>
                </a:solidFill>
                <a:latin typeface="Century Schoolbook L"/>
                <a:cs typeface="Century Schoolbook L"/>
              </a:rPr>
              <a:t>Number and</a:t>
            </a:r>
            <a:r>
              <a:rPr sz="3200" i="0" spc="-20" dirty="0">
                <a:solidFill>
                  <a:srgbClr val="FFFFFF"/>
                </a:solidFill>
                <a:latin typeface="Century Schoolbook L"/>
                <a:cs typeface="Century Schoolbook L"/>
              </a:rPr>
              <a:t> </a:t>
            </a:r>
            <a:r>
              <a:rPr sz="3200" i="0" dirty="0">
                <a:solidFill>
                  <a:srgbClr val="FFFFFF"/>
                </a:solidFill>
                <a:latin typeface="Century Schoolbook L"/>
                <a:cs typeface="Century Schoolbook L"/>
              </a:rPr>
              <a:t>Eruption</a:t>
            </a:r>
            <a:endParaRPr sz="3200">
              <a:latin typeface="Century Schoolbook L"/>
              <a:cs typeface="Century Schoolbook L"/>
            </a:endParaRPr>
          </a:p>
        </p:txBody>
      </p:sp>
    </p:spTree>
  </p:cSld>
  <p:clrMapOvr>
    <a:masterClrMapping/>
  </p:clrMapOvr>
  <p:transition>
    <p:wipe dir="r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20369" y="1253490"/>
            <a:ext cx="2273300" cy="12738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00"/>
              </a:spcBef>
            </a:pPr>
            <a:r>
              <a:rPr sz="3600" spc="1177" baseline="5787" dirty="0">
                <a:latin typeface="DejaVu Sans"/>
                <a:cs typeface="DejaVu Sans"/>
              </a:rPr>
              <a:t></a:t>
            </a:r>
            <a:r>
              <a:rPr sz="3600" spc="-195" baseline="5787" dirty="0">
                <a:latin typeface="DejaVu Sans"/>
                <a:cs typeface="DejaVu Sans"/>
              </a:rPr>
              <a:t> </a:t>
            </a:r>
            <a:r>
              <a:rPr sz="2400" spc="-5" dirty="0">
                <a:latin typeface="Century Schoolbook L"/>
                <a:cs typeface="Century Schoolbook L"/>
              </a:rPr>
              <a:t>Impaction</a:t>
            </a:r>
            <a:endParaRPr sz="2400">
              <a:latin typeface="Century Schoolbook L"/>
              <a:cs typeface="Century Schoolbook 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150">
              <a:latin typeface="Century Schoolbook L"/>
              <a:cs typeface="Century Schoolbook L"/>
            </a:endParaRPr>
          </a:p>
          <a:p>
            <a:pPr marL="507365">
              <a:lnSpc>
                <a:spcPct val="100000"/>
              </a:lnSpc>
            </a:pPr>
            <a:r>
              <a:rPr sz="3600" spc="1364" baseline="5787" dirty="0">
                <a:latin typeface="DejaVu Sans"/>
                <a:cs typeface="DejaVu Sans"/>
              </a:rPr>
              <a:t></a:t>
            </a:r>
            <a:r>
              <a:rPr sz="3600" spc="-195" baseline="5787" dirty="0">
                <a:latin typeface="DejaVu Sans"/>
                <a:cs typeface="DejaVu Sans"/>
              </a:rPr>
              <a:t> </a:t>
            </a:r>
            <a:r>
              <a:rPr sz="2400" spc="-114" dirty="0">
                <a:latin typeface="Century Schoolbook L"/>
                <a:cs typeface="Century Schoolbook L"/>
              </a:rPr>
              <a:t>Ankylosis</a:t>
            </a:r>
            <a:endParaRPr sz="2400">
              <a:latin typeface="Century Schoolbook L"/>
              <a:cs typeface="Century Schoolbook 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5105400" cy="762000"/>
          </a:xfrm>
          <a:prstGeom prst="rect">
            <a:avLst/>
          </a:prstGeom>
          <a:solidFill>
            <a:srgbClr val="FF0000"/>
          </a:solidFill>
        </p:spPr>
        <p:txBody>
          <a:bodyPr vert="horz" wrap="square" lIns="0" tIns="33020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260"/>
              </a:spcBef>
            </a:pPr>
            <a:r>
              <a:rPr sz="3200" i="0" spc="-5" dirty="0">
                <a:solidFill>
                  <a:srgbClr val="FFFFFF"/>
                </a:solidFill>
                <a:latin typeface="Century Schoolbook L"/>
                <a:cs typeface="Century Schoolbook L"/>
              </a:rPr>
              <a:t>Number and</a:t>
            </a:r>
            <a:r>
              <a:rPr sz="3200" i="0" spc="-20" dirty="0">
                <a:solidFill>
                  <a:srgbClr val="FFFFFF"/>
                </a:solidFill>
                <a:latin typeface="Century Schoolbook L"/>
                <a:cs typeface="Century Schoolbook L"/>
              </a:rPr>
              <a:t> </a:t>
            </a:r>
            <a:r>
              <a:rPr sz="3200" i="0" dirty="0">
                <a:solidFill>
                  <a:srgbClr val="FFFFFF"/>
                </a:solidFill>
                <a:latin typeface="Century Schoolbook L"/>
                <a:cs typeface="Century Schoolbook L"/>
              </a:rPr>
              <a:t>Eruption</a:t>
            </a:r>
            <a:endParaRPr sz="3200">
              <a:latin typeface="Century Schoolbook L"/>
              <a:cs typeface="Century Schoolbook 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352800" y="2133600"/>
            <a:ext cx="3886200" cy="304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wipe dir="r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7669" y="1433829"/>
            <a:ext cx="4882515" cy="40017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03225" marR="30480" indent="-340360">
              <a:lnSpc>
                <a:spcPct val="120800"/>
              </a:lnSpc>
              <a:spcBef>
                <a:spcPts val="100"/>
              </a:spcBef>
              <a:buFont typeface="DejaVu Sans"/>
              <a:buChar char=""/>
              <a:tabLst>
                <a:tab pos="389890" algn="l"/>
              </a:tabLst>
            </a:pPr>
            <a:r>
              <a:rPr sz="2400" spc="-5" dirty="0">
                <a:latin typeface="Century Schoolbook L"/>
                <a:cs typeface="Century Schoolbook L"/>
              </a:rPr>
              <a:t>fusion </a:t>
            </a:r>
            <a:r>
              <a:rPr sz="2400" dirty="0">
                <a:latin typeface="Century Schoolbook L"/>
                <a:cs typeface="Century Schoolbook L"/>
              </a:rPr>
              <a:t>of a </a:t>
            </a:r>
            <a:r>
              <a:rPr sz="2400" spc="-5" dirty="0">
                <a:latin typeface="Century Schoolbook L"/>
                <a:cs typeface="Century Schoolbook L"/>
              </a:rPr>
              <a:t>tooth to </a:t>
            </a:r>
            <a:r>
              <a:rPr sz="2400" spc="-120" dirty="0">
                <a:latin typeface="Century Schoolbook L"/>
                <a:cs typeface="Century Schoolbook L"/>
              </a:rPr>
              <a:t>surrounding  </a:t>
            </a:r>
            <a:r>
              <a:rPr sz="2400" spc="-5" dirty="0">
                <a:latin typeface="Century Schoolbook L"/>
                <a:cs typeface="Century Schoolbook L"/>
              </a:rPr>
              <a:t>bone</a:t>
            </a:r>
            <a:endParaRPr sz="2400">
              <a:latin typeface="Century Schoolbook L"/>
              <a:cs typeface="Century Schoolbook L"/>
            </a:endParaRPr>
          </a:p>
          <a:p>
            <a:pPr>
              <a:lnSpc>
                <a:spcPct val="100000"/>
              </a:lnSpc>
              <a:buFont typeface="DejaVu Sans"/>
              <a:buChar char=""/>
            </a:pPr>
            <a:endParaRPr sz="2700">
              <a:latin typeface="Century Schoolbook L"/>
              <a:cs typeface="Century Schoolbook L"/>
            </a:endParaRPr>
          </a:p>
          <a:p>
            <a:pPr marL="403225" marR="456565" indent="-340360">
              <a:lnSpc>
                <a:spcPct val="120700"/>
              </a:lnSpc>
              <a:buFont typeface="DejaVu Sans"/>
              <a:buChar char=""/>
              <a:tabLst>
                <a:tab pos="389890" algn="l"/>
              </a:tabLst>
            </a:pPr>
            <a:r>
              <a:rPr sz="2400" spc="-5" dirty="0">
                <a:latin typeface="Century Schoolbook L"/>
                <a:cs typeface="Century Schoolbook L"/>
              </a:rPr>
              <a:t>with focal loss </a:t>
            </a:r>
            <a:r>
              <a:rPr sz="2400" dirty="0">
                <a:latin typeface="Century Schoolbook L"/>
                <a:cs typeface="Century Schoolbook L"/>
              </a:rPr>
              <a:t>of </a:t>
            </a:r>
            <a:r>
              <a:rPr sz="2400" spc="-120" dirty="0">
                <a:latin typeface="Century Schoolbook L"/>
                <a:cs typeface="Century Schoolbook L"/>
              </a:rPr>
              <a:t>periodontal  </a:t>
            </a:r>
            <a:r>
              <a:rPr sz="2400" spc="-5" dirty="0">
                <a:latin typeface="Century Schoolbook L"/>
                <a:cs typeface="Century Schoolbook L"/>
              </a:rPr>
              <a:t>ligament, bone </a:t>
            </a:r>
            <a:r>
              <a:rPr sz="2400" dirty="0">
                <a:latin typeface="Century Schoolbook L"/>
                <a:cs typeface="Century Schoolbook L"/>
              </a:rPr>
              <a:t>+ </a:t>
            </a:r>
            <a:r>
              <a:rPr sz="2400" spc="-5" dirty="0">
                <a:latin typeface="Century Schoolbook L"/>
                <a:cs typeface="Century Schoolbook L"/>
              </a:rPr>
              <a:t>cementum  become inextricably</a:t>
            </a:r>
            <a:r>
              <a:rPr sz="2400" spc="-25" dirty="0">
                <a:latin typeface="Century Schoolbook L"/>
                <a:cs typeface="Century Schoolbook L"/>
              </a:rPr>
              <a:t> </a:t>
            </a:r>
            <a:r>
              <a:rPr sz="2400" spc="-5" dirty="0">
                <a:latin typeface="Century Schoolbook L"/>
                <a:cs typeface="Century Schoolbook L"/>
              </a:rPr>
              <a:t>mixed</a:t>
            </a:r>
            <a:endParaRPr sz="2400">
              <a:latin typeface="Century Schoolbook L"/>
              <a:cs typeface="Century Schoolbook L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2650">
              <a:latin typeface="Century Schoolbook L"/>
              <a:cs typeface="Century Schoolbook L"/>
            </a:endParaRPr>
          </a:p>
          <a:p>
            <a:pPr marL="861060" marR="774065" indent="-340360">
              <a:lnSpc>
                <a:spcPct val="120800"/>
              </a:lnSpc>
              <a:spcBef>
                <a:spcPts val="5"/>
              </a:spcBef>
            </a:pPr>
            <a:r>
              <a:rPr sz="3600" spc="1364" baseline="5787" dirty="0">
                <a:latin typeface="DejaVu Sans"/>
                <a:cs typeface="DejaVu Sans"/>
              </a:rPr>
              <a:t></a:t>
            </a:r>
            <a:r>
              <a:rPr sz="3600" spc="-247" baseline="5787" dirty="0">
                <a:latin typeface="DejaVu Sans"/>
                <a:cs typeface="DejaVu Sans"/>
              </a:rPr>
              <a:t> </a:t>
            </a:r>
            <a:r>
              <a:rPr sz="2400" spc="-5" dirty="0">
                <a:latin typeface="Century Schoolbook L"/>
                <a:cs typeface="Century Schoolbook L"/>
              </a:rPr>
              <a:t>cause fusion </a:t>
            </a:r>
            <a:r>
              <a:rPr sz="2400" dirty="0">
                <a:latin typeface="Century Schoolbook L"/>
                <a:cs typeface="Century Schoolbook L"/>
              </a:rPr>
              <a:t>of tooth </a:t>
            </a:r>
            <a:r>
              <a:rPr sz="2400" spc="-655" dirty="0">
                <a:latin typeface="Century Schoolbook L"/>
                <a:cs typeface="Century Schoolbook L"/>
              </a:rPr>
              <a:t>to  </a:t>
            </a:r>
            <a:r>
              <a:rPr sz="2400" spc="-5" dirty="0">
                <a:latin typeface="Century Schoolbook L"/>
                <a:cs typeface="Century Schoolbook L"/>
              </a:rPr>
              <a:t>alveolar bone</a:t>
            </a:r>
            <a:endParaRPr sz="2400">
              <a:latin typeface="Century Schoolbook L"/>
              <a:cs typeface="Century Schoolbook 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2590800" cy="762000"/>
          </a:xfrm>
          <a:prstGeom prst="rect">
            <a:avLst/>
          </a:prstGeom>
          <a:solidFill>
            <a:srgbClr val="FF0000"/>
          </a:solidFill>
        </p:spPr>
        <p:txBody>
          <a:bodyPr vert="horz" wrap="square" lIns="0" tIns="33020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260"/>
              </a:spcBef>
            </a:pPr>
            <a:r>
              <a:rPr sz="3200" i="0" spc="-5" dirty="0">
                <a:solidFill>
                  <a:srgbClr val="FFFFFF"/>
                </a:solidFill>
                <a:latin typeface="Century Schoolbook L"/>
                <a:cs typeface="Century Schoolbook L"/>
              </a:rPr>
              <a:t>Ankylosis</a:t>
            </a:r>
            <a:endParaRPr sz="3200">
              <a:latin typeface="Century Schoolbook L"/>
              <a:cs typeface="Century Schoolbook 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791200" y="1066800"/>
            <a:ext cx="2590800" cy="1905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724400" y="3505200"/>
            <a:ext cx="3886200" cy="304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800600" y="3963670"/>
            <a:ext cx="3429000" cy="23787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07669" y="1634490"/>
            <a:ext cx="2693670" cy="21577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9890" indent="-326390">
              <a:lnSpc>
                <a:spcPct val="100000"/>
              </a:lnSpc>
              <a:spcBef>
                <a:spcPts val="100"/>
              </a:spcBef>
              <a:buFont typeface="DejaVu Sans"/>
              <a:buChar char=""/>
              <a:tabLst>
                <a:tab pos="389890" algn="l"/>
              </a:tabLst>
            </a:pPr>
            <a:r>
              <a:rPr sz="2400" spc="-70" dirty="0">
                <a:latin typeface="Century Schoolbook L"/>
                <a:cs typeface="Century Schoolbook L"/>
              </a:rPr>
              <a:t>Supernumerary</a:t>
            </a:r>
            <a:endParaRPr sz="2400">
              <a:latin typeface="Century Schoolbook L"/>
              <a:cs typeface="Century Schoolbook 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DejaVu Sans"/>
              <a:buChar char=""/>
            </a:pPr>
            <a:endParaRPr sz="3150">
              <a:latin typeface="Century Schoolbook L"/>
              <a:cs typeface="Century Schoolbook L"/>
            </a:endParaRPr>
          </a:p>
          <a:p>
            <a:pPr marL="389890" indent="-326390">
              <a:lnSpc>
                <a:spcPct val="100000"/>
              </a:lnSpc>
              <a:buFont typeface="DejaVu Sans"/>
              <a:buChar char=""/>
              <a:tabLst>
                <a:tab pos="389890" algn="l"/>
              </a:tabLst>
            </a:pPr>
            <a:r>
              <a:rPr sz="2400" spc="-5" dirty="0">
                <a:latin typeface="Century Schoolbook L"/>
                <a:cs typeface="Century Schoolbook L"/>
              </a:rPr>
              <a:t>Anodontia</a:t>
            </a:r>
            <a:endParaRPr sz="2400">
              <a:latin typeface="Century Schoolbook L"/>
              <a:cs typeface="Century Schoolbook L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DejaVu Sans"/>
              <a:buChar char=""/>
            </a:pPr>
            <a:endParaRPr sz="3150">
              <a:latin typeface="Century Schoolbook L"/>
              <a:cs typeface="Century Schoolbook L"/>
            </a:endParaRPr>
          </a:p>
          <a:p>
            <a:pPr marL="389890" indent="-326390">
              <a:lnSpc>
                <a:spcPct val="100000"/>
              </a:lnSpc>
              <a:buFont typeface="DejaVu Sans"/>
              <a:buChar char=""/>
              <a:tabLst>
                <a:tab pos="389890" algn="l"/>
              </a:tabLst>
            </a:pPr>
            <a:r>
              <a:rPr sz="2400" spc="-5" dirty="0">
                <a:latin typeface="Century Schoolbook L"/>
                <a:cs typeface="Century Schoolbook L"/>
              </a:rPr>
              <a:t>Impaction</a:t>
            </a:r>
            <a:endParaRPr sz="2400">
              <a:latin typeface="Century Schoolbook L"/>
              <a:cs typeface="Century Schoolbook 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5105400" cy="762000"/>
          </a:xfrm>
          <a:prstGeom prst="rect">
            <a:avLst/>
          </a:prstGeom>
          <a:solidFill>
            <a:srgbClr val="FF0000"/>
          </a:solidFill>
        </p:spPr>
        <p:txBody>
          <a:bodyPr vert="horz" wrap="square" lIns="0" tIns="33020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260"/>
              </a:spcBef>
            </a:pPr>
            <a:r>
              <a:rPr sz="3200" i="0" spc="-5" dirty="0">
                <a:solidFill>
                  <a:srgbClr val="FFFFFF"/>
                </a:solidFill>
                <a:latin typeface="Century Schoolbook L"/>
                <a:cs typeface="Century Schoolbook L"/>
              </a:rPr>
              <a:t>Number and</a:t>
            </a:r>
            <a:r>
              <a:rPr sz="3200" i="0" spc="-20" dirty="0">
                <a:solidFill>
                  <a:srgbClr val="FFFFFF"/>
                </a:solidFill>
                <a:latin typeface="Century Schoolbook L"/>
                <a:cs typeface="Century Schoolbook L"/>
              </a:rPr>
              <a:t> </a:t>
            </a:r>
            <a:r>
              <a:rPr sz="3200" i="0" dirty="0">
                <a:solidFill>
                  <a:srgbClr val="FFFFFF"/>
                </a:solidFill>
                <a:latin typeface="Century Schoolbook L"/>
                <a:cs typeface="Century Schoolbook L"/>
              </a:rPr>
              <a:t>Eruption</a:t>
            </a:r>
            <a:endParaRPr sz="3200">
              <a:latin typeface="Century Schoolbook L"/>
              <a:cs typeface="Century Schoolbook 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800600" y="1295400"/>
            <a:ext cx="3657600" cy="24003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43000" y="3735070"/>
            <a:ext cx="2362200" cy="261239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94970" y="1634490"/>
            <a:ext cx="4688840" cy="52501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02590" indent="-326390">
              <a:lnSpc>
                <a:spcPct val="100000"/>
              </a:lnSpc>
              <a:spcBef>
                <a:spcPts val="100"/>
              </a:spcBef>
              <a:buFont typeface="DejaVu Sans"/>
              <a:buChar char=""/>
              <a:tabLst>
                <a:tab pos="402590" algn="l"/>
              </a:tabLst>
            </a:pPr>
            <a:r>
              <a:rPr sz="2400" spc="-5" dirty="0">
                <a:latin typeface="Century Schoolbook L"/>
                <a:cs typeface="Century Schoolbook L"/>
              </a:rPr>
              <a:t>Supernumerary</a:t>
            </a:r>
            <a:endParaRPr sz="2400">
              <a:latin typeface="Century Schoolbook L"/>
              <a:cs typeface="Century Schoolbook L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DejaVu Sans"/>
              <a:buChar char=""/>
            </a:pPr>
            <a:endParaRPr sz="2650">
              <a:latin typeface="Century Schoolbook L"/>
              <a:cs typeface="Century Schoolbook L"/>
            </a:endParaRPr>
          </a:p>
          <a:p>
            <a:pPr marL="873760" marR="68580" lvl="1" indent="-340360">
              <a:lnSpc>
                <a:spcPct val="120800"/>
              </a:lnSpc>
              <a:buFont typeface="DejaVu Sans"/>
              <a:buChar char=""/>
              <a:tabLst>
                <a:tab pos="871219" algn="l"/>
              </a:tabLst>
            </a:pPr>
            <a:r>
              <a:rPr sz="2400" spc="-5" dirty="0">
                <a:latin typeface="Century Schoolbook L"/>
                <a:cs typeface="Century Schoolbook L"/>
              </a:rPr>
              <a:t>results </a:t>
            </a:r>
            <a:r>
              <a:rPr sz="2400" dirty="0">
                <a:latin typeface="Century Schoolbook L"/>
                <a:cs typeface="Century Schoolbook L"/>
              </a:rPr>
              <a:t>from </a:t>
            </a:r>
            <a:r>
              <a:rPr sz="2400" spc="-5" dirty="0">
                <a:latin typeface="Century Schoolbook L"/>
                <a:cs typeface="Century Schoolbook L"/>
              </a:rPr>
              <a:t>continued  proliferation </a:t>
            </a:r>
            <a:r>
              <a:rPr sz="2400" dirty="0">
                <a:latin typeface="Century Schoolbook L"/>
                <a:cs typeface="Century Schoolbook L"/>
              </a:rPr>
              <a:t>of </a:t>
            </a:r>
            <a:r>
              <a:rPr sz="2400" spc="-5" dirty="0">
                <a:latin typeface="Century Schoolbook L"/>
                <a:cs typeface="Century Schoolbook L"/>
              </a:rPr>
              <a:t>permanent  or primary dental lamina  </a:t>
            </a:r>
            <a:r>
              <a:rPr sz="2400" dirty="0">
                <a:latin typeface="Century Schoolbook L"/>
                <a:cs typeface="Century Schoolbook L"/>
              </a:rPr>
              <a:t>to form </a:t>
            </a:r>
            <a:r>
              <a:rPr sz="2400" spc="-5" dirty="0">
                <a:latin typeface="Century Schoolbook L"/>
                <a:cs typeface="Century Schoolbook L"/>
              </a:rPr>
              <a:t>third tooth</a:t>
            </a:r>
            <a:r>
              <a:rPr sz="2400" spc="-35" dirty="0">
                <a:latin typeface="Century Schoolbook L"/>
                <a:cs typeface="Century Schoolbook L"/>
              </a:rPr>
              <a:t> </a:t>
            </a:r>
            <a:r>
              <a:rPr sz="2400" spc="-5" dirty="0">
                <a:latin typeface="Century Schoolbook L"/>
                <a:cs typeface="Century Schoolbook L"/>
              </a:rPr>
              <a:t>germ</a:t>
            </a:r>
            <a:endParaRPr sz="2400">
              <a:latin typeface="Century Schoolbook L"/>
              <a:cs typeface="Century Schoolbook L"/>
            </a:endParaRPr>
          </a:p>
          <a:p>
            <a:pPr lvl="1">
              <a:lnSpc>
                <a:spcPct val="100000"/>
              </a:lnSpc>
              <a:spcBef>
                <a:spcPts val="5"/>
              </a:spcBef>
              <a:buFont typeface="DejaVu Sans"/>
              <a:buChar char=""/>
            </a:pPr>
            <a:endParaRPr sz="3150">
              <a:latin typeface="Century Schoolbook L"/>
              <a:cs typeface="Century Schoolbook L"/>
            </a:endParaRPr>
          </a:p>
          <a:p>
            <a:pPr marL="871219" lvl="1" indent="-338455">
              <a:lnSpc>
                <a:spcPct val="100000"/>
              </a:lnSpc>
              <a:buFont typeface="DejaVu Sans"/>
              <a:buChar char=""/>
              <a:tabLst>
                <a:tab pos="871219" algn="l"/>
              </a:tabLst>
            </a:pPr>
            <a:r>
              <a:rPr sz="2400" spc="-5" dirty="0">
                <a:latin typeface="Century Schoolbook L"/>
                <a:cs typeface="Century Schoolbook L"/>
              </a:rPr>
              <a:t>teeth may</a:t>
            </a:r>
            <a:r>
              <a:rPr sz="2400" spc="-15" dirty="0">
                <a:latin typeface="Century Schoolbook L"/>
                <a:cs typeface="Century Schoolbook L"/>
              </a:rPr>
              <a:t> </a:t>
            </a:r>
            <a:r>
              <a:rPr sz="2400" spc="-5" dirty="0">
                <a:latin typeface="Century Schoolbook L"/>
                <a:cs typeface="Century Schoolbook L"/>
              </a:rPr>
              <a:t>have:</a:t>
            </a:r>
            <a:endParaRPr sz="2400">
              <a:latin typeface="Century Schoolbook L"/>
              <a:cs typeface="Century Schoolbook L"/>
            </a:endParaRPr>
          </a:p>
          <a:p>
            <a:pPr lvl="1">
              <a:lnSpc>
                <a:spcPct val="100000"/>
              </a:lnSpc>
              <a:spcBef>
                <a:spcPts val="20"/>
              </a:spcBef>
              <a:buFont typeface="DejaVu Sans"/>
              <a:buChar char=""/>
            </a:pPr>
            <a:endParaRPr sz="3150">
              <a:latin typeface="Century Schoolbook L"/>
              <a:cs typeface="Century Schoolbook L"/>
            </a:endParaRPr>
          </a:p>
          <a:p>
            <a:pPr marL="1182370" lvl="2" indent="-191770">
              <a:lnSpc>
                <a:spcPct val="100000"/>
              </a:lnSpc>
              <a:buFont typeface="DejaVu Sans"/>
              <a:buChar char="•"/>
              <a:tabLst>
                <a:tab pos="1182370" algn="l"/>
              </a:tabLst>
            </a:pPr>
            <a:r>
              <a:rPr sz="2400" spc="-5" dirty="0">
                <a:latin typeface="Century Schoolbook L"/>
                <a:cs typeface="Century Schoolbook L"/>
              </a:rPr>
              <a:t>normal</a:t>
            </a:r>
            <a:r>
              <a:rPr sz="2400" spc="-20" dirty="0">
                <a:latin typeface="Century Schoolbook L"/>
                <a:cs typeface="Century Schoolbook L"/>
              </a:rPr>
              <a:t> </a:t>
            </a:r>
            <a:r>
              <a:rPr sz="2400" spc="-5" dirty="0">
                <a:latin typeface="Century Schoolbook L"/>
                <a:cs typeface="Century Schoolbook L"/>
              </a:rPr>
              <a:t>morphology</a:t>
            </a:r>
            <a:endParaRPr sz="2400">
              <a:latin typeface="Century Schoolbook L"/>
              <a:cs typeface="Century Schoolbook L"/>
            </a:endParaRPr>
          </a:p>
          <a:p>
            <a:pPr marL="1182370" lvl="2" indent="-191770">
              <a:lnSpc>
                <a:spcPct val="100000"/>
              </a:lnSpc>
              <a:spcBef>
                <a:spcPts val="600"/>
              </a:spcBef>
              <a:buFont typeface="DejaVu Sans"/>
              <a:buChar char="•"/>
              <a:tabLst>
                <a:tab pos="1182370" algn="l"/>
              </a:tabLst>
            </a:pPr>
            <a:r>
              <a:rPr sz="2400" spc="-5" dirty="0">
                <a:latin typeface="Century Schoolbook L"/>
                <a:cs typeface="Century Schoolbook L"/>
              </a:rPr>
              <a:t>rudimentary</a:t>
            </a:r>
            <a:endParaRPr sz="2400">
              <a:latin typeface="Century Schoolbook L"/>
              <a:cs typeface="Century Schoolbook L"/>
            </a:endParaRPr>
          </a:p>
          <a:p>
            <a:pPr marL="1182370" lvl="2" indent="-191770">
              <a:lnSpc>
                <a:spcPct val="100000"/>
              </a:lnSpc>
              <a:spcBef>
                <a:spcPts val="600"/>
              </a:spcBef>
              <a:buFont typeface="DejaVu Sans"/>
              <a:buChar char="•"/>
              <a:tabLst>
                <a:tab pos="1182370" algn="l"/>
              </a:tabLst>
            </a:pPr>
            <a:r>
              <a:rPr sz="2400" spc="-5" dirty="0">
                <a:latin typeface="Century Schoolbook L"/>
                <a:cs typeface="Century Schoolbook L"/>
              </a:rPr>
              <a:t>miniature</a:t>
            </a:r>
            <a:endParaRPr sz="2400">
              <a:latin typeface="Century Schoolbook L"/>
              <a:cs typeface="Century Schoolbook 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5105400" cy="762000"/>
          </a:xfrm>
          <a:prstGeom prst="rect">
            <a:avLst/>
          </a:prstGeom>
          <a:solidFill>
            <a:srgbClr val="FF0000"/>
          </a:solidFill>
        </p:spPr>
        <p:txBody>
          <a:bodyPr vert="horz" wrap="square" lIns="0" tIns="33020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260"/>
              </a:spcBef>
            </a:pPr>
            <a:r>
              <a:rPr sz="3200" i="0" spc="-5" dirty="0">
                <a:solidFill>
                  <a:srgbClr val="FFFFFF"/>
                </a:solidFill>
                <a:latin typeface="Century Schoolbook L"/>
                <a:cs typeface="Century Schoolbook L"/>
              </a:rPr>
              <a:t>Number and</a:t>
            </a:r>
            <a:r>
              <a:rPr sz="3200" i="0" spc="-20" dirty="0">
                <a:solidFill>
                  <a:srgbClr val="FFFFFF"/>
                </a:solidFill>
                <a:latin typeface="Century Schoolbook L"/>
                <a:cs typeface="Century Schoolbook L"/>
              </a:rPr>
              <a:t> </a:t>
            </a:r>
            <a:r>
              <a:rPr sz="3200" i="0" dirty="0">
                <a:solidFill>
                  <a:srgbClr val="FFFFFF"/>
                </a:solidFill>
                <a:latin typeface="Century Schoolbook L"/>
                <a:cs typeface="Century Schoolbook L"/>
              </a:rPr>
              <a:t>Eruption</a:t>
            </a:r>
            <a:endParaRPr sz="3200">
              <a:latin typeface="Century Schoolbook L"/>
              <a:cs typeface="Century Schoolbook 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105400" y="1830070"/>
            <a:ext cx="3429000" cy="23787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7669" y="1634490"/>
            <a:ext cx="4785995" cy="34823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9890" indent="-326390">
              <a:lnSpc>
                <a:spcPct val="100000"/>
              </a:lnSpc>
              <a:spcBef>
                <a:spcPts val="100"/>
              </a:spcBef>
              <a:buFont typeface="DejaVu Sans"/>
              <a:buChar char=""/>
              <a:tabLst>
                <a:tab pos="389890" algn="l"/>
              </a:tabLst>
            </a:pPr>
            <a:r>
              <a:rPr sz="2400" spc="-5" dirty="0">
                <a:latin typeface="Century Schoolbook L"/>
                <a:cs typeface="Century Schoolbook L"/>
              </a:rPr>
              <a:t>Supernumerary</a:t>
            </a:r>
            <a:endParaRPr sz="2400">
              <a:latin typeface="Century Schoolbook L"/>
              <a:cs typeface="Century Schoolbook L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DejaVu Sans"/>
              <a:buChar char=""/>
            </a:pPr>
            <a:endParaRPr sz="2650">
              <a:latin typeface="Century Schoolbook L"/>
              <a:cs typeface="Century Schoolbook L"/>
            </a:endParaRPr>
          </a:p>
          <a:p>
            <a:pPr marL="861060" marR="414020" lvl="1" indent="-340360">
              <a:lnSpc>
                <a:spcPct val="120800"/>
              </a:lnSpc>
              <a:buFont typeface="DejaVu Sans"/>
              <a:buChar char=""/>
              <a:tabLst>
                <a:tab pos="858519" algn="l"/>
              </a:tabLst>
            </a:pPr>
            <a:r>
              <a:rPr sz="2400" spc="-5" dirty="0">
                <a:latin typeface="Century Schoolbook L"/>
                <a:cs typeface="Century Schoolbook L"/>
              </a:rPr>
              <a:t>more often in </a:t>
            </a:r>
            <a:r>
              <a:rPr sz="2400" spc="-150" dirty="0">
                <a:latin typeface="Century Schoolbook L"/>
                <a:cs typeface="Century Schoolbook L"/>
              </a:rPr>
              <a:t>permanent  </a:t>
            </a:r>
            <a:r>
              <a:rPr sz="2400" spc="-5" dirty="0">
                <a:latin typeface="Century Schoolbook L"/>
                <a:cs typeface="Century Schoolbook L"/>
              </a:rPr>
              <a:t>dentition than primary  dentition</a:t>
            </a:r>
            <a:endParaRPr sz="2400">
              <a:latin typeface="Century Schoolbook L"/>
              <a:cs typeface="Century Schoolbook L"/>
            </a:endParaRPr>
          </a:p>
          <a:p>
            <a:pPr lvl="1">
              <a:lnSpc>
                <a:spcPct val="100000"/>
              </a:lnSpc>
              <a:spcBef>
                <a:spcPts val="5"/>
              </a:spcBef>
              <a:buFont typeface="DejaVu Sans"/>
              <a:buChar char=""/>
            </a:pPr>
            <a:endParaRPr sz="2700">
              <a:latin typeface="Century Schoolbook L"/>
              <a:cs typeface="Century Schoolbook L"/>
            </a:endParaRPr>
          </a:p>
          <a:p>
            <a:pPr marL="861060" marR="43180" lvl="1" indent="-340360">
              <a:lnSpc>
                <a:spcPct val="120500"/>
              </a:lnSpc>
              <a:spcBef>
                <a:spcPts val="5"/>
              </a:spcBef>
              <a:buFont typeface="DejaVu Sans"/>
              <a:buChar char=""/>
              <a:tabLst>
                <a:tab pos="858519" algn="l"/>
              </a:tabLst>
            </a:pPr>
            <a:r>
              <a:rPr sz="2400" spc="-5" dirty="0">
                <a:latin typeface="Century Schoolbook L"/>
                <a:cs typeface="Century Schoolbook L"/>
              </a:rPr>
              <a:t>more </a:t>
            </a:r>
            <a:r>
              <a:rPr sz="2400" spc="-10" dirty="0">
                <a:latin typeface="Century Schoolbook L"/>
                <a:cs typeface="Century Schoolbook L"/>
              </a:rPr>
              <a:t>in </a:t>
            </a:r>
            <a:r>
              <a:rPr sz="2400" spc="-5" dirty="0">
                <a:latin typeface="Century Schoolbook L"/>
                <a:cs typeface="Century Schoolbook L"/>
              </a:rPr>
              <a:t>the maxilla than </a:t>
            </a:r>
            <a:r>
              <a:rPr sz="2400" spc="-655" dirty="0">
                <a:latin typeface="Century Schoolbook L"/>
                <a:cs typeface="Century Schoolbook L"/>
              </a:rPr>
              <a:t>in  </a:t>
            </a:r>
            <a:r>
              <a:rPr sz="2400" spc="-5" dirty="0">
                <a:latin typeface="Century Schoolbook L"/>
                <a:cs typeface="Century Schoolbook L"/>
              </a:rPr>
              <a:t>mandible</a:t>
            </a:r>
            <a:endParaRPr sz="2400">
              <a:latin typeface="Century Schoolbook L"/>
              <a:cs typeface="Century Schoolbook 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5105400" cy="762000"/>
          </a:xfrm>
          <a:prstGeom prst="rect">
            <a:avLst/>
          </a:prstGeom>
          <a:solidFill>
            <a:srgbClr val="FF0000"/>
          </a:solidFill>
        </p:spPr>
        <p:txBody>
          <a:bodyPr vert="horz" wrap="square" lIns="0" tIns="33020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260"/>
              </a:spcBef>
            </a:pPr>
            <a:r>
              <a:rPr sz="3200" i="0" spc="-5" dirty="0">
                <a:solidFill>
                  <a:srgbClr val="FFFFFF"/>
                </a:solidFill>
                <a:latin typeface="Century Schoolbook L"/>
                <a:cs typeface="Century Schoolbook L"/>
              </a:rPr>
              <a:t>Number and</a:t>
            </a:r>
            <a:r>
              <a:rPr sz="3200" i="0" spc="-20" dirty="0">
                <a:solidFill>
                  <a:srgbClr val="FFFFFF"/>
                </a:solidFill>
                <a:latin typeface="Century Schoolbook L"/>
                <a:cs typeface="Century Schoolbook L"/>
              </a:rPr>
              <a:t> </a:t>
            </a:r>
            <a:r>
              <a:rPr sz="3200" i="0" dirty="0">
                <a:solidFill>
                  <a:srgbClr val="FFFFFF"/>
                </a:solidFill>
                <a:latin typeface="Century Schoolbook L"/>
                <a:cs typeface="Century Schoolbook L"/>
              </a:rPr>
              <a:t>Eruption</a:t>
            </a:r>
            <a:endParaRPr sz="3200">
              <a:latin typeface="Century Schoolbook L"/>
              <a:cs typeface="Century Schoolbook L"/>
            </a:endParaRPr>
          </a:p>
        </p:txBody>
      </p:sp>
    </p:spTree>
  </p:cSld>
  <p:clrMapOvr>
    <a:masterClrMapping/>
  </p:clrMapOvr>
  <p:transition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2270" y="1634490"/>
            <a:ext cx="4736465" cy="52501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5290" indent="-326390">
              <a:lnSpc>
                <a:spcPct val="100000"/>
              </a:lnSpc>
              <a:spcBef>
                <a:spcPts val="100"/>
              </a:spcBef>
              <a:buFont typeface="DejaVu Sans"/>
              <a:buChar char=""/>
              <a:tabLst>
                <a:tab pos="415290" algn="l"/>
              </a:tabLst>
            </a:pPr>
            <a:r>
              <a:rPr sz="2400" spc="-5" dirty="0">
                <a:latin typeface="Century Schoolbook L"/>
                <a:cs typeface="Century Schoolbook L"/>
              </a:rPr>
              <a:t>Supernumerary</a:t>
            </a:r>
            <a:endParaRPr sz="2400">
              <a:latin typeface="Century Schoolbook L"/>
              <a:cs typeface="Century Schoolbook L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DejaVu Sans"/>
              <a:buChar char=""/>
            </a:pPr>
            <a:endParaRPr sz="2650">
              <a:latin typeface="Century Schoolbook L"/>
              <a:cs typeface="Century Schoolbook L"/>
            </a:endParaRPr>
          </a:p>
          <a:p>
            <a:pPr marL="886460" marR="276860" lvl="1" indent="-340360">
              <a:lnSpc>
                <a:spcPct val="120800"/>
              </a:lnSpc>
              <a:buFont typeface="DejaVu Sans"/>
              <a:buChar char=""/>
              <a:tabLst>
                <a:tab pos="883919" algn="l"/>
              </a:tabLst>
            </a:pPr>
            <a:r>
              <a:rPr sz="2400" spc="-5" dirty="0">
                <a:latin typeface="Century Schoolbook L"/>
                <a:cs typeface="Century Schoolbook L"/>
              </a:rPr>
              <a:t>may be impacted </a:t>
            </a:r>
            <a:r>
              <a:rPr sz="2400" spc="-195" dirty="0">
                <a:latin typeface="Century Schoolbook L"/>
                <a:cs typeface="Century Schoolbook L"/>
              </a:rPr>
              <a:t>erupted  </a:t>
            </a:r>
            <a:r>
              <a:rPr sz="2400" spc="-5" dirty="0">
                <a:latin typeface="Century Schoolbook L"/>
                <a:cs typeface="Century Schoolbook L"/>
              </a:rPr>
              <a:t>or impacted</a:t>
            </a:r>
            <a:endParaRPr sz="2400">
              <a:latin typeface="Century Schoolbook L"/>
              <a:cs typeface="Century Schoolbook L"/>
            </a:endParaRPr>
          </a:p>
          <a:p>
            <a:pPr lvl="1">
              <a:lnSpc>
                <a:spcPct val="100000"/>
              </a:lnSpc>
              <a:buFont typeface="DejaVu Sans"/>
              <a:buChar char=""/>
            </a:pPr>
            <a:endParaRPr sz="2700">
              <a:latin typeface="Century Schoolbook L"/>
              <a:cs typeface="Century Schoolbook L"/>
            </a:endParaRPr>
          </a:p>
          <a:p>
            <a:pPr marL="886460" marR="68580" lvl="1" indent="-340360">
              <a:lnSpc>
                <a:spcPct val="120800"/>
              </a:lnSpc>
              <a:buFont typeface="DejaVu Sans"/>
              <a:buChar char=""/>
              <a:tabLst>
                <a:tab pos="883919" algn="l"/>
              </a:tabLst>
            </a:pPr>
            <a:r>
              <a:rPr sz="2400" spc="-5" dirty="0">
                <a:latin typeface="Century Schoolbook L"/>
                <a:cs typeface="Century Schoolbook L"/>
              </a:rPr>
              <a:t>because </a:t>
            </a:r>
            <a:r>
              <a:rPr sz="2400" dirty="0">
                <a:latin typeface="Century Schoolbook L"/>
                <a:cs typeface="Century Schoolbook L"/>
              </a:rPr>
              <a:t>of </a:t>
            </a:r>
            <a:r>
              <a:rPr sz="2400" spc="-5" dirty="0">
                <a:latin typeface="Century Schoolbook L"/>
                <a:cs typeface="Century Schoolbook L"/>
              </a:rPr>
              <a:t>additional </a:t>
            </a:r>
            <a:r>
              <a:rPr sz="2400" spc="-265" dirty="0">
                <a:latin typeface="Century Schoolbook L"/>
                <a:cs typeface="Century Schoolbook L"/>
              </a:rPr>
              <a:t>tooth  </a:t>
            </a:r>
            <a:r>
              <a:rPr sz="2400" spc="-5" dirty="0">
                <a:latin typeface="Century Schoolbook L"/>
                <a:cs typeface="Century Schoolbook L"/>
              </a:rPr>
              <a:t>bulk, </a:t>
            </a:r>
            <a:r>
              <a:rPr sz="2400" dirty="0">
                <a:latin typeface="Century Schoolbook L"/>
                <a:cs typeface="Century Schoolbook L"/>
              </a:rPr>
              <a:t>it</a:t>
            </a:r>
            <a:r>
              <a:rPr sz="2400" spc="-15" dirty="0">
                <a:latin typeface="Century Schoolbook L"/>
                <a:cs typeface="Century Schoolbook L"/>
              </a:rPr>
              <a:t> </a:t>
            </a:r>
            <a:r>
              <a:rPr sz="2400" spc="-5" dirty="0">
                <a:latin typeface="Century Schoolbook L"/>
                <a:cs typeface="Century Schoolbook L"/>
              </a:rPr>
              <a:t>causes:</a:t>
            </a:r>
            <a:endParaRPr sz="2400">
              <a:latin typeface="Century Schoolbook L"/>
              <a:cs typeface="Century Schoolbook L"/>
            </a:endParaRPr>
          </a:p>
          <a:p>
            <a:pPr lvl="1">
              <a:lnSpc>
                <a:spcPct val="100000"/>
              </a:lnSpc>
              <a:spcBef>
                <a:spcPts val="50"/>
              </a:spcBef>
              <a:buFont typeface="DejaVu Sans"/>
              <a:buChar char=""/>
            </a:pPr>
            <a:endParaRPr sz="2650">
              <a:latin typeface="Century Schoolbook L"/>
              <a:cs typeface="Century Schoolbook L"/>
            </a:endParaRPr>
          </a:p>
          <a:p>
            <a:pPr marL="1173480" marR="259715" lvl="2" indent="-170180">
              <a:lnSpc>
                <a:spcPct val="120800"/>
              </a:lnSpc>
              <a:buFont typeface="DejaVu Sans"/>
              <a:buChar char="•"/>
              <a:tabLst>
                <a:tab pos="1195070" algn="l"/>
              </a:tabLst>
            </a:pPr>
            <a:r>
              <a:rPr sz="2400" spc="-5" dirty="0">
                <a:latin typeface="Century Schoolbook L"/>
                <a:cs typeface="Century Schoolbook L"/>
              </a:rPr>
              <a:t>malposition </a:t>
            </a:r>
            <a:r>
              <a:rPr sz="2400" dirty="0">
                <a:latin typeface="Century Schoolbook L"/>
                <a:cs typeface="Century Schoolbook L"/>
              </a:rPr>
              <a:t>of</a:t>
            </a:r>
            <a:r>
              <a:rPr sz="2400" spc="-65" dirty="0">
                <a:latin typeface="Century Schoolbook L"/>
                <a:cs typeface="Century Schoolbook L"/>
              </a:rPr>
              <a:t> </a:t>
            </a:r>
            <a:r>
              <a:rPr sz="2400" spc="-5" dirty="0">
                <a:latin typeface="Century Schoolbook L"/>
                <a:cs typeface="Century Schoolbook L"/>
              </a:rPr>
              <a:t>adjacent  teeth</a:t>
            </a:r>
            <a:endParaRPr sz="2400">
              <a:latin typeface="Century Schoolbook L"/>
              <a:cs typeface="Century Schoolbook L"/>
            </a:endParaRPr>
          </a:p>
          <a:p>
            <a:pPr lvl="2">
              <a:lnSpc>
                <a:spcPct val="100000"/>
              </a:lnSpc>
              <a:spcBef>
                <a:spcPts val="15"/>
              </a:spcBef>
              <a:buFont typeface="DejaVu Sans"/>
              <a:buChar char="•"/>
            </a:pPr>
            <a:endParaRPr sz="3150">
              <a:latin typeface="Century Schoolbook L"/>
              <a:cs typeface="Century Schoolbook L"/>
            </a:endParaRPr>
          </a:p>
          <a:p>
            <a:pPr marL="1195070" lvl="2" indent="-191770">
              <a:lnSpc>
                <a:spcPct val="100000"/>
              </a:lnSpc>
              <a:spcBef>
                <a:spcPts val="5"/>
              </a:spcBef>
              <a:buFont typeface="DejaVu Sans"/>
              <a:buChar char="•"/>
              <a:tabLst>
                <a:tab pos="1195070" algn="l"/>
              </a:tabLst>
            </a:pPr>
            <a:r>
              <a:rPr sz="2400" spc="-5" dirty="0">
                <a:latin typeface="Century Schoolbook L"/>
                <a:cs typeface="Century Schoolbook L"/>
              </a:rPr>
              <a:t>prevent their eruption</a:t>
            </a:r>
            <a:endParaRPr sz="2400">
              <a:latin typeface="Century Schoolbook L"/>
              <a:cs typeface="Century Schoolbook 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5105400" cy="762000"/>
          </a:xfrm>
          <a:prstGeom prst="rect">
            <a:avLst/>
          </a:prstGeom>
          <a:solidFill>
            <a:srgbClr val="FF0000"/>
          </a:solidFill>
        </p:spPr>
        <p:txBody>
          <a:bodyPr vert="horz" wrap="square" lIns="0" tIns="33020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260"/>
              </a:spcBef>
            </a:pPr>
            <a:r>
              <a:rPr sz="3200" i="0" spc="-5" dirty="0">
                <a:solidFill>
                  <a:srgbClr val="FFFFFF"/>
                </a:solidFill>
                <a:latin typeface="Century Schoolbook L"/>
                <a:cs typeface="Century Schoolbook L"/>
              </a:rPr>
              <a:t>Number and</a:t>
            </a:r>
            <a:r>
              <a:rPr sz="3200" i="0" spc="-20" dirty="0">
                <a:solidFill>
                  <a:srgbClr val="FFFFFF"/>
                </a:solidFill>
                <a:latin typeface="Century Schoolbook L"/>
                <a:cs typeface="Century Schoolbook L"/>
              </a:rPr>
              <a:t> </a:t>
            </a:r>
            <a:r>
              <a:rPr sz="3200" i="0" dirty="0">
                <a:solidFill>
                  <a:srgbClr val="FFFFFF"/>
                </a:solidFill>
                <a:latin typeface="Century Schoolbook L"/>
                <a:cs typeface="Century Schoolbook L"/>
              </a:rPr>
              <a:t>Eruption</a:t>
            </a:r>
            <a:endParaRPr sz="3200">
              <a:latin typeface="Century Schoolbook L"/>
              <a:cs typeface="Century Schoolbook L"/>
            </a:endParaRPr>
          </a:p>
        </p:txBody>
      </p:sp>
    </p:spTree>
  </p:cSld>
  <p:clrMapOvr>
    <a:masterClrMapping/>
  </p:clrMapOvr>
  <p:transition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7669" y="1634490"/>
            <a:ext cx="4928235" cy="25996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9890" indent="-326390">
              <a:lnSpc>
                <a:spcPct val="100000"/>
              </a:lnSpc>
              <a:spcBef>
                <a:spcPts val="100"/>
              </a:spcBef>
              <a:buFont typeface="DejaVu Sans"/>
              <a:buChar char=""/>
              <a:tabLst>
                <a:tab pos="389890" algn="l"/>
              </a:tabLst>
            </a:pPr>
            <a:r>
              <a:rPr sz="2400" spc="-5" dirty="0">
                <a:latin typeface="Century Schoolbook L"/>
                <a:cs typeface="Century Schoolbook L"/>
              </a:rPr>
              <a:t>Supernumerary</a:t>
            </a:r>
            <a:endParaRPr sz="2400">
              <a:latin typeface="Century Schoolbook L"/>
              <a:cs typeface="Century Schoolbook L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DejaVu Sans"/>
              <a:buChar char=""/>
            </a:pPr>
            <a:endParaRPr sz="3150">
              <a:latin typeface="Century Schoolbook L"/>
              <a:cs typeface="Century Schoolbook L"/>
            </a:endParaRPr>
          </a:p>
          <a:p>
            <a:pPr marL="858519" lvl="1" indent="-338455">
              <a:lnSpc>
                <a:spcPct val="100000"/>
              </a:lnSpc>
              <a:buFont typeface="DejaVu Sans"/>
              <a:buChar char=""/>
              <a:tabLst>
                <a:tab pos="858519" algn="l"/>
              </a:tabLst>
            </a:pPr>
            <a:r>
              <a:rPr sz="2400" spc="-5" dirty="0">
                <a:latin typeface="Century Schoolbook L"/>
                <a:cs typeface="Century Schoolbook L"/>
              </a:rPr>
              <a:t>many are</a:t>
            </a:r>
            <a:r>
              <a:rPr sz="2400" spc="-10" dirty="0">
                <a:latin typeface="Century Schoolbook L"/>
                <a:cs typeface="Century Schoolbook L"/>
              </a:rPr>
              <a:t> </a:t>
            </a:r>
            <a:r>
              <a:rPr sz="2400" spc="-5" dirty="0">
                <a:latin typeface="Century Schoolbook L"/>
                <a:cs typeface="Century Schoolbook L"/>
              </a:rPr>
              <a:t>impacted</a:t>
            </a:r>
            <a:endParaRPr sz="2400">
              <a:latin typeface="Century Schoolbook L"/>
              <a:cs typeface="Century Schoolbook L"/>
            </a:endParaRPr>
          </a:p>
          <a:p>
            <a:pPr lvl="1">
              <a:lnSpc>
                <a:spcPct val="100000"/>
              </a:lnSpc>
              <a:spcBef>
                <a:spcPts val="5"/>
              </a:spcBef>
              <a:buFont typeface="DejaVu Sans"/>
              <a:buChar char=""/>
            </a:pPr>
            <a:endParaRPr sz="3150">
              <a:latin typeface="Century Schoolbook L"/>
              <a:cs typeface="Century Schoolbook L"/>
            </a:endParaRPr>
          </a:p>
          <a:p>
            <a:pPr marL="1169670" lvl="2" indent="-191770">
              <a:lnSpc>
                <a:spcPct val="100000"/>
              </a:lnSpc>
              <a:buFont typeface="DejaVu Sans"/>
              <a:buChar char="•"/>
              <a:tabLst>
                <a:tab pos="1169670" algn="l"/>
              </a:tabLst>
            </a:pPr>
            <a:r>
              <a:rPr sz="2400" spc="-5" dirty="0">
                <a:latin typeface="Century Schoolbook L"/>
                <a:cs typeface="Century Schoolbook L"/>
              </a:rPr>
              <a:t>characteristically</a:t>
            </a:r>
            <a:r>
              <a:rPr sz="2400" spc="-25" dirty="0">
                <a:latin typeface="Century Schoolbook L"/>
                <a:cs typeface="Century Schoolbook L"/>
              </a:rPr>
              <a:t> </a:t>
            </a:r>
            <a:r>
              <a:rPr sz="2400" dirty="0">
                <a:latin typeface="Century Schoolbook L"/>
                <a:cs typeface="Century Schoolbook L"/>
              </a:rPr>
              <a:t>found</a:t>
            </a:r>
            <a:endParaRPr sz="2400">
              <a:latin typeface="Century Schoolbook L"/>
              <a:cs typeface="Century Schoolbook L"/>
            </a:endParaRPr>
          </a:p>
          <a:p>
            <a:pPr marL="1233170">
              <a:lnSpc>
                <a:spcPct val="100000"/>
              </a:lnSpc>
              <a:spcBef>
                <a:spcPts val="600"/>
              </a:spcBef>
            </a:pPr>
            <a:r>
              <a:rPr sz="2400" spc="-5" dirty="0">
                <a:latin typeface="Century Schoolbook L"/>
                <a:cs typeface="Century Schoolbook L"/>
              </a:rPr>
              <a:t>in cleidocranial</a:t>
            </a:r>
            <a:r>
              <a:rPr sz="2400" spc="-40" dirty="0">
                <a:latin typeface="Century Schoolbook L"/>
                <a:cs typeface="Century Schoolbook L"/>
              </a:rPr>
              <a:t> </a:t>
            </a:r>
            <a:r>
              <a:rPr sz="2400" spc="-5" dirty="0">
                <a:latin typeface="Century Schoolbook L"/>
                <a:cs typeface="Century Schoolbook L"/>
              </a:rPr>
              <a:t>dysostosis</a:t>
            </a:r>
            <a:endParaRPr sz="2400">
              <a:latin typeface="Century Schoolbook L"/>
              <a:cs typeface="Century Schoolbook 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5105400" cy="762000"/>
          </a:xfrm>
          <a:prstGeom prst="rect">
            <a:avLst/>
          </a:prstGeom>
          <a:solidFill>
            <a:srgbClr val="FF0000"/>
          </a:solidFill>
        </p:spPr>
        <p:txBody>
          <a:bodyPr vert="horz" wrap="square" lIns="0" tIns="33020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260"/>
              </a:spcBef>
            </a:pPr>
            <a:r>
              <a:rPr sz="3200" i="0" spc="-5" dirty="0">
                <a:solidFill>
                  <a:srgbClr val="FFFFFF"/>
                </a:solidFill>
                <a:latin typeface="Century Schoolbook L"/>
                <a:cs typeface="Century Schoolbook L"/>
              </a:rPr>
              <a:t>Number and</a:t>
            </a:r>
            <a:r>
              <a:rPr sz="3200" i="0" spc="-20" dirty="0">
                <a:solidFill>
                  <a:srgbClr val="FFFFFF"/>
                </a:solidFill>
                <a:latin typeface="Century Schoolbook L"/>
                <a:cs typeface="Century Schoolbook L"/>
              </a:rPr>
              <a:t> </a:t>
            </a:r>
            <a:r>
              <a:rPr sz="3200" i="0" dirty="0">
                <a:solidFill>
                  <a:srgbClr val="FFFFFF"/>
                </a:solidFill>
                <a:latin typeface="Century Schoolbook L"/>
                <a:cs typeface="Century Schoolbook L"/>
              </a:rPr>
              <a:t>Eruption</a:t>
            </a:r>
            <a:endParaRPr sz="3200">
              <a:latin typeface="Century Schoolbook L"/>
              <a:cs typeface="Century Schoolbook 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572000" y="1219200"/>
            <a:ext cx="4064000" cy="2209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90600" y="4235450"/>
            <a:ext cx="2057400" cy="26225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181600" y="3657600"/>
            <a:ext cx="3276600" cy="29718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69570" y="1634490"/>
            <a:ext cx="4686300" cy="52501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27990" indent="-326390">
              <a:lnSpc>
                <a:spcPct val="100000"/>
              </a:lnSpc>
              <a:spcBef>
                <a:spcPts val="100"/>
              </a:spcBef>
              <a:buFont typeface="DejaVu Sans"/>
              <a:buChar char=""/>
              <a:tabLst>
                <a:tab pos="427990" algn="l"/>
              </a:tabLst>
            </a:pPr>
            <a:r>
              <a:rPr sz="2400" spc="-5" dirty="0">
                <a:latin typeface="Century Schoolbook L"/>
                <a:cs typeface="Century Schoolbook L"/>
              </a:rPr>
              <a:t>Supernumerary</a:t>
            </a:r>
            <a:endParaRPr sz="2400">
              <a:latin typeface="Century Schoolbook L"/>
              <a:cs typeface="Century Schoolbook L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DejaVu Sans"/>
              <a:buChar char=""/>
            </a:pPr>
            <a:endParaRPr sz="3150">
              <a:latin typeface="Century Schoolbook L"/>
              <a:cs typeface="Century Schoolbook L"/>
            </a:endParaRPr>
          </a:p>
          <a:p>
            <a:pPr marL="896619" lvl="1" indent="-338455">
              <a:lnSpc>
                <a:spcPct val="100000"/>
              </a:lnSpc>
              <a:buFont typeface="DejaVu Sans"/>
              <a:buChar char=""/>
              <a:tabLst>
                <a:tab pos="896619" algn="l"/>
              </a:tabLst>
            </a:pPr>
            <a:r>
              <a:rPr sz="2400" spc="-5" dirty="0">
                <a:latin typeface="Century Schoolbook L"/>
                <a:cs typeface="Century Schoolbook L"/>
              </a:rPr>
              <a:t>Mesiodens</a:t>
            </a:r>
            <a:endParaRPr sz="2400">
              <a:latin typeface="Century Schoolbook L"/>
              <a:cs typeface="Century Schoolbook L"/>
            </a:endParaRPr>
          </a:p>
          <a:p>
            <a:pPr lvl="1">
              <a:lnSpc>
                <a:spcPct val="100000"/>
              </a:lnSpc>
              <a:spcBef>
                <a:spcPts val="5"/>
              </a:spcBef>
              <a:buFont typeface="DejaVu Sans"/>
              <a:buChar char=""/>
            </a:pPr>
            <a:endParaRPr sz="3150">
              <a:latin typeface="Century Schoolbook L"/>
              <a:cs typeface="Century Schoolbook L"/>
            </a:endParaRPr>
          </a:p>
          <a:p>
            <a:pPr marL="896619" lvl="1" indent="-338455">
              <a:lnSpc>
                <a:spcPct val="100000"/>
              </a:lnSpc>
              <a:buFont typeface="DejaVu Sans"/>
              <a:buChar char=""/>
              <a:tabLst>
                <a:tab pos="896619" algn="l"/>
              </a:tabLst>
            </a:pPr>
            <a:r>
              <a:rPr sz="2400" spc="-10" dirty="0">
                <a:latin typeface="Century Schoolbook L"/>
                <a:cs typeface="Century Schoolbook L"/>
              </a:rPr>
              <a:t>Fourth</a:t>
            </a:r>
            <a:r>
              <a:rPr sz="2400" spc="-5" dirty="0">
                <a:latin typeface="Century Schoolbook L"/>
                <a:cs typeface="Century Schoolbook L"/>
              </a:rPr>
              <a:t> molar</a:t>
            </a:r>
            <a:endParaRPr sz="2400">
              <a:latin typeface="Century Schoolbook L"/>
              <a:cs typeface="Century Schoolbook L"/>
            </a:endParaRPr>
          </a:p>
          <a:p>
            <a:pPr lvl="1">
              <a:lnSpc>
                <a:spcPct val="100000"/>
              </a:lnSpc>
              <a:spcBef>
                <a:spcPts val="15"/>
              </a:spcBef>
              <a:buFont typeface="DejaVu Sans"/>
              <a:buChar char=""/>
            </a:pPr>
            <a:endParaRPr sz="3150">
              <a:latin typeface="Century Schoolbook L"/>
              <a:cs typeface="Century Schoolbook L"/>
            </a:endParaRPr>
          </a:p>
          <a:p>
            <a:pPr marL="1123315" lvl="2" indent="-107950">
              <a:lnSpc>
                <a:spcPct val="100000"/>
              </a:lnSpc>
              <a:spcBef>
                <a:spcPts val="5"/>
              </a:spcBef>
              <a:buSzPct val="95833"/>
              <a:buFont typeface="DejaVu Sans"/>
              <a:buChar char="•"/>
              <a:tabLst>
                <a:tab pos="1123950" algn="l"/>
              </a:tabLst>
            </a:pPr>
            <a:r>
              <a:rPr sz="2400" spc="-5" dirty="0">
                <a:latin typeface="Century Schoolbook L"/>
                <a:cs typeface="Century Schoolbook L"/>
              </a:rPr>
              <a:t>Maxillary</a:t>
            </a:r>
            <a:r>
              <a:rPr sz="2400" spc="-95" dirty="0">
                <a:latin typeface="Century Schoolbook L"/>
                <a:cs typeface="Century Schoolbook L"/>
              </a:rPr>
              <a:t> </a:t>
            </a:r>
            <a:r>
              <a:rPr sz="2400" spc="-5" dirty="0">
                <a:latin typeface="Century Schoolbook L"/>
                <a:cs typeface="Century Schoolbook L"/>
              </a:rPr>
              <a:t>Paramolar</a:t>
            </a:r>
            <a:endParaRPr sz="2400">
              <a:latin typeface="Century Schoolbook L"/>
              <a:cs typeface="Century Schoolbook L"/>
            </a:endParaRPr>
          </a:p>
          <a:p>
            <a:pPr marL="1207770" lvl="2" indent="-191770">
              <a:lnSpc>
                <a:spcPct val="100000"/>
              </a:lnSpc>
              <a:spcBef>
                <a:spcPts val="600"/>
              </a:spcBef>
              <a:buSzPct val="95833"/>
              <a:buFont typeface="DejaVu Sans"/>
              <a:buChar char="•"/>
              <a:tabLst>
                <a:tab pos="1207770" algn="l"/>
              </a:tabLst>
            </a:pPr>
            <a:r>
              <a:rPr sz="2400" spc="-5" dirty="0">
                <a:latin typeface="Century Schoolbook L"/>
                <a:cs typeface="Century Schoolbook L"/>
              </a:rPr>
              <a:t>Distomolar or</a:t>
            </a:r>
            <a:r>
              <a:rPr sz="2400" spc="-30" dirty="0">
                <a:latin typeface="Century Schoolbook L"/>
                <a:cs typeface="Century Schoolbook L"/>
              </a:rPr>
              <a:t> </a:t>
            </a:r>
            <a:r>
              <a:rPr sz="2400" spc="-5" dirty="0">
                <a:latin typeface="Century Schoolbook L"/>
                <a:cs typeface="Century Schoolbook L"/>
              </a:rPr>
              <a:t>Distodens</a:t>
            </a:r>
            <a:endParaRPr sz="2400">
              <a:latin typeface="Century Schoolbook L"/>
              <a:cs typeface="Century Schoolbook L"/>
            </a:endParaRPr>
          </a:p>
          <a:p>
            <a:pPr lvl="2">
              <a:lnSpc>
                <a:spcPct val="100000"/>
              </a:lnSpc>
              <a:spcBef>
                <a:spcPts val="5"/>
              </a:spcBef>
              <a:buFont typeface="DejaVu Sans"/>
              <a:buChar char="•"/>
            </a:pPr>
            <a:endParaRPr sz="3150">
              <a:latin typeface="Century Schoolbook L"/>
              <a:cs typeface="Century Schoolbook L"/>
            </a:endParaRPr>
          </a:p>
          <a:p>
            <a:pPr marL="896619" lvl="1" indent="-338455">
              <a:lnSpc>
                <a:spcPct val="100000"/>
              </a:lnSpc>
              <a:buFont typeface="DejaVu Sans"/>
              <a:buChar char=""/>
              <a:tabLst>
                <a:tab pos="896619" algn="l"/>
              </a:tabLst>
            </a:pPr>
            <a:r>
              <a:rPr sz="2400" spc="-10" dirty="0">
                <a:latin typeface="Century Schoolbook L"/>
                <a:cs typeface="Century Schoolbook L"/>
              </a:rPr>
              <a:t>Mandibular</a:t>
            </a:r>
            <a:r>
              <a:rPr sz="2400" spc="-5" dirty="0">
                <a:latin typeface="Century Schoolbook L"/>
                <a:cs typeface="Century Schoolbook L"/>
              </a:rPr>
              <a:t> Premolar</a:t>
            </a:r>
            <a:endParaRPr sz="2400">
              <a:latin typeface="Century Schoolbook L"/>
              <a:cs typeface="Century Schoolbook L"/>
            </a:endParaRPr>
          </a:p>
          <a:p>
            <a:pPr lvl="1">
              <a:lnSpc>
                <a:spcPct val="100000"/>
              </a:lnSpc>
              <a:spcBef>
                <a:spcPts val="15"/>
              </a:spcBef>
              <a:buFont typeface="DejaVu Sans"/>
              <a:buChar char=""/>
            </a:pPr>
            <a:endParaRPr sz="3150">
              <a:latin typeface="Century Schoolbook L"/>
              <a:cs typeface="Century Schoolbook L"/>
            </a:endParaRPr>
          </a:p>
          <a:p>
            <a:pPr marL="896619" lvl="1" indent="-338455">
              <a:lnSpc>
                <a:spcPct val="100000"/>
              </a:lnSpc>
              <a:buFont typeface="DejaVu Sans"/>
              <a:buChar char=""/>
              <a:tabLst>
                <a:tab pos="896619" algn="l"/>
              </a:tabLst>
            </a:pPr>
            <a:r>
              <a:rPr sz="2400" spc="-5" dirty="0">
                <a:latin typeface="Century Schoolbook L"/>
                <a:cs typeface="Century Schoolbook L"/>
              </a:rPr>
              <a:t>Maxillary lateral</a:t>
            </a:r>
            <a:r>
              <a:rPr sz="2400" spc="-30" dirty="0">
                <a:latin typeface="Century Schoolbook L"/>
                <a:cs typeface="Century Schoolbook L"/>
              </a:rPr>
              <a:t> </a:t>
            </a:r>
            <a:r>
              <a:rPr sz="2400" spc="-5" dirty="0">
                <a:latin typeface="Century Schoolbook L"/>
                <a:cs typeface="Century Schoolbook L"/>
              </a:rPr>
              <a:t>incisors</a:t>
            </a:r>
            <a:endParaRPr sz="2400">
              <a:latin typeface="Century Schoolbook L"/>
              <a:cs typeface="Century Schoolbook 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5105400" cy="762000"/>
          </a:xfrm>
          <a:prstGeom prst="rect">
            <a:avLst/>
          </a:prstGeom>
          <a:solidFill>
            <a:srgbClr val="FF0000"/>
          </a:solidFill>
        </p:spPr>
        <p:txBody>
          <a:bodyPr vert="horz" wrap="square" lIns="0" tIns="33020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260"/>
              </a:spcBef>
            </a:pPr>
            <a:r>
              <a:rPr sz="3200" i="0" spc="-5" dirty="0">
                <a:solidFill>
                  <a:srgbClr val="FFFFFF"/>
                </a:solidFill>
                <a:latin typeface="Century Schoolbook L"/>
                <a:cs typeface="Century Schoolbook L"/>
              </a:rPr>
              <a:t>Number and</a:t>
            </a:r>
            <a:r>
              <a:rPr sz="3200" i="0" spc="-20" dirty="0">
                <a:solidFill>
                  <a:srgbClr val="FFFFFF"/>
                </a:solidFill>
                <a:latin typeface="Century Schoolbook L"/>
                <a:cs typeface="Century Schoolbook L"/>
              </a:rPr>
              <a:t> </a:t>
            </a:r>
            <a:r>
              <a:rPr sz="3200" i="0" dirty="0">
                <a:solidFill>
                  <a:srgbClr val="FFFFFF"/>
                </a:solidFill>
                <a:latin typeface="Century Schoolbook L"/>
                <a:cs typeface="Century Schoolbook L"/>
              </a:rPr>
              <a:t>Eruption</a:t>
            </a:r>
            <a:endParaRPr sz="3200">
              <a:latin typeface="Century Schoolbook L"/>
              <a:cs typeface="Century Schoolbook 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495800" y="1219200"/>
            <a:ext cx="4194810" cy="5638800"/>
            <a:chOff x="4495800" y="1219200"/>
            <a:chExt cx="4194810" cy="5638800"/>
          </a:xfrm>
        </p:grpSpPr>
        <p:sp>
          <p:nvSpPr>
            <p:cNvPr id="5" name="object 5"/>
            <p:cNvSpPr/>
            <p:nvPr/>
          </p:nvSpPr>
          <p:spPr>
            <a:xfrm>
              <a:off x="6324600" y="3581400"/>
              <a:ext cx="2366009" cy="32766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495800" y="1219200"/>
              <a:ext cx="3581400" cy="23622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ransition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7669" y="1634490"/>
            <a:ext cx="4838065" cy="21577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9890" indent="-326390">
              <a:lnSpc>
                <a:spcPct val="100000"/>
              </a:lnSpc>
              <a:spcBef>
                <a:spcPts val="100"/>
              </a:spcBef>
              <a:buFont typeface="DejaVu Sans"/>
              <a:buChar char=""/>
              <a:tabLst>
                <a:tab pos="389890" algn="l"/>
              </a:tabLst>
            </a:pPr>
            <a:r>
              <a:rPr sz="2400" spc="-5" dirty="0">
                <a:latin typeface="Century Schoolbook L"/>
                <a:cs typeface="Century Schoolbook L"/>
              </a:rPr>
              <a:t>Supernumerary</a:t>
            </a:r>
            <a:endParaRPr sz="2400">
              <a:latin typeface="Century Schoolbook L"/>
              <a:cs typeface="Century Schoolbook 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DejaVu Sans"/>
              <a:buChar char=""/>
            </a:pPr>
            <a:endParaRPr sz="3150">
              <a:latin typeface="Century Schoolbook L"/>
              <a:cs typeface="Century Schoolbook L"/>
            </a:endParaRPr>
          </a:p>
          <a:p>
            <a:pPr marL="858519" lvl="1" indent="-338455">
              <a:lnSpc>
                <a:spcPct val="100000"/>
              </a:lnSpc>
              <a:buFont typeface="DejaVu Sans"/>
              <a:buChar char=""/>
              <a:tabLst>
                <a:tab pos="858519" algn="l"/>
              </a:tabLst>
            </a:pPr>
            <a:r>
              <a:rPr sz="2400" spc="-10" dirty="0">
                <a:latin typeface="Century Schoolbook L"/>
                <a:cs typeface="Century Schoolbook L"/>
              </a:rPr>
              <a:t>Mandibular </a:t>
            </a:r>
            <a:r>
              <a:rPr sz="2400" spc="-5" dirty="0">
                <a:latin typeface="Century Schoolbook L"/>
                <a:cs typeface="Century Schoolbook L"/>
              </a:rPr>
              <a:t>central</a:t>
            </a:r>
            <a:r>
              <a:rPr sz="2400" spc="5" dirty="0">
                <a:latin typeface="Century Schoolbook L"/>
                <a:cs typeface="Century Schoolbook L"/>
              </a:rPr>
              <a:t> </a:t>
            </a:r>
            <a:r>
              <a:rPr sz="2400" spc="-105" dirty="0">
                <a:latin typeface="Century Schoolbook L"/>
                <a:cs typeface="Century Schoolbook L"/>
              </a:rPr>
              <a:t>incisors</a:t>
            </a:r>
            <a:endParaRPr sz="2400">
              <a:latin typeface="Century Schoolbook L"/>
              <a:cs typeface="Century Schoolbook L"/>
            </a:endParaRPr>
          </a:p>
          <a:p>
            <a:pPr lvl="1">
              <a:lnSpc>
                <a:spcPct val="100000"/>
              </a:lnSpc>
              <a:spcBef>
                <a:spcPts val="15"/>
              </a:spcBef>
              <a:buFont typeface="DejaVu Sans"/>
              <a:buChar char=""/>
            </a:pPr>
            <a:endParaRPr sz="3150">
              <a:latin typeface="Century Schoolbook L"/>
              <a:cs typeface="Century Schoolbook L"/>
            </a:endParaRPr>
          </a:p>
          <a:p>
            <a:pPr marL="858519" lvl="1" indent="-338455">
              <a:lnSpc>
                <a:spcPct val="100000"/>
              </a:lnSpc>
              <a:buFont typeface="DejaVu Sans"/>
              <a:buChar char=""/>
              <a:tabLst>
                <a:tab pos="858519" algn="l"/>
              </a:tabLst>
            </a:pPr>
            <a:r>
              <a:rPr sz="2400" spc="-5" dirty="0">
                <a:latin typeface="Century Schoolbook L"/>
                <a:cs typeface="Century Schoolbook L"/>
              </a:rPr>
              <a:t>Maxillary</a:t>
            </a:r>
            <a:r>
              <a:rPr sz="2400" spc="-15" dirty="0">
                <a:latin typeface="Century Schoolbook L"/>
                <a:cs typeface="Century Schoolbook L"/>
              </a:rPr>
              <a:t> </a:t>
            </a:r>
            <a:r>
              <a:rPr sz="2400" spc="-5" dirty="0">
                <a:latin typeface="Century Schoolbook L"/>
                <a:cs typeface="Century Schoolbook L"/>
              </a:rPr>
              <a:t>Premolars</a:t>
            </a:r>
            <a:endParaRPr sz="2400">
              <a:latin typeface="Century Schoolbook L"/>
              <a:cs typeface="Century Schoolbook 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5105400" cy="762000"/>
          </a:xfrm>
          <a:prstGeom prst="rect">
            <a:avLst/>
          </a:prstGeom>
          <a:solidFill>
            <a:srgbClr val="FF0000"/>
          </a:solidFill>
        </p:spPr>
        <p:txBody>
          <a:bodyPr vert="horz" wrap="square" lIns="0" tIns="33020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260"/>
              </a:spcBef>
            </a:pPr>
            <a:r>
              <a:rPr sz="3200" i="0" spc="-5" dirty="0">
                <a:solidFill>
                  <a:srgbClr val="FFFFFF"/>
                </a:solidFill>
                <a:latin typeface="Century Schoolbook L"/>
                <a:cs typeface="Century Schoolbook L"/>
              </a:rPr>
              <a:t>Number and</a:t>
            </a:r>
            <a:r>
              <a:rPr sz="3200" i="0" spc="-20" dirty="0">
                <a:solidFill>
                  <a:srgbClr val="FFFFFF"/>
                </a:solidFill>
                <a:latin typeface="Century Schoolbook L"/>
                <a:cs typeface="Century Schoolbook L"/>
              </a:rPr>
              <a:t> </a:t>
            </a:r>
            <a:r>
              <a:rPr sz="3200" i="0" dirty="0">
                <a:solidFill>
                  <a:srgbClr val="FFFFFF"/>
                </a:solidFill>
                <a:latin typeface="Century Schoolbook L"/>
                <a:cs typeface="Century Schoolbook L"/>
              </a:rPr>
              <a:t>Eruption</a:t>
            </a:r>
            <a:endParaRPr sz="3200">
              <a:latin typeface="Century Schoolbook L"/>
              <a:cs typeface="Century Schoolbook L"/>
            </a:endParaRPr>
          </a:p>
        </p:txBody>
      </p:sp>
    </p:spTree>
  </p:cSld>
  <p:clrMapOvr>
    <a:masterClrMapping/>
  </p:clrMapOvr>
  <p:transition>
    <p:wipe dir="r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</TotalTime>
  <Words>437</Words>
  <Application>Microsoft Office PowerPoint</Application>
  <PresentationFormat>On-screen Show (4:3)</PresentationFormat>
  <Paragraphs>175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Calibri</vt:lpstr>
      <vt:lpstr>Century Schoolbook L</vt:lpstr>
      <vt:lpstr>DejaVu Sans</vt:lpstr>
      <vt:lpstr>Nimbus Roman No9 L</vt:lpstr>
      <vt:lpstr>Wingdings</vt:lpstr>
      <vt:lpstr>Office Theme</vt:lpstr>
      <vt:lpstr>L            DISTURBANCES  OF THE TEETH</vt:lpstr>
      <vt:lpstr>Developmental  Disturbances</vt:lpstr>
      <vt:lpstr>Number and Eruption</vt:lpstr>
      <vt:lpstr>Number and Eruption</vt:lpstr>
      <vt:lpstr>Number and Eruption</vt:lpstr>
      <vt:lpstr>Number and Eruption</vt:lpstr>
      <vt:lpstr>Number and Eruption</vt:lpstr>
      <vt:lpstr>Number and Eruption</vt:lpstr>
      <vt:lpstr>Number and Eruption</vt:lpstr>
      <vt:lpstr>Mesiodens</vt:lpstr>
      <vt:lpstr>Mesiodens</vt:lpstr>
      <vt:lpstr>Fourth Molar</vt:lpstr>
      <vt:lpstr>Paramolar</vt:lpstr>
      <vt:lpstr>PowerPoint Presentation</vt:lpstr>
      <vt:lpstr>Number and Eruption</vt:lpstr>
      <vt:lpstr>Number and Eruption</vt:lpstr>
      <vt:lpstr>Number and Eruption</vt:lpstr>
      <vt:lpstr>Complete Anodontia</vt:lpstr>
      <vt:lpstr>PowerPoint Presentation</vt:lpstr>
      <vt:lpstr>PowerPoint Presentation</vt:lpstr>
      <vt:lpstr>Pseudoanodontia</vt:lpstr>
      <vt:lpstr>PowerPoint Presentation</vt:lpstr>
      <vt:lpstr>Number and Eruption</vt:lpstr>
      <vt:lpstr>Number and Eruption</vt:lpstr>
      <vt:lpstr>Number and Eruption</vt:lpstr>
      <vt:lpstr>Number and Eruption</vt:lpstr>
      <vt:lpstr>Ankylosis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Cranial Nerves</dc:title>
  <dc:creator>rea</dc:creator>
  <cp:lastModifiedBy>dell</cp:lastModifiedBy>
  <cp:revision>2</cp:revision>
  <dcterms:created xsi:type="dcterms:W3CDTF">2020-08-16T08:03:43Z</dcterms:created>
  <dcterms:modified xsi:type="dcterms:W3CDTF">2020-08-19T11:41:20Z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2012-11-26T00:00:00Z</vt:filetime>
  </property>
  <property fmtid="{D5CDD505-2E9C-101B-9397-08002B2CF9AE}" pid="3" name="Creator">
    <vt:lpwstr>Impress</vt:lpwstr>
  </property>
  <property fmtid="{D5CDD505-2E9C-101B-9397-08002B2CF9AE}" pid="4" name="LastSaved">
    <vt:filetime>2012-11-26T00:00:00Z</vt:filetime>
  </property>
</Properties>
</file>