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229600" cy="10693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1">
                <a:solidFill>
                  <a:schemeClr val="tx1"/>
                </a:solidFill>
                <a:latin typeface="Nimbus Roman No9 L"/>
                <a:cs typeface="Nimbus Roman No9 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chemeClr val="tx1"/>
                </a:solidFill>
                <a:latin typeface="Nimbus Roman No9 L"/>
                <a:cs typeface="Nimbus Roman No9 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1">
                <a:solidFill>
                  <a:schemeClr val="tx1"/>
                </a:solidFill>
                <a:latin typeface="Nimbus Roman No9 L"/>
                <a:cs typeface="Nimbus Roman No9 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1">
                <a:solidFill>
                  <a:schemeClr val="tx1"/>
                </a:solidFill>
                <a:latin typeface="Nimbus Roman No9 L"/>
                <a:cs typeface="Nimbus Roman No9 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763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38097">
            <a:solidFill>
              <a:srgbClr val="FDC2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6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57146">
            <a:solidFill>
              <a:srgbClr val="FDC2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8000"/>
                </a:lnTo>
                <a:lnTo>
                  <a:pt x="304800" y="6858000"/>
                </a:lnTo>
                <a:close/>
              </a:path>
            </a:pathLst>
          </a:custGeom>
          <a:solidFill>
            <a:srgbClr val="FDC2AD">
              <a:alpha val="86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915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9344">
            <a:solidFill>
              <a:srgbClr val="FD85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155940" y="5715000"/>
            <a:ext cx="549910" cy="549910"/>
          </a:xfrm>
          <a:custGeom>
            <a:avLst/>
            <a:gdLst/>
            <a:ahLst/>
            <a:cxnLst/>
            <a:rect l="l" t="t" r="r" b="b"/>
            <a:pathLst>
              <a:path w="549909" h="549910">
                <a:moveTo>
                  <a:pt x="275589" y="0"/>
                </a:moveTo>
                <a:lnTo>
                  <a:pt x="224997" y="4306"/>
                </a:lnTo>
                <a:lnTo>
                  <a:pt x="177812" y="16766"/>
                </a:lnTo>
                <a:lnTo>
                  <a:pt x="134714" y="36688"/>
                </a:lnTo>
                <a:lnTo>
                  <a:pt x="96382" y="63385"/>
                </a:lnTo>
                <a:lnTo>
                  <a:pt x="63496" y="96164"/>
                </a:lnTo>
                <a:lnTo>
                  <a:pt x="36735" y="134337"/>
                </a:lnTo>
                <a:lnTo>
                  <a:pt x="16780" y="177214"/>
                </a:lnTo>
                <a:lnTo>
                  <a:pt x="4308" y="224105"/>
                </a:lnTo>
                <a:lnTo>
                  <a:pt x="0" y="274319"/>
                </a:lnTo>
                <a:lnTo>
                  <a:pt x="4308" y="324912"/>
                </a:lnTo>
                <a:lnTo>
                  <a:pt x="16780" y="372097"/>
                </a:lnTo>
                <a:lnTo>
                  <a:pt x="36735" y="415195"/>
                </a:lnTo>
                <a:lnTo>
                  <a:pt x="63496" y="453527"/>
                </a:lnTo>
                <a:lnTo>
                  <a:pt x="96382" y="486413"/>
                </a:lnTo>
                <a:lnTo>
                  <a:pt x="134714" y="513174"/>
                </a:lnTo>
                <a:lnTo>
                  <a:pt x="177812" y="533129"/>
                </a:lnTo>
                <a:lnTo>
                  <a:pt x="224997" y="545601"/>
                </a:lnTo>
                <a:lnTo>
                  <a:pt x="275589" y="549910"/>
                </a:lnTo>
                <a:lnTo>
                  <a:pt x="325804" y="545601"/>
                </a:lnTo>
                <a:lnTo>
                  <a:pt x="372695" y="533129"/>
                </a:lnTo>
                <a:lnTo>
                  <a:pt x="415572" y="513174"/>
                </a:lnTo>
                <a:lnTo>
                  <a:pt x="453745" y="486413"/>
                </a:lnTo>
                <a:lnTo>
                  <a:pt x="486524" y="453527"/>
                </a:lnTo>
                <a:lnTo>
                  <a:pt x="513221" y="415195"/>
                </a:lnTo>
                <a:lnTo>
                  <a:pt x="533143" y="372097"/>
                </a:lnTo>
                <a:lnTo>
                  <a:pt x="545603" y="324912"/>
                </a:lnTo>
                <a:lnTo>
                  <a:pt x="549909" y="274319"/>
                </a:lnTo>
                <a:lnTo>
                  <a:pt x="545603" y="224105"/>
                </a:lnTo>
                <a:lnTo>
                  <a:pt x="533143" y="177214"/>
                </a:lnTo>
                <a:lnTo>
                  <a:pt x="513221" y="134337"/>
                </a:lnTo>
                <a:lnTo>
                  <a:pt x="486524" y="96164"/>
                </a:lnTo>
                <a:lnTo>
                  <a:pt x="453745" y="63385"/>
                </a:lnTo>
                <a:lnTo>
                  <a:pt x="415572" y="36688"/>
                </a:lnTo>
                <a:lnTo>
                  <a:pt x="372695" y="16766"/>
                </a:lnTo>
                <a:lnTo>
                  <a:pt x="325804" y="4306"/>
                </a:lnTo>
                <a:lnTo>
                  <a:pt x="275589" y="0"/>
                </a:lnTo>
                <a:close/>
              </a:path>
            </a:pathLst>
          </a:custGeom>
          <a:solidFill>
            <a:srgbClr val="FD85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5669" y="110490"/>
            <a:ext cx="7312660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1">
                <a:solidFill>
                  <a:schemeClr val="tx1"/>
                </a:solidFill>
                <a:latin typeface="Nimbus Roman No9 L"/>
                <a:cs typeface="Nimbus Roman No9 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83969" y="1816100"/>
            <a:ext cx="6511290" cy="3317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Nimbus Roman No9 L"/>
                <a:cs typeface="Nimbus Roman No9 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000" y="0"/>
            <a:ext cx="443865" cy="6858000"/>
          </a:xfrm>
          <a:custGeom>
            <a:avLst/>
            <a:gdLst/>
            <a:ahLst/>
            <a:cxnLst/>
            <a:rect l="l" t="t" r="r" b="b"/>
            <a:pathLst>
              <a:path w="443865" h="6858000">
                <a:moveTo>
                  <a:pt x="0" y="6858000"/>
                </a:moveTo>
                <a:lnTo>
                  <a:pt x="443866" y="6858000"/>
                </a:lnTo>
                <a:lnTo>
                  <a:pt x="443866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C2AD">
              <a:alpha val="53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82013" y="0"/>
            <a:ext cx="3810" cy="6858000"/>
          </a:xfrm>
          <a:custGeom>
            <a:avLst/>
            <a:gdLst/>
            <a:ahLst/>
            <a:cxnLst/>
            <a:rect l="l" t="t" r="r" b="b"/>
            <a:pathLst>
              <a:path w="3809" h="6858000">
                <a:moveTo>
                  <a:pt x="0" y="6858000"/>
                </a:moveTo>
                <a:lnTo>
                  <a:pt x="3813" y="6858000"/>
                </a:lnTo>
                <a:lnTo>
                  <a:pt x="3813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C2AD">
              <a:alpha val="53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42973" y="0"/>
            <a:ext cx="47625" cy="6858000"/>
          </a:xfrm>
          <a:custGeom>
            <a:avLst/>
            <a:gdLst/>
            <a:ahLst/>
            <a:cxnLst/>
            <a:rect l="l" t="t" r="r" b="b"/>
            <a:pathLst>
              <a:path w="47625" h="6858000">
                <a:moveTo>
                  <a:pt x="0" y="6858000"/>
                </a:moveTo>
                <a:lnTo>
                  <a:pt x="47626" y="6858000"/>
                </a:lnTo>
                <a:lnTo>
                  <a:pt x="47626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C2AD">
              <a:alpha val="53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5590" y="0"/>
            <a:ext cx="105410" cy="6858000"/>
          </a:xfrm>
          <a:custGeom>
            <a:avLst/>
            <a:gdLst/>
            <a:ahLst/>
            <a:cxnLst/>
            <a:rect l="l" t="t" r="r" b="b"/>
            <a:pathLst>
              <a:path w="105410" h="6858000">
                <a:moveTo>
                  <a:pt x="105410" y="0"/>
                </a:moveTo>
                <a:lnTo>
                  <a:pt x="0" y="0"/>
                </a:lnTo>
                <a:lnTo>
                  <a:pt x="0" y="6858000"/>
                </a:lnTo>
                <a:lnTo>
                  <a:pt x="105410" y="6858000"/>
                </a:lnTo>
                <a:close/>
              </a:path>
            </a:pathLst>
          </a:custGeom>
          <a:solidFill>
            <a:srgbClr val="FFD8CD">
              <a:alpha val="35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990600" y="0"/>
            <a:ext cx="228600" cy="6858000"/>
            <a:chOff x="990600" y="0"/>
            <a:chExt cx="228600" cy="6858000"/>
          </a:xfrm>
        </p:grpSpPr>
        <p:sp>
          <p:nvSpPr>
            <p:cNvPr id="7" name="object 7"/>
            <p:cNvSpPr/>
            <p:nvPr/>
          </p:nvSpPr>
          <p:spPr>
            <a:xfrm>
              <a:off x="990600" y="0"/>
              <a:ext cx="151130" cy="6858000"/>
            </a:xfrm>
            <a:custGeom>
              <a:avLst/>
              <a:gdLst/>
              <a:ahLst/>
              <a:cxnLst/>
              <a:rect l="l" t="t" r="r" b="b"/>
              <a:pathLst>
                <a:path w="151130" h="6858000">
                  <a:moveTo>
                    <a:pt x="0" y="6858000"/>
                  </a:moveTo>
                  <a:lnTo>
                    <a:pt x="151130" y="6858000"/>
                  </a:lnTo>
                  <a:lnTo>
                    <a:pt x="151130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FFD8CD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141729" y="0"/>
              <a:ext cx="77470" cy="6858000"/>
            </a:xfrm>
            <a:custGeom>
              <a:avLst/>
              <a:gdLst/>
              <a:ahLst/>
              <a:cxnLst/>
              <a:rect l="l" t="t" r="r" b="b"/>
              <a:pathLst>
                <a:path w="77469" h="6858000">
                  <a:moveTo>
                    <a:pt x="0" y="6858000"/>
                  </a:moveTo>
                  <a:lnTo>
                    <a:pt x="77469" y="6858000"/>
                  </a:lnTo>
                  <a:lnTo>
                    <a:pt x="77469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FFECE7">
                <a:alpha val="70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1295400" y="0"/>
            <a:ext cx="76200" cy="6858000"/>
          </a:xfrm>
          <a:custGeom>
            <a:avLst/>
            <a:gdLst/>
            <a:ahLst/>
            <a:cxnLst/>
            <a:rect l="l" t="t" r="r" b="b"/>
            <a:pathLst>
              <a:path w="76200" h="6858000">
                <a:moveTo>
                  <a:pt x="0" y="6858000"/>
                </a:moveTo>
                <a:lnTo>
                  <a:pt x="76200" y="6858000"/>
                </a:lnTo>
                <a:lnTo>
                  <a:pt x="76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ECE7">
              <a:alpha val="70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6679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57146">
            <a:solidFill>
              <a:srgbClr val="FDC2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824866" y="0"/>
            <a:ext cx="118110" cy="6858000"/>
            <a:chOff x="824866" y="0"/>
            <a:chExt cx="118110" cy="6858000"/>
          </a:xfrm>
        </p:grpSpPr>
        <p:sp>
          <p:nvSpPr>
            <p:cNvPr id="12" name="object 12"/>
            <p:cNvSpPr/>
            <p:nvPr/>
          </p:nvSpPr>
          <p:spPr>
            <a:xfrm>
              <a:off x="885826" y="0"/>
              <a:ext cx="57150" cy="6858000"/>
            </a:xfrm>
            <a:custGeom>
              <a:avLst/>
              <a:gdLst/>
              <a:ahLst/>
              <a:cxnLst/>
              <a:rect l="l" t="t" r="r" b="b"/>
              <a:pathLst>
                <a:path w="57150" h="6858000">
                  <a:moveTo>
                    <a:pt x="0" y="6858000"/>
                  </a:moveTo>
                  <a:lnTo>
                    <a:pt x="57146" y="6858000"/>
                  </a:lnTo>
                  <a:lnTo>
                    <a:pt x="57146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FFECE7">
                <a:alpha val="83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24866" y="0"/>
              <a:ext cx="57150" cy="6858000"/>
            </a:xfrm>
            <a:custGeom>
              <a:avLst/>
              <a:gdLst/>
              <a:ahLst/>
              <a:cxnLst/>
              <a:rect l="l" t="t" r="r" b="b"/>
              <a:pathLst>
                <a:path w="57150" h="6858000">
                  <a:moveTo>
                    <a:pt x="0" y="6858000"/>
                  </a:moveTo>
                  <a:lnTo>
                    <a:pt x="57146" y="6858000"/>
                  </a:lnTo>
                  <a:lnTo>
                    <a:pt x="57146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FDC2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/>
          <p:nvPr/>
        </p:nvSpPr>
        <p:spPr>
          <a:xfrm>
            <a:off x="172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28393">
            <a:solidFill>
              <a:srgbClr val="FDC2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66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9344">
            <a:solidFill>
              <a:srgbClr val="FDC2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13519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57146">
            <a:solidFill>
              <a:srgbClr val="FDC2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object 17"/>
          <p:cNvGrpSpPr/>
          <p:nvPr/>
        </p:nvGrpSpPr>
        <p:grpSpPr>
          <a:xfrm>
            <a:off x="609600" y="0"/>
            <a:ext cx="1661160" cy="6858000"/>
            <a:chOff x="609600" y="0"/>
            <a:chExt cx="1661160" cy="6858000"/>
          </a:xfrm>
        </p:grpSpPr>
        <p:sp>
          <p:nvSpPr>
            <p:cNvPr id="18" name="object 18"/>
            <p:cNvSpPr/>
            <p:nvPr/>
          </p:nvSpPr>
          <p:spPr>
            <a:xfrm>
              <a:off x="1219200" y="0"/>
              <a:ext cx="76200" cy="6858000"/>
            </a:xfrm>
            <a:custGeom>
              <a:avLst/>
              <a:gdLst/>
              <a:ahLst/>
              <a:cxnLst/>
              <a:rect l="l" t="t" r="r" b="b"/>
              <a:pathLst>
                <a:path w="76200" h="6858000">
                  <a:moveTo>
                    <a:pt x="7620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76200" y="6858000"/>
                  </a:lnTo>
                  <a:close/>
                </a:path>
              </a:pathLst>
            </a:custGeom>
            <a:solidFill>
              <a:srgbClr val="FDC2AD">
                <a:alpha val="50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09600" y="3429000"/>
              <a:ext cx="1341120" cy="2080260"/>
            </a:xfrm>
            <a:custGeom>
              <a:avLst/>
              <a:gdLst/>
              <a:ahLst/>
              <a:cxnLst/>
              <a:rect l="l" t="t" r="r" b="b"/>
              <a:pathLst>
                <a:path w="1341120" h="2080260">
                  <a:moveTo>
                    <a:pt x="1295400" y="647700"/>
                  </a:moveTo>
                  <a:lnTo>
                    <a:pt x="1293672" y="598208"/>
                  </a:lnTo>
                  <a:lnTo>
                    <a:pt x="1288580" y="549897"/>
                  </a:lnTo>
                  <a:lnTo>
                    <a:pt x="1280223" y="502869"/>
                  </a:lnTo>
                  <a:lnTo>
                    <a:pt x="1268730" y="457238"/>
                  </a:lnTo>
                  <a:lnTo>
                    <a:pt x="1254188" y="413118"/>
                  </a:lnTo>
                  <a:lnTo>
                    <a:pt x="1236700" y="370624"/>
                  </a:lnTo>
                  <a:lnTo>
                    <a:pt x="1216406" y="329844"/>
                  </a:lnTo>
                  <a:lnTo>
                    <a:pt x="1193393" y="290906"/>
                  </a:lnTo>
                  <a:lnTo>
                    <a:pt x="1167777" y="253923"/>
                  </a:lnTo>
                  <a:lnTo>
                    <a:pt x="1139672" y="218986"/>
                  </a:lnTo>
                  <a:lnTo>
                    <a:pt x="1109179" y="186220"/>
                  </a:lnTo>
                  <a:lnTo>
                    <a:pt x="1076413" y="155727"/>
                  </a:lnTo>
                  <a:lnTo>
                    <a:pt x="1041476" y="127622"/>
                  </a:lnTo>
                  <a:lnTo>
                    <a:pt x="1004493" y="102006"/>
                  </a:lnTo>
                  <a:lnTo>
                    <a:pt x="965555" y="78994"/>
                  </a:lnTo>
                  <a:lnTo>
                    <a:pt x="924775" y="58699"/>
                  </a:lnTo>
                  <a:lnTo>
                    <a:pt x="882281" y="41211"/>
                  </a:lnTo>
                  <a:lnTo>
                    <a:pt x="838161" y="26670"/>
                  </a:lnTo>
                  <a:lnTo>
                    <a:pt x="792530" y="15176"/>
                  </a:lnTo>
                  <a:lnTo>
                    <a:pt x="745502" y="6819"/>
                  </a:lnTo>
                  <a:lnTo>
                    <a:pt x="697191" y="1727"/>
                  </a:lnTo>
                  <a:lnTo>
                    <a:pt x="647700" y="0"/>
                  </a:lnTo>
                  <a:lnTo>
                    <a:pt x="598043" y="1727"/>
                  </a:lnTo>
                  <a:lnTo>
                    <a:pt x="549592" y="6819"/>
                  </a:lnTo>
                  <a:lnTo>
                    <a:pt x="502462" y="15176"/>
                  </a:lnTo>
                  <a:lnTo>
                    <a:pt x="456768" y="26670"/>
                  </a:lnTo>
                  <a:lnTo>
                    <a:pt x="412597" y="41211"/>
                  </a:lnTo>
                  <a:lnTo>
                    <a:pt x="370052" y="58699"/>
                  </a:lnTo>
                  <a:lnTo>
                    <a:pt x="329272" y="78994"/>
                  </a:lnTo>
                  <a:lnTo>
                    <a:pt x="290334" y="102006"/>
                  </a:lnTo>
                  <a:lnTo>
                    <a:pt x="253365" y="127622"/>
                  </a:lnTo>
                  <a:lnTo>
                    <a:pt x="218465" y="155727"/>
                  </a:lnTo>
                  <a:lnTo>
                    <a:pt x="185737" y="186220"/>
                  </a:lnTo>
                  <a:lnTo>
                    <a:pt x="155282" y="218986"/>
                  </a:lnTo>
                  <a:lnTo>
                    <a:pt x="127228" y="253923"/>
                  </a:lnTo>
                  <a:lnTo>
                    <a:pt x="101676" y="290906"/>
                  </a:lnTo>
                  <a:lnTo>
                    <a:pt x="78714" y="329844"/>
                  </a:lnTo>
                  <a:lnTo>
                    <a:pt x="58470" y="370624"/>
                  </a:lnTo>
                  <a:lnTo>
                    <a:pt x="41059" y="413118"/>
                  </a:lnTo>
                  <a:lnTo>
                    <a:pt x="26555" y="457238"/>
                  </a:lnTo>
                  <a:lnTo>
                    <a:pt x="15100" y="502869"/>
                  </a:lnTo>
                  <a:lnTo>
                    <a:pt x="6781" y="549897"/>
                  </a:lnTo>
                  <a:lnTo>
                    <a:pt x="1701" y="598208"/>
                  </a:lnTo>
                  <a:lnTo>
                    <a:pt x="0" y="647700"/>
                  </a:lnTo>
                  <a:lnTo>
                    <a:pt x="1701" y="697204"/>
                  </a:lnTo>
                  <a:lnTo>
                    <a:pt x="6781" y="745515"/>
                  </a:lnTo>
                  <a:lnTo>
                    <a:pt x="15100" y="792543"/>
                  </a:lnTo>
                  <a:lnTo>
                    <a:pt x="26555" y="838174"/>
                  </a:lnTo>
                  <a:lnTo>
                    <a:pt x="41059" y="882294"/>
                  </a:lnTo>
                  <a:lnTo>
                    <a:pt x="58470" y="924788"/>
                  </a:lnTo>
                  <a:lnTo>
                    <a:pt x="78714" y="965568"/>
                  </a:lnTo>
                  <a:lnTo>
                    <a:pt x="101676" y="1004506"/>
                  </a:lnTo>
                  <a:lnTo>
                    <a:pt x="127228" y="1041488"/>
                  </a:lnTo>
                  <a:lnTo>
                    <a:pt x="155282" y="1076426"/>
                  </a:lnTo>
                  <a:lnTo>
                    <a:pt x="185737" y="1109192"/>
                  </a:lnTo>
                  <a:lnTo>
                    <a:pt x="218465" y="1139685"/>
                  </a:lnTo>
                  <a:lnTo>
                    <a:pt x="253365" y="1167790"/>
                  </a:lnTo>
                  <a:lnTo>
                    <a:pt x="290334" y="1193406"/>
                  </a:lnTo>
                  <a:lnTo>
                    <a:pt x="329272" y="1216418"/>
                  </a:lnTo>
                  <a:lnTo>
                    <a:pt x="370052" y="1236713"/>
                  </a:lnTo>
                  <a:lnTo>
                    <a:pt x="412597" y="1254201"/>
                  </a:lnTo>
                  <a:lnTo>
                    <a:pt x="456768" y="1268742"/>
                  </a:lnTo>
                  <a:lnTo>
                    <a:pt x="502462" y="1280236"/>
                  </a:lnTo>
                  <a:lnTo>
                    <a:pt x="549592" y="1288592"/>
                  </a:lnTo>
                  <a:lnTo>
                    <a:pt x="598043" y="1293685"/>
                  </a:lnTo>
                  <a:lnTo>
                    <a:pt x="647700" y="1295400"/>
                  </a:lnTo>
                  <a:lnTo>
                    <a:pt x="697191" y="1293685"/>
                  </a:lnTo>
                  <a:lnTo>
                    <a:pt x="745502" y="1288592"/>
                  </a:lnTo>
                  <a:lnTo>
                    <a:pt x="792530" y="1280236"/>
                  </a:lnTo>
                  <a:lnTo>
                    <a:pt x="838161" y="1268742"/>
                  </a:lnTo>
                  <a:lnTo>
                    <a:pt x="882281" y="1254201"/>
                  </a:lnTo>
                  <a:lnTo>
                    <a:pt x="924775" y="1236713"/>
                  </a:lnTo>
                  <a:lnTo>
                    <a:pt x="965555" y="1216418"/>
                  </a:lnTo>
                  <a:lnTo>
                    <a:pt x="1004493" y="1193406"/>
                  </a:lnTo>
                  <a:lnTo>
                    <a:pt x="1041476" y="1167790"/>
                  </a:lnTo>
                  <a:lnTo>
                    <a:pt x="1076413" y="1139685"/>
                  </a:lnTo>
                  <a:lnTo>
                    <a:pt x="1109179" y="1109192"/>
                  </a:lnTo>
                  <a:lnTo>
                    <a:pt x="1139672" y="1076426"/>
                  </a:lnTo>
                  <a:lnTo>
                    <a:pt x="1167777" y="1041488"/>
                  </a:lnTo>
                  <a:lnTo>
                    <a:pt x="1193393" y="1004506"/>
                  </a:lnTo>
                  <a:lnTo>
                    <a:pt x="1216406" y="965568"/>
                  </a:lnTo>
                  <a:lnTo>
                    <a:pt x="1236700" y="924788"/>
                  </a:lnTo>
                  <a:lnTo>
                    <a:pt x="1254188" y="882294"/>
                  </a:lnTo>
                  <a:lnTo>
                    <a:pt x="1268730" y="838174"/>
                  </a:lnTo>
                  <a:lnTo>
                    <a:pt x="1280223" y="792543"/>
                  </a:lnTo>
                  <a:lnTo>
                    <a:pt x="1288580" y="745515"/>
                  </a:lnTo>
                  <a:lnTo>
                    <a:pt x="1293672" y="697204"/>
                  </a:lnTo>
                  <a:lnTo>
                    <a:pt x="1295400" y="647700"/>
                  </a:lnTo>
                  <a:close/>
                </a:path>
                <a:path w="1341120" h="2080260">
                  <a:moveTo>
                    <a:pt x="1341120" y="1758950"/>
                  </a:moveTo>
                  <a:lnTo>
                    <a:pt x="1337754" y="1710537"/>
                  </a:lnTo>
                  <a:lnTo>
                    <a:pt x="1327962" y="1664639"/>
                  </a:lnTo>
                  <a:lnTo>
                    <a:pt x="1312151" y="1621701"/>
                  </a:lnTo>
                  <a:lnTo>
                    <a:pt x="1290777" y="1582166"/>
                  </a:lnTo>
                  <a:lnTo>
                    <a:pt x="1264259" y="1546466"/>
                  </a:lnTo>
                  <a:lnTo>
                    <a:pt x="1233017" y="1515059"/>
                  </a:lnTo>
                  <a:lnTo>
                    <a:pt x="1197483" y="1488363"/>
                  </a:lnTo>
                  <a:lnTo>
                    <a:pt x="1158100" y="1466837"/>
                  </a:lnTo>
                  <a:lnTo>
                    <a:pt x="1115275" y="1450911"/>
                  </a:lnTo>
                  <a:lnTo>
                    <a:pt x="1069467" y="1441030"/>
                  </a:lnTo>
                  <a:lnTo>
                    <a:pt x="1021080" y="1437640"/>
                  </a:lnTo>
                  <a:lnTo>
                    <a:pt x="972654" y="1441030"/>
                  </a:lnTo>
                  <a:lnTo>
                    <a:pt x="926757" y="1450911"/>
                  </a:lnTo>
                  <a:lnTo>
                    <a:pt x="883818" y="1466837"/>
                  </a:lnTo>
                  <a:lnTo>
                    <a:pt x="844283" y="1488363"/>
                  </a:lnTo>
                  <a:lnTo>
                    <a:pt x="808583" y="1515059"/>
                  </a:lnTo>
                  <a:lnTo>
                    <a:pt x="777176" y="1546466"/>
                  </a:lnTo>
                  <a:lnTo>
                    <a:pt x="750481" y="1582166"/>
                  </a:lnTo>
                  <a:lnTo>
                    <a:pt x="728954" y="1621701"/>
                  </a:lnTo>
                  <a:lnTo>
                    <a:pt x="713028" y="1664639"/>
                  </a:lnTo>
                  <a:lnTo>
                    <a:pt x="703148" y="1710537"/>
                  </a:lnTo>
                  <a:lnTo>
                    <a:pt x="699770" y="1758950"/>
                  </a:lnTo>
                  <a:lnTo>
                    <a:pt x="703148" y="1807375"/>
                  </a:lnTo>
                  <a:lnTo>
                    <a:pt x="713028" y="1853272"/>
                  </a:lnTo>
                  <a:lnTo>
                    <a:pt x="728954" y="1896211"/>
                  </a:lnTo>
                  <a:lnTo>
                    <a:pt x="750481" y="1935746"/>
                  </a:lnTo>
                  <a:lnTo>
                    <a:pt x="777176" y="1971446"/>
                  </a:lnTo>
                  <a:lnTo>
                    <a:pt x="808583" y="2002853"/>
                  </a:lnTo>
                  <a:lnTo>
                    <a:pt x="844283" y="2029548"/>
                  </a:lnTo>
                  <a:lnTo>
                    <a:pt x="883818" y="2051075"/>
                  </a:lnTo>
                  <a:lnTo>
                    <a:pt x="926757" y="2067001"/>
                  </a:lnTo>
                  <a:lnTo>
                    <a:pt x="972654" y="2076881"/>
                  </a:lnTo>
                  <a:lnTo>
                    <a:pt x="1021080" y="2080260"/>
                  </a:lnTo>
                  <a:lnTo>
                    <a:pt x="1069467" y="2076881"/>
                  </a:lnTo>
                  <a:lnTo>
                    <a:pt x="1115275" y="2067001"/>
                  </a:lnTo>
                  <a:lnTo>
                    <a:pt x="1158100" y="2051075"/>
                  </a:lnTo>
                  <a:lnTo>
                    <a:pt x="1197483" y="2029548"/>
                  </a:lnTo>
                  <a:lnTo>
                    <a:pt x="1233017" y="2002853"/>
                  </a:lnTo>
                  <a:lnTo>
                    <a:pt x="1264259" y="1971446"/>
                  </a:lnTo>
                  <a:lnTo>
                    <a:pt x="1290777" y="1935746"/>
                  </a:lnTo>
                  <a:lnTo>
                    <a:pt x="1312151" y="1896211"/>
                  </a:lnTo>
                  <a:lnTo>
                    <a:pt x="1327962" y="1853272"/>
                  </a:lnTo>
                  <a:lnTo>
                    <a:pt x="1337754" y="1807375"/>
                  </a:lnTo>
                  <a:lnTo>
                    <a:pt x="1341120" y="1758950"/>
                  </a:lnTo>
                  <a:close/>
                </a:path>
              </a:pathLst>
            </a:custGeom>
            <a:solidFill>
              <a:srgbClr val="FD85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090930" y="5500370"/>
              <a:ext cx="137159" cy="13589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663700" y="4495800"/>
              <a:ext cx="607060" cy="1567180"/>
            </a:xfrm>
            <a:custGeom>
              <a:avLst/>
              <a:gdLst/>
              <a:ahLst/>
              <a:cxnLst/>
              <a:rect l="l" t="t" r="r" b="b"/>
              <a:pathLst>
                <a:path w="607060" h="1567179">
                  <a:moveTo>
                    <a:pt x="274320" y="1428750"/>
                  </a:moveTo>
                  <a:lnTo>
                    <a:pt x="267487" y="1384744"/>
                  </a:lnTo>
                  <a:lnTo>
                    <a:pt x="248348" y="1347012"/>
                  </a:lnTo>
                  <a:lnTo>
                    <a:pt x="218897" y="1317561"/>
                  </a:lnTo>
                  <a:lnTo>
                    <a:pt x="181165" y="1298422"/>
                  </a:lnTo>
                  <a:lnTo>
                    <a:pt x="137160" y="1291590"/>
                  </a:lnTo>
                  <a:lnTo>
                    <a:pt x="92659" y="1298422"/>
                  </a:lnTo>
                  <a:lnTo>
                    <a:pt x="54864" y="1317561"/>
                  </a:lnTo>
                  <a:lnTo>
                    <a:pt x="25603" y="1347012"/>
                  </a:lnTo>
                  <a:lnTo>
                    <a:pt x="6705" y="1384744"/>
                  </a:lnTo>
                  <a:lnTo>
                    <a:pt x="0" y="1428750"/>
                  </a:lnTo>
                  <a:lnTo>
                    <a:pt x="6705" y="1472895"/>
                  </a:lnTo>
                  <a:lnTo>
                    <a:pt x="25603" y="1510944"/>
                  </a:lnTo>
                  <a:lnTo>
                    <a:pt x="54864" y="1540764"/>
                  </a:lnTo>
                  <a:lnTo>
                    <a:pt x="92659" y="1560220"/>
                  </a:lnTo>
                  <a:lnTo>
                    <a:pt x="137160" y="1567180"/>
                  </a:lnTo>
                  <a:lnTo>
                    <a:pt x="181165" y="1560220"/>
                  </a:lnTo>
                  <a:lnTo>
                    <a:pt x="218897" y="1540764"/>
                  </a:lnTo>
                  <a:lnTo>
                    <a:pt x="248348" y="1510944"/>
                  </a:lnTo>
                  <a:lnTo>
                    <a:pt x="267487" y="1472895"/>
                  </a:lnTo>
                  <a:lnTo>
                    <a:pt x="274320" y="1428750"/>
                  </a:lnTo>
                  <a:close/>
                </a:path>
                <a:path w="607060" h="1567179">
                  <a:moveTo>
                    <a:pt x="607060" y="181610"/>
                  </a:moveTo>
                  <a:lnTo>
                    <a:pt x="600646" y="132448"/>
                  </a:lnTo>
                  <a:lnTo>
                    <a:pt x="582498" y="88811"/>
                  </a:lnTo>
                  <a:lnTo>
                    <a:pt x="554189" y="52235"/>
                  </a:lnTo>
                  <a:lnTo>
                    <a:pt x="517309" y="24231"/>
                  </a:lnTo>
                  <a:lnTo>
                    <a:pt x="473443" y="6311"/>
                  </a:lnTo>
                  <a:lnTo>
                    <a:pt x="424180" y="0"/>
                  </a:lnTo>
                  <a:lnTo>
                    <a:pt x="374472" y="6311"/>
                  </a:lnTo>
                  <a:lnTo>
                    <a:pt x="330479" y="24231"/>
                  </a:lnTo>
                  <a:lnTo>
                    <a:pt x="293687" y="52235"/>
                  </a:lnTo>
                  <a:lnTo>
                    <a:pt x="265569" y="88811"/>
                  </a:lnTo>
                  <a:lnTo>
                    <a:pt x="247611" y="132448"/>
                  </a:lnTo>
                  <a:lnTo>
                    <a:pt x="241300" y="181610"/>
                  </a:lnTo>
                  <a:lnTo>
                    <a:pt x="247611" y="231317"/>
                  </a:lnTo>
                  <a:lnTo>
                    <a:pt x="265569" y="275310"/>
                  </a:lnTo>
                  <a:lnTo>
                    <a:pt x="293687" y="312102"/>
                  </a:lnTo>
                  <a:lnTo>
                    <a:pt x="330479" y="340220"/>
                  </a:lnTo>
                  <a:lnTo>
                    <a:pt x="374472" y="358178"/>
                  </a:lnTo>
                  <a:lnTo>
                    <a:pt x="424180" y="364490"/>
                  </a:lnTo>
                  <a:lnTo>
                    <a:pt x="473443" y="358178"/>
                  </a:lnTo>
                  <a:lnTo>
                    <a:pt x="517309" y="340220"/>
                  </a:lnTo>
                  <a:lnTo>
                    <a:pt x="554189" y="312102"/>
                  </a:lnTo>
                  <a:lnTo>
                    <a:pt x="582498" y="275310"/>
                  </a:lnTo>
                  <a:lnTo>
                    <a:pt x="600646" y="231317"/>
                  </a:lnTo>
                  <a:lnTo>
                    <a:pt x="607060" y="181610"/>
                  </a:lnTo>
                  <a:close/>
                </a:path>
              </a:pathLst>
            </a:custGeom>
            <a:solidFill>
              <a:srgbClr val="FD85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2291079" y="280670"/>
            <a:ext cx="5552440" cy="2264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algn="ctr">
              <a:lnSpc>
                <a:spcPct val="99900"/>
              </a:lnSpc>
              <a:spcBef>
                <a:spcPts val="105"/>
              </a:spcBef>
              <a:tabLst>
                <a:tab pos="1158875" algn="l"/>
              </a:tabLst>
            </a:pPr>
            <a:r>
              <a:rPr sz="4900" i="0" dirty="0">
                <a:solidFill>
                  <a:srgbClr val="565E6C"/>
                </a:solidFill>
                <a:latin typeface="Century Schoolbook L"/>
                <a:cs typeface="Century Schoolbook L"/>
              </a:rPr>
              <a:t>L           </a:t>
            </a:r>
            <a:r>
              <a:rPr sz="4900" i="0" spc="1405" dirty="0">
                <a:solidFill>
                  <a:srgbClr val="565E6C"/>
                </a:solidFill>
                <a:latin typeface="Century Schoolbook L"/>
                <a:cs typeface="Century Schoolbook L"/>
              </a:rPr>
              <a:t> </a:t>
            </a:r>
            <a:r>
              <a:rPr sz="4900" i="0" spc="-5" dirty="0">
                <a:solidFill>
                  <a:srgbClr val="565E6C"/>
                </a:solidFill>
                <a:latin typeface="Century Schoolbook L"/>
                <a:cs typeface="Century Schoolbook L"/>
              </a:rPr>
              <a:t>DI</a:t>
            </a:r>
            <a:r>
              <a:rPr sz="4900" i="0" spc="-10" dirty="0">
                <a:solidFill>
                  <a:srgbClr val="565E6C"/>
                </a:solidFill>
                <a:latin typeface="Century Schoolbook L"/>
                <a:cs typeface="Century Schoolbook L"/>
              </a:rPr>
              <a:t>S</a:t>
            </a:r>
            <a:r>
              <a:rPr sz="4900" i="0" spc="-5" dirty="0">
                <a:solidFill>
                  <a:srgbClr val="565E6C"/>
                </a:solidFill>
                <a:latin typeface="Century Schoolbook L"/>
                <a:cs typeface="Century Schoolbook L"/>
              </a:rPr>
              <a:t>TU</a:t>
            </a:r>
            <a:r>
              <a:rPr sz="4900" i="0" dirty="0">
                <a:solidFill>
                  <a:srgbClr val="565E6C"/>
                </a:solidFill>
                <a:latin typeface="Century Schoolbook L"/>
                <a:cs typeface="Century Schoolbook L"/>
              </a:rPr>
              <a:t>R</a:t>
            </a:r>
            <a:r>
              <a:rPr sz="4900" i="0" spc="-15" dirty="0">
                <a:solidFill>
                  <a:srgbClr val="565E6C"/>
                </a:solidFill>
                <a:latin typeface="Century Schoolbook L"/>
                <a:cs typeface="Century Schoolbook L"/>
              </a:rPr>
              <a:t>B</a:t>
            </a:r>
            <a:r>
              <a:rPr sz="4900" i="0" spc="-10" dirty="0">
                <a:solidFill>
                  <a:srgbClr val="565E6C"/>
                </a:solidFill>
                <a:latin typeface="Century Schoolbook L"/>
                <a:cs typeface="Century Schoolbook L"/>
              </a:rPr>
              <a:t>ANCES  </a:t>
            </a:r>
            <a:r>
              <a:rPr sz="4900" i="0" spc="-5" dirty="0">
                <a:solidFill>
                  <a:srgbClr val="565E6C"/>
                </a:solidFill>
                <a:latin typeface="Century Schoolbook L"/>
                <a:cs typeface="Century Schoolbook L"/>
              </a:rPr>
              <a:t>OF	THE</a:t>
            </a:r>
            <a:r>
              <a:rPr sz="4900" i="0" spc="-65" dirty="0">
                <a:solidFill>
                  <a:srgbClr val="565E6C"/>
                </a:solidFill>
                <a:latin typeface="Century Schoolbook L"/>
                <a:cs typeface="Century Schoolbook L"/>
              </a:rPr>
              <a:t> </a:t>
            </a:r>
            <a:r>
              <a:rPr sz="4900" i="0" spc="-5" dirty="0">
                <a:solidFill>
                  <a:srgbClr val="565E6C"/>
                </a:solidFill>
                <a:latin typeface="Century Schoolbook L"/>
                <a:cs typeface="Century Schoolbook L"/>
              </a:rPr>
              <a:t>TEETH</a:t>
            </a:r>
            <a:endParaRPr sz="4900">
              <a:latin typeface="Century Schoolbook L"/>
              <a:cs typeface="Century Schoolbook 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952999" y="5201136"/>
            <a:ext cx="3376295" cy="1656864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400" b="1" spc="-5" dirty="0">
                <a:solidFill>
                  <a:srgbClr val="565E6C"/>
                </a:solidFill>
                <a:latin typeface="Century Schoolbook L"/>
                <a:cs typeface="Century Schoolbook L"/>
              </a:rPr>
              <a:t>Prepared</a:t>
            </a:r>
            <a:r>
              <a:rPr sz="2400" b="1" spc="-25" dirty="0">
                <a:solidFill>
                  <a:srgbClr val="565E6C"/>
                </a:solidFill>
                <a:latin typeface="Century Schoolbook L"/>
                <a:cs typeface="Century Schoolbook L"/>
              </a:rPr>
              <a:t> </a:t>
            </a:r>
            <a:r>
              <a:rPr sz="2400" b="1" spc="-5" dirty="0" smtClean="0">
                <a:solidFill>
                  <a:srgbClr val="565E6C"/>
                </a:solidFill>
                <a:latin typeface="Century Schoolbook L"/>
                <a:cs typeface="Century Schoolbook L"/>
              </a:rPr>
              <a:t>by:</a:t>
            </a:r>
            <a:r>
              <a:rPr lang="en-US" sz="2400" dirty="0">
                <a:latin typeface="Century Schoolbook L"/>
                <a:cs typeface="Century Schoolbook L"/>
              </a:rPr>
              <a:t> </a:t>
            </a:r>
            <a:r>
              <a:rPr lang="en-US" sz="2400" dirty="0" smtClean="0">
                <a:latin typeface="Century Schoolbook L"/>
                <a:cs typeface="Century Schoolbook L"/>
              </a:rPr>
              <a:t>             </a:t>
            </a:r>
            <a:r>
              <a:rPr sz="2400" b="1" spc="-5" dirty="0" smtClean="0">
                <a:solidFill>
                  <a:srgbClr val="565E6C"/>
                </a:solidFill>
                <a:latin typeface="Century Schoolbook L"/>
                <a:cs typeface="Century Schoolbook L"/>
              </a:rPr>
              <a:t>Dr</a:t>
            </a:r>
            <a:r>
              <a:rPr sz="2400" b="1" spc="-5" dirty="0">
                <a:solidFill>
                  <a:srgbClr val="565E6C"/>
                </a:solidFill>
                <a:latin typeface="Century Schoolbook L"/>
                <a:cs typeface="Century Schoolbook L"/>
              </a:rPr>
              <a:t>. </a:t>
            </a:r>
            <a:r>
              <a:rPr lang="en-US" sz="2400" b="1" spc="-5" dirty="0" smtClean="0">
                <a:solidFill>
                  <a:srgbClr val="565E6C"/>
                </a:solidFill>
                <a:latin typeface="Century Schoolbook L"/>
                <a:cs typeface="Century Schoolbook L"/>
              </a:rPr>
              <a:t>Irfan Ali Khan</a:t>
            </a: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lang="en-US" sz="2400" b="1" spc="-5" dirty="0" smtClean="0">
                <a:solidFill>
                  <a:srgbClr val="565E6C"/>
                </a:solidFill>
                <a:latin typeface="Century Schoolbook L"/>
                <a:cs typeface="Century Schoolbook L"/>
              </a:rPr>
              <a:t>Resident Oral Pathology Department</a:t>
            </a:r>
            <a:endParaRPr sz="2400" dirty="0">
              <a:latin typeface="Century Schoolbook L"/>
              <a:cs typeface="Century Schoolbook 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124200" y="2744470"/>
            <a:ext cx="3810000" cy="25717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43400" y="3657600"/>
            <a:ext cx="3837940" cy="2590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20369" y="1634490"/>
            <a:ext cx="2206625" cy="1273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7190" indent="-326390">
              <a:lnSpc>
                <a:spcPct val="100000"/>
              </a:lnSpc>
              <a:spcBef>
                <a:spcPts val="100"/>
              </a:spcBef>
              <a:buFont typeface="DejaVu Sans"/>
              <a:buChar char=""/>
              <a:tabLst>
                <a:tab pos="377190" algn="l"/>
              </a:tabLst>
            </a:pPr>
            <a:r>
              <a:rPr sz="2400" spc="-35" dirty="0">
                <a:latin typeface="Century Schoolbook L"/>
                <a:cs typeface="Century Schoolbook L"/>
              </a:rPr>
              <a:t>Microdontia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DejaVu Sans"/>
              <a:buChar char=""/>
            </a:pPr>
            <a:endParaRPr sz="3150">
              <a:latin typeface="Century Schoolbook L"/>
              <a:cs typeface="Century Schoolbook L"/>
            </a:endParaRPr>
          </a:p>
          <a:p>
            <a:pPr marL="377190" indent="-326390">
              <a:lnSpc>
                <a:spcPct val="100000"/>
              </a:lnSpc>
              <a:buFont typeface="DejaVu Sans"/>
              <a:buChar char=""/>
              <a:tabLst>
                <a:tab pos="377190" algn="l"/>
              </a:tabLst>
            </a:pPr>
            <a:r>
              <a:rPr sz="2400" spc="-90" dirty="0">
                <a:latin typeface="Century Schoolbook L"/>
                <a:cs typeface="Century Schoolbook L"/>
              </a:rPr>
              <a:t>Macrodontia</a:t>
            </a:r>
            <a:endParaRPr sz="2400">
              <a:latin typeface="Century Schoolbook L"/>
              <a:cs typeface="Century Schoolbook 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1143000" cy="762000"/>
          </a:xfrm>
          <a:prstGeom prst="rect">
            <a:avLst/>
          </a:prstGeom>
          <a:solidFill>
            <a:srgbClr val="FF0066"/>
          </a:solidFill>
        </p:spPr>
        <p:txBody>
          <a:bodyPr vert="horz" wrap="square" lIns="0" tIns="3302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260"/>
              </a:spcBef>
            </a:pP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Size</a:t>
            </a:r>
            <a:endParaRPr sz="3200">
              <a:latin typeface="Century Schoolbook L"/>
              <a:cs typeface="Century Schoolbook 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114800" y="609600"/>
            <a:ext cx="4064000" cy="2514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4970" y="1634490"/>
            <a:ext cx="4342130" cy="4366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2590" indent="-326390">
              <a:lnSpc>
                <a:spcPct val="100000"/>
              </a:lnSpc>
              <a:spcBef>
                <a:spcPts val="100"/>
              </a:spcBef>
              <a:buFont typeface="DejaVu Sans"/>
              <a:buChar char=""/>
              <a:tabLst>
                <a:tab pos="40259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Macrodontia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DejaVu Sans"/>
              <a:buChar char=""/>
            </a:pPr>
            <a:endParaRPr sz="2700">
              <a:latin typeface="Century Schoolbook L"/>
              <a:cs typeface="Century Schoolbook L"/>
            </a:endParaRPr>
          </a:p>
          <a:p>
            <a:pPr marL="1386840" marR="545465" lvl="1" indent="-853440">
              <a:lnSpc>
                <a:spcPct val="120500"/>
              </a:lnSpc>
              <a:buFont typeface="DejaVu Sans"/>
              <a:buChar char=""/>
              <a:tabLst>
                <a:tab pos="871219" algn="l"/>
              </a:tabLst>
            </a:pPr>
            <a:r>
              <a:rPr sz="2400" dirty="0">
                <a:latin typeface="Century Schoolbook L"/>
                <a:cs typeface="Century Schoolbook L"/>
              </a:rPr>
              <a:t>(1) </a:t>
            </a:r>
            <a:r>
              <a:rPr sz="2400" spc="-5" dirty="0">
                <a:latin typeface="Century Schoolbook L"/>
                <a:cs typeface="Century Schoolbook L"/>
              </a:rPr>
              <a:t>True </a:t>
            </a:r>
            <a:r>
              <a:rPr sz="2400" spc="-130" dirty="0">
                <a:latin typeface="Century Schoolbook L"/>
                <a:cs typeface="Century Schoolbook L"/>
              </a:rPr>
              <a:t>Generalized  </a:t>
            </a:r>
            <a:r>
              <a:rPr sz="2400" spc="-5" dirty="0">
                <a:latin typeface="Century Schoolbook L"/>
                <a:cs typeface="Century Schoolbook L"/>
              </a:rPr>
              <a:t>Macrodontia</a:t>
            </a:r>
            <a:endParaRPr sz="2400">
              <a:latin typeface="Century Schoolbook L"/>
              <a:cs typeface="Century Schoolbook L"/>
            </a:endParaRPr>
          </a:p>
          <a:p>
            <a:pPr lvl="1">
              <a:lnSpc>
                <a:spcPct val="100000"/>
              </a:lnSpc>
              <a:spcBef>
                <a:spcPts val="60"/>
              </a:spcBef>
              <a:buFont typeface="DejaVu Sans"/>
              <a:buChar char=""/>
            </a:pPr>
            <a:endParaRPr sz="2650">
              <a:latin typeface="Century Schoolbook L"/>
              <a:cs typeface="Century Schoolbook L"/>
            </a:endParaRPr>
          </a:p>
          <a:p>
            <a:pPr marL="1386840" marR="55880" lvl="1" indent="-853440">
              <a:lnSpc>
                <a:spcPct val="120800"/>
              </a:lnSpc>
              <a:spcBef>
                <a:spcPts val="5"/>
              </a:spcBef>
              <a:buFont typeface="DejaVu Sans"/>
              <a:buChar char=""/>
              <a:tabLst>
                <a:tab pos="871219" algn="l"/>
              </a:tabLst>
            </a:pPr>
            <a:r>
              <a:rPr sz="2400" dirty="0">
                <a:latin typeface="Century Schoolbook L"/>
                <a:cs typeface="Century Schoolbook L"/>
              </a:rPr>
              <a:t>(2) </a:t>
            </a:r>
            <a:r>
              <a:rPr sz="2400" spc="-5" dirty="0">
                <a:latin typeface="Century Schoolbook L"/>
                <a:cs typeface="Century Schoolbook L"/>
              </a:rPr>
              <a:t>Relative </a:t>
            </a:r>
            <a:r>
              <a:rPr sz="2400" spc="-125" dirty="0">
                <a:latin typeface="Century Schoolbook L"/>
                <a:cs typeface="Century Schoolbook L"/>
              </a:rPr>
              <a:t>Generalized  </a:t>
            </a:r>
            <a:r>
              <a:rPr sz="2400" spc="-5" dirty="0">
                <a:latin typeface="Century Schoolbook L"/>
                <a:cs typeface="Century Schoolbook L"/>
              </a:rPr>
              <a:t>Macrodontia</a:t>
            </a:r>
            <a:endParaRPr sz="2400">
              <a:latin typeface="Century Schoolbook L"/>
              <a:cs typeface="Century Schoolbook L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Font typeface="DejaVu Sans"/>
              <a:buChar char=""/>
            </a:pPr>
            <a:endParaRPr sz="2650">
              <a:latin typeface="Century Schoolbook L"/>
              <a:cs typeface="Century Schoolbook L"/>
            </a:endParaRPr>
          </a:p>
          <a:p>
            <a:pPr marL="1386840" marR="468630" lvl="1" indent="-853440">
              <a:lnSpc>
                <a:spcPct val="120800"/>
              </a:lnSpc>
              <a:buFont typeface="DejaVu Sans"/>
              <a:buChar char=""/>
              <a:tabLst>
                <a:tab pos="871219" algn="l"/>
              </a:tabLst>
            </a:pPr>
            <a:r>
              <a:rPr sz="2400" dirty="0">
                <a:latin typeface="Century Schoolbook L"/>
                <a:cs typeface="Century Schoolbook L"/>
              </a:rPr>
              <a:t>(3) </a:t>
            </a:r>
            <a:r>
              <a:rPr sz="2400" spc="-5" dirty="0">
                <a:latin typeface="Century Schoolbook L"/>
                <a:cs typeface="Century Schoolbook L"/>
              </a:rPr>
              <a:t>Focal </a:t>
            </a:r>
            <a:r>
              <a:rPr sz="2400" spc="-10" dirty="0">
                <a:latin typeface="Century Schoolbook L"/>
                <a:cs typeface="Century Schoolbook L"/>
              </a:rPr>
              <a:t>or </a:t>
            </a:r>
            <a:r>
              <a:rPr sz="2400" spc="-155" dirty="0">
                <a:latin typeface="Century Schoolbook L"/>
                <a:cs typeface="Century Schoolbook L"/>
              </a:rPr>
              <a:t>Localized  </a:t>
            </a:r>
            <a:r>
              <a:rPr sz="2400" spc="-5" dirty="0">
                <a:latin typeface="Century Schoolbook L"/>
                <a:cs typeface="Century Schoolbook L"/>
              </a:rPr>
              <a:t>Macrodontia</a:t>
            </a:r>
            <a:endParaRPr sz="2400">
              <a:latin typeface="Century Schoolbook L"/>
              <a:cs typeface="Century Schoolbook 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1066800" cy="762000"/>
          </a:xfrm>
          <a:prstGeom prst="rect">
            <a:avLst/>
          </a:prstGeom>
          <a:solidFill>
            <a:srgbClr val="FF0066"/>
          </a:solidFill>
        </p:spPr>
        <p:txBody>
          <a:bodyPr vert="horz" wrap="square" lIns="0" tIns="3302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260"/>
              </a:spcBef>
            </a:pP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Size</a:t>
            </a:r>
            <a:endParaRPr sz="3200">
              <a:latin typeface="Century Schoolbook L"/>
              <a:cs typeface="Century Schoolbook L"/>
            </a:endParaRPr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48200" y="3810000"/>
            <a:ext cx="4064000" cy="2819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09269" y="1805940"/>
            <a:ext cx="3799840" cy="906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9730" marR="30480" indent="-341630">
              <a:lnSpc>
                <a:spcPct val="120500"/>
              </a:lnSpc>
              <a:spcBef>
                <a:spcPts val="100"/>
              </a:spcBef>
            </a:pPr>
            <a:r>
              <a:rPr sz="3600" spc="1177" baseline="5787" dirty="0">
                <a:latin typeface="DejaVu Sans"/>
                <a:cs typeface="DejaVu Sans"/>
              </a:rPr>
              <a:t></a:t>
            </a:r>
            <a:r>
              <a:rPr sz="3600" spc="-187" baseline="5787" dirty="0">
                <a:latin typeface="DejaVu Sans"/>
                <a:cs typeface="DejaVu Sans"/>
              </a:rPr>
              <a:t> </a:t>
            </a:r>
            <a:r>
              <a:rPr sz="2400" spc="-10" dirty="0">
                <a:latin typeface="Century Schoolbook L"/>
                <a:cs typeface="Century Schoolbook L"/>
              </a:rPr>
              <a:t>all </a:t>
            </a:r>
            <a:r>
              <a:rPr sz="2400" spc="-5" dirty="0">
                <a:latin typeface="Century Schoolbook L"/>
                <a:cs typeface="Century Schoolbook L"/>
              </a:rPr>
              <a:t>teeth are larger </a:t>
            </a:r>
            <a:r>
              <a:rPr sz="2400" spc="-320" dirty="0">
                <a:latin typeface="Century Schoolbook L"/>
                <a:cs typeface="Century Schoolbook L"/>
              </a:rPr>
              <a:t>than  </a:t>
            </a:r>
            <a:r>
              <a:rPr sz="2400" spc="-5" dirty="0">
                <a:latin typeface="Century Schoolbook L"/>
                <a:cs typeface="Century Schoolbook L"/>
              </a:rPr>
              <a:t>normal</a:t>
            </a:r>
            <a:endParaRPr sz="2400">
              <a:latin typeface="Century Schoolbook L"/>
              <a:cs typeface="Century Schoolbook 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4669" y="3129279"/>
            <a:ext cx="3113405" cy="1791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0360" marR="5080" indent="-340360">
              <a:lnSpc>
                <a:spcPct val="120800"/>
              </a:lnSpc>
              <a:spcBef>
                <a:spcPts val="100"/>
              </a:spcBef>
              <a:buFont typeface="DejaVu Sans"/>
              <a:buChar char=""/>
              <a:tabLst>
                <a:tab pos="34036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associated with  pituitary</a:t>
            </a:r>
            <a:r>
              <a:rPr sz="2400" spc="-85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gigantism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DejaVu Sans"/>
              <a:buChar char=""/>
            </a:pPr>
            <a:endParaRPr sz="3150">
              <a:latin typeface="Century Schoolbook L"/>
              <a:cs typeface="Century Schoolbook L"/>
            </a:endParaRPr>
          </a:p>
          <a:p>
            <a:pPr marL="340360" indent="-327660">
              <a:lnSpc>
                <a:spcPct val="100000"/>
              </a:lnSpc>
              <a:buFont typeface="DejaVu Sans"/>
              <a:buChar char=""/>
              <a:tabLst>
                <a:tab pos="34036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exceedingly</a:t>
            </a:r>
            <a:r>
              <a:rPr sz="2400" spc="-20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rare</a:t>
            </a:r>
            <a:endParaRPr sz="2400">
              <a:latin typeface="Century Schoolbook L"/>
              <a:cs typeface="Century Schoolbook 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7200" y="381000"/>
            <a:ext cx="4572000" cy="1555750"/>
          </a:xfrm>
          <a:prstGeom prst="rect">
            <a:avLst/>
          </a:prstGeom>
          <a:solidFill>
            <a:srgbClr val="FF0066"/>
          </a:solidFill>
        </p:spPr>
        <p:txBody>
          <a:bodyPr vert="horz" wrap="square" lIns="0" tIns="3302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260"/>
              </a:spcBef>
            </a:pPr>
            <a:r>
              <a:rPr sz="3200" b="1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(1) </a:t>
            </a:r>
            <a:r>
              <a:rPr sz="3200" b="1" dirty="0">
                <a:solidFill>
                  <a:srgbClr val="FFFFFF"/>
                </a:solidFill>
                <a:latin typeface="Century Schoolbook L"/>
                <a:cs typeface="Century Schoolbook L"/>
              </a:rPr>
              <a:t>True</a:t>
            </a:r>
            <a:r>
              <a:rPr sz="3200" b="1" spc="-45" dirty="0">
                <a:solidFill>
                  <a:srgbClr val="FFFFFF"/>
                </a:solidFill>
                <a:latin typeface="Century Schoolbook L"/>
                <a:cs typeface="Century Schoolbook L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Generalized</a:t>
            </a:r>
            <a:endParaRPr sz="32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700">
              <a:latin typeface="Century Schoolbook L"/>
              <a:cs typeface="Century Schoolbook L"/>
            </a:endParaRPr>
          </a:p>
          <a:p>
            <a:pPr marR="273050" algn="ctr">
              <a:lnSpc>
                <a:spcPct val="100000"/>
              </a:lnSpc>
            </a:pPr>
            <a:r>
              <a:rPr sz="3200" b="1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Macrodontia</a:t>
            </a:r>
            <a:endParaRPr sz="3200">
              <a:latin typeface="Century Schoolbook L"/>
              <a:cs typeface="Century Schoolbook 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486400" y="381000"/>
            <a:ext cx="2971800" cy="3302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9269" y="1804670"/>
            <a:ext cx="4612005" cy="9093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9730" marR="30480" indent="-341630">
              <a:lnSpc>
                <a:spcPct val="120800"/>
              </a:lnSpc>
              <a:spcBef>
                <a:spcPts val="100"/>
              </a:spcBef>
            </a:pPr>
            <a:r>
              <a:rPr sz="3600" spc="1177" baseline="5787" dirty="0">
                <a:latin typeface="DejaVu Sans"/>
                <a:cs typeface="DejaVu Sans"/>
              </a:rPr>
              <a:t></a:t>
            </a:r>
            <a:r>
              <a:rPr sz="3600" spc="-217" baseline="5787" dirty="0">
                <a:latin typeface="DejaVu Sans"/>
                <a:cs typeface="DejaVu Sans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normal or slightly larger </a:t>
            </a:r>
            <a:r>
              <a:rPr sz="2400" spc="-315" dirty="0">
                <a:latin typeface="Century Schoolbook L"/>
                <a:cs typeface="Century Schoolbook L"/>
              </a:rPr>
              <a:t>than  </a:t>
            </a:r>
            <a:r>
              <a:rPr sz="2400" spc="-5" dirty="0">
                <a:latin typeface="Century Schoolbook L"/>
                <a:cs typeface="Century Schoolbook L"/>
              </a:rPr>
              <a:t>normal </a:t>
            </a:r>
            <a:r>
              <a:rPr sz="2400" dirty="0">
                <a:latin typeface="Century Schoolbook L"/>
                <a:cs typeface="Century Schoolbook L"/>
              </a:rPr>
              <a:t>teeth </a:t>
            </a:r>
            <a:r>
              <a:rPr sz="2400" spc="-5" dirty="0">
                <a:latin typeface="Century Schoolbook L"/>
                <a:cs typeface="Century Schoolbook L"/>
              </a:rPr>
              <a:t>in small</a:t>
            </a:r>
            <a:r>
              <a:rPr sz="2400" spc="-45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jaws</a:t>
            </a:r>
            <a:endParaRPr sz="2400">
              <a:latin typeface="Century Schoolbook L"/>
              <a:cs typeface="Century Schoolbook 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1869" y="3205479"/>
            <a:ext cx="4220210" cy="1275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0520" indent="-337820">
              <a:lnSpc>
                <a:spcPct val="100000"/>
              </a:lnSpc>
              <a:spcBef>
                <a:spcPts val="100"/>
              </a:spcBef>
              <a:buFont typeface="DejaVu Sans"/>
              <a:buChar char=""/>
              <a:tabLst>
                <a:tab pos="35052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results in crowding </a:t>
            </a:r>
            <a:r>
              <a:rPr sz="2400" dirty="0">
                <a:latin typeface="Century Schoolbook L"/>
                <a:cs typeface="Century Schoolbook L"/>
              </a:rPr>
              <a:t>of</a:t>
            </a:r>
            <a:r>
              <a:rPr sz="2400" spc="-5" dirty="0">
                <a:latin typeface="Century Schoolbook L"/>
                <a:cs typeface="Century Schoolbook L"/>
              </a:rPr>
              <a:t> </a:t>
            </a:r>
            <a:r>
              <a:rPr sz="2400" spc="-250" dirty="0">
                <a:latin typeface="Century Schoolbook L"/>
                <a:cs typeface="Century Schoolbook L"/>
              </a:rPr>
              <a:t>teeth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DejaVu Sans"/>
              <a:buChar char=""/>
            </a:pPr>
            <a:endParaRPr sz="3150">
              <a:latin typeface="Century Schoolbook L"/>
              <a:cs typeface="Century Schoolbook L"/>
            </a:endParaRPr>
          </a:p>
          <a:p>
            <a:pPr marL="350520" indent="-337820">
              <a:lnSpc>
                <a:spcPct val="100000"/>
              </a:lnSpc>
              <a:buFont typeface="DejaVu Sans"/>
              <a:buChar char=""/>
              <a:tabLst>
                <a:tab pos="35052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insufficient arch</a:t>
            </a:r>
            <a:r>
              <a:rPr sz="2400" spc="-15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space</a:t>
            </a:r>
            <a:endParaRPr sz="2400">
              <a:latin typeface="Century Schoolbook L"/>
              <a:cs typeface="Century Schoolbook 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7200" y="381000"/>
            <a:ext cx="5334000" cy="1555750"/>
          </a:xfrm>
          <a:prstGeom prst="rect">
            <a:avLst/>
          </a:prstGeom>
          <a:solidFill>
            <a:srgbClr val="FF0066"/>
          </a:solidFill>
        </p:spPr>
        <p:txBody>
          <a:bodyPr vert="horz" wrap="square" lIns="0" tIns="3302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260"/>
              </a:spcBef>
            </a:pPr>
            <a:r>
              <a:rPr sz="3200" b="1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(2) Relative</a:t>
            </a:r>
            <a:r>
              <a:rPr sz="3200" b="1" spc="-35" dirty="0">
                <a:solidFill>
                  <a:srgbClr val="FFFFFF"/>
                </a:solidFill>
                <a:latin typeface="Century Schoolbook L"/>
                <a:cs typeface="Century Schoolbook L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Generalized</a:t>
            </a:r>
            <a:endParaRPr sz="32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700">
              <a:latin typeface="Century Schoolbook L"/>
              <a:cs typeface="Century Schoolbook L"/>
            </a:endParaRPr>
          </a:p>
          <a:p>
            <a:pPr marL="793750">
              <a:lnSpc>
                <a:spcPct val="100000"/>
              </a:lnSpc>
            </a:pPr>
            <a:r>
              <a:rPr sz="3200" b="1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Macrodontia</a:t>
            </a:r>
            <a:endParaRPr sz="3200">
              <a:latin typeface="Century Schoolbook L"/>
              <a:cs typeface="Century Schoolbook L"/>
            </a:endParaRPr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00600" y="3657600"/>
            <a:ext cx="3837940" cy="2590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83869" y="1880870"/>
            <a:ext cx="3594100" cy="2599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1160" indent="-327660">
              <a:lnSpc>
                <a:spcPct val="100000"/>
              </a:lnSpc>
              <a:spcBef>
                <a:spcPts val="100"/>
              </a:spcBef>
              <a:buFont typeface="DejaVu Sans"/>
              <a:buChar char=""/>
              <a:tabLst>
                <a:tab pos="39116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uncommon</a:t>
            </a:r>
            <a:r>
              <a:rPr sz="2400" spc="-15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condition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DejaVu Sans"/>
              <a:buChar char=""/>
            </a:pPr>
            <a:endParaRPr sz="3150">
              <a:latin typeface="Century Schoolbook L"/>
              <a:cs typeface="Century Schoolbook L"/>
            </a:endParaRPr>
          </a:p>
          <a:p>
            <a:pPr marL="391160" indent="-327660">
              <a:lnSpc>
                <a:spcPct val="100000"/>
              </a:lnSpc>
              <a:buFont typeface="DejaVu Sans"/>
              <a:buChar char=""/>
              <a:tabLst>
                <a:tab pos="39116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unknown</a:t>
            </a:r>
            <a:r>
              <a:rPr sz="2400" spc="-20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etiology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60"/>
              </a:spcBef>
              <a:buFont typeface="DejaVu Sans"/>
              <a:buChar char=""/>
            </a:pPr>
            <a:endParaRPr sz="2650">
              <a:latin typeface="Century Schoolbook L"/>
              <a:cs typeface="Century Schoolbook L"/>
            </a:endParaRPr>
          </a:p>
          <a:p>
            <a:pPr marL="405130" marR="43180" indent="-341630">
              <a:lnSpc>
                <a:spcPct val="120800"/>
              </a:lnSpc>
              <a:buFont typeface="DejaVu Sans"/>
              <a:buChar char=""/>
              <a:tabLst>
                <a:tab pos="391160" algn="l"/>
              </a:tabLst>
            </a:pPr>
            <a:r>
              <a:rPr sz="2400" spc="-10" dirty="0">
                <a:latin typeface="Century Schoolbook L"/>
                <a:cs typeface="Century Schoolbook L"/>
              </a:rPr>
              <a:t>usually </a:t>
            </a:r>
            <a:r>
              <a:rPr sz="2400" spc="-5" dirty="0">
                <a:latin typeface="Century Schoolbook L"/>
                <a:cs typeface="Century Schoolbook L"/>
              </a:rPr>
              <a:t>seen with  mandibular 3</a:t>
            </a:r>
            <a:r>
              <a:rPr sz="2100" spc="-7" baseline="27777" dirty="0">
                <a:latin typeface="Century Schoolbook L"/>
                <a:cs typeface="Century Schoolbook L"/>
              </a:rPr>
              <a:t>rd</a:t>
            </a:r>
            <a:r>
              <a:rPr sz="2100" spc="315" baseline="27777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molars</a:t>
            </a:r>
            <a:endParaRPr sz="2400">
              <a:latin typeface="Century Schoolbook L"/>
              <a:cs typeface="Century Schoolbook 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5334000" cy="1069340"/>
          </a:xfrm>
          <a:prstGeom prst="rect">
            <a:avLst/>
          </a:prstGeom>
          <a:solidFill>
            <a:srgbClr val="FF0066"/>
          </a:solidFill>
        </p:spPr>
        <p:txBody>
          <a:bodyPr vert="horz" wrap="square" lIns="0" tIns="55244" rIns="0" bIns="0" rtlCol="0">
            <a:spAutoFit/>
          </a:bodyPr>
          <a:lstStyle/>
          <a:p>
            <a:pPr marL="793750" marR="1263650" indent="-703580">
              <a:lnSpc>
                <a:spcPts val="3779"/>
              </a:lnSpc>
              <a:spcBef>
                <a:spcPts val="434"/>
              </a:spcBef>
            </a:pP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(3) Focal/Localized  Macrodontia</a:t>
            </a:r>
            <a:endParaRPr sz="3200">
              <a:latin typeface="Century Schoolbook L"/>
              <a:cs typeface="Century Schoolbook 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38200" y="4725670"/>
            <a:ext cx="3505200" cy="18770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867400" y="685800"/>
            <a:ext cx="2895600" cy="2667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15000" y="3582670"/>
            <a:ext cx="2895600" cy="26454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93700" y="1634490"/>
            <a:ext cx="5147310" cy="3041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3860" indent="-327660">
              <a:lnSpc>
                <a:spcPct val="100000"/>
              </a:lnSpc>
              <a:spcBef>
                <a:spcPts val="100"/>
              </a:spcBef>
              <a:buFont typeface="DejaVu Sans"/>
              <a:buChar char=""/>
              <a:tabLst>
                <a:tab pos="40386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(1) Size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DejaVu Sans"/>
              <a:buChar char=""/>
            </a:pPr>
            <a:endParaRPr sz="3150">
              <a:latin typeface="Century Schoolbook L"/>
              <a:cs typeface="Century Schoolbook L"/>
            </a:endParaRPr>
          </a:p>
          <a:p>
            <a:pPr marL="403860" indent="-327660">
              <a:lnSpc>
                <a:spcPct val="100000"/>
              </a:lnSpc>
              <a:buFont typeface="DejaVu Sans"/>
              <a:buChar char=""/>
              <a:tabLst>
                <a:tab pos="40386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(2) Number and</a:t>
            </a:r>
            <a:r>
              <a:rPr sz="2400" spc="-10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Eruption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DejaVu Sans"/>
              <a:buChar char=""/>
            </a:pPr>
            <a:endParaRPr sz="3150">
              <a:latin typeface="Century Schoolbook L"/>
              <a:cs typeface="Century Schoolbook L"/>
            </a:endParaRPr>
          </a:p>
          <a:p>
            <a:pPr marL="403860" indent="-327660">
              <a:lnSpc>
                <a:spcPct val="100000"/>
              </a:lnSpc>
              <a:buFont typeface="DejaVu Sans"/>
              <a:buChar char=""/>
              <a:tabLst>
                <a:tab pos="40386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(3) Shape/Form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DejaVu Sans"/>
              <a:buChar char=""/>
            </a:pPr>
            <a:endParaRPr sz="3150">
              <a:latin typeface="Century Schoolbook L"/>
              <a:cs typeface="Century Schoolbook L"/>
            </a:endParaRPr>
          </a:p>
          <a:p>
            <a:pPr marL="403860" indent="-327660">
              <a:lnSpc>
                <a:spcPct val="100000"/>
              </a:lnSpc>
              <a:spcBef>
                <a:spcPts val="5"/>
              </a:spcBef>
              <a:buFont typeface="DejaVu Sans"/>
              <a:buChar char=""/>
              <a:tabLst>
                <a:tab pos="40386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(4) Defects </a:t>
            </a:r>
            <a:r>
              <a:rPr sz="2400" dirty="0">
                <a:latin typeface="Century Schoolbook L"/>
                <a:cs typeface="Century Schoolbook L"/>
              </a:rPr>
              <a:t>of </a:t>
            </a:r>
            <a:r>
              <a:rPr sz="2400" spc="-5" dirty="0">
                <a:latin typeface="Century Schoolbook L"/>
                <a:cs typeface="Century Schoolbook L"/>
              </a:rPr>
              <a:t>Enamel and</a:t>
            </a:r>
            <a:r>
              <a:rPr sz="2400" spc="5" dirty="0">
                <a:latin typeface="Century Schoolbook L"/>
                <a:cs typeface="Century Schoolbook L"/>
              </a:rPr>
              <a:t> </a:t>
            </a:r>
            <a:r>
              <a:rPr sz="2400" spc="-150" dirty="0">
                <a:latin typeface="Century Schoolbook L"/>
                <a:cs typeface="Century Schoolbook L"/>
              </a:rPr>
              <a:t>Dentin</a:t>
            </a:r>
            <a:endParaRPr sz="2400">
              <a:latin typeface="Century Schoolbook L"/>
              <a:cs typeface="Century Schoolbook 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5943600" cy="1069340"/>
          </a:xfrm>
          <a:prstGeom prst="rect">
            <a:avLst/>
          </a:prstGeom>
          <a:solidFill>
            <a:srgbClr val="0000FF"/>
          </a:solidFill>
        </p:spPr>
        <p:txBody>
          <a:bodyPr vert="horz" wrap="square" lIns="0" tIns="55244" rIns="0" bIns="0" rtlCol="0">
            <a:spAutoFit/>
          </a:bodyPr>
          <a:lstStyle/>
          <a:p>
            <a:pPr marL="90170" marR="2662555">
              <a:lnSpc>
                <a:spcPts val="3779"/>
              </a:lnSpc>
              <a:spcBef>
                <a:spcPts val="434"/>
              </a:spcBef>
            </a:pPr>
            <a:r>
              <a:rPr sz="3200" i="0" spc="-10" dirty="0">
                <a:solidFill>
                  <a:srgbClr val="FFFFFF"/>
                </a:solidFill>
                <a:latin typeface="Century Schoolbook L"/>
                <a:cs typeface="Century Schoolbook L"/>
              </a:rPr>
              <a:t>D</a:t>
            </a: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e</a:t>
            </a:r>
            <a:r>
              <a:rPr sz="3200" i="0" spc="5" dirty="0">
                <a:solidFill>
                  <a:srgbClr val="FFFFFF"/>
                </a:solidFill>
                <a:latin typeface="Century Schoolbook L"/>
                <a:cs typeface="Century Schoolbook L"/>
              </a:rPr>
              <a:t>v</a:t>
            </a:r>
            <a:r>
              <a:rPr sz="3200" i="0" spc="-10" dirty="0">
                <a:solidFill>
                  <a:srgbClr val="FFFFFF"/>
                </a:solidFill>
                <a:latin typeface="Century Schoolbook L"/>
                <a:cs typeface="Century Schoolbook L"/>
              </a:rPr>
              <a:t>elo</a:t>
            </a: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p</a:t>
            </a:r>
            <a:r>
              <a:rPr sz="3200" i="0" dirty="0">
                <a:solidFill>
                  <a:srgbClr val="FFFFFF"/>
                </a:solidFill>
                <a:latin typeface="Century Schoolbook L"/>
                <a:cs typeface="Century Schoolbook L"/>
              </a:rPr>
              <a:t>m</a:t>
            </a:r>
            <a:r>
              <a:rPr sz="3200" i="0" spc="-10" dirty="0">
                <a:solidFill>
                  <a:srgbClr val="FFFFFF"/>
                </a:solidFill>
                <a:latin typeface="Century Schoolbook L"/>
                <a:cs typeface="Century Schoolbook L"/>
              </a:rPr>
              <a:t>e</a:t>
            </a:r>
            <a:r>
              <a:rPr sz="3200" i="0" spc="5" dirty="0">
                <a:solidFill>
                  <a:srgbClr val="FFFFFF"/>
                </a:solidFill>
                <a:latin typeface="Century Schoolbook L"/>
                <a:cs typeface="Century Schoolbook L"/>
              </a:rPr>
              <a:t>n</a:t>
            </a: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t</a:t>
            </a:r>
            <a:r>
              <a:rPr sz="3200" i="0" spc="-15" dirty="0">
                <a:solidFill>
                  <a:srgbClr val="FFFFFF"/>
                </a:solidFill>
                <a:latin typeface="Century Schoolbook L"/>
                <a:cs typeface="Century Schoolbook L"/>
              </a:rPr>
              <a:t>a</a:t>
            </a:r>
            <a:r>
              <a:rPr sz="3200" i="0" dirty="0">
                <a:solidFill>
                  <a:srgbClr val="FFFFFF"/>
                </a:solidFill>
                <a:latin typeface="Century Schoolbook L"/>
                <a:cs typeface="Century Schoolbook L"/>
              </a:rPr>
              <a:t>l  </a:t>
            </a: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Disturbances</a:t>
            </a:r>
            <a:endParaRPr sz="3200">
              <a:latin typeface="Century Schoolbook L"/>
              <a:cs typeface="Century Schoolbook 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181600" y="1601469"/>
            <a:ext cx="2514600" cy="16967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0369" y="1634490"/>
            <a:ext cx="2206625" cy="1273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7190" indent="-326390">
              <a:lnSpc>
                <a:spcPct val="100000"/>
              </a:lnSpc>
              <a:spcBef>
                <a:spcPts val="100"/>
              </a:spcBef>
              <a:buFont typeface="DejaVu Sans"/>
              <a:buChar char=""/>
              <a:tabLst>
                <a:tab pos="377190" algn="l"/>
              </a:tabLst>
            </a:pPr>
            <a:r>
              <a:rPr sz="2400" spc="-35" dirty="0">
                <a:latin typeface="Century Schoolbook L"/>
                <a:cs typeface="Century Schoolbook L"/>
              </a:rPr>
              <a:t>Microdontia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DejaVu Sans"/>
              <a:buChar char=""/>
            </a:pPr>
            <a:endParaRPr sz="3150">
              <a:latin typeface="Century Schoolbook L"/>
              <a:cs typeface="Century Schoolbook L"/>
            </a:endParaRPr>
          </a:p>
          <a:p>
            <a:pPr marL="377190" indent="-326390">
              <a:lnSpc>
                <a:spcPct val="100000"/>
              </a:lnSpc>
              <a:buFont typeface="DejaVu Sans"/>
              <a:buChar char=""/>
              <a:tabLst>
                <a:tab pos="377190" algn="l"/>
              </a:tabLst>
            </a:pPr>
            <a:r>
              <a:rPr sz="2400" spc="-90" dirty="0">
                <a:latin typeface="Century Schoolbook L"/>
                <a:cs typeface="Century Schoolbook L"/>
              </a:rPr>
              <a:t>Macrodontia</a:t>
            </a:r>
            <a:endParaRPr sz="2400">
              <a:latin typeface="Century Schoolbook L"/>
              <a:cs typeface="Century Schoolbook 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1143000" cy="762000"/>
          </a:xfrm>
          <a:prstGeom prst="rect">
            <a:avLst/>
          </a:prstGeom>
          <a:solidFill>
            <a:srgbClr val="FF0066"/>
          </a:solidFill>
        </p:spPr>
        <p:txBody>
          <a:bodyPr vert="horz" wrap="square" lIns="0" tIns="3302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260"/>
              </a:spcBef>
            </a:pP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Size</a:t>
            </a:r>
            <a:endParaRPr sz="3200">
              <a:latin typeface="Century Schoolbook L"/>
              <a:cs typeface="Century Schoolbook 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114800" y="3581400"/>
            <a:ext cx="3837940" cy="2590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14800" y="609600"/>
            <a:ext cx="4064000" cy="2514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4970" y="1634490"/>
            <a:ext cx="4342130" cy="4366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2590" indent="-326390">
              <a:lnSpc>
                <a:spcPct val="100000"/>
              </a:lnSpc>
              <a:spcBef>
                <a:spcPts val="100"/>
              </a:spcBef>
              <a:buFont typeface="DejaVu Sans"/>
              <a:buChar char=""/>
              <a:tabLst>
                <a:tab pos="40259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Microdontia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DejaVu Sans"/>
              <a:buChar char=""/>
            </a:pPr>
            <a:endParaRPr sz="2700">
              <a:latin typeface="Century Schoolbook L"/>
              <a:cs typeface="Century Schoolbook L"/>
            </a:endParaRPr>
          </a:p>
          <a:p>
            <a:pPr marL="1386840" marR="545465" lvl="1" indent="-853440">
              <a:lnSpc>
                <a:spcPct val="120500"/>
              </a:lnSpc>
              <a:buFont typeface="DejaVu Sans"/>
              <a:buChar char=""/>
              <a:tabLst>
                <a:tab pos="871219" algn="l"/>
              </a:tabLst>
            </a:pPr>
            <a:r>
              <a:rPr sz="2400" dirty="0">
                <a:latin typeface="Century Schoolbook L"/>
                <a:cs typeface="Century Schoolbook L"/>
              </a:rPr>
              <a:t>(1) </a:t>
            </a:r>
            <a:r>
              <a:rPr sz="2400" spc="-5" dirty="0">
                <a:latin typeface="Century Schoolbook L"/>
                <a:cs typeface="Century Schoolbook L"/>
              </a:rPr>
              <a:t>True </a:t>
            </a:r>
            <a:r>
              <a:rPr sz="2400" spc="-130" dirty="0">
                <a:latin typeface="Century Schoolbook L"/>
                <a:cs typeface="Century Schoolbook L"/>
              </a:rPr>
              <a:t>Generalized  </a:t>
            </a:r>
            <a:r>
              <a:rPr sz="2400" spc="-5" dirty="0">
                <a:latin typeface="Century Schoolbook L"/>
                <a:cs typeface="Century Schoolbook L"/>
              </a:rPr>
              <a:t>Microdontia</a:t>
            </a:r>
            <a:endParaRPr sz="2400">
              <a:latin typeface="Century Schoolbook L"/>
              <a:cs typeface="Century Schoolbook L"/>
            </a:endParaRPr>
          </a:p>
          <a:p>
            <a:pPr lvl="1">
              <a:lnSpc>
                <a:spcPct val="100000"/>
              </a:lnSpc>
              <a:spcBef>
                <a:spcPts val="60"/>
              </a:spcBef>
              <a:buFont typeface="DejaVu Sans"/>
              <a:buChar char=""/>
            </a:pPr>
            <a:endParaRPr sz="2650">
              <a:latin typeface="Century Schoolbook L"/>
              <a:cs typeface="Century Schoolbook L"/>
            </a:endParaRPr>
          </a:p>
          <a:p>
            <a:pPr marL="1386840" marR="55880" lvl="1" indent="-853440">
              <a:lnSpc>
                <a:spcPct val="120800"/>
              </a:lnSpc>
              <a:spcBef>
                <a:spcPts val="5"/>
              </a:spcBef>
              <a:buFont typeface="DejaVu Sans"/>
              <a:buChar char=""/>
              <a:tabLst>
                <a:tab pos="871219" algn="l"/>
              </a:tabLst>
            </a:pPr>
            <a:r>
              <a:rPr sz="2400" dirty="0">
                <a:latin typeface="Century Schoolbook L"/>
                <a:cs typeface="Century Schoolbook L"/>
              </a:rPr>
              <a:t>(2) </a:t>
            </a:r>
            <a:r>
              <a:rPr sz="2400" spc="-5" dirty="0">
                <a:latin typeface="Century Schoolbook L"/>
                <a:cs typeface="Century Schoolbook L"/>
              </a:rPr>
              <a:t>Relative </a:t>
            </a:r>
            <a:r>
              <a:rPr sz="2400" spc="-125" dirty="0">
                <a:latin typeface="Century Schoolbook L"/>
                <a:cs typeface="Century Schoolbook L"/>
              </a:rPr>
              <a:t>Generalized  </a:t>
            </a:r>
            <a:r>
              <a:rPr sz="2400" spc="-5" dirty="0">
                <a:latin typeface="Century Schoolbook L"/>
                <a:cs typeface="Century Schoolbook L"/>
              </a:rPr>
              <a:t>Microdontia</a:t>
            </a:r>
            <a:endParaRPr sz="2400">
              <a:latin typeface="Century Schoolbook L"/>
              <a:cs typeface="Century Schoolbook L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Font typeface="DejaVu Sans"/>
              <a:buChar char=""/>
            </a:pPr>
            <a:endParaRPr sz="2650">
              <a:latin typeface="Century Schoolbook L"/>
              <a:cs typeface="Century Schoolbook L"/>
            </a:endParaRPr>
          </a:p>
          <a:p>
            <a:pPr marL="1386840" marR="468630" lvl="1" indent="-853440">
              <a:lnSpc>
                <a:spcPct val="120800"/>
              </a:lnSpc>
              <a:buFont typeface="DejaVu Sans"/>
              <a:buChar char=""/>
              <a:tabLst>
                <a:tab pos="871219" algn="l"/>
              </a:tabLst>
            </a:pPr>
            <a:r>
              <a:rPr sz="2400" dirty="0">
                <a:latin typeface="Century Schoolbook L"/>
                <a:cs typeface="Century Schoolbook L"/>
              </a:rPr>
              <a:t>(3) </a:t>
            </a:r>
            <a:r>
              <a:rPr sz="2400" spc="-5" dirty="0">
                <a:latin typeface="Century Schoolbook L"/>
                <a:cs typeface="Century Schoolbook L"/>
              </a:rPr>
              <a:t>Focal </a:t>
            </a:r>
            <a:r>
              <a:rPr sz="2400" spc="-10" dirty="0">
                <a:latin typeface="Century Schoolbook L"/>
                <a:cs typeface="Century Schoolbook L"/>
              </a:rPr>
              <a:t>or </a:t>
            </a:r>
            <a:r>
              <a:rPr sz="2400" spc="-155" dirty="0">
                <a:latin typeface="Century Schoolbook L"/>
                <a:cs typeface="Century Schoolbook L"/>
              </a:rPr>
              <a:t>Localized  </a:t>
            </a:r>
            <a:r>
              <a:rPr sz="2400" spc="-5" dirty="0">
                <a:latin typeface="Century Schoolbook L"/>
                <a:cs typeface="Century Schoolbook L"/>
              </a:rPr>
              <a:t>Microdontia</a:t>
            </a:r>
            <a:endParaRPr sz="2400">
              <a:latin typeface="Century Schoolbook L"/>
              <a:cs typeface="Century Schoolbook 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1066800" cy="762000"/>
          </a:xfrm>
          <a:prstGeom prst="rect">
            <a:avLst/>
          </a:prstGeom>
          <a:solidFill>
            <a:srgbClr val="FF0066"/>
          </a:solidFill>
        </p:spPr>
        <p:txBody>
          <a:bodyPr vert="horz" wrap="square" lIns="0" tIns="3302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260"/>
              </a:spcBef>
            </a:pP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Size</a:t>
            </a:r>
            <a:endParaRPr sz="3200">
              <a:latin typeface="Century Schoolbook L"/>
              <a:cs typeface="Century Schoolbook L"/>
            </a:endParaRP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00600" y="3810000"/>
            <a:ext cx="3657600" cy="2743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09269" y="1804670"/>
            <a:ext cx="4010660" cy="9093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9730" marR="30480" indent="-341630">
              <a:lnSpc>
                <a:spcPct val="120800"/>
              </a:lnSpc>
              <a:spcBef>
                <a:spcPts val="100"/>
              </a:spcBef>
            </a:pPr>
            <a:r>
              <a:rPr sz="3600" spc="1177" baseline="5787" dirty="0">
                <a:latin typeface="DejaVu Sans"/>
                <a:cs typeface="DejaVu Sans"/>
              </a:rPr>
              <a:t></a:t>
            </a:r>
            <a:r>
              <a:rPr sz="3600" spc="-157" baseline="5787" dirty="0">
                <a:latin typeface="DejaVu Sans"/>
                <a:cs typeface="DejaVu Sans"/>
              </a:rPr>
              <a:t> </a:t>
            </a:r>
            <a:r>
              <a:rPr sz="2400" spc="-10" dirty="0">
                <a:latin typeface="Century Schoolbook L"/>
                <a:cs typeface="Century Schoolbook L"/>
              </a:rPr>
              <a:t>all </a:t>
            </a:r>
            <a:r>
              <a:rPr sz="2400" spc="-5" dirty="0">
                <a:latin typeface="Century Schoolbook L"/>
                <a:cs typeface="Century Schoolbook L"/>
              </a:rPr>
              <a:t>teeth are smaller </a:t>
            </a:r>
            <a:r>
              <a:rPr sz="2400" spc="-320" dirty="0">
                <a:latin typeface="Century Schoolbook L"/>
                <a:cs typeface="Century Schoolbook L"/>
              </a:rPr>
              <a:t>than  </a:t>
            </a:r>
            <a:r>
              <a:rPr sz="2400" spc="-5" dirty="0">
                <a:latin typeface="Century Schoolbook L"/>
                <a:cs typeface="Century Schoolbook L"/>
              </a:rPr>
              <a:t>normal</a:t>
            </a:r>
            <a:endParaRPr sz="2400">
              <a:latin typeface="Century Schoolbook L"/>
              <a:cs typeface="Century Schoolbook 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3869" y="3129279"/>
            <a:ext cx="3505200" cy="2675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5130" marR="30480" indent="-341630">
              <a:lnSpc>
                <a:spcPct val="120800"/>
              </a:lnSpc>
              <a:spcBef>
                <a:spcPts val="100"/>
              </a:spcBef>
              <a:buFont typeface="DejaVu Sans"/>
              <a:buChar char=""/>
              <a:tabLst>
                <a:tab pos="39116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occur in some cases </a:t>
            </a:r>
            <a:r>
              <a:rPr sz="2400" spc="-640" dirty="0">
                <a:latin typeface="Century Schoolbook L"/>
                <a:cs typeface="Century Schoolbook L"/>
              </a:rPr>
              <a:t>of  </a:t>
            </a:r>
            <a:r>
              <a:rPr sz="2400" spc="-5" dirty="0">
                <a:latin typeface="Century Schoolbook L"/>
                <a:cs typeface="Century Schoolbook L"/>
              </a:rPr>
              <a:t>pituitary</a:t>
            </a:r>
            <a:r>
              <a:rPr sz="2400" spc="-20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dawrfism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DejaVu Sans"/>
              <a:buChar char=""/>
            </a:pPr>
            <a:endParaRPr sz="3150">
              <a:latin typeface="Century Schoolbook L"/>
              <a:cs typeface="Century Schoolbook L"/>
            </a:endParaRPr>
          </a:p>
          <a:p>
            <a:pPr marL="391160" indent="-327660">
              <a:lnSpc>
                <a:spcPct val="100000"/>
              </a:lnSpc>
              <a:buFont typeface="DejaVu Sans"/>
              <a:buChar char=""/>
              <a:tabLst>
                <a:tab pos="39116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exceedingly</a:t>
            </a:r>
            <a:r>
              <a:rPr sz="2400" spc="-20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rare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DejaVu Sans"/>
              <a:buChar char=""/>
            </a:pPr>
            <a:endParaRPr sz="3150">
              <a:latin typeface="Century Schoolbook L"/>
              <a:cs typeface="Century Schoolbook L"/>
            </a:endParaRPr>
          </a:p>
          <a:p>
            <a:pPr marL="391160" indent="-327660">
              <a:lnSpc>
                <a:spcPct val="100000"/>
              </a:lnSpc>
              <a:buFont typeface="DejaVu Sans"/>
              <a:buChar char=""/>
              <a:tabLst>
                <a:tab pos="39116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teeth are well</a:t>
            </a:r>
            <a:r>
              <a:rPr sz="2400" spc="-25" dirty="0">
                <a:latin typeface="Century Schoolbook L"/>
                <a:cs typeface="Century Schoolbook L"/>
              </a:rPr>
              <a:t> </a:t>
            </a:r>
            <a:r>
              <a:rPr sz="2400" spc="-80" dirty="0">
                <a:latin typeface="Century Schoolbook L"/>
                <a:cs typeface="Century Schoolbook L"/>
              </a:rPr>
              <a:t>formed</a:t>
            </a:r>
            <a:endParaRPr sz="2400">
              <a:latin typeface="Century Schoolbook L"/>
              <a:cs typeface="Century Schoolbook 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7200" y="381000"/>
            <a:ext cx="4572000" cy="1555750"/>
          </a:xfrm>
          <a:custGeom>
            <a:avLst/>
            <a:gdLst/>
            <a:ahLst/>
            <a:cxnLst/>
            <a:rect l="l" t="t" r="r" b="b"/>
            <a:pathLst>
              <a:path w="4572000" h="1555750">
                <a:moveTo>
                  <a:pt x="4572000" y="0"/>
                </a:moveTo>
                <a:lnTo>
                  <a:pt x="0" y="0"/>
                </a:lnTo>
                <a:lnTo>
                  <a:pt x="0" y="1555750"/>
                </a:lnTo>
                <a:lnTo>
                  <a:pt x="4572000" y="1555750"/>
                </a:lnTo>
                <a:lnTo>
                  <a:pt x="4572000" y="0"/>
                </a:lnTo>
                <a:close/>
              </a:path>
            </a:pathLst>
          </a:custGeom>
          <a:solidFill>
            <a:srgbClr val="FF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57200" y="381000"/>
            <a:ext cx="4572000" cy="155575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260"/>
              </a:spcBef>
            </a:pPr>
            <a:r>
              <a:rPr sz="3200" b="1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(1) </a:t>
            </a:r>
            <a:r>
              <a:rPr sz="3200" b="1" dirty="0">
                <a:solidFill>
                  <a:srgbClr val="FFFFFF"/>
                </a:solidFill>
                <a:latin typeface="Century Schoolbook L"/>
                <a:cs typeface="Century Schoolbook L"/>
              </a:rPr>
              <a:t>True</a:t>
            </a:r>
            <a:r>
              <a:rPr sz="3200" b="1" spc="-45" dirty="0">
                <a:solidFill>
                  <a:srgbClr val="FFFFFF"/>
                </a:solidFill>
                <a:latin typeface="Century Schoolbook L"/>
                <a:cs typeface="Century Schoolbook L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Generalized</a:t>
            </a:r>
            <a:endParaRPr sz="32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700">
              <a:latin typeface="Century Schoolbook L"/>
              <a:cs typeface="Century Schoolbook L"/>
            </a:endParaRPr>
          </a:p>
          <a:p>
            <a:pPr marR="370205" algn="ctr">
              <a:lnSpc>
                <a:spcPct val="100000"/>
              </a:lnSpc>
            </a:pPr>
            <a:r>
              <a:rPr sz="3200" b="1" dirty="0">
                <a:solidFill>
                  <a:srgbClr val="FFFFFF"/>
                </a:solidFill>
                <a:latin typeface="Century Schoolbook L"/>
                <a:cs typeface="Century Schoolbook L"/>
              </a:rPr>
              <a:t>Microdontia</a:t>
            </a:r>
            <a:endParaRPr sz="3200">
              <a:latin typeface="Century Schoolbook L"/>
              <a:cs typeface="Century Schoolbook 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648200" y="1447800"/>
            <a:ext cx="4090670" cy="228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9269" y="1804670"/>
            <a:ext cx="4822190" cy="9093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9730" marR="30480" indent="-341630">
              <a:lnSpc>
                <a:spcPct val="120800"/>
              </a:lnSpc>
              <a:spcBef>
                <a:spcPts val="100"/>
              </a:spcBef>
            </a:pPr>
            <a:r>
              <a:rPr sz="3600" spc="1177" baseline="5787" dirty="0">
                <a:latin typeface="DejaVu Sans"/>
                <a:cs typeface="DejaVu Sans"/>
              </a:rPr>
              <a:t></a:t>
            </a:r>
            <a:r>
              <a:rPr sz="3600" spc="-195" baseline="5787" dirty="0">
                <a:latin typeface="DejaVu Sans"/>
                <a:cs typeface="DejaVu Sans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normal or slightly smaller </a:t>
            </a:r>
            <a:r>
              <a:rPr sz="2400" spc="-315" dirty="0">
                <a:latin typeface="Century Schoolbook L"/>
                <a:cs typeface="Century Schoolbook L"/>
              </a:rPr>
              <a:t>than  </a:t>
            </a:r>
            <a:r>
              <a:rPr sz="2400" spc="-5" dirty="0">
                <a:latin typeface="Century Schoolbook L"/>
                <a:cs typeface="Century Schoolbook L"/>
              </a:rPr>
              <a:t>normal</a:t>
            </a:r>
            <a:r>
              <a:rPr sz="2400" spc="-15" dirty="0">
                <a:latin typeface="Century Schoolbook L"/>
                <a:cs typeface="Century Schoolbook L"/>
              </a:rPr>
              <a:t> </a:t>
            </a:r>
            <a:r>
              <a:rPr sz="2400" dirty="0">
                <a:latin typeface="Century Schoolbook L"/>
                <a:cs typeface="Century Schoolbook L"/>
              </a:rPr>
              <a:t>teeth</a:t>
            </a:r>
            <a:endParaRPr sz="2400">
              <a:latin typeface="Century Schoolbook L"/>
              <a:cs typeface="Century Schoolbook 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4669" y="3129279"/>
            <a:ext cx="4569460" cy="9093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330" marR="5080" indent="-341630">
              <a:lnSpc>
                <a:spcPct val="120800"/>
              </a:lnSpc>
              <a:spcBef>
                <a:spcPts val="100"/>
              </a:spcBef>
            </a:pPr>
            <a:r>
              <a:rPr sz="3600" spc="1177" baseline="5787" dirty="0">
                <a:latin typeface="DejaVu Sans"/>
                <a:cs typeface="DejaVu Sans"/>
              </a:rPr>
              <a:t> </a:t>
            </a:r>
            <a:r>
              <a:rPr sz="2400" spc="-5" dirty="0">
                <a:latin typeface="Century Schoolbook L"/>
                <a:cs typeface="Century Schoolbook L"/>
              </a:rPr>
              <a:t>are present in jaws that are  somewhat larger than</a:t>
            </a:r>
            <a:r>
              <a:rPr sz="2400" spc="-60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normal</a:t>
            </a:r>
            <a:endParaRPr sz="2400">
              <a:latin typeface="Century Schoolbook L"/>
              <a:cs typeface="Century Schoolbook 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7200" y="381000"/>
            <a:ext cx="5334000" cy="1555750"/>
          </a:xfrm>
          <a:prstGeom prst="rect">
            <a:avLst/>
          </a:prstGeom>
          <a:solidFill>
            <a:srgbClr val="FF0066"/>
          </a:solidFill>
        </p:spPr>
        <p:txBody>
          <a:bodyPr vert="horz" wrap="square" lIns="0" tIns="3302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260"/>
              </a:spcBef>
            </a:pPr>
            <a:r>
              <a:rPr sz="3200" b="1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(2) Relative</a:t>
            </a:r>
            <a:r>
              <a:rPr sz="3200" b="1" spc="-35" dirty="0">
                <a:solidFill>
                  <a:srgbClr val="FFFFFF"/>
                </a:solidFill>
                <a:latin typeface="Century Schoolbook L"/>
                <a:cs typeface="Century Schoolbook L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Generalized</a:t>
            </a:r>
            <a:endParaRPr sz="32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700">
              <a:latin typeface="Century Schoolbook L"/>
              <a:cs typeface="Century Schoolbook L"/>
            </a:endParaRPr>
          </a:p>
          <a:p>
            <a:pPr marL="793750">
              <a:lnSpc>
                <a:spcPct val="100000"/>
              </a:lnSpc>
            </a:pPr>
            <a:r>
              <a:rPr sz="3200" b="1" dirty="0">
                <a:solidFill>
                  <a:srgbClr val="FFFFFF"/>
                </a:solidFill>
                <a:latin typeface="Century Schoolbook L"/>
                <a:cs typeface="Century Schoolbook L"/>
              </a:rPr>
              <a:t>Microdontia</a:t>
            </a:r>
            <a:endParaRPr sz="3200">
              <a:latin typeface="Century Schoolbook L"/>
              <a:cs typeface="Century Schoolbook L"/>
            </a:endParaRP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3869" y="1880870"/>
            <a:ext cx="4384675" cy="3040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1160" indent="-327660">
              <a:lnSpc>
                <a:spcPct val="100000"/>
              </a:lnSpc>
              <a:spcBef>
                <a:spcPts val="100"/>
              </a:spcBef>
              <a:buFont typeface="DejaVu Sans"/>
              <a:buChar char=""/>
              <a:tabLst>
                <a:tab pos="39116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common</a:t>
            </a:r>
            <a:r>
              <a:rPr sz="2400" spc="-15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condition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DejaVu Sans"/>
              <a:buChar char=""/>
            </a:pPr>
            <a:endParaRPr sz="2650">
              <a:latin typeface="Century Schoolbook L"/>
              <a:cs typeface="Century Schoolbook L"/>
            </a:endParaRPr>
          </a:p>
          <a:p>
            <a:pPr marL="405130" marR="55880" indent="-341630">
              <a:lnSpc>
                <a:spcPct val="120800"/>
              </a:lnSpc>
              <a:buFont typeface="DejaVu Sans"/>
              <a:buChar char=""/>
              <a:tabLst>
                <a:tab pos="39116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affects </a:t>
            </a:r>
            <a:r>
              <a:rPr sz="2400" dirty="0">
                <a:latin typeface="Century Schoolbook L"/>
                <a:cs typeface="Century Schoolbook L"/>
              </a:rPr>
              <a:t>most often </a:t>
            </a:r>
            <a:r>
              <a:rPr sz="2400" spc="-145" dirty="0">
                <a:latin typeface="Century Schoolbook L"/>
                <a:cs typeface="Century Schoolbook L"/>
              </a:rPr>
              <a:t>maxillary  </a:t>
            </a:r>
            <a:r>
              <a:rPr sz="2400" spc="-5" dirty="0">
                <a:latin typeface="Century Schoolbook L"/>
                <a:cs typeface="Century Schoolbook L"/>
              </a:rPr>
              <a:t>lateral incisior </a:t>
            </a:r>
            <a:r>
              <a:rPr sz="2400" dirty="0">
                <a:latin typeface="Century Schoolbook L"/>
                <a:cs typeface="Century Schoolbook L"/>
              </a:rPr>
              <a:t>+ 3</a:t>
            </a:r>
            <a:r>
              <a:rPr sz="2100" baseline="27777" dirty="0">
                <a:latin typeface="Century Schoolbook L"/>
                <a:cs typeface="Century Schoolbook L"/>
              </a:rPr>
              <a:t>rd</a:t>
            </a:r>
            <a:r>
              <a:rPr sz="2100" spc="382" baseline="27777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molar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DejaVu Sans"/>
              <a:buChar char=""/>
            </a:pPr>
            <a:endParaRPr sz="2700">
              <a:latin typeface="Century Schoolbook L"/>
              <a:cs typeface="Century Schoolbook L"/>
            </a:endParaRPr>
          </a:p>
          <a:p>
            <a:pPr marL="405130" marR="59690" indent="-341630">
              <a:lnSpc>
                <a:spcPct val="120500"/>
              </a:lnSpc>
              <a:spcBef>
                <a:spcPts val="5"/>
              </a:spcBef>
              <a:buFont typeface="DejaVu Sans"/>
              <a:buChar char=""/>
              <a:tabLst>
                <a:tab pos="39116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these </a:t>
            </a:r>
            <a:r>
              <a:rPr sz="2400" dirty="0">
                <a:latin typeface="Century Schoolbook L"/>
                <a:cs typeface="Century Schoolbook L"/>
              </a:rPr>
              <a:t>2 </a:t>
            </a:r>
            <a:r>
              <a:rPr sz="2400" spc="-5" dirty="0">
                <a:latin typeface="Century Schoolbook L"/>
                <a:cs typeface="Century Schoolbook L"/>
              </a:rPr>
              <a:t>teeth are </a:t>
            </a:r>
            <a:r>
              <a:rPr sz="2400" dirty="0">
                <a:latin typeface="Century Schoolbook L"/>
                <a:cs typeface="Century Schoolbook L"/>
              </a:rPr>
              <a:t>most </a:t>
            </a:r>
            <a:r>
              <a:rPr sz="2400" spc="-254" dirty="0">
                <a:latin typeface="Century Schoolbook L"/>
                <a:cs typeface="Century Schoolbook L"/>
              </a:rPr>
              <a:t>often  </a:t>
            </a:r>
            <a:r>
              <a:rPr sz="2400" spc="-5" dirty="0">
                <a:latin typeface="Century Schoolbook L"/>
                <a:cs typeface="Century Schoolbook L"/>
              </a:rPr>
              <a:t>congenitally</a:t>
            </a:r>
            <a:r>
              <a:rPr sz="2400" spc="-10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missing</a:t>
            </a:r>
            <a:endParaRPr sz="2400">
              <a:latin typeface="Century Schoolbook L"/>
              <a:cs typeface="Century Schoolbook 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5334000" cy="1069340"/>
          </a:xfrm>
          <a:prstGeom prst="rect">
            <a:avLst/>
          </a:prstGeom>
          <a:solidFill>
            <a:srgbClr val="FF0066"/>
          </a:solidFill>
        </p:spPr>
        <p:txBody>
          <a:bodyPr vert="horz" wrap="square" lIns="0" tIns="55244" rIns="0" bIns="0" rtlCol="0">
            <a:spAutoFit/>
          </a:bodyPr>
          <a:lstStyle/>
          <a:p>
            <a:pPr marL="793750" marR="1263650" indent="-703580">
              <a:lnSpc>
                <a:spcPts val="3779"/>
              </a:lnSpc>
              <a:spcBef>
                <a:spcPts val="434"/>
              </a:spcBef>
            </a:pP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(3) Focal/Localized  </a:t>
            </a:r>
            <a:r>
              <a:rPr sz="3200" i="0" dirty="0">
                <a:solidFill>
                  <a:srgbClr val="FFFFFF"/>
                </a:solidFill>
                <a:latin typeface="Century Schoolbook L"/>
                <a:cs typeface="Century Schoolbook L"/>
              </a:rPr>
              <a:t>Microdontia</a:t>
            </a:r>
            <a:endParaRPr sz="3200">
              <a:latin typeface="Century Schoolbook L"/>
              <a:cs typeface="Century Schoolbook 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876800" y="1524000"/>
            <a:ext cx="4064000" cy="2514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57800" y="4267200"/>
            <a:ext cx="3352800" cy="228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83869" y="1805940"/>
            <a:ext cx="4318635" cy="44411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05130" marR="220979" indent="-341630">
              <a:lnSpc>
                <a:spcPct val="120700"/>
              </a:lnSpc>
              <a:spcBef>
                <a:spcPts val="90"/>
              </a:spcBef>
              <a:buFont typeface="DejaVu Sans"/>
              <a:buChar char=""/>
              <a:tabLst>
                <a:tab pos="39116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common </a:t>
            </a:r>
            <a:r>
              <a:rPr sz="2400" dirty="0">
                <a:latin typeface="Century Schoolbook L"/>
                <a:cs typeface="Century Schoolbook L"/>
              </a:rPr>
              <a:t>forms of </a:t>
            </a:r>
            <a:r>
              <a:rPr sz="2400" spc="-150" dirty="0">
                <a:latin typeface="Century Schoolbook L"/>
                <a:cs typeface="Century Schoolbook L"/>
              </a:rPr>
              <a:t>localized  </a:t>
            </a:r>
            <a:r>
              <a:rPr sz="2400" spc="-5" dirty="0">
                <a:latin typeface="Century Schoolbook L"/>
                <a:cs typeface="Century Schoolbook L"/>
              </a:rPr>
              <a:t>microdontia </a:t>
            </a:r>
            <a:r>
              <a:rPr sz="2400" spc="-10" dirty="0">
                <a:latin typeface="Century Schoolbook L"/>
                <a:cs typeface="Century Schoolbook L"/>
              </a:rPr>
              <a:t>is </a:t>
            </a:r>
            <a:r>
              <a:rPr sz="2400" spc="-5" dirty="0">
                <a:latin typeface="Century Schoolbook L"/>
                <a:cs typeface="Century Schoolbook L"/>
              </a:rPr>
              <a:t>that which  affects </a:t>
            </a:r>
            <a:r>
              <a:rPr sz="2400" i="1" spc="-5" dirty="0">
                <a:latin typeface="Century Schoolbook L"/>
                <a:cs typeface="Century Schoolbook L"/>
              </a:rPr>
              <a:t>maxillary lateral  incisior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DejaVu Sans"/>
              <a:buChar char=""/>
            </a:pPr>
            <a:endParaRPr sz="3050">
              <a:latin typeface="Century Schoolbook L"/>
              <a:cs typeface="Century Schoolbook L"/>
            </a:endParaRPr>
          </a:p>
          <a:p>
            <a:pPr marL="858519" lvl="1" indent="-338455">
              <a:lnSpc>
                <a:spcPct val="100000"/>
              </a:lnSpc>
              <a:buFont typeface="DejaVu Sans"/>
              <a:buChar char=""/>
              <a:tabLst>
                <a:tab pos="858519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peg</a:t>
            </a:r>
            <a:r>
              <a:rPr sz="2400" spc="-10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lateral</a:t>
            </a:r>
            <a:endParaRPr sz="2400">
              <a:latin typeface="Century Schoolbook L"/>
              <a:cs typeface="Century Schoolbook L"/>
            </a:endParaRPr>
          </a:p>
          <a:p>
            <a:pPr lvl="1">
              <a:lnSpc>
                <a:spcPct val="100000"/>
              </a:lnSpc>
              <a:spcBef>
                <a:spcPts val="55"/>
              </a:spcBef>
              <a:buFont typeface="DejaVu Sans"/>
              <a:buChar char=""/>
            </a:pPr>
            <a:endParaRPr sz="2650">
              <a:latin typeface="Century Schoolbook L"/>
              <a:cs typeface="Century Schoolbook L"/>
            </a:endParaRPr>
          </a:p>
          <a:p>
            <a:pPr marL="775970" marR="43180" lvl="1" indent="-255270">
              <a:lnSpc>
                <a:spcPct val="120800"/>
              </a:lnSpc>
              <a:buFont typeface="DejaVu Sans"/>
              <a:buChar char=""/>
              <a:tabLst>
                <a:tab pos="858519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instead </a:t>
            </a:r>
            <a:r>
              <a:rPr sz="2400" dirty="0">
                <a:latin typeface="Century Schoolbook L"/>
                <a:cs typeface="Century Schoolbook L"/>
              </a:rPr>
              <a:t>of </a:t>
            </a:r>
            <a:r>
              <a:rPr sz="2400" spc="-5" dirty="0">
                <a:latin typeface="Century Schoolbook L"/>
                <a:cs typeface="Century Schoolbook L"/>
              </a:rPr>
              <a:t>parallel or  diverging mesial </a:t>
            </a:r>
            <a:r>
              <a:rPr sz="2400" dirty="0">
                <a:latin typeface="Century Schoolbook L"/>
                <a:cs typeface="Century Schoolbook L"/>
              </a:rPr>
              <a:t>+ </a:t>
            </a:r>
            <a:r>
              <a:rPr sz="2400" spc="-5" dirty="0">
                <a:latin typeface="Century Schoolbook L"/>
                <a:cs typeface="Century Schoolbook L"/>
              </a:rPr>
              <a:t>distal  surfaces</a:t>
            </a:r>
            <a:endParaRPr sz="2400">
              <a:latin typeface="Century Schoolbook L"/>
              <a:cs typeface="Century Schoolbook 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5334000" cy="1069340"/>
          </a:xfrm>
          <a:prstGeom prst="rect">
            <a:avLst/>
          </a:prstGeom>
          <a:solidFill>
            <a:srgbClr val="FF0066"/>
          </a:solidFill>
        </p:spPr>
        <p:txBody>
          <a:bodyPr vert="horz" wrap="square" lIns="0" tIns="55244" rIns="0" bIns="0" rtlCol="0">
            <a:spAutoFit/>
          </a:bodyPr>
          <a:lstStyle/>
          <a:p>
            <a:pPr marL="793750" marR="1263650" indent="-703580">
              <a:lnSpc>
                <a:spcPts val="3779"/>
              </a:lnSpc>
              <a:spcBef>
                <a:spcPts val="434"/>
              </a:spcBef>
            </a:pP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(3) Focal/Localized  </a:t>
            </a:r>
            <a:r>
              <a:rPr sz="3200" i="0" dirty="0">
                <a:solidFill>
                  <a:srgbClr val="FFFFFF"/>
                </a:solidFill>
                <a:latin typeface="Century Schoolbook L"/>
                <a:cs typeface="Century Schoolbook L"/>
              </a:rPr>
              <a:t>Microdontia</a:t>
            </a:r>
            <a:endParaRPr sz="3200">
              <a:latin typeface="Century Schoolbook L"/>
              <a:cs typeface="Century Schoolbook 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876800" y="1524000"/>
            <a:ext cx="4064000" cy="2514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57800" y="4267200"/>
            <a:ext cx="3352800" cy="228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41069" y="2077719"/>
            <a:ext cx="4011929" cy="3115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5130" marR="361950" indent="-341630">
              <a:lnSpc>
                <a:spcPct val="120500"/>
              </a:lnSpc>
              <a:spcBef>
                <a:spcPts val="100"/>
              </a:spcBef>
              <a:buFont typeface="DejaVu Sans"/>
              <a:buChar char=""/>
              <a:tabLst>
                <a:tab pos="40132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sides converge or </a:t>
            </a:r>
            <a:r>
              <a:rPr sz="2400" spc="-265" dirty="0">
                <a:latin typeface="Century Schoolbook L"/>
                <a:cs typeface="Century Schoolbook L"/>
              </a:rPr>
              <a:t>taper  </a:t>
            </a:r>
            <a:r>
              <a:rPr sz="2400" spc="-5" dirty="0">
                <a:latin typeface="Century Schoolbook L"/>
                <a:cs typeface="Century Schoolbook L"/>
              </a:rPr>
              <a:t>together</a:t>
            </a:r>
            <a:r>
              <a:rPr sz="2400" spc="-10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incisally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DejaVu Sans"/>
              <a:buChar char=""/>
            </a:pPr>
            <a:endParaRPr sz="3150">
              <a:latin typeface="Century Schoolbook L"/>
              <a:cs typeface="Century Schoolbook L"/>
            </a:endParaRPr>
          </a:p>
          <a:p>
            <a:pPr marL="401320" indent="-337820">
              <a:lnSpc>
                <a:spcPct val="100000"/>
              </a:lnSpc>
              <a:buFont typeface="DejaVu Sans"/>
              <a:buChar char=""/>
              <a:tabLst>
                <a:tab pos="40132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forms cone-shaped</a:t>
            </a:r>
            <a:r>
              <a:rPr sz="2400" spc="10" dirty="0">
                <a:latin typeface="Century Schoolbook L"/>
                <a:cs typeface="Century Schoolbook L"/>
              </a:rPr>
              <a:t> </a:t>
            </a:r>
            <a:r>
              <a:rPr sz="2400" spc="-175" dirty="0">
                <a:latin typeface="Century Schoolbook L"/>
                <a:cs typeface="Century Schoolbook L"/>
              </a:rPr>
              <a:t>crown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DejaVu Sans"/>
              <a:buChar char=""/>
            </a:pPr>
            <a:endParaRPr sz="2700">
              <a:latin typeface="Century Schoolbook L"/>
              <a:cs typeface="Century Schoolbook L"/>
            </a:endParaRPr>
          </a:p>
          <a:p>
            <a:pPr marL="405130" marR="68580" indent="-341630">
              <a:lnSpc>
                <a:spcPct val="120500"/>
              </a:lnSpc>
              <a:buFont typeface="DejaVu Sans"/>
              <a:buChar char=""/>
              <a:tabLst>
                <a:tab pos="401320" algn="l"/>
              </a:tabLst>
            </a:pPr>
            <a:r>
              <a:rPr sz="2400" dirty="0">
                <a:latin typeface="Century Schoolbook L"/>
                <a:cs typeface="Century Schoolbook L"/>
              </a:rPr>
              <a:t>root </a:t>
            </a:r>
            <a:r>
              <a:rPr sz="2400" spc="-10" dirty="0">
                <a:latin typeface="Century Schoolbook L"/>
                <a:cs typeface="Century Schoolbook L"/>
              </a:rPr>
              <a:t>is </a:t>
            </a:r>
            <a:r>
              <a:rPr sz="2400" spc="-5" dirty="0">
                <a:latin typeface="Century Schoolbook L"/>
                <a:cs typeface="Century Schoolbook L"/>
              </a:rPr>
              <a:t>frequently </a:t>
            </a:r>
            <a:r>
              <a:rPr sz="2400" spc="-195" dirty="0">
                <a:latin typeface="Century Schoolbook L"/>
                <a:cs typeface="Century Schoolbook L"/>
              </a:rPr>
              <a:t>shorter  </a:t>
            </a:r>
            <a:r>
              <a:rPr sz="2400" spc="-5" dirty="0">
                <a:latin typeface="Century Schoolbook L"/>
                <a:cs typeface="Century Schoolbook L"/>
              </a:rPr>
              <a:t>than</a:t>
            </a:r>
            <a:r>
              <a:rPr sz="2400" spc="-15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usual</a:t>
            </a:r>
            <a:endParaRPr sz="2400">
              <a:latin typeface="Century Schoolbook L"/>
              <a:cs typeface="Century Schoolbook 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5334000" cy="1069340"/>
          </a:xfrm>
          <a:prstGeom prst="rect">
            <a:avLst/>
          </a:prstGeom>
          <a:solidFill>
            <a:srgbClr val="FF0066"/>
          </a:solidFill>
        </p:spPr>
        <p:txBody>
          <a:bodyPr vert="horz" wrap="square" lIns="0" tIns="55244" rIns="0" bIns="0" rtlCol="0">
            <a:spAutoFit/>
          </a:bodyPr>
          <a:lstStyle/>
          <a:p>
            <a:pPr marL="793750" marR="1263650" indent="-703580">
              <a:lnSpc>
                <a:spcPts val="3779"/>
              </a:lnSpc>
              <a:spcBef>
                <a:spcPts val="434"/>
              </a:spcBef>
            </a:pP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(3) Focal/Localized  </a:t>
            </a:r>
            <a:r>
              <a:rPr sz="3200" i="0" dirty="0">
                <a:solidFill>
                  <a:srgbClr val="FFFFFF"/>
                </a:solidFill>
                <a:latin typeface="Century Schoolbook L"/>
                <a:cs typeface="Century Schoolbook L"/>
              </a:rPr>
              <a:t>Microdontia</a:t>
            </a:r>
            <a:endParaRPr sz="3200">
              <a:latin typeface="Century Schoolbook L"/>
              <a:cs typeface="Century Schoolbook 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876800" y="1524000"/>
            <a:ext cx="4064000" cy="2514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269</Words>
  <Application>Microsoft Office PowerPoint</Application>
  <PresentationFormat>On-screen Show (4:3)</PresentationFormat>
  <Paragraphs>87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Century Schoolbook L</vt:lpstr>
      <vt:lpstr>DejaVu Sans</vt:lpstr>
      <vt:lpstr>Nimbus Roman No9 L</vt:lpstr>
      <vt:lpstr>Office Theme</vt:lpstr>
      <vt:lpstr>L            DISTURBANCES  OF THE TEETH</vt:lpstr>
      <vt:lpstr>Developmental  Disturbances</vt:lpstr>
      <vt:lpstr>Size</vt:lpstr>
      <vt:lpstr>Size</vt:lpstr>
      <vt:lpstr>PowerPoint Presentation</vt:lpstr>
      <vt:lpstr>PowerPoint Presentation</vt:lpstr>
      <vt:lpstr>(3) Focal/Localized  Microdontia</vt:lpstr>
      <vt:lpstr>(3) Focal/Localized  Microdontia</vt:lpstr>
      <vt:lpstr>(3) Focal/Localized  Microdontia</vt:lpstr>
      <vt:lpstr>Size</vt:lpstr>
      <vt:lpstr>Size</vt:lpstr>
      <vt:lpstr>PowerPoint Presentation</vt:lpstr>
      <vt:lpstr>PowerPoint Presentation</vt:lpstr>
      <vt:lpstr>(3) Focal/Localized  Macrodontia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Cranial Nerves</dc:title>
  <dc:creator>rea</dc:creator>
  <cp:lastModifiedBy>dell</cp:lastModifiedBy>
  <cp:revision>2</cp:revision>
  <dcterms:created xsi:type="dcterms:W3CDTF">2020-08-16T08:03:43Z</dcterms:created>
  <dcterms:modified xsi:type="dcterms:W3CDTF">2020-08-16T19:03:42Z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2012-11-26T00:00:00Z</vt:filetime>
  </property>
  <property fmtid="{D5CDD505-2E9C-101B-9397-08002B2CF9AE}" pid="3" name="Creator">
    <vt:lpwstr>Impress</vt:lpwstr>
  </property>
  <property fmtid="{D5CDD505-2E9C-101B-9397-08002B2CF9AE}" pid="4" name="LastSaved">
    <vt:filetime>2012-11-26T00:00:00Z</vt:filetime>
  </property>
</Properties>
</file>