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60" r:id="rId2"/>
    <p:sldId id="261" r:id="rId3"/>
    <p:sldId id="256" r:id="rId4"/>
    <p:sldId id="257" r:id="rId5"/>
    <p:sldId id="262" r:id="rId6"/>
    <p:sldId id="258"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84"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6092" autoAdjust="0"/>
  </p:normalViewPr>
  <p:slideViewPr>
    <p:cSldViewPr>
      <p:cViewPr varScale="1">
        <p:scale>
          <a:sx n="71" d="100"/>
          <a:sy n="71" d="100"/>
        </p:scale>
        <p:origin x="-13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CE9B8-9D59-4BA3-8254-05C072918BA8}" type="doc">
      <dgm:prSet loTypeId="urn:microsoft.com/office/officeart/2005/8/layout/cycle2" loCatId="cycle" qsTypeId="urn:microsoft.com/office/officeart/2005/8/quickstyle/simple2" qsCatId="simple" csTypeId="urn:microsoft.com/office/officeart/2005/8/colors/accent0_1" csCatId="mainScheme" phldr="1"/>
      <dgm:spPr/>
      <dgm:t>
        <a:bodyPr/>
        <a:lstStyle/>
        <a:p>
          <a:endParaRPr lang="en-US"/>
        </a:p>
      </dgm:t>
    </dgm:pt>
    <dgm:pt modelId="{20867C56-89C9-4778-89E5-D6303ADBBEDB}">
      <dgm:prSet custT="1"/>
      <dgm:spPr/>
      <dgm:t>
        <a:bodyPr/>
        <a:lstStyle/>
        <a:p>
          <a:pPr rtl="0"/>
          <a:r>
            <a:rPr lang="en-US" sz="2000" b="1" i="1" dirty="0" smtClean="0"/>
            <a:t>Folkways</a:t>
          </a:r>
          <a:endParaRPr lang="en-US" sz="2000" b="1" dirty="0"/>
        </a:p>
      </dgm:t>
    </dgm:pt>
    <dgm:pt modelId="{35AA3511-BF96-41F3-B59D-863D54CC146A}" type="parTrans" cxnId="{93A57EA9-3AD2-4FA3-BC93-7B87B97B936D}">
      <dgm:prSet/>
      <dgm:spPr/>
      <dgm:t>
        <a:bodyPr/>
        <a:lstStyle/>
        <a:p>
          <a:endParaRPr lang="en-US" sz="3200"/>
        </a:p>
      </dgm:t>
    </dgm:pt>
    <dgm:pt modelId="{5185784D-9C27-4B2A-8D47-4AF80EEE2964}" type="sibTrans" cxnId="{93A57EA9-3AD2-4FA3-BC93-7B87B97B936D}">
      <dgm:prSet/>
      <dgm:spPr/>
      <dgm:t>
        <a:bodyPr/>
        <a:lstStyle/>
        <a:p>
          <a:endParaRPr lang="en-US" sz="3200"/>
        </a:p>
      </dgm:t>
    </dgm:pt>
    <dgm:pt modelId="{EE257620-37F6-4FCF-9159-71D9B886E426}">
      <dgm:prSet custT="1"/>
      <dgm:spPr/>
      <dgm:t>
        <a:bodyPr/>
        <a:lstStyle/>
        <a:p>
          <a:pPr rtl="0"/>
          <a:r>
            <a:rPr lang="en-US" sz="2000" b="1" i="1" dirty="0" smtClean="0"/>
            <a:t>Mores</a:t>
          </a:r>
          <a:r>
            <a:rPr lang="en-US" sz="2000" i="1" dirty="0" smtClean="0"/>
            <a:t> </a:t>
          </a:r>
          <a:endParaRPr lang="en-US" sz="2000" dirty="0"/>
        </a:p>
      </dgm:t>
    </dgm:pt>
    <dgm:pt modelId="{780C82EB-60D3-4D5C-A1D1-CE757718473C}" type="parTrans" cxnId="{177214CB-3486-48BE-ADE1-8AE8CD06E862}">
      <dgm:prSet/>
      <dgm:spPr/>
      <dgm:t>
        <a:bodyPr/>
        <a:lstStyle/>
        <a:p>
          <a:endParaRPr lang="en-US" sz="3200"/>
        </a:p>
      </dgm:t>
    </dgm:pt>
    <dgm:pt modelId="{AE4A20EE-FFDA-473F-939E-D63C8A3A8A9C}" type="sibTrans" cxnId="{177214CB-3486-48BE-ADE1-8AE8CD06E862}">
      <dgm:prSet/>
      <dgm:spPr/>
      <dgm:t>
        <a:bodyPr/>
        <a:lstStyle/>
        <a:p>
          <a:endParaRPr lang="en-US" sz="3200"/>
        </a:p>
      </dgm:t>
    </dgm:pt>
    <dgm:pt modelId="{716F913B-CAAD-474A-A192-0F07F2DA6D7E}">
      <dgm:prSet custT="1"/>
      <dgm:spPr/>
      <dgm:t>
        <a:bodyPr/>
        <a:lstStyle/>
        <a:p>
          <a:pPr rtl="0"/>
          <a:r>
            <a:rPr lang="en-US" sz="2000" b="1" i="1" dirty="0" smtClean="0"/>
            <a:t>Taboos</a:t>
          </a:r>
          <a:endParaRPr lang="en-US" sz="2000" b="1" dirty="0"/>
        </a:p>
      </dgm:t>
    </dgm:pt>
    <dgm:pt modelId="{8BA1476D-DD49-44EA-AF0D-918F5CC3237C}" type="parTrans" cxnId="{63DC9D09-ECA1-4E0A-97D6-A3062F99B6DE}">
      <dgm:prSet/>
      <dgm:spPr/>
      <dgm:t>
        <a:bodyPr/>
        <a:lstStyle/>
        <a:p>
          <a:endParaRPr lang="en-US" sz="3200"/>
        </a:p>
      </dgm:t>
    </dgm:pt>
    <dgm:pt modelId="{422A1F7E-B208-4494-BE55-81DEC7BECC0C}" type="sibTrans" cxnId="{63DC9D09-ECA1-4E0A-97D6-A3062F99B6DE}">
      <dgm:prSet/>
      <dgm:spPr/>
      <dgm:t>
        <a:bodyPr/>
        <a:lstStyle/>
        <a:p>
          <a:endParaRPr lang="en-US" sz="3200"/>
        </a:p>
      </dgm:t>
    </dgm:pt>
    <dgm:pt modelId="{7BEB89A3-DD75-49F4-9530-FA4BAC72940C}">
      <dgm:prSet custT="1"/>
      <dgm:spPr/>
      <dgm:t>
        <a:bodyPr/>
        <a:lstStyle/>
        <a:p>
          <a:pPr rtl="0"/>
          <a:r>
            <a:rPr lang="en-US" sz="2000" b="1" i="1" dirty="0" smtClean="0"/>
            <a:t>Laws</a:t>
          </a:r>
          <a:r>
            <a:rPr lang="en-US" sz="2000" b="1" dirty="0" smtClean="0"/>
            <a:t>. </a:t>
          </a:r>
          <a:endParaRPr lang="en-US" sz="2000" b="1" dirty="0"/>
        </a:p>
      </dgm:t>
    </dgm:pt>
    <dgm:pt modelId="{D9D4D694-7429-4900-938D-5C917E8F220E}" type="parTrans" cxnId="{3C0D1488-07E8-4E2C-B830-81076D0075B7}">
      <dgm:prSet/>
      <dgm:spPr/>
      <dgm:t>
        <a:bodyPr/>
        <a:lstStyle/>
        <a:p>
          <a:endParaRPr lang="en-US" sz="3200"/>
        </a:p>
      </dgm:t>
    </dgm:pt>
    <dgm:pt modelId="{B86BF098-4D58-4DCE-B6D9-2757CEECDCCA}" type="sibTrans" cxnId="{3C0D1488-07E8-4E2C-B830-81076D0075B7}">
      <dgm:prSet/>
      <dgm:spPr/>
      <dgm:t>
        <a:bodyPr/>
        <a:lstStyle/>
        <a:p>
          <a:endParaRPr lang="en-US" sz="3200"/>
        </a:p>
      </dgm:t>
    </dgm:pt>
    <dgm:pt modelId="{56B5508D-955C-4F7F-97C5-19969CB413CF}" type="pres">
      <dgm:prSet presAssocID="{862CE9B8-9D59-4BA3-8254-05C072918BA8}" presName="cycle" presStyleCnt="0">
        <dgm:presLayoutVars>
          <dgm:dir/>
          <dgm:resizeHandles val="exact"/>
        </dgm:presLayoutVars>
      </dgm:prSet>
      <dgm:spPr/>
      <dgm:t>
        <a:bodyPr/>
        <a:lstStyle/>
        <a:p>
          <a:endParaRPr lang="en-US"/>
        </a:p>
      </dgm:t>
    </dgm:pt>
    <dgm:pt modelId="{868E95D4-E8AA-424D-BC36-72401190F298}" type="pres">
      <dgm:prSet presAssocID="{20867C56-89C9-4778-89E5-D6303ADBBEDB}" presName="node" presStyleLbl="node1" presStyleIdx="0" presStyleCnt="4" custScaleX="141404" custScaleY="123850">
        <dgm:presLayoutVars>
          <dgm:bulletEnabled val="1"/>
        </dgm:presLayoutVars>
      </dgm:prSet>
      <dgm:spPr/>
      <dgm:t>
        <a:bodyPr/>
        <a:lstStyle/>
        <a:p>
          <a:endParaRPr lang="en-US"/>
        </a:p>
      </dgm:t>
    </dgm:pt>
    <dgm:pt modelId="{C1F9D56D-6D0C-4B9C-9D78-A9CEDD84A5DB}" type="pres">
      <dgm:prSet presAssocID="{5185784D-9C27-4B2A-8D47-4AF80EEE2964}" presName="sibTrans" presStyleLbl="sibTrans2D1" presStyleIdx="0" presStyleCnt="4"/>
      <dgm:spPr/>
      <dgm:t>
        <a:bodyPr/>
        <a:lstStyle/>
        <a:p>
          <a:endParaRPr lang="en-US"/>
        </a:p>
      </dgm:t>
    </dgm:pt>
    <dgm:pt modelId="{45EE50A8-A2D9-41DB-B13B-048B3E73F4F3}" type="pres">
      <dgm:prSet presAssocID="{5185784D-9C27-4B2A-8D47-4AF80EEE2964}" presName="connectorText" presStyleLbl="sibTrans2D1" presStyleIdx="0" presStyleCnt="4"/>
      <dgm:spPr/>
      <dgm:t>
        <a:bodyPr/>
        <a:lstStyle/>
        <a:p>
          <a:endParaRPr lang="en-US"/>
        </a:p>
      </dgm:t>
    </dgm:pt>
    <dgm:pt modelId="{EA417E16-63EB-4768-A251-F59D940923C5}" type="pres">
      <dgm:prSet presAssocID="{EE257620-37F6-4FCF-9159-71D9B886E426}" presName="node" presStyleLbl="node1" presStyleIdx="1" presStyleCnt="4" custScaleX="150100" custScaleY="135653">
        <dgm:presLayoutVars>
          <dgm:bulletEnabled val="1"/>
        </dgm:presLayoutVars>
      </dgm:prSet>
      <dgm:spPr/>
      <dgm:t>
        <a:bodyPr/>
        <a:lstStyle/>
        <a:p>
          <a:endParaRPr lang="en-US"/>
        </a:p>
      </dgm:t>
    </dgm:pt>
    <dgm:pt modelId="{13CD36E8-26A0-486A-8B10-77CB9673C374}" type="pres">
      <dgm:prSet presAssocID="{AE4A20EE-FFDA-473F-939E-D63C8A3A8A9C}" presName="sibTrans" presStyleLbl="sibTrans2D1" presStyleIdx="1" presStyleCnt="4"/>
      <dgm:spPr/>
      <dgm:t>
        <a:bodyPr/>
        <a:lstStyle/>
        <a:p>
          <a:endParaRPr lang="en-US"/>
        </a:p>
      </dgm:t>
    </dgm:pt>
    <dgm:pt modelId="{0723C902-6453-4301-90CA-BD2F930F121C}" type="pres">
      <dgm:prSet presAssocID="{AE4A20EE-FFDA-473F-939E-D63C8A3A8A9C}" presName="connectorText" presStyleLbl="sibTrans2D1" presStyleIdx="1" presStyleCnt="4"/>
      <dgm:spPr/>
      <dgm:t>
        <a:bodyPr/>
        <a:lstStyle/>
        <a:p>
          <a:endParaRPr lang="en-US"/>
        </a:p>
      </dgm:t>
    </dgm:pt>
    <dgm:pt modelId="{F4169A06-76A4-4D1A-A941-E98B13079E06}" type="pres">
      <dgm:prSet presAssocID="{716F913B-CAAD-474A-A192-0F07F2DA6D7E}" presName="node" presStyleLbl="node1" presStyleIdx="2" presStyleCnt="4" custScaleX="147457" custScaleY="123890" custRadScaleRad="99820" custRadScaleInc="-2553">
        <dgm:presLayoutVars>
          <dgm:bulletEnabled val="1"/>
        </dgm:presLayoutVars>
      </dgm:prSet>
      <dgm:spPr/>
      <dgm:t>
        <a:bodyPr/>
        <a:lstStyle/>
        <a:p>
          <a:endParaRPr lang="en-US"/>
        </a:p>
      </dgm:t>
    </dgm:pt>
    <dgm:pt modelId="{CFFF14BE-50CE-40D6-9A8E-C94904E570A4}" type="pres">
      <dgm:prSet presAssocID="{422A1F7E-B208-4494-BE55-81DEC7BECC0C}" presName="sibTrans" presStyleLbl="sibTrans2D1" presStyleIdx="2" presStyleCnt="4"/>
      <dgm:spPr/>
      <dgm:t>
        <a:bodyPr/>
        <a:lstStyle/>
        <a:p>
          <a:endParaRPr lang="en-US"/>
        </a:p>
      </dgm:t>
    </dgm:pt>
    <dgm:pt modelId="{D612A022-7DA2-4A6B-9BD9-5F9E4F2CBA81}" type="pres">
      <dgm:prSet presAssocID="{422A1F7E-B208-4494-BE55-81DEC7BECC0C}" presName="connectorText" presStyleLbl="sibTrans2D1" presStyleIdx="2" presStyleCnt="4"/>
      <dgm:spPr/>
      <dgm:t>
        <a:bodyPr/>
        <a:lstStyle/>
        <a:p>
          <a:endParaRPr lang="en-US"/>
        </a:p>
      </dgm:t>
    </dgm:pt>
    <dgm:pt modelId="{F8479D67-A417-44B5-981E-0195D1C9862D}" type="pres">
      <dgm:prSet presAssocID="{7BEB89A3-DD75-49F4-9530-FA4BAC72940C}" presName="node" presStyleLbl="node1" presStyleIdx="3" presStyleCnt="4" custScaleX="153066" custScaleY="135653">
        <dgm:presLayoutVars>
          <dgm:bulletEnabled val="1"/>
        </dgm:presLayoutVars>
      </dgm:prSet>
      <dgm:spPr/>
      <dgm:t>
        <a:bodyPr/>
        <a:lstStyle/>
        <a:p>
          <a:endParaRPr lang="en-US"/>
        </a:p>
      </dgm:t>
    </dgm:pt>
    <dgm:pt modelId="{07C9E41D-17E9-44B7-A39B-E4C8671EB150}" type="pres">
      <dgm:prSet presAssocID="{B86BF098-4D58-4DCE-B6D9-2757CEECDCCA}" presName="sibTrans" presStyleLbl="sibTrans2D1" presStyleIdx="3" presStyleCnt="4"/>
      <dgm:spPr/>
      <dgm:t>
        <a:bodyPr/>
        <a:lstStyle/>
        <a:p>
          <a:endParaRPr lang="en-US"/>
        </a:p>
      </dgm:t>
    </dgm:pt>
    <dgm:pt modelId="{4863985D-7D04-4AF4-9203-9031CC53041A}" type="pres">
      <dgm:prSet presAssocID="{B86BF098-4D58-4DCE-B6D9-2757CEECDCCA}" presName="connectorText" presStyleLbl="sibTrans2D1" presStyleIdx="3" presStyleCnt="4"/>
      <dgm:spPr/>
      <dgm:t>
        <a:bodyPr/>
        <a:lstStyle/>
        <a:p>
          <a:endParaRPr lang="en-US"/>
        </a:p>
      </dgm:t>
    </dgm:pt>
  </dgm:ptLst>
  <dgm:cxnLst>
    <dgm:cxn modelId="{93A57EA9-3AD2-4FA3-BC93-7B87B97B936D}" srcId="{862CE9B8-9D59-4BA3-8254-05C072918BA8}" destId="{20867C56-89C9-4778-89E5-D6303ADBBEDB}" srcOrd="0" destOrd="0" parTransId="{35AA3511-BF96-41F3-B59D-863D54CC146A}" sibTransId="{5185784D-9C27-4B2A-8D47-4AF80EEE2964}"/>
    <dgm:cxn modelId="{177214CB-3486-48BE-ADE1-8AE8CD06E862}" srcId="{862CE9B8-9D59-4BA3-8254-05C072918BA8}" destId="{EE257620-37F6-4FCF-9159-71D9B886E426}" srcOrd="1" destOrd="0" parTransId="{780C82EB-60D3-4D5C-A1D1-CE757718473C}" sibTransId="{AE4A20EE-FFDA-473F-939E-D63C8A3A8A9C}"/>
    <dgm:cxn modelId="{C840D73C-8B46-46B4-8103-48CBC72A7EBD}" type="presOf" srcId="{5185784D-9C27-4B2A-8D47-4AF80EEE2964}" destId="{45EE50A8-A2D9-41DB-B13B-048B3E73F4F3}" srcOrd="1" destOrd="0" presId="urn:microsoft.com/office/officeart/2005/8/layout/cycle2"/>
    <dgm:cxn modelId="{7321DD4E-D854-45BC-BE07-136188EFFF9C}" type="presOf" srcId="{AE4A20EE-FFDA-473F-939E-D63C8A3A8A9C}" destId="{0723C902-6453-4301-90CA-BD2F930F121C}" srcOrd="1" destOrd="0" presId="urn:microsoft.com/office/officeart/2005/8/layout/cycle2"/>
    <dgm:cxn modelId="{81B067C7-400A-4F4E-BB15-C2E7AAC66974}" type="presOf" srcId="{7BEB89A3-DD75-49F4-9530-FA4BAC72940C}" destId="{F8479D67-A417-44B5-981E-0195D1C9862D}" srcOrd="0" destOrd="0" presId="urn:microsoft.com/office/officeart/2005/8/layout/cycle2"/>
    <dgm:cxn modelId="{85870011-F904-43C6-9C43-57E5BF7C1D3E}" type="presOf" srcId="{422A1F7E-B208-4494-BE55-81DEC7BECC0C}" destId="{CFFF14BE-50CE-40D6-9A8E-C94904E570A4}" srcOrd="0" destOrd="0" presId="urn:microsoft.com/office/officeart/2005/8/layout/cycle2"/>
    <dgm:cxn modelId="{4AA021C9-D9BD-4328-BAC6-1DEBDEE7A7C9}" type="presOf" srcId="{B86BF098-4D58-4DCE-B6D9-2757CEECDCCA}" destId="{4863985D-7D04-4AF4-9203-9031CC53041A}" srcOrd="1" destOrd="0" presId="urn:microsoft.com/office/officeart/2005/8/layout/cycle2"/>
    <dgm:cxn modelId="{3C0D1488-07E8-4E2C-B830-81076D0075B7}" srcId="{862CE9B8-9D59-4BA3-8254-05C072918BA8}" destId="{7BEB89A3-DD75-49F4-9530-FA4BAC72940C}" srcOrd="3" destOrd="0" parTransId="{D9D4D694-7429-4900-938D-5C917E8F220E}" sibTransId="{B86BF098-4D58-4DCE-B6D9-2757CEECDCCA}"/>
    <dgm:cxn modelId="{8EB4A6CA-E0B4-4056-8856-FC96B5D5EDFE}" type="presOf" srcId="{20867C56-89C9-4778-89E5-D6303ADBBEDB}" destId="{868E95D4-E8AA-424D-BC36-72401190F298}" srcOrd="0" destOrd="0" presId="urn:microsoft.com/office/officeart/2005/8/layout/cycle2"/>
    <dgm:cxn modelId="{B3B84F09-BE7C-4A03-B5C6-F9B777E900BB}" type="presOf" srcId="{422A1F7E-B208-4494-BE55-81DEC7BECC0C}" destId="{D612A022-7DA2-4A6B-9BD9-5F9E4F2CBA81}" srcOrd="1" destOrd="0" presId="urn:microsoft.com/office/officeart/2005/8/layout/cycle2"/>
    <dgm:cxn modelId="{FFF6EB50-255A-47D6-BFF0-3FD39A642190}" type="presOf" srcId="{716F913B-CAAD-474A-A192-0F07F2DA6D7E}" destId="{F4169A06-76A4-4D1A-A941-E98B13079E06}" srcOrd="0" destOrd="0" presId="urn:microsoft.com/office/officeart/2005/8/layout/cycle2"/>
    <dgm:cxn modelId="{B9132754-3CEC-4F62-863F-E8F505596AE4}" type="presOf" srcId="{AE4A20EE-FFDA-473F-939E-D63C8A3A8A9C}" destId="{13CD36E8-26A0-486A-8B10-77CB9673C374}" srcOrd="0" destOrd="0" presId="urn:microsoft.com/office/officeart/2005/8/layout/cycle2"/>
    <dgm:cxn modelId="{441C7C13-2585-4C52-A311-9832B0FCA0B5}" type="presOf" srcId="{EE257620-37F6-4FCF-9159-71D9B886E426}" destId="{EA417E16-63EB-4768-A251-F59D940923C5}" srcOrd="0" destOrd="0" presId="urn:microsoft.com/office/officeart/2005/8/layout/cycle2"/>
    <dgm:cxn modelId="{2530840A-93E2-4EF7-A464-7622E86E92D0}" type="presOf" srcId="{B86BF098-4D58-4DCE-B6D9-2757CEECDCCA}" destId="{07C9E41D-17E9-44B7-A39B-E4C8671EB150}" srcOrd="0" destOrd="0" presId="urn:microsoft.com/office/officeart/2005/8/layout/cycle2"/>
    <dgm:cxn modelId="{D68F03BA-2031-48EA-86D3-56AD553B8114}" type="presOf" srcId="{5185784D-9C27-4B2A-8D47-4AF80EEE2964}" destId="{C1F9D56D-6D0C-4B9C-9D78-A9CEDD84A5DB}" srcOrd="0" destOrd="0" presId="urn:microsoft.com/office/officeart/2005/8/layout/cycle2"/>
    <dgm:cxn modelId="{A2A79510-B351-4322-B3F3-32DE7AA55FED}" type="presOf" srcId="{862CE9B8-9D59-4BA3-8254-05C072918BA8}" destId="{56B5508D-955C-4F7F-97C5-19969CB413CF}" srcOrd="0" destOrd="0" presId="urn:microsoft.com/office/officeart/2005/8/layout/cycle2"/>
    <dgm:cxn modelId="{63DC9D09-ECA1-4E0A-97D6-A3062F99B6DE}" srcId="{862CE9B8-9D59-4BA3-8254-05C072918BA8}" destId="{716F913B-CAAD-474A-A192-0F07F2DA6D7E}" srcOrd="2" destOrd="0" parTransId="{8BA1476D-DD49-44EA-AF0D-918F5CC3237C}" sibTransId="{422A1F7E-B208-4494-BE55-81DEC7BECC0C}"/>
    <dgm:cxn modelId="{C6389BF1-EA9C-4E05-ACC0-BFAB1E70BAEA}" type="presParOf" srcId="{56B5508D-955C-4F7F-97C5-19969CB413CF}" destId="{868E95D4-E8AA-424D-BC36-72401190F298}" srcOrd="0" destOrd="0" presId="urn:microsoft.com/office/officeart/2005/8/layout/cycle2"/>
    <dgm:cxn modelId="{8E65C8A1-E132-41FE-BCD1-FEFA72B235E1}" type="presParOf" srcId="{56B5508D-955C-4F7F-97C5-19969CB413CF}" destId="{C1F9D56D-6D0C-4B9C-9D78-A9CEDD84A5DB}" srcOrd="1" destOrd="0" presId="urn:microsoft.com/office/officeart/2005/8/layout/cycle2"/>
    <dgm:cxn modelId="{C0953325-A4C0-4ACB-BC47-D10EDA1726A3}" type="presParOf" srcId="{C1F9D56D-6D0C-4B9C-9D78-A9CEDD84A5DB}" destId="{45EE50A8-A2D9-41DB-B13B-048B3E73F4F3}" srcOrd="0" destOrd="0" presId="urn:microsoft.com/office/officeart/2005/8/layout/cycle2"/>
    <dgm:cxn modelId="{BEA00DC5-0F77-4D1A-89B7-D3487634CA8B}" type="presParOf" srcId="{56B5508D-955C-4F7F-97C5-19969CB413CF}" destId="{EA417E16-63EB-4768-A251-F59D940923C5}" srcOrd="2" destOrd="0" presId="urn:microsoft.com/office/officeart/2005/8/layout/cycle2"/>
    <dgm:cxn modelId="{2E0D0A50-7360-455E-B7B8-232441124A1B}" type="presParOf" srcId="{56B5508D-955C-4F7F-97C5-19969CB413CF}" destId="{13CD36E8-26A0-486A-8B10-77CB9673C374}" srcOrd="3" destOrd="0" presId="urn:microsoft.com/office/officeart/2005/8/layout/cycle2"/>
    <dgm:cxn modelId="{87DD3CAD-F504-4687-9BE7-95539814271C}" type="presParOf" srcId="{13CD36E8-26A0-486A-8B10-77CB9673C374}" destId="{0723C902-6453-4301-90CA-BD2F930F121C}" srcOrd="0" destOrd="0" presId="urn:microsoft.com/office/officeart/2005/8/layout/cycle2"/>
    <dgm:cxn modelId="{145F4113-E8A4-41A7-85B0-98774ABE13D2}" type="presParOf" srcId="{56B5508D-955C-4F7F-97C5-19969CB413CF}" destId="{F4169A06-76A4-4D1A-A941-E98B13079E06}" srcOrd="4" destOrd="0" presId="urn:microsoft.com/office/officeart/2005/8/layout/cycle2"/>
    <dgm:cxn modelId="{EE734DEA-2CF9-4DDF-BD2F-C3C008345070}" type="presParOf" srcId="{56B5508D-955C-4F7F-97C5-19969CB413CF}" destId="{CFFF14BE-50CE-40D6-9A8E-C94904E570A4}" srcOrd="5" destOrd="0" presId="urn:microsoft.com/office/officeart/2005/8/layout/cycle2"/>
    <dgm:cxn modelId="{189FE786-497E-4B78-8D83-D18A3DE59901}" type="presParOf" srcId="{CFFF14BE-50CE-40D6-9A8E-C94904E570A4}" destId="{D612A022-7DA2-4A6B-9BD9-5F9E4F2CBA81}" srcOrd="0" destOrd="0" presId="urn:microsoft.com/office/officeart/2005/8/layout/cycle2"/>
    <dgm:cxn modelId="{6F62F3AA-DE10-4BAC-8599-7F520B2E16BD}" type="presParOf" srcId="{56B5508D-955C-4F7F-97C5-19969CB413CF}" destId="{F8479D67-A417-44B5-981E-0195D1C9862D}" srcOrd="6" destOrd="0" presId="urn:microsoft.com/office/officeart/2005/8/layout/cycle2"/>
    <dgm:cxn modelId="{932433BB-58CA-4FA7-AF9C-DD3EB0C6C2DE}" type="presParOf" srcId="{56B5508D-955C-4F7F-97C5-19969CB413CF}" destId="{07C9E41D-17E9-44B7-A39B-E4C8671EB150}" srcOrd="7" destOrd="0" presId="urn:microsoft.com/office/officeart/2005/8/layout/cycle2"/>
    <dgm:cxn modelId="{3750F9BB-3300-4CBF-B320-0C7EB91CD8C2}" type="presParOf" srcId="{07C9E41D-17E9-44B7-A39B-E4C8671EB150}" destId="{4863985D-7D04-4AF4-9203-9031CC53041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E95D4-E8AA-424D-BC36-72401190F298}">
      <dsp:nvSpPr>
        <dsp:cNvPr id="0" name=""/>
        <dsp:cNvSpPr/>
      </dsp:nvSpPr>
      <dsp:spPr>
        <a:xfrm>
          <a:off x="2447989" y="-154101"/>
          <a:ext cx="1828801" cy="1601772"/>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i="1" kern="1200" dirty="0" smtClean="0"/>
            <a:t>Folkways</a:t>
          </a:r>
          <a:endParaRPr lang="en-US" sz="2000" b="1" kern="1200" dirty="0"/>
        </a:p>
      </dsp:txBody>
      <dsp:txXfrm>
        <a:off x="2715811" y="80473"/>
        <a:ext cx="1293157" cy="1132624"/>
      </dsp:txXfrm>
    </dsp:sp>
    <dsp:sp modelId="{C1F9D56D-6D0C-4B9C-9D78-A9CEDD84A5DB}">
      <dsp:nvSpPr>
        <dsp:cNvPr id="0" name=""/>
        <dsp:cNvSpPr/>
      </dsp:nvSpPr>
      <dsp:spPr>
        <a:xfrm rot="2700000">
          <a:off x="3977990" y="1088774"/>
          <a:ext cx="89272" cy="436494"/>
        </a:xfrm>
        <a:prstGeom prst="rightArrow">
          <a:avLst>
            <a:gd name="adj1" fmla="val 60000"/>
            <a:gd name="adj2" fmla="val 50000"/>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981912" y="1166604"/>
        <a:ext cx="62490" cy="261896"/>
      </dsp:txXfrm>
    </dsp:sp>
    <dsp:sp modelId="{EA417E16-63EB-4768-A251-F59D940923C5}">
      <dsp:nvSpPr>
        <dsp:cNvPr id="0" name=""/>
        <dsp:cNvSpPr/>
      </dsp:nvSpPr>
      <dsp:spPr>
        <a:xfrm>
          <a:off x="3764142" y="1141959"/>
          <a:ext cx="1941267" cy="1754422"/>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i="1" kern="1200" dirty="0" smtClean="0"/>
            <a:t>Mores</a:t>
          </a:r>
          <a:r>
            <a:rPr lang="en-US" sz="2000" i="1" kern="1200" dirty="0" smtClean="0"/>
            <a:t> </a:t>
          </a:r>
          <a:endParaRPr lang="en-US" sz="2000" kern="1200" dirty="0"/>
        </a:p>
      </dsp:txBody>
      <dsp:txXfrm>
        <a:off x="4048434" y="1398888"/>
        <a:ext cx="1372683" cy="1240564"/>
      </dsp:txXfrm>
    </dsp:sp>
    <dsp:sp modelId="{13CD36E8-26A0-486A-8B10-77CB9673C374}">
      <dsp:nvSpPr>
        <dsp:cNvPr id="0" name=""/>
        <dsp:cNvSpPr/>
      </dsp:nvSpPr>
      <dsp:spPr>
        <a:xfrm rot="8068694">
          <a:off x="4009513" y="2503375"/>
          <a:ext cx="70978" cy="436494"/>
        </a:xfrm>
        <a:prstGeom prst="rightArrow">
          <a:avLst>
            <a:gd name="adj1" fmla="val 60000"/>
            <a:gd name="adj2" fmla="val 50000"/>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027619" y="2583078"/>
        <a:ext cx="49685" cy="261896"/>
      </dsp:txXfrm>
    </dsp:sp>
    <dsp:sp modelId="{F4169A06-76A4-4D1A-A941-E98B13079E06}">
      <dsp:nvSpPr>
        <dsp:cNvPr id="0" name=""/>
        <dsp:cNvSpPr/>
      </dsp:nvSpPr>
      <dsp:spPr>
        <a:xfrm>
          <a:off x="2436313" y="2587666"/>
          <a:ext cx="1907085" cy="1602289"/>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i="1" kern="1200" dirty="0" smtClean="0"/>
            <a:t>Taboos</a:t>
          </a:r>
          <a:endParaRPr lang="en-US" sz="2000" b="1" kern="1200" dirty="0"/>
        </a:p>
      </dsp:txBody>
      <dsp:txXfrm>
        <a:off x="2715599" y="2822316"/>
        <a:ext cx="1348513" cy="1132989"/>
      </dsp:txXfrm>
    </dsp:sp>
    <dsp:sp modelId="{CFFF14BE-50CE-40D6-9A8E-C94904E570A4}">
      <dsp:nvSpPr>
        <dsp:cNvPr id="0" name=""/>
        <dsp:cNvSpPr/>
      </dsp:nvSpPr>
      <dsp:spPr>
        <a:xfrm rot="13462499">
          <a:off x="2670963" y="2508593"/>
          <a:ext cx="84640" cy="436494"/>
        </a:xfrm>
        <a:prstGeom prst="rightArrow">
          <a:avLst>
            <a:gd name="adj1" fmla="val 60000"/>
            <a:gd name="adj2" fmla="val 50000"/>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692734" y="2604771"/>
        <a:ext cx="59248" cy="261896"/>
      </dsp:txXfrm>
    </dsp:sp>
    <dsp:sp modelId="{F8479D67-A417-44B5-981E-0195D1C9862D}">
      <dsp:nvSpPr>
        <dsp:cNvPr id="0" name=""/>
        <dsp:cNvSpPr/>
      </dsp:nvSpPr>
      <dsp:spPr>
        <a:xfrm>
          <a:off x="1000189" y="1141959"/>
          <a:ext cx="1979627" cy="1754422"/>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i="1" kern="1200" dirty="0" smtClean="0"/>
            <a:t>Laws</a:t>
          </a:r>
          <a:r>
            <a:rPr lang="en-US" sz="2000" b="1" kern="1200" dirty="0" smtClean="0"/>
            <a:t>. </a:t>
          </a:r>
          <a:endParaRPr lang="en-US" sz="2000" b="1" kern="1200" dirty="0"/>
        </a:p>
      </dsp:txBody>
      <dsp:txXfrm>
        <a:off x="1290099" y="1398888"/>
        <a:ext cx="1399807" cy="1240564"/>
      </dsp:txXfrm>
    </dsp:sp>
    <dsp:sp modelId="{07C9E41D-17E9-44B7-A39B-E4C8671EB150}">
      <dsp:nvSpPr>
        <dsp:cNvPr id="0" name=""/>
        <dsp:cNvSpPr/>
      </dsp:nvSpPr>
      <dsp:spPr>
        <a:xfrm rot="18900000">
          <a:off x="2659004" y="1089417"/>
          <a:ext cx="85008" cy="436494"/>
        </a:xfrm>
        <a:prstGeom prst="rightArrow">
          <a:avLst>
            <a:gd name="adj1" fmla="val 60000"/>
            <a:gd name="adj2" fmla="val 50000"/>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662739" y="1185732"/>
        <a:ext cx="59506" cy="26189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21880-F9A4-4342-BC2D-60F55961378A}" type="datetimeFigureOut">
              <a:rPr lang="en-US" smtClean="0"/>
              <a:t>3/8/2019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F187F-9A7B-4EC4-9FF5-E5282083ABF0}" type="slidenum">
              <a:rPr lang="en-US" smtClean="0"/>
              <a:t>‹#›</a:t>
            </a:fld>
            <a:endParaRPr lang="en-US"/>
          </a:p>
        </p:txBody>
      </p:sp>
    </p:spTree>
    <p:extLst>
      <p:ext uri="{BB962C8B-B14F-4D97-AF65-F5344CB8AC3E}">
        <p14:creationId xmlns:p14="http://schemas.microsoft.com/office/powerpoint/2010/main" val="52583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3F187F-9A7B-4EC4-9FF5-E5282083ABF0}" type="slidenum">
              <a:rPr lang="en-US" smtClean="0"/>
              <a:t>7</a:t>
            </a:fld>
            <a:endParaRPr lang="en-US"/>
          </a:p>
        </p:txBody>
      </p:sp>
    </p:spTree>
    <p:extLst>
      <p:ext uri="{BB962C8B-B14F-4D97-AF65-F5344CB8AC3E}">
        <p14:creationId xmlns:p14="http://schemas.microsoft.com/office/powerpoint/2010/main" val="175741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3/8/2019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3/8/2019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imple.wikipedia.org/wiki/Culture" TargetMode="External"/><Relationship Id="rId2" Type="http://schemas.openxmlformats.org/officeDocument/2006/relationships/hyperlink" Target="https://simple.wikipedia.org/wiki/Country" TargetMode="External"/><Relationship Id="rId1" Type="http://schemas.openxmlformats.org/officeDocument/2006/relationships/slideLayout" Target="../slideLayouts/slideLayout1.xml"/><Relationship Id="rId6" Type="http://schemas.openxmlformats.org/officeDocument/2006/relationships/hyperlink" Target="https://simple.wikipedia.org/wiki/Burp" TargetMode="External"/><Relationship Id="rId5" Type="http://schemas.openxmlformats.org/officeDocument/2006/relationships/hyperlink" Target="https://simple.wikipedia.org/wiki/Ceremony" TargetMode="External"/><Relationship Id="rId4" Type="http://schemas.openxmlformats.org/officeDocument/2006/relationships/hyperlink" Target="https://simple.wikipedia.org/wiki/Relig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554627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1524000"/>
          </a:xfrm>
        </p:spPr>
        <p:txBody>
          <a:bodyPr/>
          <a:lstStyle/>
          <a:p>
            <a:pPr algn="ctr"/>
            <a:r>
              <a:rPr lang="en-US" u="sng" dirty="0" smtClean="0">
                <a:solidFill>
                  <a:schemeClr val="bg2">
                    <a:lumMod val="50000"/>
                  </a:schemeClr>
                </a:solidFill>
                <a:effectLst/>
              </a:rPr>
              <a:t>3:-Values </a:t>
            </a:r>
            <a:r>
              <a:rPr lang="en-US" u="sng" dirty="0">
                <a:solidFill>
                  <a:schemeClr val="bg2">
                    <a:lumMod val="50000"/>
                  </a:schemeClr>
                </a:solidFill>
                <a:effectLst/>
              </a:rPr>
              <a:t>and </a:t>
            </a:r>
            <a:r>
              <a:rPr lang="en-US" u="sng" dirty="0" smtClean="0">
                <a:solidFill>
                  <a:schemeClr val="bg2">
                    <a:lumMod val="50000"/>
                  </a:schemeClr>
                </a:solidFill>
                <a:effectLst/>
              </a:rPr>
              <a:t>attitudes:</a:t>
            </a:r>
            <a:endParaRPr lang="en-US" u="sng" dirty="0">
              <a:solidFill>
                <a:schemeClr val="bg2">
                  <a:lumMod val="50000"/>
                </a:schemeClr>
              </a:solidFill>
            </a:endParaRPr>
          </a:p>
        </p:txBody>
      </p:sp>
      <p:sp>
        <p:nvSpPr>
          <p:cNvPr id="3" name="Subtitle 2"/>
          <p:cNvSpPr>
            <a:spLocks noGrp="1"/>
          </p:cNvSpPr>
          <p:nvPr>
            <p:ph type="subTitle" idx="1"/>
          </p:nvPr>
        </p:nvSpPr>
        <p:spPr>
          <a:xfrm>
            <a:off x="685800" y="2133600"/>
            <a:ext cx="7772400" cy="2971800"/>
          </a:xfrm>
        </p:spPr>
        <p:txBody>
          <a:bodyPr>
            <a:noAutofit/>
          </a:bodyPr>
          <a:lstStyle/>
          <a:p>
            <a:pPr algn="just"/>
            <a:r>
              <a:rPr lang="en-US" sz="2400" dirty="0">
                <a:solidFill>
                  <a:schemeClr val="tx1">
                    <a:lumMod val="95000"/>
                    <a:lumOff val="5000"/>
                  </a:schemeClr>
                </a:solidFill>
                <a:latin typeface="Arial" panose="020B0604020202020204" pitchFamily="34" charset="0"/>
                <a:cs typeface="Arial" panose="020B0604020202020204" pitchFamily="34" charset="0"/>
              </a:rPr>
              <a:t>Values and attitudes can affect reaction to a product or to its origins. For example, a firm using yellow flowers in its logo or on the packaging of a product was well accepted in the United States but was a disaster in Mexico, where a yellow flower symbolizes death or </a:t>
            </a:r>
            <a:r>
              <a:rPr lang="en-US" sz="2400" dirty="0" smtClean="0">
                <a:solidFill>
                  <a:schemeClr val="tx1">
                    <a:lumMod val="95000"/>
                    <a:lumOff val="5000"/>
                  </a:schemeClr>
                </a:solidFill>
                <a:latin typeface="Arial" panose="020B0604020202020204" pitchFamily="34" charset="0"/>
                <a:cs typeface="Arial" panose="020B0604020202020204" pitchFamily="34" charset="0"/>
              </a:rPr>
              <a:t>disrespect. An </a:t>
            </a:r>
            <a:r>
              <a:rPr lang="en-US" sz="2400" dirty="0">
                <a:solidFill>
                  <a:schemeClr val="tx1">
                    <a:lumMod val="95000"/>
                    <a:lumOff val="5000"/>
                  </a:schemeClr>
                </a:solidFill>
                <a:latin typeface="Arial" panose="020B0604020202020204" pitchFamily="34" charset="0"/>
                <a:cs typeface="Arial" panose="020B0604020202020204" pitchFamily="34" charset="0"/>
              </a:rPr>
              <a:t>international company needs to understand the differences in values and attitudes within the country.</a:t>
            </a:r>
          </a:p>
        </p:txBody>
      </p:sp>
    </p:spTree>
    <p:extLst>
      <p:ext uri="{BB962C8B-B14F-4D97-AF65-F5344CB8AC3E}">
        <p14:creationId xmlns:p14="http://schemas.microsoft.com/office/powerpoint/2010/main" val="1282550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829761"/>
          </a:xfrm>
        </p:spPr>
        <p:txBody>
          <a:bodyPr/>
          <a:lstStyle/>
          <a:p>
            <a:pPr algn="ctr"/>
            <a:r>
              <a:rPr lang="en-US" u="sng" dirty="0" smtClean="0">
                <a:solidFill>
                  <a:schemeClr val="tx2">
                    <a:lumMod val="75000"/>
                  </a:schemeClr>
                </a:solidFill>
                <a:effectLst/>
              </a:rPr>
              <a:t>4:-Education</a:t>
            </a:r>
            <a:r>
              <a:rPr lang="en-US" u="sng" dirty="0">
                <a:solidFill>
                  <a:schemeClr val="tx2">
                    <a:lumMod val="75000"/>
                  </a:schemeClr>
                </a:solidFill>
                <a:effectLst/>
              </a:rPr>
              <a:t>:</a:t>
            </a:r>
            <a:endParaRPr lang="en-US" u="sng" dirty="0">
              <a:solidFill>
                <a:schemeClr val="tx2">
                  <a:lumMod val="75000"/>
                </a:schemeClr>
              </a:solidFill>
            </a:endParaRPr>
          </a:p>
        </p:txBody>
      </p:sp>
      <p:sp>
        <p:nvSpPr>
          <p:cNvPr id="3" name="Subtitle 2"/>
          <p:cNvSpPr>
            <a:spLocks noGrp="1"/>
          </p:cNvSpPr>
          <p:nvPr>
            <p:ph type="subTitle" idx="1"/>
          </p:nvPr>
        </p:nvSpPr>
        <p:spPr>
          <a:xfrm>
            <a:off x="533400" y="2209800"/>
            <a:ext cx="7924800" cy="2590800"/>
          </a:xfrm>
        </p:spPr>
        <p:txBody>
          <a:bodyPr>
            <a:normAutofit/>
          </a:bodyPr>
          <a:lstStyle/>
          <a:p>
            <a:pPr algn="just"/>
            <a:r>
              <a:rPr lang="en-US" sz="2800" dirty="0">
                <a:solidFill>
                  <a:schemeClr val="tx1">
                    <a:lumMod val="95000"/>
                    <a:lumOff val="5000"/>
                  </a:schemeClr>
                </a:solidFill>
                <a:latin typeface="Arial" panose="020B0604020202020204" pitchFamily="34" charset="0"/>
                <a:cs typeface="Arial" panose="020B0604020202020204" pitchFamily="34" charset="0"/>
              </a:rPr>
              <a:t>It is significant for international firms are to know about the educational system of a country. The level and nature of education can have a major impact on how receptive consumers are to foreign marketing activities.</a:t>
            </a:r>
          </a:p>
        </p:txBody>
      </p:sp>
    </p:spTree>
    <p:extLst>
      <p:ext uri="{BB962C8B-B14F-4D97-AF65-F5344CB8AC3E}">
        <p14:creationId xmlns:p14="http://schemas.microsoft.com/office/powerpoint/2010/main" val="3442946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829761"/>
          </a:xfrm>
        </p:spPr>
        <p:txBody>
          <a:bodyPr/>
          <a:lstStyle/>
          <a:p>
            <a:pPr algn="ctr"/>
            <a:r>
              <a:rPr lang="en-US" u="sng" dirty="0" smtClean="0">
                <a:solidFill>
                  <a:schemeClr val="bg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5:-Social </a:t>
            </a:r>
            <a:r>
              <a:rPr lang="en-US" u="sng" dirty="0">
                <a:solidFill>
                  <a:schemeClr val="bg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organization:</a:t>
            </a:r>
          </a:p>
        </p:txBody>
      </p:sp>
      <p:sp>
        <p:nvSpPr>
          <p:cNvPr id="3" name="Subtitle 2"/>
          <p:cNvSpPr>
            <a:spLocks noGrp="1"/>
          </p:cNvSpPr>
          <p:nvPr>
            <p:ph type="subTitle" idx="1"/>
          </p:nvPr>
        </p:nvSpPr>
        <p:spPr>
          <a:xfrm>
            <a:off x="457200" y="2209800"/>
            <a:ext cx="8001000" cy="2590800"/>
          </a:xfrm>
        </p:spPr>
        <p:txBody>
          <a:bodyPr>
            <a:normAutofit fontScale="92500" lnSpcReduction="20000"/>
          </a:bodyPr>
          <a:lstStyle/>
          <a:p>
            <a:pPr algn="just"/>
            <a:r>
              <a:rPr lang="en-US" dirty="0">
                <a:solidFill>
                  <a:schemeClr val="tx1">
                    <a:lumMod val="95000"/>
                    <a:lumOff val="5000"/>
                  </a:schemeClr>
                </a:solidFill>
                <a:latin typeface="Arial" panose="020B0604020202020204" pitchFamily="34" charset="0"/>
                <a:cs typeface="Arial" panose="020B0604020202020204" pitchFamily="34" charset="0"/>
              </a:rPr>
              <a:t>The social systems are different in every country, for example the family relations, the social stratifications, the interest groups and the status in a community group. Social organization also determines the roles of managers and subordinates and how they relate to one another.</a:t>
            </a:r>
          </a:p>
          <a:p>
            <a:pPr algn="just"/>
            <a:r>
              <a:rPr lang="en-US" dirty="0">
                <a:solidFill>
                  <a:schemeClr val="tx1">
                    <a:lumMod val="95000"/>
                    <a:lumOff val="5000"/>
                  </a:schemeClr>
                </a:solidFill>
                <a:latin typeface="Arial" panose="020B0604020202020204" pitchFamily="34" charset="0"/>
                <a:cs typeface="Arial" panose="020B0604020202020204" pitchFamily="34" charset="0"/>
              </a:rPr>
              <a:t> </a:t>
            </a:r>
          </a:p>
          <a:p>
            <a:pPr algn="just"/>
            <a:endParaRPr lang="en-US"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25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088543"/>
          </a:xfrm>
        </p:spPr>
        <p:txBody>
          <a:bodyPr/>
          <a:lstStyle/>
          <a:p>
            <a:pPr algn="ctr"/>
            <a:r>
              <a:rPr lang="en-US" u="sng" dirty="0" smtClean="0">
                <a:solidFill>
                  <a:schemeClr val="bg2">
                    <a:lumMod val="50000"/>
                  </a:schemeClr>
                </a:solidFill>
                <a:effectLst/>
                <a:latin typeface="Arial" panose="020B0604020202020204" pitchFamily="34" charset="0"/>
                <a:cs typeface="Arial" panose="020B0604020202020204" pitchFamily="34" charset="0"/>
              </a:rPr>
              <a:t>6:-Norms</a:t>
            </a:r>
            <a:endParaRPr lang="en-US" u="sng" dirty="0">
              <a:solidFill>
                <a:schemeClr val="bg2">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 y="1052945"/>
            <a:ext cx="8763000" cy="5652655"/>
          </a:xfrm>
        </p:spPr>
        <p:txBody>
          <a:bodyPr>
            <a:noAutofit/>
          </a:bodyPr>
          <a:lstStyle/>
          <a:p>
            <a:pPr marL="457200" indent="-457200" algn="just">
              <a:lnSpc>
                <a:spcPct val="150000"/>
              </a:lnSpc>
              <a:buFont typeface="Wingdings" panose="05000000000000000000" pitchFamily="2" charset="2"/>
              <a:buChar char="Ø"/>
            </a:pPr>
            <a:r>
              <a:rPr lang="en-US" sz="2000" dirty="0" smtClean="0">
                <a:solidFill>
                  <a:schemeClr val="tx1">
                    <a:lumMod val="95000"/>
                    <a:lumOff val="5000"/>
                  </a:schemeClr>
                </a:solidFill>
                <a:latin typeface="Arial" panose="020B0604020202020204" pitchFamily="34" charset="0"/>
                <a:cs typeface="Arial" panose="020B0604020202020204" pitchFamily="34" charset="0"/>
              </a:rPr>
              <a:t>The </a:t>
            </a:r>
            <a:r>
              <a:rPr lang="en-US" sz="2000" dirty="0">
                <a:solidFill>
                  <a:schemeClr val="tx1">
                    <a:lumMod val="95000"/>
                    <a:lumOff val="5000"/>
                  </a:schemeClr>
                </a:solidFill>
                <a:latin typeface="Arial" panose="020B0604020202020204" pitchFamily="34" charset="0"/>
                <a:cs typeface="Arial" panose="020B0604020202020204" pitchFamily="34" charset="0"/>
              </a:rPr>
              <a:t>very important element of a culture is this norms. This decides the rules and regulation of a society. </a:t>
            </a:r>
          </a:p>
          <a:p>
            <a:pPr marL="457200" indent="-457200" algn="just">
              <a:lnSpc>
                <a:spcPct val="150000"/>
              </a:lnSpc>
              <a:buFont typeface="Wingdings" panose="05000000000000000000" pitchFamily="2" charset="2"/>
              <a:buChar char="Ø"/>
            </a:pPr>
            <a:r>
              <a:rPr lang="en-US" sz="2000" dirty="0" smtClean="0">
                <a:solidFill>
                  <a:schemeClr val="tx1">
                    <a:lumMod val="95000"/>
                    <a:lumOff val="5000"/>
                  </a:schemeClr>
                </a:solidFill>
                <a:latin typeface="Arial" panose="020B0604020202020204" pitchFamily="34" charset="0"/>
                <a:cs typeface="Arial" panose="020B0604020202020204" pitchFamily="34" charset="0"/>
              </a:rPr>
              <a:t>The term </a:t>
            </a:r>
            <a:r>
              <a:rPr lang="en-US" sz="2000" dirty="0">
                <a:solidFill>
                  <a:schemeClr val="tx1">
                    <a:lumMod val="95000"/>
                    <a:lumOff val="5000"/>
                  </a:schemeClr>
                </a:solidFill>
                <a:latin typeface="Arial" panose="020B0604020202020204" pitchFamily="34" charset="0"/>
                <a:cs typeface="Arial" panose="020B0604020202020204" pitchFamily="34" charset="0"/>
              </a:rPr>
              <a:t>‘norm’ refers to that which is most common, or that which is ‘normal’. For sociologists, norm means any shared standard of </a:t>
            </a:r>
            <a:r>
              <a:rPr lang="en-US" sz="2000" dirty="0" err="1">
                <a:solidFill>
                  <a:schemeClr val="tx1">
                    <a:lumMod val="95000"/>
                    <a:lumOff val="5000"/>
                  </a:schemeClr>
                </a:solidFill>
                <a:latin typeface="Arial" panose="020B0604020202020204" pitchFamily="34" charset="0"/>
                <a:cs typeface="Arial" panose="020B0604020202020204" pitchFamily="34" charset="0"/>
              </a:rPr>
              <a:t>behaviour</a:t>
            </a:r>
            <a:r>
              <a:rPr lang="en-US" sz="2000" dirty="0">
                <a:solidFill>
                  <a:schemeClr val="tx1">
                    <a:lumMod val="95000"/>
                    <a:lumOff val="5000"/>
                  </a:schemeClr>
                </a:solidFill>
                <a:latin typeface="Arial" panose="020B0604020202020204" pitchFamily="34" charset="0"/>
                <a:cs typeface="Arial" panose="020B0604020202020204" pitchFamily="34" charset="0"/>
              </a:rPr>
              <a:t> which in turn entails certain expecta­tions of </a:t>
            </a:r>
            <a:r>
              <a:rPr lang="en-US" sz="2000" dirty="0" err="1">
                <a:solidFill>
                  <a:schemeClr val="tx1">
                    <a:lumMod val="95000"/>
                    <a:lumOff val="5000"/>
                  </a:schemeClr>
                </a:solidFill>
                <a:latin typeface="Arial" panose="020B0604020202020204" pitchFamily="34" charset="0"/>
                <a:cs typeface="Arial" panose="020B0604020202020204" pitchFamily="34" charset="0"/>
              </a:rPr>
              <a:t>behaviour</a:t>
            </a:r>
            <a:r>
              <a:rPr lang="en-US" sz="2000" dirty="0">
                <a:solidFill>
                  <a:schemeClr val="tx1">
                    <a:lumMod val="95000"/>
                    <a:lumOff val="5000"/>
                  </a:schemeClr>
                </a:solidFill>
                <a:latin typeface="Arial" panose="020B0604020202020204" pitchFamily="34" charset="0"/>
                <a:cs typeface="Arial" panose="020B0604020202020204" pitchFamily="34" charset="0"/>
              </a:rPr>
              <a:t> in a given situation</a:t>
            </a:r>
            <a:r>
              <a:rPr lang="en-US" sz="2000" dirty="0" smtClean="0">
                <a:solidFill>
                  <a:schemeClr val="tx1">
                    <a:lumMod val="95000"/>
                    <a:lumOff val="5000"/>
                  </a:schemeClr>
                </a:solidFill>
                <a:latin typeface="Arial" panose="020B0604020202020204" pitchFamily="34" charset="0"/>
                <a:cs typeface="Arial" panose="020B0604020202020204" pitchFamily="34" charset="0"/>
              </a:rPr>
              <a:t>.</a:t>
            </a:r>
          </a:p>
          <a:p>
            <a:pPr marL="457200" indent="-457200" algn="just">
              <a:lnSpc>
                <a:spcPct val="150000"/>
              </a:lnSpc>
              <a:buFont typeface="Wingdings" panose="05000000000000000000" pitchFamily="2" charset="2"/>
              <a:buChar char="Ø"/>
            </a:pPr>
            <a:r>
              <a:rPr lang="en-US" sz="2000" dirty="0">
                <a:solidFill>
                  <a:schemeClr val="tx1">
                    <a:lumMod val="95000"/>
                    <a:lumOff val="5000"/>
                  </a:schemeClr>
                </a:solidFill>
                <a:latin typeface="Arial" panose="020B0604020202020204" pitchFamily="34" charset="0"/>
                <a:cs typeface="Arial" panose="020B0604020202020204" pitchFamily="34" charset="0"/>
              </a:rPr>
              <a:t>Norms are the agreed‐upon expectations and rules by which a culture guides the behavior of its members in any given </a:t>
            </a:r>
            <a:r>
              <a:rPr lang="en-US" sz="2000" dirty="0" smtClean="0">
                <a:solidFill>
                  <a:schemeClr val="tx1">
                    <a:lumMod val="95000"/>
                    <a:lumOff val="5000"/>
                  </a:schemeClr>
                </a:solidFill>
                <a:latin typeface="Arial" panose="020B0604020202020204" pitchFamily="34" charset="0"/>
                <a:cs typeface="Arial" panose="020B0604020202020204" pitchFamily="34" charset="0"/>
              </a:rPr>
              <a:t>situation. </a:t>
            </a:r>
            <a:r>
              <a:rPr lang="en-US" sz="2000" dirty="0">
                <a:solidFill>
                  <a:schemeClr val="tx1">
                    <a:lumMod val="95000"/>
                    <a:lumOff val="5000"/>
                  </a:schemeClr>
                </a:solidFill>
                <a:latin typeface="Arial" panose="020B0604020202020204" pitchFamily="34" charset="0"/>
                <a:cs typeface="Arial" panose="020B0604020202020204" pitchFamily="34" charset="0"/>
              </a:rPr>
              <a:t>N</a:t>
            </a:r>
            <a:r>
              <a:rPr lang="en-US" sz="2000" dirty="0" smtClean="0">
                <a:solidFill>
                  <a:schemeClr val="tx1">
                    <a:lumMod val="95000"/>
                    <a:lumOff val="5000"/>
                  </a:schemeClr>
                </a:solidFill>
                <a:latin typeface="Arial" panose="020B0604020202020204" pitchFamily="34" charset="0"/>
                <a:cs typeface="Arial" panose="020B0604020202020204" pitchFamily="34" charset="0"/>
              </a:rPr>
              <a:t>orms </a:t>
            </a:r>
            <a:r>
              <a:rPr lang="en-US" sz="2000" dirty="0">
                <a:solidFill>
                  <a:schemeClr val="tx1">
                    <a:lumMod val="95000"/>
                    <a:lumOff val="5000"/>
                  </a:schemeClr>
                </a:solidFill>
                <a:latin typeface="Arial" panose="020B0604020202020204" pitchFamily="34" charset="0"/>
                <a:cs typeface="Arial" panose="020B0604020202020204" pitchFamily="34" charset="0"/>
              </a:rPr>
              <a:t>vary widely across cultural groups. Americans, for instance, maintain fairly direct eye contact when conversing with others. Asians, on the other hand, may avert their eyes as a sign of politeness and respect.</a:t>
            </a:r>
            <a:endParaRPr lang="en-US" sz="2000" dirty="0" smtClean="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80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399"/>
            <a:ext cx="8229600" cy="1690255"/>
          </a:xfrm>
        </p:spPr>
        <p:txBody>
          <a:bodyPr>
            <a:normAutofit/>
          </a:bodyPr>
          <a:lstStyle/>
          <a:p>
            <a:r>
              <a:rPr lang="en-US" sz="3600" dirty="0">
                <a:solidFill>
                  <a:schemeClr val="bg2">
                    <a:lumMod val="50000"/>
                  </a:schemeClr>
                </a:solidFill>
              </a:rPr>
              <a:t>Sociologists speak of at least four types of norms:</a:t>
            </a:r>
          </a:p>
        </p:txBody>
      </p:sp>
      <p:graphicFrame>
        <p:nvGraphicFramePr>
          <p:cNvPr id="4" name="Diagram 3"/>
          <p:cNvGraphicFramePr/>
          <p:nvPr>
            <p:extLst>
              <p:ext uri="{D42A27DB-BD31-4B8C-83A1-F6EECF244321}">
                <p14:modId xmlns:p14="http://schemas.microsoft.com/office/powerpoint/2010/main" val="1787342126"/>
              </p:ext>
            </p:extLst>
          </p:nvPr>
        </p:nvGraphicFramePr>
        <p:xfrm>
          <a:off x="990600" y="2362200"/>
          <a:ext cx="6705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932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228600"/>
            <a:ext cx="8991600" cy="7467600"/>
          </a:xfrm>
        </p:spPr>
        <p:txBody>
          <a:bodyPr>
            <a:noAutofit/>
          </a:bodyPr>
          <a:lstStyle/>
          <a:p>
            <a:pPr algn="just">
              <a:lnSpc>
                <a:spcPct val="150000"/>
              </a:lnSpc>
            </a:pPr>
            <a:r>
              <a:rPr lang="en-US" sz="2000" b="1" dirty="0">
                <a:latin typeface="Arial" panose="020B0604020202020204" pitchFamily="34" charset="0"/>
                <a:cs typeface="Arial" panose="020B0604020202020204" pitchFamily="34" charset="0"/>
              </a:rPr>
              <a:t>Taboo. </a:t>
            </a:r>
            <a:r>
              <a:rPr lang="en-US" sz="2000" dirty="0">
                <a:latin typeface="Arial" panose="020B0604020202020204" pitchFamily="34" charset="0"/>
                <a:cs typeface="Arial" panose="020B0604020202020204" pitchFamily="34" charset="0"/>
              </a:rPr>
              <a:t>Taboo is a type of norm that is strongly valued and upheld topic of conversation to the extent where breaking it can result in a judgment and extreme shaming from others</a:t>
            </a:r>
            <a:r>
              <a:rPr lang="en-US" sz="2000" dirty="0" smtClean="0">
                <a:latin typeface="Arial" panose="020B0604020202020204" pitchFamily="34" charset="0"/>
                <a:cs typeface="Arial" panose="020B0604020202020204" pitchFamily="34" charset="0"/>
              </a:rPr>
              <a:t>.. </a:t>
            </a:r>
          </a:p>
          <a:p>
            <a:pPr marL="137160" indent="0" algn="just">
              <a:lnSpc>
                <a:spcPct val="150000"/>
              </a:lnSpc>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Examples </a:t>
            </a:r>
            <a:r>
              <a:rPr lang="en-US" sz="2000" dirty="0">
                <a:latin typeface="Arial" panose="020B0604020202020204" pitchFamily="34" charset="0"/>
                <a:cs typeface="Arial" panose="020B0604020202020204" pitchFamily="34" charset="0"/>
              </a:rPr>
              <a:t>of </a:t>
            </a:r>
            <a:r>
              <a:rPr lang="en-US" sz="2000" dirty="0" smtClean="0">
                <a:latin typeface="Arial" panose="020B0604020202020204" pitchFamily="34" charset="0"/>
                <a:cs typeface="Arial" panose="020B0604020202020204" pitchFamily="34" charset="0"/>
              </a:rPr>
              <a:t>taboo can be Addiction, </a:t>
            </a:r>
            <a:r>
              <a:rPr lang="en-US" sz="2000" dirty="0" smtClean="0"/>
              <a:t>Murder ,</a:t>
            </a:r>
            <a:r>
              <a:rPr lang="en-US" sz="2000" dirty="0"/>
              <a:t> </a:t>
            </a:r>
            <a:r>
              <a:rPr lang="en-US" sz="2000" dirty="0" smtClean="0"/>
              <a:t>Suicide</a:t>
            </a: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 Folkway</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Folkways are norms that behave in a similar fashion to taboos except for the fact that if violated, do not cause such harsh or extreme consequential results. In other words, folkways are less-criticized offense. Regardless of the offense, folkways do not create much of a hatred for that person who was involved. An example can include not greeting someone you know even though you pass by him/her.</a:t>
            </a:r>
          </a:p>
          <a:p>
            <a:pPr marL="137160" indent="0" algn="just">
              <a:lnSpc>
                <a:spcPct val="150000"/>
              </a:lnSpc>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999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5909310"/>
          </a:xfrm>
          <a:prstGeom prst="rect">
            <a:avLst/>
          </a:prstGeom>
        </p:spPr>
        <p:txBody>
          <a:bodyPr wrap="square">
            <a:spAutoFit/>
          </a:bodyPr>
          <a:lstStyle/>
          <a:p>
            <a:pPr algn="just">
              <a:lnSpc>
                <a:spcPct val="150000"/>
              </a:lnSpc>
            </a:pPr>
            <a:r>
              <a:rPr lang="en-US" b="1" dirty="0">
                <a:latin typeface="Arial" panose="020B0604020202020204" pitchFamily="34" charset="0"/>
                <a:cs typeface="Arial" panose="020B0604020202020204" pitchFamily="34" charset="0"/>
              </a:rPr>
              <a:t>Mores. </a:t>
            </a:r>
            <a:r>
              <a:rPr lang="en-US" dirty="0">
                <a:latin typeface="Arial" panose="020B0604020202020204" pitchFamily="34" charset="0"/>
                <a:cs typeface="Arial" panose="020B0604020202020204" pitchFamily="34" charset="0"/>
              </a:rPr>
              <a:t>These are the types of norms that usually define or establish the behavior or moral standards within a culture or society. These give a clear indication of what might sound or seem normal in normal circumstances in the society. </a:t>
            </a:r>
          </a:p>
          <a:p>
            <a:pPr>
              <a:lnSpc>
                <a:spcPct val="150000"/>
              </a:lnSpc>
            </a:pPr>
            <a:r>
              <a:rPr lang="en-US" dirty="0">
                <a:latin typeface="Arial" panose="020B0604020202020204" pitchFamily="34" charset="0"/>
                <a:cs typeface="Arial" panose="020B0604020202020204" pitchFamily="34" charset="0"/>
              </a:rPr>
              <a:t> Example:</a:t>
            </a:r>
            <a:r>
              <a:rPr lang="en-US" dirty="0"/>
              <a:t> Talking to oneself in public is not considered a normal behavior.</a:t>
            </a:r>
          </a:p>
          <a:p>
            <a:pPr>
              <a:lnSpc>
                <a:spcPct val="150000"/>
              </a:lnSpc>
            </a:pPr>
            <a:r>
              <a:rPr lang="en-US" dirty="0"/>
              <a:t>Stealing is considered unacceptable under any circumstance</a:t>
            </a:r>
            <a:endParaRPr lang="en-US" dirty="0">
              <a:latin typeface="Arial" panose="020B0604020202020204" pitchFamily="34" charset="0"/>
              <a:cs typeface="Arial" panose="020B0604020202020204" pitchFamily="34" charset="0"/>
            </a:endParaRPr>
          </a:p>
          <a:p>
            <a:pPr algn="just">
              <a:lnSpc>
                <a:spcPct val="150000"/>
              </a:lnSpc>
            </a:pPr>
            <a:r>
              <a:rPr lang="en-US" b="1" dirty="0">
                <a:latin typeface="Arial" panose="020B0604020202020204" pitchFamily="34" charset="0"/>
                <a:cs typeface="Arial" panose="020B0604020202020204" pitchFamily="34" charset="0"/>
              </a:rPr>
              <a:t>Laws. </a:t>
            </a:r>
            <a:r>
              <a:rPr lang="en-US" dirty="0">
                <a:latin typeface="Arial" panose="020B0604020202020204" pitchFamily="34" charset="0"/>
                <a:cs typeface="Arial" panose="020B0604020202020204" pitchFamily="34" charset="0"/>
              </a:rPr>
              <a:t>Lastly, laws are norms that are a set of rules/regulations that are invented and defined by a given culture’s/society’s governing body. These are important to maintain a just and fair society. Ranging from family rights to property rights, the laws act as guidance medium for the people so that they know what is clearly right or wrong</a:t>
            </a:r>
            <a:r>
              <a:rPr lang="en-US" dirty="0" smtClean="0">
                <a:latin typeface="Arial" panose="020B0604020202020204" pitchFamily="34" charset="0"/>
                <a:cs typeface="Arial" panose="020B0604020202020204" pitchFamily="34" charset="0"/>
              </a:rPr>
              <a:t>.</a:t>
            </a:r>
          </a:p>
          <a:p>
            <a:pPr algn="just">
              <a:lnSpc>
                <a:spcPct val="150000"/>
              </a:lnSpc>
            </a:pPr>
            <a:r>
              <a:rPr lang="en-US" dirty="0" smtClean="0">
                <a:latin typeface="Arial" panose="020B0604020202020204" pitchFamily="34" charset="0"/>
                <a:cs typeface="Arial" panose="020B0604020202020204" pitchFamily="34" charset="0"/>
              </a:rPr>
              <a:t>Example: </a:t>
            </a:r>
            <a:r>
              <a:rPr lang="en-US" b="1" dirty="0"/>
              <a:t>Everyone has the right to </a:t>
            </a:r>
            <a:r>
              <a:rPr lang="en-US" b="1" dirty="0" smtClean="0"/>
              <a:t>identity</a:t>
            </a:r>
          </a:p>
          <a:p>
            <a:pPr algn="just">
              <a:lnSpc>
                <a:spcPct val="150000"/>
              </a:lnSpc>
            </a:pPr>
            <a:r>
              <a:rPr lang="en-US" b="1" dirty="0"/>
              <a:t>It is a crime to enter a house and remain in it without permission of the owner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143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lstStyle/>
          <a:p>
            <a:r>
              <a:rPr lang="en-US" dirty="0" smtClean="0">
                <a:solidFill>
                  <a:schemeClr val="bg2">
                    <a:lumMod val="50000"/>
                  </a:schemeClr>
                </a:solidFill>
              </a:rPr>
              <a:t>7:-Symbols</a:t>
            </a:r>
            <a:endParaRPr lang="en-US" dirty="0">
              <a:solidFill>
                <a:schemeClr val="bg2">
                  <a:lumMod val="50000"/>
                </a:schemeClr>
              </a:solidFill>
            </a:endParaRPr>
          </a:p>
        </p:txBody>
      </p:sp>
      <p:sp>
        <p:nvSpPr>
          <p:cNvPr id="3" name="Subtitle 2"/>
          <p:cNvSpPr>
            <a:spLocks noGrp="1"/>
          </p:cNvSpPr>
          <p:nvPr>
            <p:ph type="subTitle" idx="1"/>
          </p:nvPr>
        </p:nvSpPr>
        <p:spPr>
          <a:xfrm>
            <a:off x="838200" y="2514600"/>
            <a:ext cx="6858000" cy="3200400"/>
          </a:xfrm>
        </p:spPr>
        <p:txBody>
          <a:bodyPr>
            <a:normAutofit fontScale="62500" lnSpcReduction="20000"/>
          </a:bodyPr>
          <a:lstStyle/>
          <a:p>
            <a:pPr algn="just"/>
            <a:r>
              <a:rPr lang="en-US" sz="6700" dirty="0" smtClean="0">
                <a:latin typeface="Aparajita" panose="020B0604020202020204" pitchFamily="34" charset="0"/>
                <a:cs typeface="Aparajita" panose="020B0604020202020204" pitchFamily="34" charset="0"/>
              </a:rPr>
              <a:t>Importance </a:t>
            </a:r>
            <a:r>
              <a:rPr lang="en-US" sz="6700" dirty="0">
                <a:latin typeface="Aparajita" panose="020B0604020202020204" pitchFamily="34" charset="0"/>
                <a:cs typeface="Aparajita" panose="020B0604020202020204" pitchFamily="34" charset="0"/>
              </a:rPr>
              <a:t>of Symbols may differ for different people,  belonging to a different culture. For example sign of cross means nothing for Hindus but for Christians, this is a symbol of Lord Christ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66073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1600200"/>
          </a:xfrm>
        </p:spPr>
        <p:txBody>
          <a:bodyPr/>
          <a:lstStyle/>
          <a:p>
            <a:r>
              <a:rPr lang="en-US" dirty="0" smtClean="0">
                <a:solidFill>
                  <a:schemeClr val="bg2">
                    <a:lumMod val="50000"/>
                  </a:schemeClr>
                </a:solidFill>
              </a:rPr>
              <a:t>8:-Customs and traditions</a:t>
            </a:r>
            <a:endParaRPr lang="en-US" dirty="0">
              <a:solidFill>
                <a:schemeClr val="bg2">
                  <a:lumMod val="50000"/>
                </a:schemeClr>
              </a:solidFill>
            </a:endParaRPr>
          </a:p>
        </p:txBody>
      </p:sp>
      <p:sp>
        <p:nvSpPr>
          <p:cNvPr id="3" name="Subtitle 2"/>
          <p:cNvSpPr>
            <a:spLocks noGrp="1"/>
          </p:cNvSpPr>
          <p:nvPr>
            <p:ph type="subTitle" idx="1"/>
          </p:nvPr>
        </p:nvSpPr>
        <p:spPr>
          <a:xfrm>
            <a:off x="304800" y="1828800"/>
            <a:ext cx="8534400" cy="4572000"/>
          </a:xfrm>
        </p:spPr>
        <p:txBody>
          <a:bodyPr>
            <a:noAutofit/>
          </a:bodyPr>
          <a:lstStyle/>
          <a:p>
            <a:pPr algn="just"/>
            <a:r>
              <a:rPr lang="en-US" sz="2200" dirty="0">
                <a:solidFill>
                  <a:schemeClr val="tx1">
                    <a:lumMod val="95000"/>
                    <a:lumOff val="5000"/>
                  </a:schemeClr>
                </a:solidFill>
                <a:latin typeface="Arial" panose="020B0604020202020204" pitchFamily="34" charset="0"/>
                <a:cs typeface="Arial" panose="020B0604020202020204" pitchFamily="34" charset="0"/>
              </a:rPr>
              <a:t>A custom (also called a tradition) is a common way of doing things. It is something that many people do, and have done for a long time. Usually, the people come from the same </a:t>
            </a:r>
            <a:r>
              <a:rPr lang="en-US" sz="2200" dirty="0">
                <a:solidFill>
                  <a:schemeClr val="tx1">
                    <a:lumMod val="95000"/>
                    <a:lumOff val="5000"/>
                  </a:schemeClr>
                </a:solidFill>
                <a:latin typeface="Arial" panose="020B0604020202020204" pitchFamily="34" charset="0"/>
                <a:cs typeface="Arial" panose="020B0604020202020204" pitchFamily="34" charset="0"/>
                <a:hlinkClick r:id="rId2" tooltip="Country"/>
              </a:rPr>
              <a:t>country</a:t>
            </a:r>
            <a:r>
              <a:rPr lang="en-US" sz="2200" dirty="0">
                <a:solidFill>
                  <a:schemeClr val="tx1">
                    <a:lumMod val="95000"/>
                    <a:lumOff val="5000"/>
                  </a:schemeClr>
                </a:solidFill>
                <a:latin typeface="Arial" panose="020B0604020202020204" pitchFamily="34" charset="0"/>
                <a:cs typeface="Arial" panose="020B0604020202020204" pitchFamily="34" charset="0"/>
              </a:rPr>
              <a:t>, </a:t>
            </a:r>
            <a:r>
              <a:rPr lang="en-US" sz="2200" dirty="0">
                <a:solidFill>
                  <a:schemeClr val="tx1">
                    <a:lumMod val="95000"/>
                    <a:lumOff val="5000"/>
                  </a:schemeClr>
                </a:solidFill>
                <a:latin typeface="Arial" panose="020B0604020202020204" pitchFamily="34" charset="0"/>
                <a:cs typeface="Arial" panose="020B0604020202020204" pitchFamily="34" charset="0"/>
                <a:hlinkClick r:id="rId3" tooltip="Culture"/>
              </a:rPr>
              <a:t>culture</a:t>
            </a:r>
            <a:r>
              <a:rPr lang="en-US" sz="2200" dirty="0">
                <a:solidFill>
                  <a:schemeClr val="tx1">
                    <a:lumMod val="95000"/>
                    <a:lumOff val="5000"/>
                  </a:schemeClr>
                </a:solidFill>
                <a:latin typeface="Arial" panose="020B0604020202020204" pitchFamily="34" charset="0"/>
                <a:cs typeface="Arial" panose="020B0604020202020204" pitchFamily="34" charset="0"/>
              </a:rPr>
              <a:t>, or </a:t>
            </a:r>
            <a:r>
              <a:rPr lang="en-US" sz="2200" dirty="0">
                <a:solidFill>
                  <a:schemeClr val="tx1">
                    <a:lumMod val="95000"/>
                    <a:lumOff val="5000"/>
                  </a:schemeClr>
                </a:solidFill>
                <a:latin typeface="Arial" panose="020B0604020202020204" pitchFamily="34" charset="0"/>
                <a:cs typeface="Arial" panose="020B0604020202020204" pitchFamily="34" charset="0"/>
                <a:hlinkClick r:id="rId4" tooltip="Religion"/>
              </a:rPr>
              <a:t>religion</a:t>
            </a:r>
            <a:r>
              <a:rPr lang="en-US" sz="2200" dirty="0">
                <a:solidFill>
                  <a:schemeClr val="tx1">
                    <a:lumMod val="95000"/>
                    <a:lumOff val="5000"/>
                  </a:schemeClr>
                </a:solidFill>
                <a:latin typeface="Arial" panose="020B0604020202020204" pitchFamily="34" charset="0"/>
                <a:cs typeface="Arial" panose="020B0604020202020204" pitchFamily="34" charset="0"/>
              </a:rPr>
              <a:t>.</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rPr>
              <a:t>Many customs are things that people do that are handed down from the past. Examples of it are:</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hlinkClick r:id="rId5" tooltip="Ceremony"/>
              </a:rPr>
              <a:t>Ceremonies</a:t>
            </a:r>
            <a:r>
              <a:rPr lang="en-US" sz="2200" dirty="0">
                <a:solidFill>
                  <a:schemeClr val="tx1">
                    <a:lumMod val="95000"/>
                    <a:lumOff val="5000"/>
                  </a:schemeClr>
                </a:solidFill>
                <a:latin typeface="Arial" panose="020B0604020202020204" pitchFamily="34" charset="0"/>
                <a:cs typeface="Arial" panose="020B0604020202020204" pitchFamily="34" charset="0"/>
              </a:rPr>
              <a:t> are a class of customary, collective action.</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rPr>
              <a:t>In some countries it is polite/respectful to bow to older people.</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rPr>
              <a:t>In some countries it is OK to </a:t>
            </a:r>
            <a:r>
              <a:rPr lang="en-US" sz="2200" dirty="0">
                <a:solidFill>
                  <a:schemeClr val="tx1">
                    <a:lumMod val="95000"/>
                    <a:lumOff val="5000"/>
                  </a:schemeClr>
                </a:solidFill>
                <a:latin typeface="Arial" panose="020B0604020202020204" pitchFamily="34" charset="0"/>
                <a:cs typeface="Arial" panose="020B0604020202020204" pitchFamily="34" charset="0"/>
                <a:hlinkClick r:id="rId6" tooltip="Burp"/>
              </a:rPr>
              <a:t>burp</a:t>
            </a:r>
            <a:r>
              <a:rPr lang="en-US" sz="2200" dirty="0">
                <a:solidFill>
                  <a:schemeClr val="tx1">
                    <a:lumMod val="95000"/>
                    <a:lumOff val="5000"/>
                  </a:schemeClr>
                </a:solidFill>
                <a:latin typeface="Arial" panose="020B0604020202020204" pitchFamily="34" charset="0"/>
                <a:cs typeface="Arial" panose="020B0604020202020204" pitchFamily="34" charset="0"/>
              </a:rPr>
              <a:t> while eating food.</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rPr>
              <a:t>In some countries you take your shoes off before entering the house.</a:t>
            </a:r>
          </a:p>
          <a:p>
            <a:pPr algn="just"/>
            <a:r>
              <a:rPr lang="en-US" sz="2200" dirty="0">
                <a:solidFill>
                  <a:schemeClr val="tx1">
                    <a:lumMod val="95000"/>
                    <a:lumOff val="5000"/>
                  </a:schemeClr>
                </a:solidFill>
                <a:latin typeface="Arial" panose="020B0604020202020204" pitchFamily="34" charset="0"/>
                <a:cs typeface="Arial" panose="020B0604020202020204" pitchFamily="34" charset="0"/>
              </a:rPr>
              <a:t>In some places they sit on the floor and eat.</a:t>
            </a:r>
          </a:p>
          <a:p>
            <a:endParaRPr lang="en-US" sz="2200" dirty="0">
              <a:solidFill>
                <a:schemeClr val="tx1">
                  <a:lumMod val="95000"/>
                  <a:lumOff val="5000"/>
                </a:schemeClr>
              </a:solidFill>
            </a:endParaRPr>
          </a:p>
        </p:txBody>
      </p:sp>
    </p:spTree>
    <p:extLst>
      <p:ext uri="{BB962C8B-B14F-4D97-AF65-F5344CB8AC3E}">
        <p14:creationId xmlns:p14="http://schemas.microsoft.com/office/powerpoint/2010/main" val="2957056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229600" cy="1828800"/>
          </a:xfrm>
        </p:spPr>
        <p:txBody>
          <a:bodyPr/>
          <a:lstStyle/>
          <a:p>
            <a:r>
              <a:rPr lang="en-US" u="sng"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Types of cultures</a:t>
            </a:r>
            <a:endParaRPr lang="en-US"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p:txBody>
          <a:bodyPr>
            <a:normAutofit fontScale="92500" lnSpcReduction="20000"/>
          </a:bodyPr>
          <a:lstStyle/>
          <a:p>
            <a:pPr marL="514350" indent="-514350" algn="just">
              <a:buFont typeface="+mj-lt"/>
              <a:buAutoNum type="arabicPeriod"/>
            </a:pPr>
            <a:r>
              <a:rPr lang="en-US" sz="3000" b="1" dirty="0" smtClean="0">
                <a:effectLst>
                  <a:outerShdw blurRad="38100" dist="38100" dir="2700000" algn="tl">
                    <a:srgbClr val="000000">
                      <a:alpha val="43137"/>
                    </a:srgbClr>
                  </a:outerShdw>
                </a:effectLst>
              </a:rPr>
              <a:t>Real culture</a:t>
            </a:r>
          </a:p>
          <a:p>
            <a:pPr marL="514350" indent="-514350" algn="just">
              <a:buFont typeface="+mj-lt"/>
              <a:buAutoNum type="arabicPeriod"/>
            </a:pPr>
            <a:r>
              <a:rPr lang="en-US" sz="3000" b="1" dirty="0" smtClean="0">
                <a:effectLst>
                  <a:outerShdw blurRad="38100" dist="38100" dir="2700000" algn="tl">
                    <a:srgbClr val="000000">
                      <a:alpha val="43137"/>
                    </a:srgbClr>
                  </a:outerShdw>
                </a:effectLst>
              </a:rPr>
              <a:t>Ideal culture</a:t>
            </a:r>
          </a:p>
          <a:p>
            <a:pPr marL="514350" indent="-514350" algn="just">
              <a:buFont typeface="+mj-lt"/>
              <a:buAutoNum type="arabicPeriod"/>
            </a:pPr>
            <a:r>
              <a:rPr lang="en-US" sz="3000" b="1" dirty="0" smtClean="0">
                <a:effectLst>
                  <a:outerShdw blurRad="38100" dist="38100" dir="2700000" algn="tl">
                    <a:srgbClr val="000000">
                      <a:alpha val="43137"/>
                    </a:srgbClr>
                  </a:outerShdw>
                </a:effectLst>
              </a:rPr>
              <a:t>Material culture</a:t>
            </a:r>
          </a:p>
          <a:p>
            <a:pPr marL="514350" indent="-514350" algn="just">
              <a:buFont typeface="+mj-lt"/>
              <a:buAutoNum type="arabicPeriod"/>
            </a:pPr>
            <a:r>
              <a:rPr lang="en-US" sz="3000" b="1" dirty="0" smtClean="0">
                <a:effectLst>
                  <a:outerShdw blurRad="38100" dist="38100" dir="2700000" algn="tl">
                    <a:srgbClr val="000000">
                      <a:alpha val="43137"/>
                    </a:srgbClr>
                  </a:outerShdw>
                </a:effectLst>
              </a:rPr>
              <a:t>Non material culture</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5590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829761"/>
          </a:xfrm>
        </p:spPr>
        <p:txBody>
          <a:bodyPr/>
          <a:lstStyle/>
          <a:p>
            <a:pPr algn="ctr"/>
            <a:r>
              <a:rPr lang="en-US" altLang="en-US" u="sng" dirty="0">
                <a:solidFill>
                  <a:schemeClr val="bg2">
                    <a:lumMod val="50000"/>
                  </a:schemeClr>
                </a:solidFill>
                <a:latin typeface="Arial Black" panose="020B0A04020102020204" pitchFamily="34" charset="0"/>
              </a:rPr>
              <a:t>Introduction:</a:t>
            </a:r>
            <a:r>
              <a:rPr lang="en-US" altLang="en-US" dirty="0">
                <a:solidFill>
                  <a:schemeClr val="bg2">
                    <a:lumMod val="50000"/>
                  </a:schemeClr>
                </a:solidFill>
                <a:latin typeface="Arial Black" panose="020B0A04020102020204" pitchFamily="34" charset="0"/>
              </a:rPr>
              <a:t/>
            </a:r>
            <a:br>
              <a:rPr lang="en-US" altLang="en-US" dirty="0">
                <a:solidFill>
                  <a:schemeClr val="bg2">
                    <a:lumMod val="50000"/>
                  </a:schemeClr>
                </a:solidFill>
                <a:latin typeface="Arial Black" panose="020B0A04020102020204" pitchFamily="34" charset="0"/>
              </a:rPr>
            </a:br>
            <a:endParaRPr lang="en-US" dirty="0">
              <a:solidFill>
                <a:schemeClr val="bg2">
                  <a:lumMod val="50000"/>
                </a:schemeClr>
              </a:solidFill>
              <a:latin typeface="Arial Black" panose="020B0A04020102020204" pitchFamily="34" charset="0"/>
            </a:endParaRPr>
          </a:p>
        </p:txBody>
      </p:sp>
      <p:sp>
        <p:nvSpPr>
          <p:cNvPr id="3" name="Subtitle 2"/>
          <p:cNvSpPr>
            <a:spLocks noGrp="1"/>
          </p:cNvSpPr>
          <p:nvPr>
            <p:ph type="subTitle" idx="1"/>
          </p:nvPr>
        </p:nvSpPr>
        <p:spPr>
          <a:xfrm>
            <a:off x="533400" y="1447800"/>
            <a:ext cx="8153400" cy="4114800"/>
          </a:xfrm>
        </p:spPr>
        <p:txBody>
          <a:bodyPr>
            <a:noAutofit/>
          </a:bodyPr>
          <a:lstStyle/>
          <a:p>
            <a:pPr algn="just"/>
            <a:r>
              <a:rPr lang="en-US" altLang="en-US" sz="2400" dirty="0" smtClean="0">
                <a:solidFill>
                  <a:schemeClr val="tx1">
                    <a:lumMod val="95000"/>
                    <a:lumOff val="5000"/>
                  </a:schemeClr>
                </a:solidFill>
                <a:latin typeface="Arial" panose="020B0604020202020204" pitchFamily="34" charset="0"/>
                <a:cs typeface="Arial" panose="020B0604020202020204" pitchFamily="34" charset="0"/>
              </a:rPr>
              <a:t>Culture </a:t>
            </a:r>
            <a:r>
              <a:rPr lang="en-US" altLang="en-US" sz="2400" dirty="0">
                <a:solidFill>
                  <a:schemeClr val="tx1">
                    <a:lumMod val="95000"/>
                    <a:lumOff val="5000"/>
                  </a:schemeClr>
                </a:solidFill>
                <a:latin typeface="Arial" panose="020B0604020202020204" pitchFamily="34" charset="0"/>
                <a:cs typeface="Arial" panose="020B0604020202020204" pitchFamily="34" charset="0"/>
              </a:rPr>
              <a:t>is one of the important concepts in sociology. </a:t>
            </a:r>
          </a:p>
          <a:p>
            <a:pPr algn="just">
              <a:buBlip>
                <a:blip r:embed="rId2"/>
              </a:buBlip>
            </a:pPr>
            <a:r>
              <a:rPr lang="en-US" altLang="en-US" sz="2400" dirty="0">
                <a:solidFill>
                  <a:schemeClr val="tx1">
                    <a:lumMod val="95000"/>
                    <a:lumOff val="5000"/>
                  </a:schemeClr>
                </a:solidFill>
                <a:latin typeface="Arial" panose="020B0604020202020204" pitchFamily="34" charset="0"/>
                <a:cs typeface="Arial" panose="020B0604020202020204" pitchFamily="34" charset="0"/>
              </a:rPr>
              <a:t> No human society can exist and develop without its culture. The main difference between the animal and human societies is of culture only. </a:t>
            </a:r>
          </a:p>
          <a:p>
            <a:pPr algn="just">
              <a:buBlip>
                <a:blip r:embed="rId2"/>
              </a:buBlip>
            </a:pPr>
            <a:r>
              <a:rPr lang="en-US" altLang="en-US" sz="2400" dirty="0">
                <a:solidFill>
                  <a:schemeClr val="tx1">
                    <a:lumMod val="95000"/>
                    <a:lumOff val="5000"/>
                  </a:schemeClr>
                </a:solidFill>
                <a:latin typeface="Arial" panose="020B0604020202020204" pitchFamily="34" charset="0"/>
                <a:cs typeface="Arial" panose="020B0604020202020204" pitchFamily="34" charset="0"/>
              </a:rPr>
              <a:t> Animal societies have no culture because they do not have systems of learning and transmitting social experiences. </a:t>
            </a:r>
          </a:p>
          <a:p>
            <a:pPr algn="just">
              <a:buBlip>
                <a:blip r:embed="rId2"/>
              </a:buBlip>
            </a:pPr>
            <a:r>
              <a:rPr lang="en-US" altLang="en-US" sz="2400" dirty="0">
                <a:solidFill>
                  <a:schemeClr val="tx1">
                    <a:lumMod val="95000"/>
                    <a:lumOff val="5000"/>
                  </a:schemeClr>
                </a:solidFill>
                <a:latin typeface="Arial" panose="020B0604020202020204" pitchFamily="34" charset="0"/>
                <a:cs typeface="Arial" panose="020B0604020202020204" pitchFamily="34" charset="0"/>
              </a:rPr>
              <a:t> Sociologists are keenly interested in the study of culture because the study of human society is incomplete without </a:t>
            </a:r>
            <a:r>
              <a:rPr lang="en-US" altLang="en-US" sz="2400" dirty="0" smtClean="0">
                <a:solidFill>
                  <a:schemeClr val="tx1">
                    <a:lumMod val="95000"/>
                    <a:lumOff val="5000"/>
                  </a:schemeClr>
                </a:solidFill>
                <a:latin typeface="Arial" panose="020B0604020202020204" pitchFamily="34" charset="0"/>
                <a:cs typeface="Arial" panose="020B0604020202020204" pitchFamily="34" charset="0"/>
              </a:rPr>
              <a:t>it.</a:t>
            </a:r>
            <a:endParaRPr lang="en-US" sz="28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495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685800" indent="-685800">
              <a:buFont typeface="Wingdings" panose="05000000000000000000" pitchFamily="2" charset="2"/>
              <a:buChar char="Ø"/>
            </a:pPr>
            <a:r>
              <a:rPr lang="en-US" dirty="0">
                <a:solidFill>
                  <a:schemeClr val="tx1">
                    <a:lumMod val="95000"/>
                    <a:lumOff val="5000"/>
                  </a:schemeClr>
                </a:solidFill>
              </a:rPr>
              <a:t>Real Culture</a:t>
            </a:r>
            <a:br>
              <a:rPr lang="en-US" dirty="0">
                <a:solidFill>
                  <a:schemeClr val="tx1">
                    <a:lumMod val="95000"/>
                    <a:lumOff val="5000"/>
                  </a:schemeClr>
                </a:solidFill>
              </a:rPr>
            </a:br>
            <a:endParaRPr lang="en-US" dirty="0">
              <a:solidFill>
                <a:schemeClr val="tx1">
                  <a:lumMod val="95000"/>
                  <a:lumOff val="5000"/>
                </a:schemeClr>
              </a:solidFill>
            </a:endParaRPr>
          </a:p>
        </p:txBody>
      </p:sp>
      <p:sp>
        <p:nvSpPr>
          <p:cNvPr id="3" name="Subtitle 2"/>
          <p:cNvSpPr>
            <a:spLocks noGrp="1"/>
          </p:cNvSpPr>
          <p:nvPr>
            <p:ph type="subTitle" idx="1"/>
          </p:nvPr>
        </p:nvSpPr>
        <p:spPr>
          <a:xfrm>
            <a:off x="533400" y="2514600"/>
            <a:ext cx="7696200" cy="3657600"/>
          </a:xfrm>
        </p:spPr>
        <p:txBody>
          <a:bodyPr>
            <a:noAutofit/>
          </a:bodyPr>
          <a:lstStyle/>
          <a:p>
            <a:pPr fontAlgn="base"/>
            <a:endParaRPr lang="en-US" sz="1000" b="1" dirty="0"/>
          </a:p>
          <a:p>
            <a:pPr algn="just" fontAlgn="base"/>
            <a:r>
              <a:rPr lang="en-US" sz="2400" dirty="0">
                <a:solidFill>
                  <a:schemeClr val="tx1">
                    <a:lumMod val="95000"/>
                    <a:lumOff val="5000"/>
                  </a:schemeClr>
                </a:solidFill>
                <a:latin typeface="Arial" panose="020B0604020202020204" pitchFamily="34" charset="0"/>
                <a:cs typeface="Arial" panose="020B0604020202020204" pitchFamily="34" charset="0"/>
              </a:rPr>
              <a:t>Real culture can be observed in our social life. We act upon on culture in our social life is real, its part which the people adopt in their social life is their real one. The whole one is never real because a part of it remains without practice. How far we set upon Islam is our real culture. Being a Muslims, Christian and related to another religion we do not follow Islam, Christianity etc. fully in our social life. It means the part of religion which we follow is our real culture.</a:t>
            </a:r>
          </a:p>
          <a:p>
            <a:pPr algn="just" fontAlgn="base"/>
            <a:r>
              <a:rPr lang="en-US" sz="1800" dirty="0" smtClean="0">
                <a:solidFill>
                  <a:schemeClr val="tx1">
                    <a:lumMod val="95000"/>
                    <a:lumOff val="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89163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229600" cy="1828800"/>
          </a:xfrm>
        </p:spPr>
        <p:txBody>
          <a:bodyPr/>
          <a:lstStyle/>
          <a:p>
            <a:pPr marL="685800" indent="-685800">
              <a:buFont typeface="Wingdings" panose="05000000000000000000" pitchFamily="2" charset="2"/>
              <a:buChar char="Ø"/>
            </a:pPr>
            <a:r>
              <a:rPr lang="en-US" dirty="0">
                <a:solidFill>
                  <a:schemeClr val="tx1">
                    <a:lumMod val="95000"/>
                    <a:lumOff val="5000"/>
                  </a:schemeClr>
                </a:solidFill>
              </a:rPr>
              <a:t>Ideal Culture</a:t>
            </a:r>
            <a:r>
              <a:rPr lang="en-US" dirty="0"/>
              <a:t/>
            </a:r>
            <a:br>
              <a:rPr lang="en-US" dirty="0"/>
            </a:br>
            <a:endParaRPr lang="en-US" dirty="0"/>
          </a:p>
        </p:txBody>
      </p:sp>
      <p:sp>
        <p:nvSpPr>
          <p:cNvPr id="3" name="Subtitle 2"/>
          <p:cNvSpPr>
            <a:spLocks noGrp="1"/>
          </p:cNvSpPr>
          <p:nvPr>
            <p:ph type="subTitle" idx="1"/>
          </p:nvPr>
        </p:nvSpPr>
        <p:spPr>
          <a:xfrm>
            <a:off x="685800" y="1905000"/>
            <a:ext cx="7848600" cy="4156363"/>
          </a:xfrm>
        </p:spPr>
        <p:txBody>
          <a:bodyPr>
            <a:noAutofit/>
          </a:bodyPr>
          <a:lstStyle/>
          <a:p>
            <a:pPr algn="just" fontAlgn="base"/>
            <a:r>
              <a:rPr lang="en-US" sz="2400" dirty="0" smtClean="0">
                <a:solidFill>
                  <a:schemeClr val="tx1">
                    <a:lumMod val="95000"/>
                    <a:lumOff val="5000"/>
                  </a:schemeClr>
                </a:solidFill>
                <a:latin typeface="Arial" panose="020B0604020202020204" pitchFamily="34" charset="0"/>
                <a:cs typeface="Arial" panose="020B0604020202020204" pitchFamily="34" charset="0"/>
              </a:rPr>
              <a:t>The </a:t>
            </a:r>
            <a:r>
              <a:rPr lang="en-US" sz="2400" dirty="0">
                <a:solidFill>
                  <a:schemeClr val="tx1">
                    <a:lumMod val="95000"/>
                    <a:lumOff val="5000"/>
                  </a:schemeClr>
                </a:solidFill>
                <a:latin typeface="Arial" panose="020B0604020202020204" pitchFamily="34" charset="0"/>
                <a:cs typeface="Arial" panose="020B0604020202020204" pitchFamily="34" charset="0"/>
              </a:rPr>
              <a:t>culture which is presented as a pattern or precedent to the people is called ideal. It is the goal of the society. It can never be achieved fully because some part of it remains out of practice. It is explained in textbooks, our leaders’ speeches and guidance. The part of ideal culture practiced in social life is called real culture. Islam is our ideal one. We claim to be true Muslims and this claim is our ideal culture but how far we are Muslims in practice is our real culture. Both the real and ideal cultures are related together and different from each other.</a:t>
            </a:r>
          </a:p>
          <a:p>
            <a:pPr algn="just"/>
            <a:endParaRPr lang="en-U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290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1828800"/>
          </a:xfrm>
        </p:spPr>
        <p:txBody>
          <a:bodyPr/>
          <a:lstStyle/>
          <a:p>
            <a:pPr marL="685800" indent="-685800">
              <a:buFont typeface="Wingdings" panose="05000000000000000000" pitchFamily="2" charset="2"/>
              <a:buChar char="Ø"/>
            </a:pPr>
            <a:r>
              <a:rPr lang="en-US" dirty="0">
                <a:solidFill>
                  <a:schemeClr val="tx1">
                    <a:lumMod val="95000"/>
                    <a:lumOff val="5000"/>
                  </a:schemeClr>
                </a:solidFill>
              </a:rPr>
              <a:t>Material Culture</a:t>
            </a:r>
            <a:br>
              <a:rPr lang="en-US" dirty="0">
                <a:solidFill>
                  <a:schemeClr val="tx1">
                    <a:lumMod val="95000"/>
                    <a:lumOff val="5000"/>
                  </a:schemeClr>
                </a:solidFill>
              </a:rPr>
            </a:br>
            <a:endParaRPr lang="en-US" dirty="0">
              <a:solidFill>
                <a:schemeClr val="tx1">
                  <a:lumMod val="95000"/>
                  <a:lumOff val="5000"/>
                </a:schemeClr>
              </a:solidFill>
            </a:endParaRPr>
          </a:p>
        </p:txBody>
      </p:sp>
      <p:sp>
        <p:nvSpPr>
          <p:cNvPr id="3" name="Subtitle 2"/>
          <p:cNvSpPr>
            <a:spLocks noGrp="1"/>
          </p:cNvSpPr>
          <p:nvPr>
            <p:ph type="subTitle" idx="1"/>
          </p:nvPr>
        </p:nvSpPr>
        <p:spPr>
          <a:xfrm>
            <a:off x="381000" y="1828800"/>
            <a:ext cx="8229600" cy="4343400"/>
          </a:xfrm>
        </p:spPr>
        <p:txBody>
          <a:bodyPr>
            <a:noAutofit/>
          </a:bodyPr>
          <a:lstStyle/>
          <a:p>
            <a:pPr algn="just" fontAlgn="base"/>
            <a:r>
              <a:rPr lang="en-US" sz="2400" dirty="0" smtClean="0">
                <a:solidFill>
                  <a:schemeClr val="tx1">
                    <a:lumMod val="95000"/>
                    <a:lumOff val="5000"/>
                  </a:schemeClr>
                </a:solidFill>
                <a:latin typeface="Arial" panose="020B0604020202020204" pitchFamily="34" charset="0"/>
                <a:cs typeface="Arial" panose="020B0604020202020204" pitchFamily="34" charset="0"/>
              </a:rPr>
              <a:t>Material </a:t>
            </a:r>
            <a:r>
              <a:rPr lang="en-US" sz="2400" dirty="0">
                <a:solidFill>
                  <a:schemeClr val="tx1">
                    <a:lumMod val="95000"/>
                    <a:lumOff val="5000"/>
                  </a:schemeClr>
                </a:solidFill>
                <a:latin typeface="Arial" panose="020B0604020202020204" pitchFamily="34" charset="0"/>
                <a:cs typeface="Arial" panose="020B0604020202020204" pitchFamily="34" charset="0"/>
              </a:rPr>
              <a:t>culture consists of man-made objects such as furniture, automobiles, buildings, dams, bridges, roads and in fact, the physical matter converted and used by man. It is closely related with the external, mechanical as well as useful objects. It includes, technical and material equipment like a railways engines, publication machines, a locomotive, a radio etc. It includes our financial institutions, parliaments, insurance policies etc. and referred to as civilization</a:t>
            </a:r>
            <a:r>
              <a:rPr lang="en-US" sz="2400" dirty="0" smtClean="0">
                <a:solidFill>
                  <a:schemeClr val="tx1">
                    <a:lumMod val="95000"/>
                    <a:lumOff val="5000"/>
                  </a:schemeClr>
                </a:solidFill>
                <a:latin typeface="Arial" panose="020B0604020202020204" pitchFamily="34" charset="0"/>
                <a:cs typeface="Arial" panose="020B0604020202020204" pitchFamily="34" charset="0"/>
              </a:rPr>
              <a:t>.</a:t>
            </a:r>
          </a:p>
          <a:p>
            <a:pPr algn="just" fontAlgn="base"/>
            <a:r>
              <a:rPr lang="en-US" sz="2400" dirty="0"/>
              <a:t>Material means physical object (i.e. buildings, vehicles, transportation, clothes, houses and schools). </a:t>
            </a:r>
            <a:endParaRPr lang="en-U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729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normAutofit fontScale="90000"/>
          </a:bodyPr>
          <a:lstStyle/>
          <a:p>
            <a:pPr marL="685800" indent="-685800">
              <a:buFont typeface="Wingdings" panose="05000000000000000000" pitchFamily="2" charset="2"/>
              <a:buChar char="Ø"/>
            </a:pPr>
            <a:r>
              <a:rPr lang="en-US" dirty="0">
                <a:solidFill>
                  <a:schemeClr val="tx1">
                    <a:lumMod val="95000"/>
                    <a:lumOff val="5000"/>
                  </a:schemeClr>
                </a:solidFill>
              </a:rPr>
              <a:t>Non-Material Culture</a:t>
            </a:r>
            <a:br>
              <a:rPr lang="en-US" dirty="0">
                <a:solidFill>
                  <a:schemeClr val="tx1">
                    <a:lumMod val="95000"/>
                    <a:lumOff val="5000"/>
                  </a:schemeClr>
                </a:solidFill>
              </a:rPr>
            </a:br>
            <a:endParaRPr lang="en-US" dirty="0">
              <a:solidFill>
                <a:schemeClr val="tx1">
                  <a:lumMod val="95000"/>
                  <a:lumOff val="5000"/>
                </a:schemeClr>
              </a:solidFill>
            </a:endParaRPr>
          </a:p>
        </p:txBody>
      </p:sp>
      <p:sp>
        <p:nvSpPr>
          <p:cNvPr id="3" name="Subtitle 2"/>
          <p:cNvSpPr>
            <a:spLocks noGrp="1"/>
          </p:cNvSpPr>
          <p:nvPr>
            <p:ph type="subTitle" idx="1"/>
          </p:nvPr>
        </p:nvSpPr>
        <p:spPr>
          <a:xfrm>
            <a:off x="533400" y="1905000"/>
            <a:ext cx="8153400" cy="4267200"/>
          </a:xfrm>
        </p:spPr>
        <p:txBody>
          <a:bodyPr>
            <a:noAutofit/>
          </a:bodyPr>
          <a:lstStyle/>
          <a:p>
            <a:pPr algn="just" fontAlgn="base"/>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term </a:t>
            </a:r>
            <a:r>
              <a:rPr lang="en-US" sz="2400" b="1" dirty="0">
                <a:latin typeface="Arial" panose="020B0604020202020204" pitchFamily="34" charset="0"/>
                <a:cs typeface="Arial" panose="020B0604020202020204" pitchFamily="34" charset="0"/>
              </a:rPr>
              <a:t>'culture</a:t>
            </a:r>
            <a:r>
              <a:rPr lang="en-US" sz="2400" dirty="0">
                <a:latin typeface="Arial" panose="020B0604020202020204" pitchFamily="34" charset="0"/>
                <a:cs typeface="Arial" panose="020B0604020202020204" pitchFamily="34" charset="0"/>
              </a:rPr>
              <a:t>' when used in the ordinary sense, means non-material culture'. This term when used in the ordinary sense, means non-material. It is something nonphysical ideas which include values, beliefs, symbols, organization and institutions etc. Nonmaterial culture includes words we use, the language we speak, our belief held, values we cherish and all the ceremonies observed</a:t>
            </a:r>
            <a:r>
              <a:rPr lang="en-US" sz="2400" dirty="0" smtClean="0">
                <a:latin typeface="Arial" panose="020B0604020202020204" pitchFamily="34" charset="0"/>
                <a:cs typeface="Arial" panose="020B0604020202020204" pitchFamily="34" charset="0"/>
              </a:rPr>
              <a:t>.</a:t>
            </a:r>
          </a:p>
          <a:p>
            <a:pPr algn="just" fontAlgn="base"/>
            <a:r>
              <a:rPr lang="en-US" sz="2400" dirty="0">
                <a:latin typeface="Arial" panose="020B0604020202020204" pitchFamily="34" charset="0"/>
                <a:cs typeface="Arial" panose="020B0604020202020204" pitchFamily="34" charset="0"/>
              </a:rPr>
              <a:t>Non-Material means something you invisible, untouchable (i.e. education, language, feelings, religion, beliefs, sports, and feelings).</a:t>
            </a: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20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u="sng" dirty="0">
                <a:solidFill>
                  <a:schemeClr val="accent4">
                    <a:lumMod val="75000"/>
                  </a:schemeClr>
                </a:solidFill>
              </a:rPr>
              <a:t>CHARACTERISTICS OF CULTURE:</a:t>
            </a:r>
            <a:r>
              <a:rPr lang="en-US" altLang="en-US" dirty="0">
                <a:solidFill>
                  <a:schemeClr val="accent4">
                    <a:lumMod val="75000"/>
                  </a:schemeClr>
                </a:solidFill>
              </a:rPr>
              <a:t/>
            </a:r>
            <a:br>
              <a:rPr lang="en-US" altLang="en-US" dirty="0">
                <a:solidFill>
                  <a:schemeClr val="accent4">
                    <a:lumMod val="75000"/>
                  </a:schemeClr>
                </a:solidFill>
              </a:rPr>
            </a:br>
            <a:endParaRPr lang="en-US" dirty="0">
              <a:solidFill>
                <a:schemeClr val="accent4">
                  <a:lumMod val="75000"/>
                </a:schemeClr>
              </a:solidFill>
            </a:endParaRPr>
          </a:p>
        </p:txBody>
      </p:sp>
      <p:sp>
        <p:nvSpPr>
          <p:cNvPr id="3" name="Subtitle 2"/>
          <p:cNvSpPr>
            <a:spLocks noGrp="1"/>
          </p:cNvSpPr>
          <p:nvPr>
            <p:ph type="subTitle" idx="1"/>
          </p:nvPr>
        </p:nvSpPr>
        <p:spPr>
          <a:xfrm>
            <a:off x="533400" y="2667000"/>
            <a:ext cx="7924800" cy="3505200"/>
          </a:xfrm>
        </p:spPr>
        <p:txBody>
          <a:bodyPr>
            <a:normAutofit fontScale="85000" lnSpcReduction="20000"/>
          </a:bodyPr>
          <a:lstStyle/>
          <a:p>
            <a:r>
              <a:rPr lang="en-US" altLang="en-US" dirty="0" smtClean="0"/>
              <a:t>From </a:t>
            </a:r>
            <a:r>
              <a:rPr lang="en-US" altLang="en-US" dirty="0"/>
              <a:t>the definitions it becomes clear that sociologically culture has specific meaning and characteristics. It is the product of human behavior and gaining knowledge through group. It is a system of learned behavior and set procedure. Some of the salient characteristics of culture are as under:</a:t>
            </a:r>
          </a:p>
          <a:p>
            <a:pPr algn="just"/>
            <a:r>
              <a:rPr lang="en-US" altLang="en-US" b="1" dirty="0"/>
              <a:t>Culture is learned.</a:t>
            </a:r>
            <a:endParaRPr lang="en-US" altLang="en-US" dirty="0"/>
          </a:p>
          <a:p>
            <a:pPr algn="just"/>
            <a:r>
              <a:rPr lang="en-US" altLang="en-US" b="1" dirty="0"/>
              <a:t>Culture is shared.</a:t>
            </a:r>
            <a:endParaRPr lang="en-US" altLang="en-US" dirty="0"/>
          </a:p>
          <a:p>
            <a:pPr algn="just"/>
            <a:r>
              <a:rPr lang="en-US" altLang="en-US" b="1" dirty="0"/>
              <a:t>Culture is transmitted.</a:t>
            </a:r>
            <a:endParaRPr lang="en-US" altLang="en-US" dirty="0"/>
          </a:p>
          <a:p>
            <a:pPr algn="just"/>
            <a:r>
              <a:rPr lang="en-US" altLang="en-US" b="1" dirty="0"/>
              <a:t>Culture is changing.</a:t>
            </a:r>
            <a:endParaRPr lang="en-US" altLang="en-US" dirty="0"/>
          </a:p>
          <a:p>
            <a:endParaRPr lang="en-US" dirty="0"/>
          </a:p>
        </p:txBody>
      </p:sp>
    </p:spTree>
    <p:extLst>
      <p:ext uri="{BB962C8B-B14F-4D97-AF65-F5344CB8AC3E}">
        <p14:creationId xmlns:p14="http://schemas.microsoft.com/office/powerpoint/2010/main" val="1777431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229600" cy="1828800"/>
          </a:xfrm>
        </p:spPr>
        <p:txBody>
          <a:bodyPr>
            <a:normAutofit/>
          </a:bodyPr>
          <a:lstStyle/>
          <a:p>
            <a:r>
              <a:rPr lang="en-GB" altLang="en-US" sz="4400" dirty="0">
                <a:solidFill>
                  <a:srgbClr val="000000"/>
                </a:solidFill>
                <a:latin typeface="Bitstream Vera Sans" pitchFamily="32" charset="0"/>
                <a:ea typeface="Lucida Sans Unicode" pitchFamily="34" charset="0"/>
                <a:cs typeface="Lucida Sans Unicode" pitchFamily="34" charset="0"/>
              </a:rPr>
              <a:t>1. Culture is learned </a:t>
            </a:r>
            <a:endParaRPr lang="en-US" sz="4400" dirty="0"/>
          </a:p>
        </p:txBody>
      </p:sp>
      <p:sp>
        <p:nvSpPr>
          <p:cNvPr id="3" name="Subtitle 2"/>
          <p:cNvSpPr>
            <a:spLocks noGrp="1"/>
          </p:cNvSpPr>
          <p:nvPr>
            <p:ph type="subTitle" idx="1"/>
          </p:nvPr>
        </p:nvSpPr>
        <p:spPr>
          <a:xfrm>
            <a:off x="762000" y="2971800"/>
            <a:ext cx="7620000" cy="3048000"/>
          </a:xfrm>
        </p:spPr>
        <p:txBody>
          <a:bodyPr>
            <a:noAutofit/>
          </a:bodyPr>
          <a:lstStyle/>
          <a:p>
            <a:pPr algn="just"/>
            <a:r>
              <a:rPr lang="en-GB" altLang="en-US" sz="2400" dirty="0" smtClean="0">
                <a:solidFill>
                  <a:srgbClr val="000000"/>
                </a:solidFill>
                <a:latin typeface="Arial" panose="020B0604020202020204" pitchFamily="34" charset="0"/>
                <a:ea typeface="Lucida Sans Unicode" pitchFamily="34" charset="0"/>
                <a:cs typeface="Arial" panose="020B0604020202020204" pitchFamily="34" charset="0"/>
              </a:rPr>
              <a:t>It </a:t>
            </a:r>
            <a:r>
              <a:rPr lang="en-GB" altLang="en-US" sz="2400" dirty="0">
                <a:solidFill>
                  <a:srgbClr val="000000"/>
                </a:solidFill>
                <a:latin typeface="Arial" panose="020B0604020202020204" pitchFamily="34" charset="0"/>
                <a:ea typeface="Lucida Sans Unicode" pitchFamily="34" charset="0"/>
                <a:cs typeface="Arial" panose="020B0604020202020204" pitchFamily="34" charset="0"/>
              </a:rPr>
              <a:t>is acquired through education, training and experience</a:t>
            </a:r>
            <a:r>
              <a:rPr lang="en-GB" altLang="en-US" sz="2400" dirty="0" smtClean="0">
                <a:solidFill>
                  <a:srgbClr val="000000"/>
                </a:solidFill>
                <a:latin typeface="Arial" panose="020B0604020202020204" pitchFamily="34" charset="0"/>
                <a:ea typeface="Lucida Sans Unicode" pitchFamily="34" charset="0"/>
                <a:cs typeface="Arial" panose="020B0604020202020204" pitchFamily="34" charset="0"/>
              </a:rPr>
              <a:t>.</a:t>
            </a:r>
          </a:p>
          <a:p>
            <a:pPr algn="just"/>
            <a:r>
              <a:rPr lang="en-US" altLang="en-US" sz="2400" dirty="0">
                <a:latin typeface="Arial" panose="020B0604020202020204" pitchFamily="34" charset="0"/>
                <a:cs typeface="Arial" panose="020B0604020202020204" pitchFamily="34" charset="0"/>
              </a:rPr>
              <a:t>Most of the behavior is learned in society. This learning might be conscious or unconscious but no body can deny the process of learning. Culture is something learnt and acquired e.g. wearing clothes or dancing. It is not something natural to the person.</a:t>
            </a:r>
            <a:endParaRPr lang="en-US" altLang="en-US" sz="2400" b="1" u="sng" dirty="0">
              <a:latin typeface="Arial" panose="020B0604020202020204" pitchFamily="34" charset="0"/>
              <a:cs typeface="Arial" panose="020B0604020202020204" pitchFamily="34" charset="0"/>
            </a:endParaRPr>
          </a:p>
          <a:p>
            <a:pPr algn="just"/>
            <a:endParaRPr lang="en-GB" altLang="en-US" sz="2000" dirty="0">
              <a:solidFill>
                <a:srgbClr val="000000"/>
              </a:solidFill>
              <a:latin typeface="Arial" panose="020B0604020202020204" pitchFamily="34" charset="0"/>
              <a:ea typeface="Lucida Sans Unicode"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218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229600" cy="1828800"/>
          </a:xfrm>
        </p:spPr>
        <p:txBody>
          <a:bodyPr>
            <a:normAutofit/>
          </a:bodyPr>
          <a:lstStyle/>
          <a:p>
            <a:r>
              <a:rPr lang="en-US" altLang="en-US" sz="4400" u="sng" dirty="0" smtClean="0">
                <a:solidFill>
                  <a:schemeClr val="tx1">
                    <a:lumMod val="95000"/>
                    <a:lumOff val="5000"/>
                  </a:schemeClr>
                </a:solidFill>
              </a:rPr>
              <a:t>2- Culture </a:t>
            </a:r>
            <a:r>
              <a:rPr lang="en-US" altLang="en-US" sz="4400" u="sng" dirty="0">
                <a:solidFill>
                  <a:schemeClr val="tx1">
                    <a:lumMod val="95000"/>
                    <a:lumOff val="5000"/>
                  </a:schemeClr>
                </a:solidFill>
              </a:rPr>
              <a:t>is shared:</a:t>
            </a:r>
            <a:r>
              <a:rPr lang="en-US" altLang="en-US" sz="4400" dirty="0"/>
              <a:t/>
            </a:r>
            <a:br>
              <a:rPr lang="en-US" altLang="en-US" sz="4400" dirty="0"/>
            </a:br>
            <a:endParaRPr lang="en-US" sz="4400" dirty="0"/>
          </a:p>
        </p:txBody>
      </p:sp>
      <p:sp>
        <p:nvSpPr>
          <p:cNvPr id="3" name="Subtitle 2"/>
          <p:cNvSpPr>
            <a:spLocks noGrp="1"/>
          </p:cNvSpPr>
          <p:nvPr>
            <p:ph type="subTitle" idx="1"/>
          </p:nvPr>
        </p:nvSpPr>
        <p:spPr>
          <a:xfrm>
            <a:off x="914400" y="2514600"/>
            <a:ext cx="6858000" cy="2514600"/>
          </a:xfrm>
        </p:spPr>
        <p:txBody>
          <a:bodyPr>
            <a:normAutofit/>
          </a:bodyPr>
          <a:lstStyle/>
          <a:p>
            <a:pPr algn="just"/>
            <a:r>
              <a:rPr lang="en-US" altLang="en-US" dirty="0" smtClean="0"/>
              <a:t>All </a:t>
            </a:r>
            <a:r>
              <a:rPr lang="en-US" altLang="en-US" dirty="0"/>
              <a:t>the traits, attitudes, ideas, knowledge and material objects like radio, television and automobiles </a:t>
            </a:r>
            <a:r>
              <a:rPr lang="en-US" altLang="en-US" dirty="0" err="1"/>
              <a:t>etc</a:t>
            </a:r>
            <a:r>
              <a:rPr lang="en-US" altLang="en-US" dirty="0"/>
              <a:t> is actually shared by members of society.</a:t>
            </a:r>
          </a:p>
          <a:p>
            <a:endParaRPr lang="en-US" dirty="0"/>
          </a:p>
        </p:txBody>
      </p:sp>
    </p:spTree>
    <p:extLst>
      <p:ext uri="{BB962C8B-B14F-4D97-AF65-F5344CB8AC3E}">
        <p14:creationId xmlns:p14="http://schemas.microsoft.com/office/powerpoint/2010/main" val="2237669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1828800"/>
          </a:xfrm>
        </p:spPr>
        <p:txBody>
          <a:bodyPr>
            <a:normAutofit fontScale="90000"/>
          </a:bodyPr>
          <a:lstStyle/>
          <a:p>
            <a:r>
              <a:rPr lang="en-US" altLang="en-US" sz="4900" u="sng" dirty="0" smtClean="0">
                <a:solidFill>
                  <a:schemeClr val="tx1">
                    <a:lumMod val="95000"/>
                    <a:lumOff val="5000"/>
                  </a:schemeClr>
                </a:solidFill>
              </a:rPr>
              <a:t>3- Culture </a:t>
            </a:r>
            <a:r>
              <a:rPr lang="en-US" altLang="en-US" sz="4900" u="sng" dirty="0">
                <a:solidFill>
                  <a:schemeClr val="tx1">
                    <a:lumMod val="95000"/>
                    <a:lumOff val="5000"/>
                  </a:schemeClr>
                </a:solidFill>
              </a:rPr>
              <a:t>is transmitted</a:t>
            </a:r>
            <a:r>
              <a:rPr lang="en-US" altLang="en-US" dirty="0">
                <a:solidFill>
                  <a:schemeClr val="tx1">
                    <a:lumMod val="95000"/>
                    <a:lumOff val="5000"/>
                  </a:schemeClr>
                </a:solidFill>
              </a:rPr>
              <a:t/>
            </a:r>
            <a:br>
              <a:rPr lang="en-US" altLang="en-US" dirty="0">
                <a:solidFill>
                  <a:schemeClr val="tx1">
                    <a:lumMod val="95000"/>
                    <a:lumOff val="5000"/>
                  </a:schemeClr>
                </a:solidFill>
              </a:rPr>
            </a:br>
            <a:endParaRPr lang="en-US" dirty="0">
              <a:solidFill>
                <a:schemeClr val="tx1">
                  <a:lumMod val="95000"/>
                  <a:lumOff val="5000"/>
                </a:schemeClr>
              </a:solidFill>
            </a:endParaRPr>
          </a:p>
        </p:txBody>
      </p:sp>
      <p:sp>
        <p:nvSpPr>
          <p:cNvPr id="3" name="Subtitle 2"/>
          <p:cNvSpPr>
            <a:spLocks noGrp="1"/>
          </p:cNvSpPr>
          <p:nvPr>
            <p:ph type="subTitle" idx="1"/>
          </p:nvPr>
        </p:nvSpPr>
        <p:spPr>
          <a:xfrm>
            <a:off x="762000" y="1981200"/>
            <a:ext cx="7315200" cy="3962400"/>
          </a:xfrm>
        </p:spPr>
        <p:txBody>
          <a:bodyPr>
            <a:noAutofit/>
          </a:bodyPr>
          <a:lstStyle/>
          <a:p>
            <a:pPr algn="just"/>
            <a:r>
              <a:rPr lang="en-US" altLang="en-US" sz="2400" dirty="0" smtClean="0">
                <a:latin typeface="Arial" panose="020B0604020202020204" pitchFamily="34" charset="0"/>
                <a:cs typeface="Arial" panose="020B0604020202020204" pitchFamily="34" charset="0"/>
              </a:rPr>
              <a:t>All </a:t>
            </a:r>
            <a:r>
              <a:rPr lang="en-US" altLang="en-US" sz="2400" dirty="0">
                <a:latin typeface="Arial" panose="020B0604020202020204" pitchFamily="34" charset="0"/>
                <a:cs typeface="Arial" panose="020B0604020202020204" pitchFamily="34" charset="0"/>
              </a:rPr>
              <a:t>the culture traits and objects are transmitted among the members of society continually. Most of the cultural traits and material objects are transmitted to the members of the society from their forefathers. We learn new fashion, how to move in society and how to behave in a particular social situation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78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229600" cy="1828800"/>
          </a:xfrm>
        </p:spPr>
        <p:txBody>
          <a:bodyPr/>
          <a:lstStyle/>
          <a:p>
            <a:r>
              <a:rPr lang="en-US" altLang="en-US" sz="4400" u="sng" dirty="0" smtClean="0">
                <a:solidFill>
                  <a:schemeClr val="tx1">
                    <a:lumMod val="95000"/>
                    <a:lumOff val="5000"/>
                  </a:schemeClr>
                </a:solidFill>
              </a:rPr>
              <a:t>4- Culture </a:t>
            </a:r>
            <a:r>
              <a:rPr lang="en-US" altLang="en-US" sz="4400" u="sng" dirty="0">
                <a:solidFill>
                  <a:schemeClr val="tx1">
                    <a:lumMod val="95000"/>
                    <a:lumOff val="5000"/>
                  </a:schemeClr>
                </a:solidFill>
              </a:rPr>
              <a:t>is changing</a:t>
            </a:r>
            <a:r>
              <a:rPr lang="en-US" altLang="en-US" dirty="0">
                <a:solidFill>
                  <a:schemeClr val="tx1">
                    <a:lumMod val="95000"/>
                    <a:lumOff val="5000"/>
                  </a:schemeClr>
                </a:solidFill>
              </a:rPr>
              <a:t/>
            </a:r>
            <a:br>
              <a:rPr lang="en-US" altLang="en-US" dirty="0">
                <a:solidFill>
                  <a:schemeClr val="tx1">
                    <a:lumMod val="95000"/>
                    <a:lumOff val="5000"/>
                  </a:schemeClr>
                </a:solidFill>
              </a:rPr>
            </a:br>
            <a:endParaRPr lang="en-US" dirty="0">
              <a:solidFill>
                <a:schemeClr val="tx1">
                  <a:lumMod val="95000"/>
                  <a:lumOff val="5000"/>
                </a:schemeClr>
              </a:solidFill>
            </a:endParaRPr>
          </a:p>
        </p:txBody>
      </p:sp>
      <p:sp>
        <p:nvSpPr>
          <p:cNvPr id="3" name="Subtitle 2"/>
          <p:cNvSpPr>
            <a:spLocks noGrp="1"/>
          </p:cNvSpPr>
          <p:nvPr>
            <p:ph type="subTitle" idx="1"/>
          </p:nvPr>
        </p:nvSpPr>
        <p:spPr>
          <a:xfrm>
            <a:off x="914400" y="2362200"/>
            <a:ext cx="7315200" cy="2667000"/>
          </a:xfrm>
        </p:spPr>
        <p:txBody>
          <a:bodyPr>
            <a:normAutofit/>
          </a:bodyPr>
          <a:lstStyle/>
          <a:p>
            <a:pPr algn="just"/>
            <a:r>
              <a:rPr lang="en-US" altLang="en-US" dirty="0" smtClean="0"/>
              <a:t>Culture </a:t>
            </a:r>
            <a:r>
              <a:rPr lang="en-US" altLang="en-US" dirty="0"/>
              <a:t>never remains static but changing. It is changing in every society, but with different speed and causes.  It constantly under goes change and adapts itself to the environments.</a:t>
            </a:r>
          </a:p>
          <a:p>
            <a:endParaRPr lang="en-US" dirty="0"/>
          </a:p>
        </p:txBody>
      </p:sp>
    </p:spTree>
    <p:extLst>
      <p:ext uri="{BB962C8B-B14F-4D97-AF65-F5344CB8AC3E}">
        <p14:creationId xmlns:p14="http://schemas.microsoft.com/office/powerpoint/2010/main" val="204565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normAutofit/>
          </a:bodyPr>
          <a:lstStyle/>
          <a:p>
            <a:pPr algn="ctr"/>
            <a:r>
              <a:rPr lang="en-US" sz="6000" dirty="0">
                <a:solidFill>
                  <a:schemeClr val="accent4">
                    <a:lumMod val="75000"/>
                  </a:schemeClr>
                </a:solidFill>
              </a:rPr>
              <a:t>Culture</a:t>
            </a:r>
          </a:p>
        </p:txBody>
      </p:sp>
      <p:sp>
        <p:nvSpPr>
          <p:cNvPr id="3" name="Subtitle 2"/>
          <p:cNvSpPr>
            <a:spLocks noGrp="1"/>
          </p:cNvSpPr>
          <p:nvPr>
            <p:ph type="subTitle" idx="1"/>
          </p:nvPr>
        </p:nvSpPr>
        <p:spPr>
          <a:xfrm>
            <a:off x="533400" y="2057400"/>
            <a:ext cx="7924800" cy="4038600"/>
          </a:xfrm>
        </p:spPr>
        <p:txBody>
          <a:bodyPr>
            <a:normAutofit/>
          </a:bodyPr>
          <a:lstStyle/>
          <a:p>
            <a:pPr marL="457200" indent="-457200" algn="just">
              <a:buFont typeface="Wingdings" panose="05000000000000000000" pitchFamily="2" charset="2"/>
              <a:buChar char="v"/>
            </a:pPr>
            <a:r>
              <a:rPr lang="en-US" sz="2800" dirty="0">
                <a:solidFill>
                  <a:schemeClr val="tx1"/>
                </a:solidFill>
                <a:latin typeface="Arial" panose="020B0604020202020204" pitchFamily="34" charset="0"/>
                <a:cs typeface="Arial" panose="020B0604020202020204" pitchFamily="34" charset="0"/>
              </a:rPr>
              <a:t>T</a:t>
            </a:r>
            <a:r>
              <a:rPr lang="en-US" sz="2800" dirty="0" smtClean="0">
                <a:solidFill>
                  <a:schemeClr val="tx1"/>
                </a:solidFill>
                <a:latin typeface="Arial" panose="020B0604020202020204" pitchFamily="34" charset="0"/>
                <a:cs typeface="Arial" panose="020B0604020202020204" pitchFamily="34" charset="0"/>
              </a:rPr>
              <a:t>he </a:t>
            </a:r>
            <a:r>
              <a:rPr lang="en-US" sz="2800" dirty="0">
                <a:solidFill>
                  <a:schemeClr val="tx1"/>
                </a:solidFill>
                <a:latin typeface="Arial" panose="020B0604020202020204" pitchFamily="34" charset="0"/>
                <a:cs typeface="Arial" panose="020B0604020202020204" pitchFamily="34" charset="0"/>
              </a:rPr>
              <a:t>ideas, customs, and social </a:t>
            </a:r>
            <a:r>
              <a:rPr lang="en-US" sz="2800" dirty="0" smtClean="0">
                <a:solidFill>
                  <a:schemeClr val="tx1"/>
                </a:solidFill>
                <a:latin typeface="Arial" panose="020B0604020202020204" pitchFamily="34" charset="0"/>
                <a:cs typeface="Arial" panose="020B0604020202020204" pitchFamily="34" charset="0"/>
              </a:rPr>
              <a:t>behavior </a:t>
            </a:r>
            <a:r>
              <a:rPr lang="en-US" sz="2800" dirty="0">
                <a:solidFill>
                  <a:schemeClr val="tx1"/>
                </a:solidFill>
                <a:latin typeface="Arial" panose="020B0604020202020204" pitchFamily="34" charset="0"/>
                <a:cs typeface="Arial" panose="020B0604020202020204" pitchFamily="34" charset="0"/>
              </a:rPr>
              <a:t>of a particular people or </a:t>
            </a:r>
            <a:r>
              <a:rPr lang="en-US" sz="2800" dirty="0" smtClean="0">
                <a:solidFill>
                  <a:schemeClr val="tx1"/>
                </a:solidFill>
                <a:latin typeface="Arial" panose="020B0604020202020204" pitchFamily="34" charset="0"/>
                <a:cs typeface="Arial" panose="020B0604020202020204" pitchFamily="34" charset="0"/>
              </a:rPr>
              <a:t>society</a:t>
            </a:r>
          </a:p>
          <a:p>
            <a:pPr marL="457200" indent="-457200" algn="just">
              <a:buFont typeface="Wingdings" panose="05000000000000000000" pitchFamily="2" charset="2"/>
              <a:buChar char="v"/>
            </a:pPr>
            <a:r>
              <a:rPr lang="en-US" sz="2800" dirty="0">
                <a:solidFill>
                  <a:schemeClr val="tx1"/>
                </a:solidFill>
                <a:latin typeface="Arial" panose="020B0604020202020204" pitchFamily="34" charset="0"/>
                <a:cs typeface="Arial" panose="020B0604020202020204" pitchFamily="34" charset="0"/>
              </a:rPr>
              <a:t>Culture is the characteristics and knowledge of a particular group of people, encompassing language, religion, cuisine, social habits, music and arts</a:t>
            </a:r>
          </a:p>
        </p:txBody>
      </p:sp>
    </p:spTree>
    <p:extLst>
      <p:ext uri="{BB962C8B-B14F-4D97-AF65-F5344CB8AC3E}">
        <p14:creationId xmlns:p14="http://schemas.microsoft.com/office/powerpoint/2010/main" val="134195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7848600" cy="4524315"/>
          </a:xfrm>
          <a:prstGeom prst="rect">
            <a:avLst/>
          </a:prstGeom>
        </p:spPr>
        <p:txBody>
          <a:bodyPr wrap="square">
            <a:spAutoFit/>
          </a:bodyPr>
          <a:lstStyle/>
          <a:p>
            <a:pPr marL="457200" indent="-457200" algn="just">
              <a:buFont typeface="Wingdings" panose="05000000000000000000" pitchFamily="2" charset="2"/>
              <a:buChar char="ü"/>
            </a:pPr>
            <a:r>
              <a:rPr lang="en-US" sz="3200" dirty="0">
                <a:latin typeface="Arial" panose="020B0604020202020204" pitchFamily="34" charset="0"/>
                <a:cs typeface="Arial" panose="020B0604020202020204" pitchFamily="34" charset="0"/>
              </a:rPr>
              <a:t>"Culture </a:t>
            </a:r>
            <a:r>
              <a:rPr lang="en-US" sz="3200" dirty="0" smtClean="0">
                <a:latin typeface="Arial" panose="020B0604020202020204" pitchFamily="34" charset="0"/>
                <a:cs typeface="Arial" panose="020B0604020202020204" pitchFamily="34" charset="0"/>
              </a:rPr>
              <a:t>holds religion</a:t>
            </a:r>
            <a:r>
              <a:rPr lang="en-US" sz="3200" dirty="0">
                <a:latin typeface="Arial" panose="020B0604020202020204" pitchFamily="34" charset="0"/>
                <a:cs typeface="Arial" panose="020B0604020202020204" pitchFamily="34" charset="0"/>
              </a:rPr>
              <a:t>, food, what we wear, how we wear it, our language, marriage, music, what we believe is right or wrong, how we sit at the table, how we greet visitors, how we </a:t>
            </a:r>
            <a:r>
              <a:rPr lang="en-US" sz="3200" dirty="0" smtClean="0">
                <a:latin typeface="Arial" panose="020B0604020202020204" pitchFamily="34" charset="0"/>
                <a:cs typeface="Arial" panose="020B0604020202020204" pitchFamily="34" charset="0"/>
              </a:rPr>
              <a:t>behave, </a:t>
            </a:r>
            <a:r>
              <a:rPr lang="en-US" sz="3200" dirty="0">
                <a:latin typeface="Arial" panose="020B0604020202020204" pitchFamily="34" charset="0"/>
                <a:cs typeface="Arial" panose="020B0604020202020204" pitchFamily="34" charset="0"/>
              </a:rPr>
              <a:t>and a million other things</a:t>
            </a:r>
            <a:r>
              <a:rPr lang="en-US" sz="3200" dirty="0" smtClean="0">
                <a:latin typeface="Arial" panose="020B0604020202020204" pitchFamily="34" charset="0"/>
                <a:cs typeface="Arial" panose="020B0604020202020204" pitchFamily="34" charset="0"/>
              </a:rPr>
              <a:t>,“</a:t>
            </a:r>
          </a:p>
          <a:p>
            <a:pPr marL="457200" indent="-457200" algn="just">
              <a:buFont typeface="Wingdings" panose="05000000000000000000" pitchFamily="2" charset="2"/>
              <a:buChar char="ü"/>
            </a:pPr>
            <a:r>
              <a:rPr lang="en-US" sz="3200" dirty="0" smtClean="0">
                <a:latin typeface="Arial" panose="020B0604020202020204" pitchFamily="34" charset="0"/>
                <a:cs typeface="Arial" panose="020B0604020202020204" pitchFamily="34" charset="0"/>
              </a:rPr>
              <a:t>Culture is the way of life which is transmitted from generations to generations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486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6186309"/>
          </a:xfrm>
          <a:prstGeom prst="rect">
            <a:avLst/>
          </a:prstGeom>
        </p:spPr>
        <p:txBody>
          <a:bodyPr wrap="square">
            <a:spAutoFit/>
          </a:bodyPr>
          <a:lstStyle/>
          <a:p>
            <a:pPr algn="ctr"/>
            <a:r>
              <a:rPr lang="en-US" altLang="en-US" sz="32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 of culture</a:t>
            </a:r>
            <a:endParaRPr lang="en-US" alt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n-US" altLang="en-US" sz="2600" dirty="0" smtClean="0">
                <a:latin typeface="Arial" panose="020B0604020202020204" pitchFamily="34" charset="0"/>
                <a:cs typeface="Arial" panose="020B0604020202020204" pitchFamily="34" charset="0"/>
              </a:rPr>
              <a:t>Different sociologists have differently defined the term culture:</a:t>
            </a:r>
          </a:p>
          <a:p>
            <a:pPr algn="just"/>
            <a:endParaRPr lang="en-US" altLang="en-US" sz="2600" b="1" u="sng" dirty="0" smtClean="0">
              <a:latin typeface="Arial" panose="020B0604020202020204" pitchFamily="34" charset="0"/>
              <a:cs typeface="Arial" panose="020B0604020202020204" pitchFamily="34" charset="0"/>
            </a:endParaRPr>
          </a:p>
          <a:p>
            <a:pPr lvl="1" algn="just">
              <a:buFont typeface="Wingdings" pitchFamily="2" charset="2"/>
              <a:buChar char="v"/>
            </a:pPr>
            <a:r>
              <a:rPr lang="en-US" altLang="en-US" sz="2600" b="1" u="sng" dirty="0" smtClean="0">
                <a:latin typeface="Arial" panose="020B0604020202020204" pitchFamily="34" charset="0"/>
                <a:cs typeface="Arial" panose="020B0604020202020204" pitchFamily="34" charset="0"/>
              </a:rPr>
              <a:t>Taylor:</a:t>
            </a:r>
            <a:r>
              <a:rPr lang="en-US" altLang="en-US" sz="2600" dirty="0" smtClean="0">
                <a:latin typeface="Arial" panose="020B0604020202020204" pitchFamily="34" charset="0"/>
                <a:cs typeface="Arial" panose="020B0604020202020204" pitchFamily="34" charset="0"/>
              </a:rPr>
              <a:t> “Culture is the </a:t>
            </a:r>
            <a:r>
              <a:rPr lang="en-US" altLang="en-US" sz="2600" smtClean="0">
                <a:latin typeface="Arial" panose="020B0604020202020204" pitchFamily="34" charset="0"/>
                <a:cs typeface="Arial" panose="020B0604020202020204" pitchFamily="34" charset="0"/>
              </a:rPr>
              <a:t>complex term </a:t>
            </a:r>
            <a:r>
              <a:rPr lang="en-US" altLang="en-US" sz="2600" dirty="0" smtClean="0">
                <a:latin typeface="Arial" panose="020B0604020202020204" pitchFamily="34" charset="0"/>
                <a:cs typeface="Arial" panose="020B0604020202020204" pitchFamily="34" charset="0"/>
              </a:rPr>
              <a:t>which includes knowledge, belief, art, morals, law, customs and habits and any capabilities acquired by man as a member of society”.</a:t>
            </a:r>
          </a:p>
          <a:p>
            <a:pPr lvl="1" algn="just"/>
            <a:endParaRPr lang="en-US" altLang="en-US" sz="2600" b="1" u="sng" dirty="0" smtClean="0">
              <a:latin typeface="Arial" panose="020B0604020202020204" pitchFamily="34" charset="0"/>
              <a:cs typeface="Arial" panose="020B0604020202020204" pitchFamily="34" charset="0"/>
            </a:endParaRPr>
          </a:p>
          <a:p>
            <a:pPr lvl="1" algn="just">
              <a:buFont typeface="Wingdings" pitchFamily="2" charset="2"/>
              <a:buChar char="v"/>
            </a:pPr>
            <a:r>
              <a:rPr lang="en-US" altLang="en-US" sz="2600" b="1" u="sng" dirty="0" smtClean="0">
                <a:latin typeface="Arial" panose="020B0604020202020204" pitchFamily="34" charset="0"/>
                <a:cs typeface="Arial" panose="020B0604020202020204" pitchFamily="34" charset="0"/>
              </a:rPr>
              <a:t>Linton:</a:t>
            </a:r>
            <a:r>
              <a:rPr lang="en-US" altLang="en-US" sz="2600" b="1" dirty="0" smtClean="0">
                <a:latin typeface="Arial" panose="020B0604020202020204" pitchFamily="34" charset="0"/>
                <a:cs typeface="Arial" panose="020B0604020202020204" pitchFamily="34" charset="0"/>
              </a:rPr>
              <a:t> </a:t>
            </a:r>
            <a:r>
              <a:rPr lang="en-US" altLang="en-US" sz="2600" dirty="0" smtClean="0">
                <a:latin typeface="Arial" panose="020B0604020202020204" pitchFamily="34" charset="0"/>
                <a:cs typeface="Arial" panose="020B0604020202020204" pitchFamily="34" charset="0"/>
              </a:rPr>
              <a:t>“Culture is social heredity, which is transmitted from one generation to another</a:t>
            </a:r>
            <a:r>
              <a:rPr lang="en-US" altLang="en-US" sz="2600" b="1" dirty="0" smtClean="0">
                <a:latin typeface="Arial" panose="020B0604020202020204" pitchFamily="34" charset="0"/>
                <a:cs typeface="Arial" panose="020B0604020202020204" pitchFamily="34" charset="0"/>
              </a:rPr>
              <a:t> </a:t>
            </a:r>
            <a:r>
              <a:rPr lang="en-US" altLang="en-US" sz="2600" dirty="0" smtClean="0">
                <a:latin typeface="Arial" panose="020B0604020202020204" pitchFamily="34" charset="0"/>
                <a:cs typeface="Arial" panose="020B0604020202020204" pitchFamily="34" charset="0"/>
              </a:rPr>
              <a:t>with the accumulation of individual experiences”.</a:t>
            </a:r>
          </a:p>
          <a:p>
            <a:pPr lvl="1" algn="just"/>
            <a:endParaRPr lang="en-US" altLang="en-US" sz="2600" b="1" u="sng" dirty="0" smtClean="0">
              <a:latin typeface="Arial" panose="020B0604020202020204" pitchFamily="34" charset="0"/>
              <a:cs typeface="Arial" panose="020B0604020202020204" pitchFamily="34" charset="0"/>
            </a:endParaRPr>
          </a:p>
          <a:p>
            <a:pPr lvl="1" algn="just">
              <a:buFont typeface="Wingdings" pitchFamily="2" charset="2"/>
              <a:buChar char="v"/>
            </a:pPr>
            <a:r>
              <a:rPr lang="en-US" altLang="en-US" sz="2600" b="1" u="sng" dirty="0" smtClean="0">
                <a:latin typeface="Arial" panose="020B0604020202020204" pitchFamily="34" charset="0"/>
                <a:cs typeface="Arial" panose="020B0604020202020204" pitchFamily="34" charset="0"/>
              </a:rPr>
              <a:t>John </a:t>
            </a:r>
            <a:r>
              <a:rPr lang="en-US" altLang="en-US" sz="2600" b="1" u="sng" dirty="0" err="1" smtClean="0">
                <a:latin typeface="Arial" panose="020B0604020202020204" pitchFamily="34" charset="0"/>
                <a:cs typeface="Arial" panose="020B0604020202020204" pitchFamily="34" charset="0"/>
              </a:rPr>
              <a:t>Beattee</a:t>
            </a:r>
            <a:r>
              <a:rPr lang="en-US" altLang="en-US" sz="2600" b="1" u="sng" dirty="0" smtClean="0">
                <a:latin typeface="Arial" panose="020B0604020202020204" pitchFamily="34" charset="0"/>
                <a:cs typeface="Arial" panose="020B0604020202020204" pitchFamily="34" charset="0"/>
              </a:rPr>
              <a:t>:</a:t>
            </a:r>
            <a:r>
              <a:rPr lang="en-US" altLang="en-US" sz="2600" dirty="0" smtClean="0">
                <a:latin typeface="Arial" panose="020B0604020202020204" pitchFamily="34" charset="0"/>
                <a:cs typeface="Arial" panose="020B0604020202020204" pitchFamily="34" charset="0"/>
              </a:rPr>
              <a:t> Culture is the way of life which is transmitted from generation to generation”.</a:t>
            </a:r>
            <a:endParaRPr lang="en-US" alt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19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28600"/>
            <a:ext cx="9982200" cy="7315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2611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905000"/>
          </a:xfrm>
        </p:spPr>
        <p:txBody>
          <a:bodyPr>
            <a:normAutofit fontScale="90000"/>
          </a:bodyPr>
          <a:lstStyle/>
          <a:p>
            <a:r>
              <a:rPr lang="en-US" dirty="0">
                <a:solidFill>
                  <a:schemeClr val="bg2">
                    <a:lumMod val="50000"/>
                  </a:schemeClr>
                </a:solidFill>
                <a:effectLst/>
              </a:rPr>
              <a:t>The Elements of Culture</a:t>
            </a:r>
            <a:r>
              <a:rPr lang="en-US" dirty="0">
                <a:effectLst/>
              </a:rPr>
              <a:t/>
            </a:r>
            <a:br>
              <a:rPr lang="en-US" dirty="0">
                <a:effectLst/>
              </a:rPr>
            </a:br>
            <a:endParaRPr lang="en-US" dirty="0"/>
          </a:p>
        </p:txBody>
      </p:sp>
      <p:sp>
        <p:nvSpPr>
          <p:cNvPr id="3" name="Subtitle 2"/>
          <p:cNvSpPr>
            <a:spLocks noGrp="1"/>
          </p:cNvSpPr>
          <p:nvPr>
            <p:ph type="subTitle" idx="1"/>
          </p:nvPr>
        </p:nvSpPr>
        <p:spPr>
          <a:xfrm>
            <a:off x="381000" y="1600200"/>
            <a:ext cx="8001000" cy="4800600"/>
          </a:xfrm>
        </p:spPr>
        <p:txBody>
          <a:bodyPr>
            <a:normAutofit lnSpcReduction="10000"/>
          </a:bodyPr>
          <a:lstStyle/>
          <a:p>
            <a:pPr algn="just"/>
            <a:endParaRPr lang="en-US" u="sng" dirty="0" smtClean="0">
              <a:solidFill>
                <a:schemeClr val="tx1">
                  <a:lumMod val="95000"/>
                  <a:lumOff val="5000"/>
                </a:schemeClr>
              </a:solidFill>
              <a:latin typeface="Arial" panose="020B0604020202020204" pitchFamily="34" charset="0"/>
              <a:cs typeface="Arial" panose="020B0604020202020204" pitchFamily="34" charset="0"/>
            </a:endParaRPr>
          </a:p>
          <a:p>
            <a:pPr algn="just"/>
            <a:r>
              <a:rPr lang="en-US" u="sng" dirty="0" smtClean="0">
                <a:solidFill>
                  <a:schemeClr val="tx1">
                    <a:lumMod val="95000"/>
                    <a:lumOff val="5000"/>
                  </a:schemeClr>
                </a:solidFill>
                <a:latin typeface="Arial" panose="020B0604020202020204" pitchFamily="34" charset="0"/>
                <a:cs typeface="Arial" panose="020B0604020202020204" pitchFamily="34" charset="0"/>
              </a:rPr>
              <a:t>The </a:t>
            </a:r>
            <a:r>
              <a:rPr lang="en-US" u="sng" dirty="0">
                <a:solidFill>
                  <a:schemeClr val="tx1">
                    <a:lumMod val="95000"/>
                    <a:lumOff val="5000"/>
                  </a:schemeClr>
                </a:solidFill>
                <a:latin typeface="Arial" panose="020B0604020202020204" pitchFamily="34" charset="0"/>
                <a:cs typeface="Arial" panose="020B0604020202020204" pitchFamily="34" charset="0"/>
              </a:rPr>
              <a:t>important elements of culture </a:t>
            </a:r>
            <a:r>
              <a:rPr lang="en-US" u="sng" dirty="0" smtClean="0">
                <a:solidFill>
                  <a:schemeClr val="tx1">
                    <a:lumMod val="95000"/>
                    <a:lumOff val="5000"/>
                  </a:schemeClr>
                </a:solidFill>
                <a:latin typeface="Arial" panose="020B0604020202020204" pitchFamily="34" charset="0"/>
                <a:cs typeface="Arial" panose="020B0604020202020204" pitchFamily="34" charset="0"/>
              </a:rPr>
              <a:t>are:</a:t>
            </a:r>
            <a:endParaRPr lang="en-US" dirty="0" smtClean="0">
              <a:solidFill>
                <a:schemeClr val="tx1">
                  <a:lumMod val="95000"/>
                  <a:lumOff val="5000"/>
                </a:schemeClr>
              </a:solidFill>
              <a:latin typeface="Arial" panose="020B0604020202020204" pitchFamily="34" charset="0"/>
              <a:cs typeface="Arial" panose="020B0604020202020204" pitchFamily="34" charset="0"/>
            </a:endParaRPr>
          </a:p>
          <a:p>
            <a:pPr algn="just"/>
            <a:r>
              <a:rPr lang="en-US" dirty="0" smtClean="0">
                <a:solidFill>
                  <a:schemeClr val="tx1">
                    <a:lumMod val="95000"/>
                    <a:lumOff val="5000"/>
                  </a:schemeClr>
                </a:solidFill>
                <a:latin typeface="Arial" panose="020B0604020202020204" pitchFamily="34" charset="0"/>
                <a:cs typeface="Arial" panose="020B0604020202020204" pitchFamily="34" charset="0"/>
              </a:rPr>
              <a:t>1)language</a:t>
            </a:r>
          </a:p>
          <a:p>
            <a:pPr algn="just"/>
            <a:r>
              <a:rPr lang="en-US" dirty="0" smtClean="0">
                <a:solidFill>
                  <a:schemeClr val="tx1">
                    <a:lumMod val="95000"/>
                    <a:lumOff val="5000"/>
                  </a:schemeClr>
                </a:solidFill>
                <a:latin typeface="Arial" panose="020B0604020202020204" pitchFamily="34" charset="0"/>
                <a:cs typeface="Arial" panose="020B0604020202020204" pitchFamily="34" charset="0"/>
              </a:rPr>
              <a:t>2)Religion</a:t>
            </a:r>
          </a:p>
          <a:p>
            <a:pPr algn="just"/>
            <a:r>
              <a:rPr lang="en-US" dirty="0" smtClean="0">
                <a:solidFill>
                  <a:schemeClr val="tx1">
                    <a:lumMod val="95000"/>
                    <a:lumOff val="5000"/>
                  </a:schemeClr>
                </a:solidFill>
                <a:latin typeface="Arial" panose="020B0604020202020204" pitchFamily="34" charset="0"/>
                <a:cs typeface="Arial" panose="020B0604020202020204" pitchFamily="34" charset="0"/>
              </a:rPr>
              <a:t>3)Values </a:t>
            </a:r>
            <a:r>
              <a:rPr lang="en-US" dirty="0">
                <a:solidFill>
                  <a:schemeClr val="tx1">
                    <a:lumMod val="95000"/>
                    <a:lumOff val="5000"/>
                  </a:schemeClr>
                </a:solidFill>
                <a:latin typeface="Arial" panose="020B0604020202020204" pitchFamily="34" charset="0"/>
                <a:cs typeface="Arial" panose="020B0604020202020204" pitchFamily="34" charset="0"/>
              </a:rPr>
              <a:t>and </a:t>
            </a:r>
            <a:r>
              <a:rPr lang="en-US" dirty="0" smtClean="0">
                <a:solidFill>
                  <a:schemeClr val="tx1">
                    <a:lumMod val="95000"/>
                    <a:lumOff val="5000"/>
                  </a:schemeClr>
                </a:solidFill>
                <a:latin typeface="Arial" panose="020B0604020202020204" pitchFamily="34" charset="0"/>
                <a:cs typeface="Arial" panose="020B0604020202020204" pitchFamily="34" charset="0"/>
              </a:rPr>
              <a:t>attitudes </a:t>
            </a:r>
          </a:p>
          <a:p>
            <a:pPr algn="just"/>
            <a:r>
              <a:rPr lang="en-US" dirty="0" smtClean="0">
                <a:solidFill>
                  <a:schemeClr val="tx1">
                    <a:lumMod val="95000"/>
                    <a:lumOff val="5000"/>
                  </a:schemeClr>
                </a:solidFill>
                <a:latin typeface="Arial" panose="020B0604020202020204" pitchFamily="34" charset="0"/>
                <a:cs typeface="Arial" panose="020B0604020202020204" pitchFamily="34" charset="0"/>
              </a:rPr>
              <a:t>4)Education</a:t>
            </a:r>
          </a:p>
          <a:p>
            <a:pPr algn="just"/>
            <a:r>
              <a:rPr lang="en-US" dirty="0" smtClean="0">
                <a:solidFill>
                  <a:schemeClr val="tx1">
                    <a:lumMod val="95000"/>
                    <a:lumOff val="5000"/>
                  </a:schemeClr>
                </a:solidFill>
                <a:latin typeface="Arial" panose="020B0604020202020204" pitchFamily="34" charset="0"/>
                <a:cs typeface="Arial" panose="020B0604020202020204" pitchFamily="34" charset="0"/>
              </a:rPr>
              <a:t>5)Social organization</a:t>
            </a:r>
            <a:endParaRPr lang="en-US" dirty="0">
              <a:solidFill>
                <a:schemeClr val="tx1">
                  <a:lumMod val="95000"/>
                  <a:lumOff val="5000"/>
                </a:schemeClr>
              </a:solidFill>
              <a:latin typeface="Arial" panose="020B0604020202020204" pitchFamily="34" charset="0"/>
              <a:cs typeface="Arial" panose="020B0604020202020204" pitchFamily="34" charset="0"/>
            </a:endParaRPr>
          </a:p>
          <a:p>
            <a:pPr algn="just"/>
            <a:r>
              <a:rPr lang="en-US" altLang="en-US" dirty="0">
                <a:solidFill>
                  <a:schemeClr val="tx1">
                    <a:lumMod val="95000"/>
                    <a:lumOff val="5000"/>
                  </a:schemeClr>
                </a:solidFill>
                <a:latin typeface="Arial" panose="020B0604020202020204" pitchFamily="34" charset="0"/>
                <a:cs typeface="Arial" panose="020B0604020202020204" pitchFamily="34" charset="0"/>
              </a:rPr>
              <a:t>6</a:t>
            </a:r>
            <a:r>
              <a:rPr lang="en-US" altLang="en-US" dirty="0" smtClean="0">
                <a:solidFill>
                  <a:schemeClr val="tx1">
                    <a:lumMod val="95000"/>
                    <a:lumOff val="5000"/>
                  </a:schemeClr>
                </a:solidFill>
                <a:latin typeface="Arial" panose="020B0604020202020204" pitchFamily="34" charset="0"/>
                <a:cs typeface="Arial" panose="020B0604020202020204" pitchFamily="34" charset="0"/>
              </a:rPr>
              <a:t>)Customs </a:t>
            </a:r>
            <a:r>
              <a:rPr lang="en-US" altLang="en-US" dirty="0">
                <a:solidFill>
                  <a:schemeClr val="tx1">
                    <a:lumMod val="95000"/>
                    <a:lumOff val="5000"/>
                  </a:schemeClr>
                </a:solidFill>
                <a:latin typeface="Arial" panose="020B0604020202020204" pitchFamily="34" charset="0"/>
                <a:cs typeface="Arial" panose="020B0604020202020204" pitchFamily="34" charset="0"/>
              </a:rPr>
              <a:t>and </a:t>
            </a:r>
            <a:r>
              <a:rPr lang="en-US" altLang="en-US" dirty="0" smtClean="0">
                <a:solidFill>
                  <a:schemeClr val="tx1">
                    <a:lumMod val="95000"/>
                    <a:lumOff val="5000"/>
                  </a:schemeClr>
                </a:solidFill>
                <a:latin typeface="Arial" panose="020B0604020202020204" pitchFamily="34" charset="0"/>
                <a:cs typeface="Arial" panose="020B0604020202020204" pitchFamily="34" charset="0"/>
              </a:rPr>
              <a:t>Traditions</a:t>
            </a:r>
          </a:p>
          <a:p>
            <a:pPr algn="just"/>
            <a:r>
              <a:rPr lang="en-US" altLang="en-US" dirty="0" smtClean="0">
                <a:solidFill>
                  <a:schemeClr val="tx1">
                    <a:lumMod val="95000"/>
                    <a:lumOff val="5000"/>
                  </a:schemeClr>
                </a:solidFill>
                <a:latin typeface="Arial" panose="020B0604020202020204" pitchFamily="34" charset="0"/>
                <a:cs typeface="Arial" panose="020B0604020202020204" pitchFamily="34" charset="0"/>
              </a:rPr>
              <a:t>7)</a:t>
            </a:r>
            <a:r>
              <a:rPr lang="en-US" b="1" dirty="0"/>
              <a:t> </a:t>
            </a:r>
            <a:r>
              <a:rPr lang="en-US" dirty="0" smtClean="0">
                <a:solidFill>
                  <a:schemeClr val="tx1">
                    <a:lumMod val="95000"/>
                    <a:lumOff val="5000"/>
                  </a:schemeClr>
                </a:solidFill>
              </a:rPr>
              <a:t>Norms</a:t>
            </a:r>
          </a:p>
          <a:p>
            <a:pPr algn="just"/>
            <a:r>
              <a:rPr lang="en-US" altLang="en-US" dirty="0" smtClean="0">
                <a:solidFill>
                  <a:schemeClr val="tx1">
                    <a:lumMod val="95000"/>
                    <a:lumOff val="5000"/>
                  </a:schemeClr>
                </a:solidFill>
                <a:latin typeface="Arial" panose="020B0604020202020204" pitchFamily="34" charset="0"/>
                <a:cs typeface="Arial" panose="020B0604020202020204" pitchFamily="34" charset="0"/>
              </a:rPr>
              <a:t>8)</a:t>
            </a:r>
            <a:r>
              <a:rPr lang="en-US" b="1" dirty="0"/>
              <a:t> </a:t>
            </a:r>
            <a:r>
              <a:rPr lang="en-US" dirty="0"/>
              <a:t>Symbols</a:t>
            </a:r>
            <a:endParaRPr lang="en-US" altLang="en-US" dirty="0">
              <a:solidFill>
                <a:schemeClr val="tx1">
                  <a:lumMod val="95000"/>
                  <a:lumOff val="5000"/>
                </a:schemeClr>
              </a:solidFill>
              <a:latin typeface="Arial" panose="020B0604020202020204" pitchFamily="34" charset="0"/>
              <a:cs typeface="Arial" panose="020B0604020202020204" pitchFamily="34" charset="0"/>
            </a:endParaRPr>
          </a:p>
          <a:p>
            <a:pPr algn="just"/>
            <a:endParaRPr lang="en-US"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0834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086600" cy="461665"/>
          </a:xfrm>
          <a:prstGeom prst="rect">
            <a:avLst/>
          </a:prstGeom>
        </p:spPr>
        <p:txBody>
          <a:bodyPr wrap="square">
            <a:spAutoFit/>
          </a:bodyPr>
          <a:lstStyle/>
          <a:p>
            <a:r>
              <a:rPr lang="en-US" sz="2400" b="1" u="sng" dirty="0" smtClean="0">
                <a:effectLst>
                  <a:outerShdw blurRad="38100" dist="38100" dir="2700000" algn="tl">
                    <a:srgbClr val="000000">
                      <a:alpha val="43137"/>
                    </a:srgbClr>
                  </a:outerShdw>
                </a:effectLst>
              </a:rPr>
              <a:t> </a:t>
            </a:r>
          </a:p>
        </p:txBody>
      </p:sp>
      <p:sp>
        <p:nvSpPr>
          <p:cNvPr id="3" name="Title 2"/>
          <p:cNvSpPr>
            <a:spLocks noGrp="1"/>
          </p:cNvSpPr>
          <p:nvPr>
            <p:ph type="ctrTitle"/>
          </p:nvPr>
        </p:nvSpPr>
        <p:spPr>
          <a:xfrm>
            <a:off x="495300" y="-609600"/>
            <a:ext cx="7772400" cy="2057400"/>
          </a:xfrm>
        </p:spPr>
        <p:txBody>
          <a:bodyPr>
            <a:normAutofit/>
          </a:bodyPr>
          <a:lstStyle/>
          <a:p>
            <a:pPr algn="ctr"/>
            <a:r>
              <a:rPr lang="en-US" u="sng" dirty="0" smtClean="0">
                <a:solidFill>
                  <a:schemeClr val="bg2">
                    <a:lumMod val="50000"/>
                  </a:schemeClr>
                </a:solidFill>
                <a:effectLst>
                  <a:outerShdw blurRad="38100" dist="38100" dir="2700000" algn="tl">
                    <a:srgbClr val="000000">
                      <a:alpha val="43137"/>
                    </a:srgbClr>
                  </a:outerShdw>
                </a:effectLst>
              </a:rPr>
              <a:t>1:-Language</a:t>
            </a:r>
            <a:r>
              <a:rPr lang="en-US" u="sng" dirty="0">
                <a:solidFill>
                  <a:schemeClr val="bg2">
                    <a:lumMod val="50000"/>
                  </a:schemeClr>
                </a:solidFill>
                <a:effectLst>
                  <a:outerShdw blurRad="38100" dist="38100" dir="2700000" algn="tl">
                    <a:srgbClr val="000000">
                      <a:alpha val="43137"/>
                    </a:srgbClr>
                  </a:outerShdw>
                </a:effectLst>
              </a:rPr>
              <a:t>: </a:t>
            </a:r>
            <a:r>
              <a:rPr lang="en-US" u="sng" dirty="0">
                <a:effectLst>
                  <a:outerShdw blurRad="38100" dist="38100" dir="2700000" algn="tl">
                    <a:srgbClr val="000000">
                      <a:alpha val="43137"/>
                    </a:srgbClr>
                  </a:outerShdw>
                </a:effectLst>
              </a:rPr>
              <a:t/>
            </a:r>
            <a:br>
              <a:rPr lang="en-US" u="sng" dirty="0">
                <a:effectLst>
                  <a:outerShdw blurRad="38100" dist="38100" dir="2700000" algn="tl">
                    <a:srgbClr val="000000">
                      <a:alpha val="43137"/>
                    </a:srgbClr>
                  </a:outerShdw>
                </a:effectLst>
              </a:rPr>
            </a:br>
            <a:endParaRPr lang="en-US" dirty="0"/>
          </a:p>
        </p:txBody>
      </p:sp>
      <p:sp>
        <p:nvSpPr>
          <p:cNvPr id="4" name="Subtitle 3"/>
          <p:cNvSpPr>
            <a:spLocks noGrp="1"/>
          </p:cNvSpPr>
          <p:nvPr>
            <p:ph type="subTitle" idx="1"/>
          </p:nvPr>
        </p:nvSpPr>
        <p:spPr>
          <a:xfrm>
            <a:off x="381000" y="1069032"/>
            <a:ext cx="8458200" cy="3960168"/>
          </a:xfrm>
        </p:spPr>
        <p:txBody>
          <a:bodyPr>
            <a:noAutofit/>
          </a:bodyPr>
          <a:lstStyle/>
          <a:p>
            <a:pPr algn="just">
              <a:lnSpc>
                <a:spcPct val="150000"/>
              </a:lnSpc>
            </a:pPr>
            <a:r>
              <a:rPr lang="en-US" sz="2000" dirty="0">
                <a:solidFill>
                  <a:schemeClr val="tx1">
                    <a:lumMod val="95000"/>
                    <a:lumOff val="5000"/>
                  </a:schemeClr>
                </a:solidFill>
                <a:latin typeface="Arial" panose="020B0604020202020204" pitchFamily="34" charset="0"/>
                <a:cs typeface="Arial" panose="020B0604020202020204" pitchFamily="34" charset="0"/>
              </a:rPr>
              <a:t>Language can be verbal and non-verbal. </a:t>
            </a:r>
            <a:r>
              <a:rPr lang="en-US" sz="2000" dirty="0" smtClean="0">
                <a:solidFill>
                  <a:schemeClr val="tx1">
                    <a:lumMod val="95000"/>
                    <a:lumOff val="5000"/>
                  </a:schemeClr>
                </a:solidFill>
                <a:latin typeface="Arial" panose="020B0604020202020204" pitchFamily="34" charset="0"/>
                <a:cs typeface="Arial" panose="020B0604020202020204" pitchFamily="34" charset="0"/>
              </a:rPr>
              <a:t>Verbal </a:t>
            </a:r>
            <a:r>
              <a:rPr lang="en-US" sz="2000" dirty="0">
                <a:solidFill>
                  <a:schemeClr val="tx1">
                    <a:lumMod val="95000"/>
                    <a:lumOff val="5000"/>
                  </a:schemeClr>
                </a:solidFill>
                <a:latin typeface="Arial" panose="020B0604020202020204" pitchFamily="34" charset="0"/>
                <a:cs typeface="Arial" panose="020B0604020202020204" pitchFamily="34" charset="0"/>
              </a:rPr>
              <a:t>means how the words are spoken (tone of voice) and non-verbal includes gestures, body position and eye contact. </a:t>
            </a:r>
            <a:endParaRPr lang="en-US" sz="2000" dirty="0" smtClean="0">
              <a:solidFill>
                <a:schemeClr val="tx1">
                  <a:lumMod val="95000"/>
                  <a:lumOff val="5000"/>
                </a:schemeClr>
              </a:solidFill>
              <a:latin typeface="Arial" panose="020B0604020202020204" pitchFamily="34" charset="0"/>
              <a:cs typeface="Arial" panose="020B0604020202020204" pitchFamily="34" charset="0"/>
            </a:endParaRPr>
          </a:p>
          <a:p>
            <a:pPr algn="just">
              <a:lnSpc>
                <a:spcPct val="150000"/>
              </a:lnSpc>
            </a:pPr>
            <a:r>
              <a:rPr lang="en-US" sz="2000" dirty="0" smtClean="0">
                <a:solidFill>
                  <a:schemeClr val="tx1">
                    <a:lumMod val="95000"/>
                    <a:lumOff val="5000"/>
                  </a:schemeClr>
                </a:solidFill>
                <a:latin typeface="Arial" panose="020B0604020202020204" pitchFamily="34" charset="0"/>
                <a:cs typeface="Arial" panose="020B0604020202020204" pitchFamily="34" charset="0"/>
              </a:rPr>
              <a:t>It </a:t>
            </a:r>
            <a:r>
              <a:rPr lang="en-US" sz="2000" dirty="0">
                <a:solidFill>
                  <a:schemeClr val="tx1">
                    <a:lumMod val="95000"/>
                    <a:lumOff val="5000"/>
                  </a:schemeClr>
                </a:solidFill>
                <a:latin typeface="Arial" panose="020B0604020202020204" pitchFamily="34" charset="0"/>
                <a:cs typeface="Arial" panose="020B0604020202020204" pitchFamily="34" charset="0"/>
              </a:rPr>
              <a:t>is important to really understand how language is used by the people in your target market. </a:t>
            </a:r>
            <a:endParaRPr lang="en-US" sz="2000" dirty="0" smtClean="0">
              <a:solidFill>
                <a:schemeClr val="tx1">
                  <a:lumMod val="95000"/>
                  <a:lumOff val="5000"/>
                </a:schemeClr>
              </a:solidFill>
              <a:latin typeface="Arial" panose="020B0604020202020204" pitchFamily="34" charset="0"/>
              <a:cs typeface="Arial" panose="020B0604020202020204" pitchFamily="34" charset="0"/>
            </a:endParaRPr>
          </a:p>
          <a:p>
            <a:pPr algn="just">
              <a:lnSpc>
                <a:spcPct val="150000"/>
              </a:lnSpc>
            </a:pPr>
            <a:r>
              <a:rPr lang="en-US" sz="2000" dirty="0" smtClean="0">
                <a:solidFill>
                  <a:schemeClr val="tx1">
                    <a:lumMod val="95000"/>
                    <a:lumOff val="5000"/>
                  </a:schemeClr>
                </a:solidFill>
                <a:latin typeface="Arial" panose="020B0604020202020204" pitchFamily="34" charset="0"/>
                <a:cs typeface="Arial" panose="020B0604020202020204" pitchFamily="34" charset="0"/>
              </a:rPr>
              <a:t>Consider </a:t>
            </a:r>
            <a:r>
              <a:rPr lang="en-US" sz="2000" dirty="0">
                <a:solidFill>
                  <a:schemeClr val="tx1">
                    <a:lumMod val="95000"/>
                    <a:lumOff val="5000"/>
                  </a:schemeClr>
                </a:solidFill>
                <a:latin typeface="Arial" panose="020B0604020202020204" pitchFamily="34" charset="0"/>
                <a:cs typeface="Arial" panose="020B0604020202020204" pitchFamily="34" charset="0"/>
              </a:rPr>
              <a:t>the following examples: When the Pepsi slogan “Come alive with the Pepsi Generation” was translated in </a:t>
            </a:r>
            <a:r>
              <a:rPr lang="en-US" sz="2000" dirty="0" smtClean="0">
                <a:solidFill>
                  <a:schemeClr val="tx1">
                    <a:lumMod val="95000"/>
                    <a:lumOff val="5000"/>
                  </a:schemeClr>
                </a:solidFill>
                <a:latin typeface="Arial" panose="020B0604020202020204" pitchFamily="34" charset="0"/>
                <a:cs typeface="Arial" panose="020B0604020202020204" pitchFamily="34" charset="0"/>
              </a:rPr>
              <a:t>Taiwanese(Taiwan), </a:t>
            </a:r>
            <a:r>
              <a:rPr lang="en-US" sz="2000" dirty="0">
                <a:solidFill>
                  <a:schemeClr val="tx1">
                    <a:lumMod val="95000"/>
                    <a:lumOff val="5000"/>
                  </a:schemeClr>
                </a:solidFill>
                <a:latin typeface="Arial" panose="020B0604020202020204" pitchFamily="34" charset="0"/>
                <a:cs typeface="Arial" panose="020B0604020202020204" pitchFamily="34" charset="0"/>
              </a:rPr>
              <a:t>it came out as “Pepsi will bring your ancestors back from the dead” or the </a:t>
            </a:r>
            <a:r>
              <a:rPr lang="en-US" sz="2000" dirty="0" smtClean="0">
                <a:solidFill>
                  <a:schemeClr val="tx1">
                    <a:lumMod val="95000"/>
                    <a:lumOff val="5000"/>
                  </a:schemeClr>
                </a:solidFill>
                <a:latin typeface="Arial" panose="020B0604020202020204" pitchFamily="34" charset="0"/>
                <a:cs typeface="Arial" panose="020B0604020202020204" pitchFamily="34" charset="0"/>
              </a:rPr>
              <a:t>KFC slogan </a:t>
            </a:r>
            <a:r>
              <a:rPr lang="en-US" sz="2000" dirty="0">
                <a:solidFill>
                  <a:schemeClr val="tx1">
                    <a:lumMod val="95000"/>
                    <a:lumOff val="5000"/>
                  </a:schemeClr>
                </a:solidFill>
                <a:latin typeface="Arial" panose="020B0604020202020204" pitchFamily="34" charset="0"/>
                <a:cs typeface="Arial" panose="020B0604020202020204" pitchFamily="34" charset="0"/>
              </a:rPr>
              <a:t>“Finger-</a:t>
            </a:r>
            <a:r>
              <a:rPr lang="en-US" sz="2000" dirty="0" err="1">
                <a:solidFill>
                  <a:schemeClr val="tx1">
                    <a:lumMod val="95000"/>
                    <a:lumOff val="5000"/>
                  </a:schemeClr>
                </a:solidFill>
                <a:latin typeface="Arial" panose="020B0604020202020204" pitchFamily="34" charset="0"/>
                <a:cs typeface="Arial" panose="020B0604020202020204" pitchFamily="34" charset="0"/>
              </a:rPr>
              <a:t>lickin</a:t>
            </a:r>
            <a:r>
              <a:rPr lang="en-US" sz="2000" dirty="0">
                <a:solidFill>
                  <a:schemeClr val="tx1">
                    <a:lumMod val="95000"/>
                    <a:lumOff val="5000"/>
                  </a:schemeClr>
                </a:solidFill>
                <a:latin typeface="Arial" panose="020B0604020202020204" pitchFamily="34" charset="0"/>
                <a:cs typeface="Arial" panose="020B0604020202020204" pitchFamily="34" charset="0"/>
              </a:rPr>
              <a:t>’ good” in Chinese, came out as “Eat your fingers </a:t>
            </a:r>
            <a:r>
              <a:rPr lang="en-US" sz="2000" dirty="0" smtClean="0">
                <a:solidFill>
                  <a:schemeClr val="tx1">
                    <a:lumMod val="95000"/>
                    <a:lumOff val="5000"/>
                  </a:schemeClr>
                </a:solidFill>
                <a:latin typeface="Arial" panose="020B0604020202020204" pitchFamily="34" charset="0"/>
                <a:cs typeface="Arial" panose="020B0604020202020204" pitchFamily="34" charset="0"/>
              </a:rPr>
              <a:t>off". These </a:t>
            </a:r>
            <a:r>
              <a:rPr lang="en-US" sz="2000" dirty="0">
                <a:solidFill>
                  <a:schemeClr val="tx1">
                    <a:lumMod val="95000"/>
                    <a:lumOff val="5000"/>
                  </a:schemeClr>
                </a:solidFill>
                <a:latin typeface="Arial" panose="020B0604020202020204" pitchFamily="34" charset="0"/>
                <a:cs typeface="Arial" panose="020B0604020202020204" pitchFamily="34" charset="0"/>
              </a:rPr>
              <a:t>can irritate and frustrate the customer and therefore these misunderstandings should be avoided. It does not give the best impression of the company that has produced it.</a:t>
            </a: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425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143000"/>
          </a:xfrm>
        </p:spPr>
        <p:txBody>
          <a:bodyPr/>
          <a:lstStyle/>
          <a:p>
            <a:pPr algn="ctr"/>
            <a:r>
              <a:rPr lang="en-US" u="sng" dirty="0" smtClean="0">
                <a:solidFill>
                  <a:schemeClr val="bg2">
                    <a:lumMod val="50000"/>
                  </a:schemeClr>
                </a:solidFill>
                <a:effectLst/>
              </a:rPr>
              <a:t>2:Religion</a:t>
            </a:r>
            <a:r>
              <a:rPr lang="en-US" u="sng" dirty="0">
                <a:solidFill>
                  <a:schemeClr val="bg2">
                    <a:lumMod val="50000"/>
                  </a:schemeClr>
                </a:solidFill>
                <a:effectLst/>
              </a:rPr>
              <a:t>:</a:t>
            </a:r>
            <a:endParaRPr lang="en-US" u="sng" dirty="0">
              <a:solidFill>
                <a:schemeClr val="bg2">
                  <a:lumMod val="50000"/>
                </a:schemeClr>
              </a:solidFill>
            </a:endParaRPr>
          </a:p>
        </p:txBody>
      </p:sp>
      <p:sp>
        <p:nvSpPr>
          <p:cNvPr id="3" name="Subtitle 2"/>
          <p:cNvSpPr>
            <a:spLocks noGrp="1"/>
          </p:cNvSpPr>
          <p:nvPr>
            <p:ph type="subTitle" idx="1"/>
          </p:nvPr>
        </p:nvSpPr>
        <p:spPr>
          <a:xfrm>
            <a:off x="381000" y="1676400"/>
            <a:ext cx="8001000" cy="3505200"/>
          </a:xfrm>
        </p:spPr>
        <p:txBody>
          <a:bodyPr>
            <a:noAutofit/>
          </a:bodyPr>
          <a:lstStyle/>
          <a:p>
            <a:pPr algn="just"/>
            <a:r>
              <a:rPr lang="en-US" sz="2400" dirty="0">
                <a:solidFill>
                  <a:schemeClr val="tx1">
                    <a:lumMod val="95000"/>
                    <a:lumOff val="5000"/>
                  </a:schemeClr>
                </a:solidFill>
                <a:latin typeface="Arial" panose="020B0604020202020204" pitchFamily="34" charset="0"/>
                <a:cs typeface="Arial" panose="020B0604020202020204" pitchFamily="34" charset="0"/>
              </a:rPr>
              <a:t>Many international companies ignore the influence of religion. Most cultures find in religion a reason for being. It is important to identify the difference between the shared beliefs, for example, in Islam, Buddhism, or Christianity. An example of the effect of religious beliefs on international marketing is the ban of pork products and alcoholic beverages in the Middle East. The international market manager must be aware of religious division in the countries of operation.</a:t>
            </a:r>
          </a:p>
          <a:p>
            <a:pPr algn="just"/>
            <a:r>
              <a:rPr lang="en-US" sz="2400" dirty="0">
                <a:solidFill>
                  <a:schemeClr val="tx1">
                    <a:lumMod val="95000"/>
                    <a:lumOff val="5000"/>
                  </a:schemeClr>
                </a:solidFill>
                <a:latin typeface="Arial" panose="020B0604020202020204" pitchFamily="34" charset="0"/>
                <a:cs typeface="Arial" panose="020B0604020202020204" pitchFamily="34" charset="0"/>
              </a:rPr>
              <a:t/>
            </a:r>
            <a:br>
              <a:rPr lang="en-US" sz="2400" dirty="0">
                <a:solidFill>
                  <a:schemeClr val="tx1">
                    <a:lumMod val="95000"/>
                    <a:lumOff val="5000"/>
                  </a:schemeClr>
                </a:solidFill>
                <a:latin typeface="Arial" panose="020B0604020202020204" pitchFamily="34" charset="0"/>
                <a:cs typeface="Arial" panose="020B0604020202020204" pitchFamily="34" charset="0"/>
              </a:rPr>
            </a:br>
            <a:endParaRPr lang="en-U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865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1192</TotalTime>
  <Words>1410</Words>
  <Application>Microsoft Office PowerPoint</Application>
  <PresentationFormat>On-screen Show (4:3)</PresentationFormat>
  <Paragraphs>105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PowerPoint Presentation</vt:lpstr>
      <vt:lpstr>Introduction: </vt:lpstr>
      <vt:lpstr>Culture</vt:lpstr>
      <vt:lpstr>PowerPoint Presentation</vt:lpstr>
      <vt:lpstr>PowerPoint Presentation</vt:lpstr>
      <vt:lpstr>PowerPoint Presentation</vt:lpstr>
      <vt:lpstr>The Elements of Culture </vt:lpstr>
      <vt:lpstr>1:-Language:  </vt:lpstr>
      <vt:lpstr>2:Religion:</vt:lpstr>
      <vt:lpstr>3:-Values and attitudes:</vt:lpstr>
      <vt:lpstr>4:-Education:</vt:lpstr>
      <vt:lpstr>5:-Social organization:</vt:lpstr>
      <vt:lpstr>6:-Norms</vt:lpstr>
      <vt:lpstr>Sociologists speak of at least four types of norms:</vt:lpstr>
      <vt:lpstr>PowerPoint Presentation</vt:lpstr>
      <vt:lpstr>PowerPoint Presentation</vt:lpstr>
      <vt:lpstr>7:-Symbols</vt:lpstr>
      <vt:lpstr>8:-Customs and traditions</vt:lpstr>
      <vt:lpstr>Types of cultures</vt:lpstr>
      <vt:lpstr>Real Culture </vt:lpstr>
      <vt:lpstr>Ideal Culture </vt:lpstr>
      <vt:lpstr>Material Culture </vt:lpstr>
      <vt:lpstr>Non-Material Culture </vt:lpstr>
      <vt:lpstr>CHARACTERISTICS OF CULTURE: </vt:lpstr>
      <vt:lpstr>1. Culture is learned </vt:lpstr>
      <vt:lpstr>2- Culture is shared: </vt:lpstr>
      <vt:lpstr>3- Culture is transmitted </vt:lpstr>
      <vt:lpstr>4- Culture is changing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Mehwish CS</dc:creator>
  <cp:lastModifiedBy>Mehwish CS</cp:lastModifiedBy>
  <cp:revision>31</cp:revision>
  <dcterms:created xsi:type="dcterms:W3CDTF">2006-08-16T00:00:00Z</dcterms:created>
  <dcterms:modified xsi:type="dcterms:W3CDTF">2019-03-08T12:11:40Z</dcterms:modified>
</cp:coreProperties>
</file>