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4" d="100"/>
          <a:sy n="74" d="100"/>
        </p:scale>
        <p:origin x="4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5/14/2020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90988-7BEE-4946-AC72-C47202910472}"/>
              </a:ext>
            </a:extLst>
          </p:cNvPr>
          <p:cNvSpPr>
            <a:spLocks noGrp="1"/>
          </p:cNvSpPr>
          <p:nvPr>
            <p:ph type="ctrTitle"/>
          </p:nvPr>
        </p:nvSpPr>
        <p:spPr/>
        <p:txBody>
          <a:bodyPr/>
          <a:lstStyle/>
          <a:p>
            <a:r>
              <a:rPr lang="en-US" dirty="0"/>
              <a:t>comprehension</a:t>
            </a:r>
          </a:p>
        </p:txBody>
      </p:sp>
      <p:sp>
        <p:nvSpPr>
          <p:cNvPr id="3" name="Subtitle 2">
            <a:extLst>
              <a:ext uri="{FF2B5EF4-FFF2-40B4-BE49-F238E27FC236}">
                <a16:creationId xmlns:a16="http://schemas.microsoft.com/office/drawing/2014/main" xmlns="" id="{D060F523-F445-4385-A0CE-8909E180DAE8}"/>
              </a:ext>
            </a:extLst>
          </p:cNvPr>
          <p:cNvSpPr>
            <a:spLocks noGrp="1"/>
          </p:cNvSpPr>
          <p:nvPr>
            <p:ph type="subTitle" idx="1"/>
          </p:nvPr>
        </p:nvSpPr>
        <p:spPr>
          <a:xfrm>
            <a:off x="5407571" y="4887311"/>
            <a:ext cx="5189159" cy="1166648"/>
          </a:xfrm>
        </p:spPr>
        <p:txBody>
          <a:bodyPr>
            <a:normAutofit/>
          </a:bodyPr>
          <a:lstStyle/>
          <a:p>
            <a:r>
              <a:rPr lang="en-US" dirty="0"/>
              <a:t>Lecturer: </a:t>
            </a:r>
            <a:r>
              <a:rPr lang="en-US" dirty="0" smtClean="0"/>
              <a:t>Naeem Ullah </a:t>
            </a:r>
            <a:r>
              <a:rPr lang="en-US" smtClean="0"/>
              <a:t>Kaka Khel</a:t>
            </a:r>
            <a:endParaRPr lang="en-US" dirty="0"/>
          </a:p>
          <a:p>
            <a:r>
              <a:rPr lang="en-US" dirty="0"/>
              <a:t>Subject: English </a:t>
            </a:r>
          </a:p>
        </p:txBody>
      </p:sp>
    </p:spTree>
    <p:extLst>
      <p:ext uri="{BB962C8B-B14F-4D97-AF65-F5344CB8AC3E}">
        <p14:creationId xmlns:p14="http://schemas.microsoft.com/office/powerpoint/2010/main" val="578303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51CEB0-DC48-4E63-8D2E-8CD91128E703}"/>
              </a:ext>
            </a:extLst>
          </p:cNvPr>
          <p:cNvSpPr>
            <a:spLocks noGrp="1"/>
          </p:cNvSpPr>
          <p:nvPr>
            <p:ph type="title"/>
          </p:nvPr>
        </p:nvSpPr>
        <p:spPr>
          <a:xfrm>
            <a:off x="913795" y="609601"/>
            <a:ext cx="10353761" cy="588578"/>
          </a:xfrm>
        </p:spPr>
        <p:txBody>
          <a:bodyPr>
            <a:normAutofit fontScale="90000"/>
          </a:bodyPr>
          <a:lstStyle/>
          <a:p>
            <a:r>
              <a:rPr lang="en-US" dirty="0"/>
              <a:t>Questions to ask for an inference lesson  </a:t>
            </a:r>
          </a:p>
        </p:txBody>
      </p:sp>
      <p:sp>
        <p:nvSpPr>
          <p:cNvPr id="3" name="Content Placeholder 2">
            <a:extLst>
              <a:ext uri="{FF2B5EF4-FFF2-40B4-BE49-F238E27FC236}">
                <a16:creationId xmlns:a16="http://schemas.microsoft.com/office/drawing/2014/main" xmlns="" id="{BF37D10C-F1EF-49E4-9185-33FCE1A65FB0}"/>
              </a:ext>
            </a:extLst>
          </p:cNvPr>
          <p:cNvSpPr>
            <a:spLocks noGrp="1"/>
          </p:cNvSpPr>
          <p:nvPr>
            <p:ph idx="1"/>
          </p:nvPr>
        </p:nvSpPr>
        <p:spPr>
          <a:xfrm>
            <a:off x="913795" y="2459421"/>
            <a:ext cx="10353762" cy="3331779"/>
          </a:xfrm>
        </p:spPr>
        <p:txBody>
          <a:bodyPr/>
          <a:lstStyle/>
          <a:p>
            <a:r>
              <a:rPr lang="en-US" sz="2800" dirty="0"/>
              <a:t>What is really going on? </a:t>
            </a:r>
          </a:p>
          <a:p>
            <a:r>
              <a:rPr lang="en-US" sz="2800" dirty="0"/>
              <a:t>How do you know that? </a:t>
            </a:r>
          </a:p>
          <a:p>
            <a:r>
              <a:rPr lang="en-US" sz="2800" dirty="0"/>
              <a:t>How do the characters feel? </a:t>
            </a:r>
          </a:p>
          <a:p>
            <a:r>
              <a:rPr lang="en-US" sz="2800" dirty="0"/>
              <a:t>What clues the writer gave? </a:t>
            </a:r>
          </a:p>
          <a:p>
            <a:r>
              <a:rPr lang="en-US" sz="2800" dirty="0"/>
              <a:t>What do you already know</a:t>
            </a:r>
            <a:r>
              <a:rPr lang="en-US" dirty="0"/>
              <a:t>? </a:t>
            </a:r>
          </a:p>
        </p:txBody>
      </p:sp>
    </p:spTree>
    <p:extLst>
      <p:ext uri="{BB962C8B-B14F-4D97-AF65-F5344CB8AC3E}">
        <p14:creationId xmlns:p14="http://schemas.microsoft.com/office/powerpoint/2010/main" val="337901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74D37C-D2E5-4BCB-AF01-457C10DE3FA6}"/>
              </a:ext>
            </a:extLst>
          </p:cNvPr>
          <p:cNvSpPr>
            <a:spLocks noGrp="1"/>
          </p:cNvSpPr>
          <p:nvPr>
            <p:ph type="title"/>
          </p:nvPr>
        </p:nvSpPr>
        <p:spPr>
          <a:xfrm>
            <a:off x="913795" y="609601"/>
            <a:ext cx="10353761" cy="777766"/>
          </a:xfrm>
        </p:spPr>
        <p:txBody>
          <a:bodyPr/>
          <a:lstStyle/>
          <a:p>
            <a:r>
              <a:rPr lang="en-US" dirty="0"/>
              <a:t>visualizes</a:t>
            </a:r>
          </a:p>
        </p:txBody>
      </p:sp>
      <p:sp>
        <p:nvSpPr>
          <p:cNvPr id="3" name="Content Placeholder 2">
            <a:extLst>
              <a:ext uri="{FF2B5EF4-FFF2-40B4-BE49-F238E27FC236}">
                <a16:creationId xmlns:a16="http://schemas.microsoft.com/office/drawing/2014/main" xmlns="" id="{4153428A-A11F-4588-A83F-BBA584AE599A}"/>
              </a:ext>
            </a:extLst>
          </p:cNvPr>
          <p:cNvSpPr>
            <a:spLocks noGrp="1"/>
          </p:cNvSpPr>
          <p:nvPr>
            <p:ph idx="1"/>
          </p:nvPr>
        </p:nvSpPr>
        <p:spPr>
          <a:xfrm>
            <a:off x="913795" y="1387367"/>
            <a:ext cx="10353762" cy="4403833"/>
          </a:xfrm>
        </p:spPr>
        <p:txBody>
          <a:bodyPr/>
          <a:lstStyle/>
          <a:p>
            <a:pPr marL="0" indent="0">
              <a:buNone/>
            </a:pPr>
            <a:r>
              <a:rPr lang="en-US" sz="2800" dirty="0"/>
              <a:t>Taking the words of the text and mixing them with the reader preconceived ideas to create pictures in mind. It helps to enhance the understanding of the text and brings life to reading.  When we visualize, we are inferring but with mental images rather than words and thoughts; like creating a movie in our mind. </a:t>
            </a:r>
          </a:p>
          <a:p>
            <a:pPr marL="0" indent="0">
              <a:buNone/>
            </a:pPr>
            <a:endParaRPr lang="en-US" dirty="0"/>
          </a:p>
        </p:txBody>
      </p:sp>
    </p:spTree>
    <p:extLst>
      <p:ext uri="{BB962C8B-B14F-4D97-AF65-F5344CB8AC3E}">
        <p14:creationId xmlns:p14="http://schemas.microsoft.com/office/powerpoint/2010/main" val="480963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A3C4D5-2A23-4F41-A700-BF6B3BF03D82}"/>
              </a:ext>
            </a:extLst>
          </p:cNvPr>
          <p:cNvSpPr>
            <a:spLocks noGrp="1"/>
          </p:cNvSpPr>
          <p:nvPr>
            <p:ph type="title"/>
          </p:nvPr>
        </p:nvSpPr>
        <p:spPr/>
        <p:txBody>
          <a:bodyPr/>
          <a:lstStyle/>
          <a:p>
            <a:r>
              <a:rPr lang="en-US" dirty="0"/>
              <a:t>Activities for visualization </a:t>
            </a:r>
          </a:p>
        </p:txBody>
      </p:sp>
      <p:sp>
        <p:nvSpPr>
          <p:cNvPr id="3" name="Content Placeholder 2">
            <a:extLst>
              <a:ext uri="{FF2B5EF4-FFF2-40B4-BE49-F238E27FC236}">
                <a16:creationId xmlns:a16="http://schemas.microsoft.com/office/drawing/2014/main" xmlns="" id="{84E56596-DF01-40C5-A780-CCDE0AF9D1AC}"/>
              </a:ext>
            </a:extLst>
          </p:cNvPr>
          <p:cNvSpPr>
            <a:spLocks noGrp="1"/>
          </p:cNvSpPr>
          <p:nvPr>
            <p:ph idx="1"/>
          </p:nvPr>
        </p:nvSpPr>
        <p:spPr>
          <a:xfrm>
            <a:off x="913795" y="2412124"/>
            <a:ext cx="10353762" cy="3379076"/>
          </a:xfrm>
        </p:spPr>
        <p:txBody>
          <a:bodyPr/>
          <a:lstStyle/>
          <a:p>
            <a:r>
              <a:rPr lang="en-US" sz="3200" dirty="0"/>
              <a:t>IEPC: Imagine, Elaborate, Predict, Confirm </a:t>
            </a:r>
          </a:p>
          <a:p>
            <a:r>
              <a:rPr lang="en-US" sz="3200" dirty="0"/>
              <a:t>Talking drawings </a:t>
            </a:r>
          </a:p>
          <a:p>
            <a:r>
              <a:rPr lang="en-US" sz="3200" dirty="0"/>
              <a:t>Image comparisons</a:t>
            </a:r>
            <a:r>
              <a:rPr lang="en-US" dirty="0"/>
              <a:t>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040520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76A9FF-5849-4419-BDCE-4EEF6D552E9B}"/>
              </a:ext>
            </a:extLst>
          </p:cNvPr>
          <p:cNvSpPr>
            <a:spLocks noGrp="1"/>
          </p:cNvSpPr>
          <p:nvPr>
            <p:ph type="title"/>
          </p:nvPr>
        </p:nvSpPr>
        <p:spPr>
          <a:xfrm>
            <a:off x="913795" y="609600"/>
            <a:ext cx="10353761" cy="604345"/>
          </a:xfrm>
        </p:spPr>
        <p:txBody>
          <a:bodyPr/>
          <a:lstStyle/>
          <a:p>
            <a:r>
              <a:rPr lang="en-US" dirty="0"/>
              <a:t>Determining what’s important </a:t>
            </a:r>
          </a:p>
        </p:txBody>
      </p:sp>
      <p:sp>
        <p:nvSpPr>
          <p:cNvPr id="3" name="Content Placeholder 2">
            <a:extLst>
              <a:ext uri="{FF2B5EF4-FFF2-40B4-BE49-F238E27FC236}">
                <a16:creationId xmlns:a16="http://schemas.microsoft.com/office/drawing/2014/main" xmlns="" id="{D485420A-A291-4F1B-91CD-AB4C92616A9F}"/>
              </a:ext>
            </a:extLst>
          </p:cNvPr>
          <p:cNvSpPr>
            <a:spLocks noGrp="1"/>
          </p:cNvSpPr>
          <p:nvPr>
            <p:ph idx="1"/>
          </p:nvPr>
        </p:nvSpPr>
        <p:spPr>
          <a:xfrm>
            <a:off x="551793" y="1213945"/>
            <a:ext cx="10667861" cy="4577255"/>
          </a:xfrm>
        </p:spPr>
        <p:txBody>
          <a:bodyPr>
            <a:normAutofit/>
          </a:bodyPr>
          <a:lstStyle/>
          <a:p>
            <a:pPr marL="0" indent="0">
              <a:buNone/>
            </a:pPr>
            <a:r>
              <a:rPr lang="en-US" sz="2800" dirty="0"/>
              <a:t>Determine the key words, themes, important events as we read. It is suggested to see the big picture and not get bogged down with small details. To finalize the ideas given in the context, the first thing is to make links between them. Generation of ideas are based on previous knowledge of the matter but to reach at the core is just like making one’s way in the forest of words. Thoughts are considered to be there but reading a text is leading the reader to reach them. </a:t>
            </a:r>
          </a:p>
        </p:txBody>
      </p:sp>
    </p:spTree>
    <p:extLst>
      <p:ext uri="{BB962C8B-B14F-4D97-AF65-F5344CB8AC3E}">
        <p14:creationId xmlns:p14="http://schemas.microsoft.com/office/powerpoint/2010/main" val="643496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D3BF90-B7B2-4A5A-8150-F3AB6FF4C298}"/>
              </a:ext>
            </a:extLst>
          </p:cNvPr>
          <p:cNvSpPr>
            <a:spLocks noGrp="1"/>
          </p:cNvSpPr>
          <p:nvPr>
            <p:ph type="title"/>
          </p:nvPr>
        </p:nvSpPr>
        <p:spPr>
          <a:xfrm>
            <a:off x="913795" y="609601"/>
            <a:ext cx="10353761" cy="635876"/>
          </a:xfrm>
        </p:spPr>
        <p:txBody>
          <a:bodyPr/>
          <a:lstStyle/>
          <a:p>
            <a:r>
              <a:rPr lang="en-US" dirty="0"/>
              <a:t>Ways to determine </a:t>
            </a:r>
          </a:p>
        </p:txBody>
      </p:sp>
      <p:sp>
        <p:nvSpPr>
          <p:cNvPr id="3" name="Content Placeholder 2">
            <a:extLst>
              <a:ext uri="{FF2B5EF4-FFF2-40B4-BE49-F238E27FC236}">
                <a16:creationId xmlns:a16="http://schemas.microsoft.com/office/drawing/2014/main" xmlns="" id="{E289FAAB-7A8E-4156-A564-F4CE1650CB72}"/>
              </a:ext>
            </a:extLst>
          </p:cNvPr>
          <p:cNvSpPr>
            <a:spLocks noGrp="1"/>
          </p:cNvSpPr>
          <p:nvPr>
            <p:ph idx="1"/>
          </p:nvPr>
        </p:nvSpPr>
        <p:spPr>
          <a:xfrm>
            <a:off x="913795" y="1434662"/>
            <a:ext cx="10353762" cy="4356538"/>
          </a:xfrm>
        </p:spPr>
        <p:txBody>
          <a:bodyPr/>
          <a:lstStyle/>
          <a:p>
            <a:r>
              <a:rPr lang="en-US" sz="2400" dirty="0"/>
              <a:t>Think aloud for fiction </a:t>
            </a:r>
          </a:p>
          <a:p>
            <a:r>
              <a:rPr lang="en-US" sz="2400" dirty="0"/>
              <a:t>Topic vs. detail </a:t>
            </a:r>
          </a:p>
          <a:p>
            <a:r>
              <a:rPr lang="en-US" sz="2400" dirty="0"/>
              <a:t>Reading for answers to a specific question </a:t>
            </a:r>
          </a:p>
          <a:p>
            <a:r>
              <a:rPr lang="en-US" sz="2400" dirty="0"/>
              <a:t>For generalizing the content </a:t>
            </a:r>
          </a:p>
          <a:p>
            <a:r>
              <a:rPr lang="en-US" sz="2400" dirty="0"/>
              <a:t>Making up summaries </a:t>
            </a:r>
          </a:p>
          <a:p>
            <a:r>
              <a:rPr lang="en-US" sz="2400" dirty="0"/>
              <a:t>Group discussions </a:t>
            </a:r>
          </a:p>
          <a:p>
            <a:pPr marL="0" indent="0">
              <a:buNone/>
            </a:pPr>
            <a:endParaRPr lang="en-US" dirty="0"/>
          </a:p>
        </p:txBody>
      </p:sp>
    </p:spTree>
    <p:extLst>
      <p:ext uri="{BB962C8B-B14F-4D97-AF65-F5344CB8AC3E}">
        <p14:creationId xmlns:p14="http://schemas.microsoft.com/office/powerpoint/2010/main" val="2300849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2C35D2-899A-4FC3-A16A-15426C30F3F0}"/>
              </a:ext>
            </a:extLst>
          </p:cNvPr>
          <p:cNvSpPr>
            <a:spLocks noGrp="1"/>
          </p:cNvSpPr>
          <p:nvPr>
            <p:ph type="title"/>
          </p:nvPr>
        </p:nvSpPr>
        <p:spPr/>
        <p:txBody>
          <a:bodyPr/>
          <a:lstStyle/>
          <a:p>
            <a:r>
              <a:rPr lang="en-US" dirty="0"/>
              <a:t>Definition </a:t>
            </a:r>
          </a:p>
        </p:txBody>
      </p:sp>
      <p:sp>
        <p:nvSpPr>
          <p:cNvPr id="3" name="Content Placeholder 2">
            <a:extLst>
              <a:ext uri="{FF2B5EF4-FFF2-40B4-BE49-F238E27FC236}">
                <a16:creationId xmlns:a16="http://schemas.microsoft.com/office/drawing/2014/main" xmlns="" id="{AB2911B9-2728-4F98-BD80-1055F315940C}"/>
              </a:ext>
            </a:extLst>
          </p:cNvPr>
          <p:cNvSpPr>
            <a:spLocks noGrp="1"/>
          </p:cNvSpPr>
          <p:nvPr>
            <p:ph idx="1"/>
          </p:nvPr>
        </p:nvSpPr>
        <p:spPr>
          <a:xfrm>
            <a:off x="913795" y="1671145"/>
            <a:ext cx="10353762" cy="4761185"/>
          </a:xfrm>
        </p:spPr>
        <p:txBody>
          <a:bodyPr>
            <a:normAutofit fontScale="92500"/>
          </a:bodyPr>
          <a:lstStyle/>
          <a:p>
            <a:pPr marL="0" indent="0">
              <a:buNone/>
            </a:pPr>
            <a:r>
              <a:rPr lang="en-US" sz="2400" dirty="0">
                <a:effectLst/>
              </a:rPr>
              <a:t>Comprehension is the reason for reading. If readers can read the words but do not understand or connect to what they are reading, they are not really reading. Good readers are both purposeful and active, and have the skills to absorb what they read, analyze it, make sense of it, and make it their own. </a:t>
            </a:r>
          </a:p>
          <a:p>
            <a:pPr marL="0" indent="0">
              <a:buNone/>
            </a:pPr>
            <a:endParaRPr lang="en-US" dirty="0">
              <a:effectLst/>
            </a:endParaRPr>
          </a:p>
          <a:p>
            <a:pPr marL="0" indent="0">
              <a:buNone/>
            </a:pPr>
            <a:r>
              <a:rPr lang="en-US" sz="2400" dirty="0">
                <a:effectLst/>
              </a:rPr>
              <a:t>Strong readers think actively as they read. They use their experiences and knowledge of the world, vocabulary, language structure, and reading strategies to make sense of the text and know how to get the most out of it. They know when they have problems with understanding and what thinking strategies to use to resolve these problems when they pop up.</a:t>
            </a:r>
            <a:endParaRPr lang="en-US" sz="2400" dirty="0"/>
          </a:p>
        </p:txBody>
      </p:sp>
    </p:spTree>
    <p:extLst>
      <p:ext uri="{BB962C8B-B14F-4D97-AF65-F5344CB8AC3E}">
        <p14:creationId xmlns:p14="http://schemas.microsoft.com/office/powerpoint/2010/main" val="2808682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4EFD08-F89B-4C2E-B489-A0A9F3CE8FBA}"/>
              </a:ext>
            </a:extLst>
          </p:cNvPr>
          <p:cNvSpPr>
            <a:spLocks noGrp="1"/>
          </p:cNvSpPr>
          <p:nvPr>
            <p:ph type="title"/>
          </p:nvPr>
        </p:nvSpPr>
        <p:spPr>
          <a:xfrm>
            <a:off x="913795" y="609601"/>
            <a:ext cx="10353761" cy="635876"/>
          </a:xfrm>
        </p:spPr>
        <p:txBody>
          <a:bodyPr/>
          <a:lstStyle/>
          <a:p>
            <a:r>
              <a:rPr lang="en-US" dirty="0"/>
              <a:t>Importance of comprehension</a:t>
            </a:r>
          </a:p>
        </p:txBody>
      </p:sp>
      <p:sp>
        <p:nvSpPr>
          <p:cNvPr id="3" name="Content Placeholder 2">
            <a:extLst>
              <a:ext uri="{FF2B5EF4-FFF2-40B4-BE49-F238E27FC236}">
                <a16:creationId xmlns:a16="http://schemas.microsoft.com/office/drawing/2014/main" xmlns="" id="{740FF340-F51E-4605-A230-05544E16AAD5}"/>
              </a:ext>
            </a:extLst>
          </p:cNvPr>
          <p:cNvSpPr>
            <a:spLocks noGrp="1"/>
          </p:cNvSpPr>
          <p:nvPr>
            <p:ph idx="1"/>
          </p:nvPr>
        </p:nvSpPr>
        <p:spPr>
          <a:xfrm>
            <a:off x="913795" y="1245477"/>
            <a:ext cx="10353762" cy="4545723"/>
          </a:xfrm>
        </p:spPr>
        <p:txBody>
          <a:bodyPr>
            <a:normAutofit lnSpcReduction="10000"/>
          </a:bodyPr>
          <a:lstStyle/>
          <a:p>
            <a:endParaRPr lang="en-US" dirty="0"/>
          </a:p>
          <a:p>
            <a:r>
              <a:rPr lang="en-US" sz="2800" dirty="0"/>
              <a:t>Readers needs to analyze what is essential in learning. </a:t>
            </a:r>
          </a:p>
          <a:p>
            <a:r>
              <a:rPr lang="en-US" sz="2800" dirty="0"/>
              <a:t>The demand of high stakes testing, students need to learn to extract important information and transfer their knowledge. </a:t>
            </a:r>
          </a:p>
          <a:p>
            <a:r>
              <a:rPr lang="en-US" sz="2800" dirty="0"/>
              <a:t>Students need to use their comprehension skills across different mediums such as text interpretation, understanding of meanings etc. </a:t>
            </a:r>
          </a:p>
          <a:p>
            <a:r>
              <a:rPr lang="en-US" sz="2800" dirty="0"/>
              <a:t>It helps to understand complex ideas. </a:t>
            </a:r>
          </a:p>
        </p:txBody>
      </p:sp>
    </p:spTree>
    <p:extLst>
      <p:ext uri="{BB962C8B-B14F-4D97-AF65-F5344CB8AC3E}">
        <p14:creationId xmlns:p14="http://schemas.microsoft.com/office/powerpoint/2010/main" val="575980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761E2F-5224-418F-9590-FC7E670F1F86}"/>
              </a:ext>
            </a:extLst>
          </p:cNvPr>
          <p:cNvSpPr>
            <a:spLocks noGrp="1"/>
          </p:cNvSpPr>
          <p:nvPr>
            <p:ph type="title"/>
          </p:nvPr>
        </p:nvSpPr>
        <p:spPr>
          <a:xfrm>
            <a:off x="913795" y="609601"/>
            <a:ext cx="10353761" cy="620110"/>
          </a:xfrm>
        </p:spPr>
        <p:txBody>
          <a:bodyPr/>
          <a:lstStyle/>
          <a:p>
            <a:r>
              <a:rPr lang="en-US" dirty="0"/>
              <a:t>five main thinking strategies </a:t>
            </a:r>
          </a:p>
        </p:txBody>
      </p:sp>
      <p:sp>
        <p:nvSpPr>
          <p:cNvPr id="3" name="Content Placeholder 2">
            <a:extLst>
              <a:ext uri="{FF2B5EF4-FFF2-40B4-BE49-F238E27FC236}">
                <a16:creationId xmlns:a16="http://schemas.microsoft.com/office/drawing/2014/main" xmlns="" id="{8D6173CD-DBD3-484E-9271-EF1EA62747E9}"/>
              </a:ext>
            </a:extLst>
          </p:cNvPr>
          <p:cNvSpPr>
            <a:spLocks noGrp="1"/>
          </p:cNvSpPr>
          <p:nvPr>
            <p:ph idx="1"/>
          </p:nvPr>
        </p:nvSpPr>
        <p:spPr>
          <a:xfrm>
            <a:off x="913795" y="1765738"/>
            <a:ext cx="10353762" cy="3972909"/>
          </a:xfrm>
        </p:spPr>
        <p:txBody>
          <a:bodyPr>
            <a:normAutofit fontScale="92500" lnSpcReduction="10000"/>
          </a:bodyPr>
          <a:lstStyle/>
          <a:p>
            <a:r>
              <a:rPr lang="en-US" sz="3200" dirty="0"/>
              <a:t>Questions </a:t>
            </a:r>
          </a:p>
          <a:p>
            <a:r>
              <a:rPr lang="en-US" sz="3200" dirty="0"/>
              <a:t>Think aloud </a:t>
            </a:r>
          </a:p>
          <a:p>
            <a:r>
              <a:rPr lang="en-US" sz="3200" dirty="0"/>
              <a:t>Infers </a:t>
            </a:r>
          </a:p>
          <a:p>
            <a:r>
              <a:rPr lang="en-US" sz="3200" dirty="0"/>
              <a:t>Visualizes </a:t>
            </a:r>
          </a:p>
          <a:p>
            <a:r>
              <a:rPr lang="en-US" sz="3200" dirty="0"/>
              <a:t>Determine what’s important </a:t>
            </a:r>
          </a:p>
          <a:p>
            <a:pPr marL="0" indent="0">
              <a:buNone/>
            </a:pPr>
            <a:r>
              <a:rPr lang="en-US" sz="3200" dirty="0"/>
              <a:t> </a:t>
            </a:r>
          </a:p>
          <a:p>
            <a:endParaRPr lang="en-US" dirty="0"/>
          </a:p>
          <a:p>
            <a:endParaRPr lang="en-US" dirty="0"/>
          </a:p>
        </p:txBody>
      </p:sp>
    </p:spTree>
    <p:extLst>
      <p:ext uri="{BB962C8B-B14F-4D97-AF65-F5344CB8AC3E}">
        <p14:creationId xmlns:p14="http://schemas.microsoft.com/office/powerpoint/2010/main" val="84289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48344C-7E42-4FFD-8770-9C5043DC8E94}"/>
              </a:ext>
            </a:extLst>
          </p:cNvPr>
          <p:cNvSpPr>
            <a:spLocks noGrp="1"/>
          </p:cNvSpPr>
          <p:nvPr>
            <p:ph type="title"/>
          </p:nvPr>
        </p:nvSpPr>
        <p:spPr>
          <a:xfrm>
            <a:off x="913795" y="609601"/>
            <a:ext cx="10353761" cy="746234"/>
          </a:xfrm>
        </p:spPr>
        <p:txBody>
          <a:bodyPr/>
          <a:lstStyle/>
          <a:p>
            <a:r>
              <a:rPr lang="en-US" dirty="0"/>
              <a:t>Questioning </a:t>
            </a:r>
          </a:p>
        </p:txBody>
      </p:sp>
      <p:sp>
        <p:nvSpPr>
          <p:cNvPr id="3" name="Content Placeholder 2">
            <a:extLst>
              <a:ext uri="{FF2B5EF4-FFF2-40B4-BE49-F238E27FC236}">
                <a16:creationId xmlns:a16="http://schemas.microsoft.com/office/drawing/2014/main" xmlns="" id="{DA142AE7-2150-4D4A-B11F-F9D0B9CE570F}"/>
              </a:ext>
            </a:extLst>
          </p:cNvPr>
          <p:cNvSpPr>
            <a:spLocks noGrp="1"/>
          </p:cNvSpPr>
          <p:nvPr>
            <p:ph idx="1"/>
          </p:nvPr>
        </p:nvSpPr>
        <p:spPr>
          <a:xfrm>
            <a:off x="913795" y="2396359"/>
            <a:ext cx="10353762" cy="3394841"/>
          </a:xfrm>
        </p:spPr>
        <p:txBody>
          <a:bodyPr>
            <a:noAutofit/>
          </a:bodyPr>
          <a:lstStyle/>
          <a:p>
            <a:pPr marL="0" indent="0">
              <a:buNone/>
            </a:pPr>
            <a:r>
              <a:rPr lang="en-US" sz="2400" dirty="0"/>
              <a:t>Active minds ask questions about the existence, feel or express doubts about; raise objections to the things  in surrounding. Questions helps the reader to understand the topic easily. It involves the reader in the subject. </a:t>
            </a:r>
          </a:p>
          <a:p>
            <a:pPr marL="0" indent="0">
              <a:buNone/>
            </a:pPr>
            <a:r>
              <a:rPr lang="en-US" sz="2400" dirty="0"/>
              <a:t>Why it is important? </a:t>
            </a:r>
          </a:p>
          <a:p>
            <a:pPr marL="0" indent="0">
              <a:buNone/>
            </a:pPr>
            <a:r>
              <a:rPr lang="en-US" sz="2400" dirty="0"/>
              <a:t>The questions clarify our understanding and focus our reading. They also help us to dig deeper for finding the truth. </a:t>
            </a:r>
          </a:p>
        </p:txBody>
      </p:sp>
    </p:spTree>
    <p:extLst>
      <p:ext uri="{BB962C8B-B14F-4D97-AF65-F5344CB8AC3E}">
        <p14:creationId xmlns:p14="http://schemas.microsoft.com/office/powerpoint/2010/main" val="374527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7A066D-F3A9-47AF-A396-3797A51D12F6}"/>
              </a:ext>
            </a:extLst>
          </p:cNvPr>
          <p:cNvSpPr>
            <a:spLocks noGrp="1"/>
          </p:cNvSpPr>
          <p:nvPr>
            <p:ph type="title"/>
          </p:nvPr>
        </p:nvSpPr>
        <p:spPr>
          <a:xfrm>
            <a:off x="913795" y="609601"/>
            <a:ext cx="10353761" cy="777766"/>
          </a:xfrm>
        </p:spPr>
        <p:txBody>
          <a:bodyPr/>
          <a:lstStyle/>
          <a:p>
            <a:r>
              <a:rPr lang="en-US" dirty="0"/>
              <a:t>Think aloud </a:t>
            </a:r>
          </a:p>
        </p:txBody>
      </p:sp>
      <p:sp>
        <p:nvSpPr>
          <p:cNvPr id="3" name="Content Placeholder 2">
            <a:extLst>
              <a:ext uri="{FF2B5EF4-FFF2-40B4-BE49-F238E27FC236}">
                <a16:creationId xmlns:a16="http://schemas.microsoft.com/office/drawing/2014/main" xmlns="" id="{1F48C12B-C3C0-4F67-B940-65624721C6EF}"/>
              </a:ext>
            </a:extLst>
          </p:cNvPr>
          <p:cNvSpPr>
            <a:spLocks noGrp="1"/>
          </p:cNvSpPr>
          <p:nvPr>
            <p:ph idx="1"/>
          </p:nvPr>
        </p:nvSpPr>
        <p:spPr>
          <a:xfrm>
            <a:off x="913795" y="1387367"/>
            <a:ext cx="10353762" cy="4903074"/>
          </a:xfrm>
        </p:spPr>
        <p:txBody>
          <a:bodyPr>
            <a:normAutofit lnSpcReduction="10000"/>
          </a:bodyPr>
          <a:lstStyle/>
          <a:p>
            <a:pPr marL="0" indent="0">
              <a:buNone/>
            </a:pPr>
            <a:r>
              <a:rPr lang="en-US" sz="2400" dirty="0"/>
              <a:t>For finding answers, it is essential to ask relevant questions. The effective way for solving matters is to think aloud in mind and concentrate on main ideas. It is in a way to express one's thoughts as soon as they occur.</a:t>
            </a:r>
          </a:p>
          <a:p>
            <a:pPr marL="0" indent="0">
              <a:buNone/>
            </a:pPr>
            <a:endParaRPr lang="en-US" sz="2400" dirty="0"/>
          </a:p>
          <a:p>
            <a:pPr marL="0" indent="0">
              <a:buNone/>
            </a:pPr>
            <a:r>
              <a:rPr lang="en-US" sz="2400" dirty="0"/>
              <a:t>Why thinking aloud is always effective? </a:t>
            </a:r>
          </a:p>
          <a:p>
            <a:pPr marL="0" indent="0">
              <a:buNone/>
            </a:pPr>
            <a:endParaRPr lang="en-US" sz="2400" dirty="0"/>
          </a:p>
          <a:p>
            <a:r>
              <a:rPr lang="en-US" sz="2400" dirty="0"/>
              <a:t>Helps students to determine what they should do and don’t as they read</a:t>
            </a:r>
          </a:p>
          <a:p>
            <a:r>
              <a:rPr lang="en-US" sz="2400" dirty="0"/>
              <a:t>Improves pronunciation </a:t>
            </a:r>
          </a:p>
          <a:p>
            <a:r>
              <a:rPr lang="en-US" sz="2400" dirty="0"/>
              <a:t>Reader remain focused on the text</a:t>
            </a:r>
            <a:r>
              <a:rPr lang="en-US" dirty="0"/>
              <a:t>. </a:t>
            </a:r>
          </a:p>
        </p:txBody>
      </p:sp>
    </p:spTree>
    <p:extLst>
      <p:ext uri="{BB962C8B-B14F-4D97-AF65-F5344CB8AC3E}">
        <p14:creationId xmlns:p14="http://schemas.microsoft.com/office/powerpoint/2010/main" val="112515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CFD13D-308E-4332-AB5A-3A6ECC9B31DD}"/>
              </a:ext>
            </a:extLst>
          </p:cNvPr>
          <p:cNvSpPr>
            <a:spLocks noGrp="1"/>
          </p:cNvSpPr>
          <p:nvPr>
            <p:ph type="title"/>
          </p:nvPr>
        </p:nvSpPr>
        <p:spPr>
          <a:xfrm>
            <a:off x="913795" y="609600"/>
            <a:ext cx="10353761" cy="935421"/>
          </a:xfrm>
        </p:spPr>
        <p:txBody>
          <a:bodyPr/>
          <a:lstStyle/>
          <a:p>
            <a:r>
              <a:rPr lang="en-US" dirty="0"/>
              <a:t>Thinking aloud activities </a:t>
            </a:r>
          </a:p>
        </p:txBody>
      </p:sp>
      <p:sp>
        <p:nvSpPr>
          <p:cNvPr id="3" name="Content Placeholder 2">
            <a:extLst>
              <a:ext uri="{FF2B5EF4-FFF2-40B4-BE49-F238E27FC236}">
                <a16:creationId xmlns:a16="http://schemas.microsoft.com/office/drawing/2014/main" xmlns="" id="{F3E9A588-A638-4ED6-96CE-91511C56359A}"/>
              </a:ext>
            </a:extLst>
          </p:cNvPr>
          <p:cNvSpPr>
            <a:spLocks noGrp="1"/>
          </p:cNvSpPr>
          <p:nvPr>
            <p:ph idx="1"/>
          </p:nvPr>
        </p:nvSpPr>
        <p:spPr>
          <a:xfrm>
            <a:off x="913795" y="2096064"/>
            <a:ext cx="10353762" cy="4225908"/>
          </a:xfrm>
        </p:spPr>
        <p:txBody>
          <a:bodyPr>
            <a:normAutofit/>
          </a:bodyPr>
          <a:lstStyle/>
          <a:p>
            <a:r>
              <a:rPr lang="en-US" sz="3200" dirty="0"/>
              <a:t>Ask the author </a:t>
            </a:r>
          </a:p>
          <a:p>
            <a:r>
              <a:rPr lang="en-US" sz="3200" dirty="0"/>
              <a:t>Share your review </a:t>
            </a:r>
          </a:p>
          <a:p>
            <a:r>
              <a:rPr lang="en-US" sz="3200" dirty="0"/>
              <a:t>Hand gestures </a:t>
            </a:r>
          </a:p>
          <a:p>
            <a:r>
              <a:rPr lang="en-US" sz="3200" dirty="0"/>
              <a:t>Make a summary </a:t>
            </a:r>
          </a:p>
          <a:p>
            <a:r>
              <a:rPr lang="en-US" sz="3200" dirty="0"/>
              <a:t>Note down important points</a:t>
            </a:r>
          </a:p>
        </p:txBody>
      </p:sp>
    </p:spTree>
    <p:extLst>
      <p:ext uri="{BB962C8B-B14F-4D97-AF65-F5344CB8AC3E}">
        <p14:creationId xmlns:p14="http://schemas.microsoft.com/office/powerpoint/2010/main" val="253909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3B72A-15FB-4D33-88CC-BADEBDD25DE0}"/>
              </a:ext>
            </a:extLst>
          </p:cNvPr>
          <p:cNvSpPr>
            <a:spLocks noGrp="1"/>
          </p:cNvSpPr>
          <p:nvPr>
            <p:ph type="title"/>
          </p:nvPr>
        </p:nvSpPr>
        <p:spPr>
          <a:xfrm>
            <a:off x="913795" y="609601"/>
            <a:ext cx="10353761" cy="683172"/>
          </a:xfrm>
        </p:spPr>
        <p:txBody>
          <a:bodyPr/>
          <a:lstStyle/>
          <a:p>
            <a:r>
              <a:rPr lang="en-US" dirty="0"/>
              <a:t>Inferencing </a:t>
            </a:r>
          </a:p>
        </p:txBody>
      </p:sp>
      <p:sp>
        <p:nvSpPr>
          <p:cNvPr id="3" name="Content Placeholder 2">
            <a:extLst>
              <a:ext uri="{FF2B5EF4-FFF2-40B4-BE49-F238E27FC236}">
                <a16:creationId xmlns:a16="http://schemas.microsoft.com/office/drawing/2014/main" xmlns="" id="{BDAEE152-A597-4162-B66A-6BF41A5DA3DA}"/>
              </a:ext>
            </a:extLst>
          </p:cNvPr>
          <p:cNvSpPr>
            <a:spLocks noGrp="1"/>
          </p:cNvSpPr>
          <p:nvPr>
            <p:ph idx="1"/>
          </p:nvPr>
        </p:nvSpPr>
        <p:spPr>
          <a:xfrm>
            <a:off x="646386" y="1433911"/>
            <a:ext cx="10794592" cy="5203371"/>
          </a:xfrm>
        </p:spPr>
        <p:txBody>
          <a:bodyPr/>
          <a:lstStyle/>
          <a:p>
            <a:pPr marL="0" indent="0">
              <a:buNone/>
            </a:pPr>
            <a:r>
              <a:rPr lang="en-US" sz="2400" dirty="0"/>
              <a:t>It is combining schema and the prior knowledge with clues proving in the text to generate a new idea. Basically, in simple words inferencing is to </a:t>
            </a:r>
            <a:r>
              <a:rPr lang="en-US" sz="2400" dirty="0">
                <a:effectLst/>
              </a:rPr>
              <a:t>deduce or conclude (something) from evidence and reasoning rather than from explicit statements. </a:t>
            </a:r>
          </a:p>
          <a:p>
            <a:pPr marL="0" indent="0">
              <a:buNone/>
            </a:pPr>
            <a:endParaRPr lang="en-US" sz="2400" dirty="0">
              <a:effectLst/>
            </a:endParaRPr>
          </a:p>
          <a:p>
            <a:pPr marL="0" indent="0">
              <a:buNone/>
            </a:pPr>
            <a:r>
              <a:rPr lang="en-US" sz="2400" dirty="0">
                <a:effectLst/>
              </a:rPr>
              <a:t>The reason it is important in comprehension is because it includes a number of skills under one umbrella like drawing conclusion, context clues, prediction etc. </a:t>
            </a:r>
            <a:endParaRPr lang="en-US" sz="2400" dirty="0"/>
          </a:p>
        </p:txBody>
      </p:sp>
    </p:spTree>
    <p:extLst>
      <p:ext uri="{BB962C8B-B14F-4D97-AF65-F5344CB8AC3E}">
        <p14:creationId xmlns:p14="http://schemas.microsoft.com/office/powerpoint/2010/main" val="204005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57156F-A227-47E7-B572-DE46258A1471}"/>
              </a:ext>
            </a:extLst>
          </p:cNvPr>
          <p:cNvSpPr>
            <a:spLocks noGrp="1"/>
          </p:cNvSpPr>
          <p:nvPr>
            <p:ph type="title"/>
          </p:nvPr>
        </p:nvSpPr>
        <p:spPr>
          <a:xfrm>
            <a:off x="913795" y="609600"/>
            <a:ext cx="10353761" cy="730469"/>
          </a:xfrm>
        </p:spPr>
        <p:txBody>
          <a:bodyPr/>
          <a:lstStyle/>
          <a:p>
            <a:r>
              <a:rPr lang="en-US" dirty="0"/>
              <a:t>Inferencing activities</a:t>
            </a:r>
          </a:p>
        </p:txBody>
      </p:sp>
      <p:sp>
        <p:nvSpPr>
          <p:cNvPr id="3" name="Content Placeholder 2">
            <a:extLst>
              <a:ext uri="{FF2B5EF4-FFF2-40B4-BE49-F238E27FC236}">
                <a16:creationId xmlns:a16="http://schemas.microsoft.com/office/drawing/2014/main" xmlns="" id="{CE90FDBC-CCF5-4306-85C8-226186B43F1E}"/>
              </a:ext>
            </a:extLst>
          </p:cNvPr>
          <p:cNvSpPr>
            <a:spLocks noGrp="1"/>
          </p:cNvSpPr>
          <p:nvPr>
            <p:ph idx="1"/>
          </p:nvPr>
        </p:nvSpPr>
        <p:spPr>
          <a:xfrm>
            <a:off x="913795" y="1860331"/>
            <a:ext cx="10353762" cy="3930869"/>
          </a:xfrm>
        </p:spPr>
        <p:txBody>
          <a:bodyPr>
            <a:normAutofit/>
          </a:bodyPr>
          <a:lstStyle/>
          <a:p>
            <a:r>
              <a:rPr lang="en-US" sz="3200" dirty="0"/>
              <a:t>Exchange compare writing </a:t>
            </a:r>
          </a:p>
          <a:p>
            <a:r>
              <a:rPr lang="en-US" sz="3200" dirty="0"/>
              <a:t>Story impression </a:t>
            </a:r>
          </a:p>
          <a:p>
            <a:r>
              <a:rPr lang="en-US" sz="3200" dirty="0"/>
              <a:t>Probable passages </a:t>
            </a:r>
          </a:p>
          <a:p>
            <a:r>
              <a:rPr lang="en-US" sz="3200" dirty="0"/>
              <a:t>Possible sentences </a:t>
            </a:r>
          </a:p>
        </p:txBody>
      </p:sp>
    </p:spTree>
    <p:extLst>
      <p:ext uri="{BB962C8B-B14F-4D97-AF65-F5344CB8AC3E}">
        <p14:creationId xmlns:p14="http://schemas.microsoft.com/office/powerpoint/2010/main" val="2952052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TM04033921[[fn=Damask]]</Template>
  <TotalTime>168</TotalTime>
  <Words>699</Words>
  <Application>Microsoft Office PowerPoint</Application>
  <PresentationFormat>Widescreen</PresentationFormat>
  <Paragraphs>69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Bookman Old Style</vt:lpstr>
      <vt:lpstr>Rockwell</vt:lpstr>
      <vt:lpstr>Damask</vt:lpstr>
      <vt:lpstr>comprehension</vt:lpstr>
      <vt:lpstr>Definition </vt:lpstr>
      <vt:lpstr>Importance of comprehension</vt:lpstr>
      <vt:lpstr>five main thinking strategies </vt:lpstr>
      <vt:lpstr>Questioning </vt:lpstr>
      <vt:lpstr>Think aloud </vt:lpstr>
      <vt:lpstr>Thinking aloud activities </vt:lpstr>
      <vt:lpstr>Inferencing </vt:lpstr>
      <vt:lpstr>Inferencing activities</vt:lpstr>
      <vt:lpstr>Questions to ask for an inference lesson  </vt:lpstr>
      <vt:lpstr>visualizes</vt:lpstr>
      <vt:lpstr>Activities for visualization </vt:lpstr>
      <vt:lpstr>Determining what’s important </vt:lpstr>
      <vt:lpstr>Ways to determine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comprehension</dc:title>
  <dc:creator>NAVEEDA MAJEED</dc:creator>
  <cp:lastModifiedBy>Naeem Ullah KakaKhel</cp:lastModifiedBy>
  <cp:revision>12</cp:revision>
  <dcterms:created xsi:type="dcterms:W3CDTF">2017-09-28T08:17:57Z</dcterms:created>
  <dcterms:modified xsi:type="dcterms:W3CDTF">2020-05-13T23:42:49Z</dcterms:modified>
</cp:coreProperties>
</file>