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10/31/2018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10/31/2018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10/31/2018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Merchandising" TargetMode="External"/><Relationship Id="rId2" Type="http://schemas.openxmlformats.org/officeDocument/2006/relationships/hyperlink" Target="https://en.wikipedia.org/wiki/Retailing" TargetMode="External"/><Relationship Id="rId1" Type="http://schemas.openxmlformats.org/officeDocument/2006/relationships/slideLayout" Target="../slideLayouts/slideLayout1.xml"/><Relationship Id="rId6" Type="http://schemas.openxmlformats.org/officeDocument/2006/relationships/hyperlink" Target="https://en.wikipedia.org/wiki/Finished_goods" TargetMode="External"/><Relationship Id="rId5" Type="http://schemas.openxmlformats.org/officeDocument/2006/relationships/hyperlink" Target="https://en.wikipedia.org/wiki/Raw_material" TargetMode="External"/><Relationship Id="rId4" Type="http://schemas.openxmlformats.org/officeDocument/2006/relationships/hyperlink" Target="https://en.wikipedia.org/wiki/Manufactur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57200" y="381000"/>
            <a:ext cx="7620000" cy="2155825"/>
          </a:xfrm>
        </p:spPr>
        <p:txBody>
          <a:bodyPr>
            <a:normAutofit/>
          </a:bodyPr>
          <a:lstStyle/>
          <a:p>
            <a:pPr algn="ctr"/>
            <a:r>
              <a:rPr lang="en-US" b="1" u="sng" dirty="0">
                <a:solidFill>
                  <a:schemeClr val="accent1">
                    <a:lumMod val="75000"/>
                  </a:schemeClr>
                </a:solidFill>
              </a:rPr>
              <a:t>Introduction to Products and Services</a:t>
            </a:r>
            <a:r>
              <a:rPr lang="en-US" u="sng" dirty="0">
                <a:solidFill>
                  <a:schemeClr val="accent1">
                    <a:lumMod val="75000"/>
                  </a:schemeClr>
                </a:solidFill>
              </a:rPr>
              <a:t> </a:t>
            </a:r>
            <a:r>
              <a:rPr lang="en-US" dirty="0"/>
              <a:t/>
            </a:r>
            <a:br>
              <a:rPr lang="en-US" dirty="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7162800" cy="4114800"/>
          </a:xfrm>
          <a:prstGeom prst="rect">
            <a:avLst/>
          </a:prstGeom>
        </p:spPr>
      </p:pic>
    </p:spTree>
    <p:extLst>
      <p:ext uri="{BB962C8B-B14F-4D97-AF65-F5344CB8AC3E}">
        <p14:creationId xmlns:p14="http://schemas.microsoft.com/office/powerpoint/2010/main" val="115578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028343"/>
            <a:ext cx="6400800" cy="4062651"/>
          </a:xfrm>
          <a:prstGeom prst="rect">
            <a:avLst/>
          </a:prstGeom>
        </p:spPr>
        <p:txBody>
          <a:bodyPr wrap="square">
            <a:spAutoFit/>
          </a:bodyPr>
          <a:lstStyle/>
          <a:p>
            <a:pPr fontAlgn="base"/>
            <a:r>
              <a:rPr lang="en-US" sz="2400" b="1" u="sng" dirty="0" smtClean="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3. </a:t>
            </a:r>
            <a:r>
              <a:rPr lang="en-US" sz="24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Specialty Goods</a:t>
            </a:r>
          </a:p>
          <a:p>
            <a:pPr algn="just" fontAlgn="base"/>
            <a:r>
              <a:rPr lang="en-US" dirty="0">
                <a:latin typeface="Arial" panose="020B0604020202020204" pitchFamily="34" charset="0"/>
                <a:cs typeface="Arial" panose="020B0604020202020204" pitchFamily="34" charset="0"/>
              </a:rPr>
              <a:t>Goods that have a high commercial as well as utility value are called specialty goods. Such goods possess certain special characteristics that attract the buyers. The purchase of specialty goods calls for special buying efforts</a:t>
            </a:r>
            <a:r>
              <a:rPr lang="en-US" dirty="0" smtClean="0">
                <a:latin typeface="Arial" panose="020B0604020202020204" pitchFamily="34" charset="0"/>
                <a:cs typeface="Arial" panose="020B0604020202020204" pitchFamily="34" charset="0"/>
              </a:rPr>
              <a:t>.</a:t>
            </a:r>
          </a:p>
          <a:p>
            <a:pPr algn="just" fontAlgn="base"/>
            <a:endParaRPr lang="en-US" dirty="0">
              <a:latin typeface="Arial" panose="020B0604020202020204" pitchFamily="34" charset="0"/>
              <a:cs typeface="Arial" panose="020B0604020202020204" pitchFamily="34" charset="0"/>
            </a:endParaRPr>
          </a:p>
          <a:p>
            <a:pPr algn="just" fontAlgn="base"/>
            <a:r>
              <a:rPr lang="en-US" b="1" dirty="0">
                <a:latin typeface="Arial" panose="020B0604020202020204" pitchFamily="34" charset="0"/>
                <a:cs typeface="Arial" panose="020B0604020202020204" pitchFamily="34" charset="0"/>
              </a:rPr>
              <a:t>Examples of Specialty Goods</a:t>
            </a:r>
          </a:p>
          <a:p>
            <a:pPr algn="just" fontAlgn="base"/>
            <a:r>
              <a:rPr lang="en-US" dirty="0">
                <a:latin typeface="Arial" panose="020B0604020202020204" pitchFamily="34" charset="0"/>
                <a:cs typeface="Arial" panose="020B0604020202020204" pitchFamily="34" charset="0"/>
              </a:rPr>
              <a:t>Examples of Specialty goods are certain models of color televisions like the big screen or the home theater model, double-door refrigerators, personal computers, compact disc players, cars, etc.</a:t>
            </a:r>
          </a:p>
          <a:p>
            <a:pPr algn="just" fontAlgn="base"/>
            <a:r>
              <a:rPr lang="en-US" dirty="0">
                <a:latin typeface="Arial" panose="020B0604020202020204" pitchFamily="34" charset="0"/>
                <a:cs typeface="Arial" panose="020B0604020202020204" pitchFamily="34" charset="0"/>
              </a:rPr>
              <a:t>Most of these are luxury goods.</a:t>
            </a:r>
          </a:p>
          <a:p>
            <a:pPr fontAlgn="base"/>
            <a:endParaRPr lang="en-US" dirty="0"/>
          </a:p>
          <a:p>
            <a:pPr fontAlgn="base"/>
            <a:endParaRPr lang="en-US" dirty="0"/>
          </a:p>
        </p:txBody>
      </p:sp>
    </p:spTree>
    <p:extLst>
      <p:ext uri="{BB962C8B-B14F-4D97-AF65-F5344CB8AC3E}">
        <p14:creationId xmlns:p14="http://schemas.microsoft.com/office/powerpoint/2010/main" val="62539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381000"/>
            <a:ext cx="5105400" cy="2209800"/>
          </a:xfrm>
        </p:spPr>
        <p:txBody>
          <a:bodyPr/>
          <a:lstStyle/>
          <a:p>
            <a:pPr algn="ctr" fontAlgn="base"/>
            <a:r>
              <a:rPr lang="en-US" dirty="0" smtClean="0"/>
              <a:t>Business Goods</a:t>
            </a:r>
            <a:r>
              <a:rPr lang="en-US" dirty="0"/>
              <a:t>:</a:t>
            </a:r>
            <a:br>
              <a:rPr lang="en-US" dirty="0"/>
            </a:br>
            <a:r>
              <a:rPr lang="en-US" b="0" dirty="0"/>
              <a:t/>
            </a:r>
            <a:br>
              <a:rPr lang="en-US" b="0" dirty="0"/>
            </a:br>
            <a:endParaRPr lang="en-US" dirty="0"/>
          </a:p>
        </p:txBody>
      </p:sp>
      <p:sp>
        <p:nvSpPr>
          <p:cNvPr id="3" name="Subtitle 2"/>
          <p:cNvSpPr>
            <a:spLocks noGrp="1"/>
          </p:cNvSpPr>
          <p:nvPr>
            <p:ph type="subTitle" idx="1"/>
          </p:nvPr>
        </p:nvSpPr>
        <p:spPr>
          <a:xfrm>
            <a:off x="2971800" y="1828800"/>
            <a:ext cx="5715000" cy="4495800"/>
          </a:xfrm>
        </p:spPr>
        <p:txBody>
          <a:bodyPr>
            <a:normAutofit lnSpcReduction="10000"/>
          </a:bodyPr>
          <a:lstStyle/>
          <a:p>
            <a:pPr algn="just"/>
            <a:r>
              <a:rPr lang="en-US" u="sng" dirty="0" smtClean="0">
                <a:latin typeface="Arial" panose="020B0604020202020204" pitchFamily="34" charset="0"/>
                <a:cs typeface="Arial" panose="020B0604020202020204" pitchFamily="34" charset="0"/>
              </a:rPr>
              <a:t>Business goods </a:t>
            </a:r>
            <a:r>
              <a:rPr lang="en-US" u="sng" dirty="0">
                <a:latin typeface="Arial" panose="020B0604020202020204" pitchFamily="34" charset="0"/>
                <a:cs typeface="Arial" panose="020B0604020202020204" pitchFamily="34" charset="0"/>
              </a:rPr>
              <a:t>of different classes are discussed </a:t>
            </a:r>
            <a:r>
              <a:rPr lang="en-US" u="sng" dirty="0" smtClean="0">
                <a:latin typeface="Arial" panose="020B0604020202020204" pitchFamily="34" charset="0"/>
                <a:cs typeface="Arial" panose="020B0604020202020204" pitchFamily="34" charset="0"/>
              </a:rPr>
              <a:t>below</a:t>
            </a:r>
          </a:p>
          <a:p>
            <a:pPr algn="just" fontAlgn="base"/>
            <a:r>
              <a:rPr lang="en-US" sz="2400" u="sng" dirty="0">
                <a:solidFill>
                  <a:schemeClr val="accent6">
                    <a:lumMod val="75000"/>
                  </a:schemeClr>
                </a:solidFill>
                <a:latin typeface="Arial" panose="020B0604020202020204" pitchFamily="34" charset="0"/>
                <a:cs typeface="Arial" panose="020B0604020202020204" pitchFamily="34" charset="0"/>
              </a:rPr>
              <a:t>1. Raw Materials:</a:t>
            </a:r>
          </a:p>
          <a:p>
            <a:pPr algn="just" fontAlgn="base"/>
            <a:r>
              <a:rPr lang="en-US" dirty="0">
                <a:latin typeface="Arial" panose="020B0604020202020204" pitchFamily="34" charset="0"/>
                <a:cs typeface="Arial" panose="020B0604020202020204" pitchFamily="34" charset="0"/>
              </a:rPr>
              <a:t>Raw materials may be agricultural items (e.g. cotton) or items of semi-finished nature (e.g. steel) or parts for the finished product to be assembled (e.g. parts of a motor vehicle)</a:t>
            </a:r>
          </a:p>
          <a:p>
            <a:pPr algn="just" fontAlgn="base"/>
            <a:r>
              <a:rPr lang="en-US" sz="2400" b="1" u="sng" dirty="0">
                <a:solidFill>
                  <a:schemeClr val="accent6">
                    <a:lumMod val="75000"/>
                  </a:schemeClr>
                </a:solidFill>
                <a:latin typeface="Arial" panose="020B0604020202020204" pitchFamily="34" charset="0"/>
                <a:cs typeface="Arial" panose="020B0604020202020204" pitchFamily="34" charset="0"/>
              </a:rPr>
              <a:t>2. </a:t>
            </a:r>
            <a:r>
              <a:rPr lang="en-US" sz="2400" b="1" u="sng" dirty="0" err="1">
                <a:solidFill>
                  <a:schemeClr val="accent6">
                    <a:lumMod val="75000"/>
                  </a:schemeClr>
                </a:solidFill>
                <a:latin typeface="Arial" panose="020B0604020202020204" pitchFamily="34" charset="0"/>
                <a:cs typeface="Arial" panose="020B0604020202020204" pitchFamily="34" charset="0"/>
              </a:rPr>
              <a:t>Equipments</a:t>
            </a:r>
            <a:r>
              <a:rPr lang="en-US" sz="2400" b="1" u="sng" dirty="0">
                <a:solidFill>
                  <a:schemeClr val="accent6">
                    <a:lumMod val="75000"/>
                  </a:schemeClr>
                </a:solidFill>
                <a:latin typeface="Arial" panose="020B0604020202020204" pitchFamily="34" charset="0"/>
                <a:cs typeface="Arial" panose="020B0604020202020204" pitchFamily="34" charset="0"/>
              </a:rPr>
              <a:t>:</a:t>
            </a:r>
          </a:p>
          <a:p>
            <a:pPr algn="just" fontAlgn="base"/>
            <a:r>
              <a:rPr lang="en-US" dirty="0">
                <a:latin typeface="Arial" panose="020B0604020202020204" pitchFamily="34" charset="0"/>
                <a:cs typeface="Arial" panose="020B0604020202020204" pitchFamily="34" charset="0"/>
              </a:rPr>
              <a:t>Equipment’s may be basic installations (e.g. boiler, turbines) or acce­ssory products (e.g. calculator, time clocks). These items move directly from the producers to the industrial users.</a:t>
            </a:r>
          </a:p>
          <a:p>
            <a:pPr algn="just"/>
            <a:endParaRPr lang="en-US"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7536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457200" y="647838"/>
            <a:ext cx="7620000" cy="31239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accent6">
                    <a:lumMod val="75000"/>
                  </a:schemeClr>
                </a:solidFill>
                <a:effectLst/>
              </a:rPr>
              <a:t>3. Fabricated Items:</a:t>
            </a:r>
            <a:endParaRPr kumimoji="0" lang="en-US" altLang="en-US" sz="1100" b="0" i="0" u="none" strike="noStrike" cap="none" normalizeH="0" baseline="0" dirty="0" smtClean="0">
              <a:ln>
                <a:noFill/>
              </a:ln>
              <a:solidFill>
                <a:schemeClr val="accent6">
                  <a:lumMod val="75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424142"/>
                </a:solidFill>
                <a:effectLst/>
              </a:rPr>
              <a:t>Fabricated items consist of those parts that are used in the assembly of finished goods like automobiles, etc.</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2400" dirty="0">
              <a:solidFill>
                <a:srgbClr val="424142"/>
              </a:solidFill>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accent6">
                  <a:lumMod val="75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accent6">
                    <a:lumMod val="75000"/>
                  </a:schemeClr>
                </a:solidFill>
                <a:effectLst/>
              </a:rPr>
              <a:t>4. Operating Supplies: </a:t>
            </a:r>
            <a:endParaRPr kumimoji="0" lang="en-US" altLang="en-US" sz="1100" b="0" i="0" u="none" strike="noStrike" cap="none" normalizeH="0" baseline="0" dirty="0" smtClean="0">
              <a:ln>
                <a:noFill/>
              </a:ln>
              <a:solidFill>
                <a:schemeClr val="accent6">
                  <a:lumMod val="75000"/>
                </a:schemeClr>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424142"/>
                </a:solidFill>
                <a:effectLst/>
              </a:rPr>
              <a:t>Operating supplies such as fuel, coal, etc. neither form a part of nor enter into the product but are necessary for the running of industries.</a:t>
            </a:r>
            <a:endParaRPr kumimoji="0" lang="en-US" altLang="en-US" sz="32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281965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304800"/>
            <a:ext cx="5562600" cy="2147732"/>
          </a:xfrm>
        </p:spPr>
        <p:txBody>
          <a:bodyPr/>
          <a:lstStyle/>
          <a:p>
            <a:pPr algn="ctr"/>
            <a:r>
              <a:rPr lang="en-US" sz="3200" u="sng" dirty="0" smtClean="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of </a:t>
            </a:r>
            <a:r>
              <a:rPr lang="en-US" sz="3200" u="sng"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'Product'</a:t>
            </a:r>
            <a:r>
              <a:rPr lang="en-US"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en-US"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endParaRPr lang="en-US" dirty="0">
              <a:solidFill>
                <a:schemeClr val="accent4">
                  <a:lumMod val="60000"/>
                  <a:lumOff val="40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971800" y="2209800"/>
            <a:ext cx="5715000" cy="4038600"/>
          </a:xfrm>
        </p:spPr>
        <p:txBody>
          <a:bodyPr/>
          <a:lstStyle/>
          <a:p>
            <a:pPr marL="342900" indent="-342900" algn="just">
              <a:buFont typeface="Wingdings" panose="05000000000000000000" pitchFamily="2" charset="2"/>
              <a:buChar char="Ø"/>
            </a:pPr>
            <a:r>
              <a:rPr lang="en-US" dirty="0">
                <a:solidFill>
                  <a:schemeClr val="accent5">
                    <a:lumMod val="40000"/>
                    <a:lumOff val="60000"/>
                  </a:schemeClr>
                </a:solidFill>
                <a:latin typeface="Arial" panose="020B0604020202020204" pitchFamily="34" charset="0"/>
                <a:cs typeface="Arial" panose="020B0604020202020204" pitchFamily="34" charset="0"/>
              </a:rPr>
              <a:t>In general, a product is defined as a “thing produced by labor or effort” or the “result </a:t>
            </a:r>
            <a:r>
              <a:rPr lang="en-US" dirty="0" smtClean="0">
                <a:solidFill>
                  <a:schemeClr val="accent5">
                    <a:lumMod val="40000"/>
                    <a:lumOff val="60000"/>
                  </a:schemeClr>
                </a:solidFill>
                <a:latin typeface="Arial" panose="020B0604020202020204" pitchFamily="34" charset="0"/>
                <a:cs typeface="Arial" panose="020B0604020202020204" pitchFamily="34" charset="0"/>
              </a:rPr>
              <a:t>of </a:t>
            </a:r>
            <a:r>
              <a:rPr lang="en-US" dirty="0">
                <a:solidFill>
                  <a:schemeClr val="accent5">
                    <a:lumMod val="40000"/>
                    <a:lumOff val="60000"/>
                  </a:schemeClr>
                </a:solidFill>
                <a:latin typeface="Arial" panose="020B0604020202020204" pitchFamily="34" charset="0"/>
                <a:cs typeface="Arial" panose="020B0604020202020204" pitchFamily="34" charset="0"/>
              </a:rPr>
              <a:t>a process</a:t>
            </a:r>
            <a:r>
              <a:rPr lang="en-US" dirty="0" smtClean="0">
                <a:solidFill>
                  <a:schemeClr val="accent5">
                    <a:lumMod val="40000"/>
                    <a:lumOff val="60000"/>
                  </a:schemeClr>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Ø"/>
            </a:pPr>
            <a:r>
              <a:rPr lang="en-US" dirty="0">
                <a:solidFill>
                  <a:schemeClr val="accent5">
                    <a:lumMod val="40000"/>
                    <a:lumOff val="60000"/>
                  </a:schemeClr>
                </a:solidFill>
                <a:latin typeface="Arial" panose="020B0604020202020204" pitchFamily="34" charset="0"/>
                <a:cs typeface="Arial" panose="020B0604020202020204" pitchFamily="34" charset="0"/>
              </a:rPr>
              <a:t>In marketing, a product is anything that can be offered to a market that might satisfy a want or need. </a:t>
            </a:r>
            <a:endParaRPr lang="en-US" dirty="0" smtClean="0">
              <a:solidFill>
                <a:schemeClr val="accent5">
                  <a:lumMod val="40000"/>
                  <a:lumOff val="60000"/>
                </a:schemeClr>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pPr>
            <a:r>
              <a:rPr lang="en-US" dirty="0">
                <a:solidFill>
                  <a:schemeClr val="accent5">
                    <a:lumMod val="40000"/>
                    <a:lumOff val="60000"/>
                  </a:schemeClr>
                </a:solidFill>
                <a:latin typeface="Arial" panose="020B0604020202020204" pitchFamily="34" charset="0"/>
                <a:cs typeface="Arial" panose="020B0604020202020204" pitchFamily="34" charset="0"/>
              </a:rPr>
              <a:t>In </a:t>
            </a:r>
            <a:r>
              <a:rPr lang="en-US" dirty="0">
                <a:solidFill>
                  <a:schemeClr val="accent5">
                    <a:lumMod val="40000"/>
                    <a:lumOff val="60000"/>
                  </a:schemeClr>
                </a:solidFill>
                <a:latin typeface="Arial" panose="020B0604020202020204" pitchFamily="34" charset="0"/>
                <a:cs typeface="Arial" panose="020B0604020202020204" pitchFamily="34" charset="0"/>
                <a:hlinkClick r:id="rId2" tooltip="Retailing"/>
              </a:rPr>
              <a:t>retailing</a:t>
            </a:r>
            <a:r>
              <a:rPr lang="en-US" dirty="0">
                <a:solidFill>
                  <a:schemeClr val="accent5">
                    <a:lumMod val="40000"/>
                    <a:lumOff val="60000"/>
                  </a:schemeClr>
                </a:solidFill>
                <a:latin typeface="Arial" panose="020B0604020202020204" pitchFamily="34" charset="0"/>
                <a:cs typeface="Arial" panose="020B0604020202020204" pitchFamily="34" charset="0"/>
              </a:rPr>
              <a:t>, products are often referred to as </a:t>
            </a:r>
            <a:r>
              <a:rPr lang="en-US" i="1" dirty="0">
                <a:solidFill>
                  <a:schemeClr val="accent5">
                    <a:lumMod val="40000"/>
                    <a:lumOff val="60000"/>
                  </a:schemeClr>
                </a:solidFill>
                <a:latin typeface="Arial" panose="020B0604020202020204" pitchFamily="34" charset="0"/>
                <a:cs typeface="Arial" panose="020B0604020202020204" pitchFamily="34" charset="0"/>
                <a:hlinkClick r:id="rId3" tooltip="Merchandising"/>
              </a:rPr>
              <a:t>merchandise</a:t>
            </a:r>
            <a:r>
              <a:rPr lang="en-US" dirty="0">
                <a:solidFill>
                  <a:schemeClr val="accent5">
                    <a:lumMod val="40000"/>
                    <a:lumOff val="60000"/>
                  </a:schemeClr>
                </a:solidFill>
                <a:latin typeface="Arial" panose="020B0604020202020204" pitchFamily="34" charset="0"/>
                <a:cs typeface="Arial" panose="020B0604020202020204" pitchFamily="34" charset="0"/>
              </a:rPr>
              <a:t>, and in </a:t>
            </a:r>
            <a:r>
              <a:rPr lang="en-US" dirty="0">
                <a:solidFill>
                  <a:schemeClr val="accent5">
                    <a:lumMod val="40000"/>
                    <a:lumOff val="60000"/>
                  </a:schemeClr>
                </a:solidFill>
                <a:latin typeface="Arial" panose="020B0604020202020204" pitchFamily="34" charset="0"/>
                <a:cs typeface="Arial" panose="020B0604020202020204" pitchFamily="34" charset="0"/>
                <a:hlinkClick r:id="rId4" tooltip="Manufacturing"/>
              </a:rPr>
              <a:t>manufacturing</a:t>
            </a:r>
            <a:r>
              <a:rPr lang="en-US" dirty="0">
                <a:solidFill>
                  <a:schemeClr val="accent5">
                    <a:lumMod val="40000"/>
                    <a:lumOff val="60000"/>
                  </a:schemeClr>
                </a:solidFill>
                <a:latin typeface="Arial" panose="020B0604020202020204" pitchFamily="34" charset="0"/>
                <a:cs typeface="Arial" panose="020B0604020202020204" pitchFamily="34" charset="0"/>
              </a:rPr>
              <a:t>, products are bought as </a:t>
            </a:r>
            <a:r>
              <a:rPr lang="en-US" dirty="0">
                <a:solidFill>
                  <a:schemeClr val="accent5">
                    <a:lumMod val="40000"/>
                    <a:lumOff val="60000"/>
                  </a:schemeClr>
                </a:solidFill>
                <a:latin typeface="Arial" panose="020B0604020202020204" pitchFamily="34" charset="0"/>
                <a:cs typeface="Arial" panose="020B0604020202020204" pitchFamily="34" charset="0"/>
                <a:hlinkClick r:id="rId5" tooltip="Raw material"/>
              </a:rPr>
              <a:t>raw materials</a:t>
            </a:r>
            <a:r>
              <a:rPr lang="en-US" dirty="0">
                <a:solidFill>
                  <a:schemeClr val="accent5">
                    <a:lumMod val="40000"/>
                    <a:lumOff val="60000"/>
                  </a:schemeClr>
                </a:solidFill>
                <a:latin typeface="Arial" panose="020B0604020202020204" pitchFamily="34" charset="0"/>
                <a:cs typeface="Arial" panose="020B0604020202020204" pitchFamily="34" charset="0"/>
              </a:rPr>
              <a:t> and then sold as </a:t>
            </a:r>
            <a:r>
              <a:rPr lang="en-US" dirty="0">
                <a:solidFill>
                  <a:schemeClr val="accent5">
                    <a:lumMod val="40000"/>
                    <a:lumOff val="60000"/>
                  </a:schemeClr>
                </a:solidFill>
                <a:latin typeface="Arial" panose="020B0604020202020204" pitchFamily="34" charset="0"/>
                <a:cs typeface="Arial" panose="020B0604020202020204" pitchFamily="34" charset="0"/>
                <a:hlinkClick r:id="rId6" tooltip="Finished goods"/>
              </a:rPr>
              <a:t>finished goods</a:t>
            </a:r>
            <a:r>
              <a:rPr lang="en-US" dirty="0">
                <a:solidFill>
                  <a:schemeClr val="accent5">
                    <a:lumMod val="40000"/>
                    <a:lumOff val="6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720952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0"/>
            <a:ext cx="5105400" cy="1953768"/>
          </a:xfrm>
        </p:spPr>
        <p:txBody>
          <a:bodyPr/>
          <a:lstStyle/>
          <a:p>
            <a:pPr algn="ctr"/>
            <a:r>
              <a:rPr lang="en-US" sz="4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INTRODUCTION TO </a:t>
            </a:r>
            <a:r>
              <a:rPr lang="en-US" sz="4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service</a:t>
            </a:r>
          </a:p>
        </p:txBody>
      </p:sp>
      <p:sp>
        <p:nvSpPr>
          <p:cNvPr id="3" name="Subtitle 2"/>
          <p:cNvSpPr>
            <a:spLocks noGrp="1"/>
          </p:cNvSpPr>
          <p:nvPr>
            <p:ph type="subTitle" idx="1"/>
          </p:nvPr>
        </p:nvSpPr>
        <p:spPr>
          <a:xfrm>
            <a:off x="3048000" y="2514600"/>
            <a:ext cx="5791200" cy="3352800"/>
          </a:xfrm>
        </p:spPr>
        <p:txBody>
          <a:bodyPr>
            <a:normAutofit/>
          </a:bodyPr>
          <a:lstStyle/>
          <a:p>
            <a:pPr marL="342900" indent="-342900" algn="just">
              <a:buFont typeface="Wingdings" panose="05000000000000000000" pitchFamily="2" charset="2"/>
              <a:buChar char="ü"/>
            </a:pPr>
            <a:r>
              <a:rPr lang="en-US" dirty="0">
                <a:solidFill>
                  <a:schemeClr val="accent4">
                    <a:lumMod val="20000"/>
                    <a:lumOff val="80000"/>
                  </a:schemeClr>
                </a:solidFill>
                <a:latin typeface="Arial" panose="020B0604020202020204" pitchFamily="34" charset="0"/>
                <a:cs typeface="Arial" panose="020B0604020202020204" pitchFamily="34" charset="0"/>
              </a:rPr>
              <a:t>T</a:t>
            </a:r>
            <a:r>
              <a:rPr lang="en-US" dirty="0" smtClean="0">
                <a:solidFill>
                  <a:schemeClr val="accent4">
                    <a:lumMod val="20000"/>
                    <a:lumOff val="80000"/>
                  </a:schemeClr>
                </a:solidFill>
                <a:latin typeface="Arial" panose="020B0604020202020204" pitchFamily="34" charset="0"/>
                <a:cs typeface="Arial" panose="020B0604020202020204" pitchFamily="34" charset="0"/>
              </a:rPr>
              <a:t>he </a:t>
            </a:r>
            <a:r>
              <a:rPr lang="en-US" dirty="0">
                <a:solidFill>
                  <a:schemeClr val="accent4">
                    <a:lumMod val="20000"/>
                    <a:lumOff val="80000"/>
                  </a:schemeClr>
                </a:solidFill>
                <a:latin typeface="Arial" panose="020B0604020202020204" pitchFamily="34" charset="0"/>
                <a:cs typeface="Arial" panose="020B0604020202020204" pitchFamily="34" charset="0"/>
              </a:rPr>
              <a:t>action of helping or doing work for someone</a:t>
            </a:r>
            <a:r>
              <a:rPr lang="en-US" dirty="0" smtClean="0">
                <a:solidFill>
                  <a:schemeClr val="accent4">
                    <a:lumMod val="20000"/>
                    <a:lumOff val="80000"/>
                  </a:schemeClr>
                </a:solidFill>
                <a:latin typeface="Arial" panose="020B0604020202020204" pitchFamily="34" charset="0"/>
                <a:cs typeface="Arial" panose="020B0604020202020204" pitchFamily="34" charset="0"/>
              </a:rPr>
              <a:t>.</a:t>
            </a:r>
          </a:p>
          <a:p>
            <a:pPr marL="342900" indent="-342900" algn="just">
              <a:buFont typeface="Wingdings" panose="05000000000000000000" pitchFamily="2" charset="2"/>
              <a:buChar char="ü"/>
            </a:pPr>
            <a:r>
              <a:rPr lang="en-US" dirty="0" smtClean="0">
                <a:solidFill>
                  <a:schemeClr val="accent4">
                    <a:lumMod val="20000"/>
                    <a:lumOff val="80000"/>
                  </a:schemeClr>
                </a:solidFill>
                <a:latin typeface="Arial" panose="020B0604020202020204" pitchFamily="34" charset="0"/>
                <a:cs typeface="Arial" panose="020B0604020202020204" pitchFamily="34" charset="0"/>
              </a:rPr>
              <a:t>A </a:t>
            </a:r>
            <a:r>
              <a:rPr lang="en-US" b="1" dirty="0" smtClean="0">
                <a:solidFill>
                  <a:schemeClr val="accent4">
                    <a:lumMod val="20000"/>
                    <a:lumOff val="80000"/>
                  </a:schemeClr>
                </a:solidFill>
                <a:latin typeface="Arial" panose="020B0604020202020204" pitchFamily="34" charset="0"/>
                <a:cs typeface="Arial" panose="020B0604020202020204" pitchFamily="34" charset="0"/>
              </a:rPr>
              <a:t>service</a:t>
            </a:r>
            <a:r>
              <a:rPr lang="en-US" dirty="0">
                <a:solidFill>
                  <a:schemeClr val="accent4">
                    <a:lumMod val="20000"/>
                    <a:lumOff val="80000"/>
                  </a:schemeClr>
                </a:solidFill>
                <a:latin typeface="Arial" panose="020B0604020202020204" pitchFamily="34" charset="0"/>
                <a:cs typeface="Arial" panose="020B0604020202020204" pitchFamily="34" charset="0"/>
              </a:rPr>
              <a:t> is a transaction in which no physical goods are transferred from the seller to the buyer. The benefits of such a service are held to be demonstrated by the buyer's willingness to make the exchange. </a:t>
            </a:r>
            <a:endParaRPr lang="en-US" dirty="0" smtClean="0">
              <a:solidFill>
                <a:schemeClr val="accent4">
                  <a:lumMod val="20000"/>
                  <a:lumOff val="80000"/>
                </a:schemeClr>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ü"/>
            </a:pPr>
            <a:r>
              <a:rPr lang="en-US" dirty="0" smtClean="0">
                <a:solidFill>
                  <a:schemeClr val="accent4">
                    <a:lumMod val="20000"/>
                    <a:lumOff val="80000"/>
                  </a:schemeClr>
                </a:solidFill>
                <a:latin typeface="Arial" panose="020B0604020202020204" pitchFamily="34" charset="0"/>
                <a:cs typeface="Arial" panose="020B0604020202020204" pitchFamily="34" charset="0"/>
              </a:rPr>
              <a:t>Service </a:t>
            </a:r>
            <a:r>
              <a:rPr lang="en-US" dirty="0">
                <a:solidFill>
                  <a:schemeClr val="accent4">
                    <a:lumMod val="20000"/>
                    <a:lumOff val="80000"/>
                  </a:schemeClr>
                </a:solidFill>
                <a:latin typeface="Arial" panose="020B0604020202020204" pitchFamily="34" charset="0"/>
                <a:cs typeface="Arial" panose="020B0604020202020204" pitchFamily="34" charset="0"/>
              </a:rPr>
              <a:t>is intangible in nature.</a:t>
            </a:r>
          </a:p>
        </p:txBody>
      </p:sp>
    </p:spTree>
    <p:extLst>
      <p:ext uri="{BB962C8B-B14F-4D97-AF65-F5344CB8AC3E}">
        <p14:creationId xmlns:p14="http://schemas.microsoft.com/office/powerpoint/2010/main" val="2057426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242048" cy="3886200"/>
          </a:xfrm>
        </p:spPr>
        <p:txBody>
          <a:bodyPr>
            <a:normAutofit/>
          </a:bodyPr>
          <a:lstStyle/>
          <a:p>
            <a:pPr lvl="0" algn="ctr"/>
            <a:r>
              <a:rPr lang="en-US" sz="4800" dirty="0">
                <a:solidFill>
                  <a:schemeClr val="tx2">
                    <a:lumMod val="75000"/>
                  </a:schemeClr>
                </a:solidFill>
                <a:latin typeface="Arial" panose="020B0604020202020204" pitchFamily="34" charset="0"/>
                <a:cs typeface="Arial" panose="020B0604020202020204" pitchFamily="34" charset="0"/>
              </a:rPr>
              <a:t>Distinguishing Characteristics</a:t>
            </a:r>
            <a:br>
              <a:rPr lang="en-US" sz="4800" dirty="0">
                <a:solidFill>
                  <a:schemeClr val="tx2">
                    <a:lumMod val="75000"/>
                  </a:schemeClr>
                </a:solidFill>
                <a:latin typeface="Arial" panose="020B0604020202020204" pitchFamily="34" charset="0"/>
                <a:cs typeface="Arial" panose="020B0604020202020204" pitchFamily="34" charset="0"/>
              </a:rPr>
            </a:br>
            <a:endParaRPr lang="en-US" sz="4800"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548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99485993"/>
              </p:ext>
            </p:extLst>
          </p:nvPr>
        </p:nvGraphicFramePr>
        <p:xfrm>
          <a:off x="304799" y="152400"/>
          <a:ext cx="7620000" cy="6306680"/>
        </p:xfrm>
        <a:graphic>
          <a:graphicData uri="http://schemas.openxmlformats.org/drawingml/2006/table">
            <a:tbl>
              <a:tblPr/>
              <a:tblGrid>
                <a:gridCol w="2540000"/>
                <a:gridCol w="2540000"/>
                <a:gridCol w="2540000"/>
              </a:tblGrid>
              <a:tr h="381000">
                <a:tc>
                  <a:txBody>
                    <a:bodyPr/>
                    <a:lstStyle/>
                    <a:p>
                      <a:pPr algn="ctr" fontAlgn="ctr"/>
                      <a:r>
                        <a:rPr lang="en-US" sz="1600" b="1" cap="all" dirty="0">
                          <a:effectLst/>
                          <a:latin typeface="Arial" panose="020B0604020202020204" pitchFamily="34" charset="0"/>
                          <a:cs typeface="Arial" panose="020B0604020202020204" pitchFamily="34" charset="0"/>
                        </a:rPr>
                        <a:t>BASIS FOR COMPARISON</a:t>
                      </a:r>
                    </a:p>
                  </a:txBody>
                  <a:tcPr marL="34918" marR="34918" marT="34918" marB="34918"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effectLst/>
                          <a:latin typeface="Arial" panose="020B0604020202020204" pitchFamily="34" charset="0"/>
                          <a:cs typeface="Arial" panose="020B0604020202020204" pitchFamily="34" charset="0"/>
                        </a:rPr>
                        <a:t>GOODS</a:t>
                      </a:r>
                    </a:p>
                  </a:txBody>
                  <a:tcPr marL="34918" marR="34918" marT="34918" marB="34918"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1600" b="1" cap="all">
                          <a:effectLst/>
                          <a:latin typeface="Arial" panose="020B0604020202020204" pitchFamily="34" charset="0"/>
                          <a:cs typeface="Arial" panose="020B0604020202020204" pitchFamily="34" charset="0"/>
                        </a:rPr>
                        <a:t>SERVICES</a:t>
                      </a:r>
                    </a:p>
                  </a:txBody>
                  <a:tcPr marL="34918" marR="34918" marT="34918" marB="34918"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r>
              <a:tr h="1227426">
                <a:tc>
                  <a:txBody>
                    <a:bodyPr/>
                    <a:lstStyle/>
                    <a:p>
                      <a:pPr algn="l" fontAlgn="t"/>
                      <a:r>
                        <a:rPr lang="en-US" sz="1600" b="1" u="sng">
                          <a:effectLst/>
                          <a:latin typeface="Arial" panose="020B0604020202020204" pitchFamily="34" charset="0"/>
                          <a:cs typeface="Arial" panose="020B0604020202020204" pitchFamily="34" charset="0"/>
                        </a:rPr>
                        <a:t>Meaning</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Goods are the material items that can be seen, touched or felt and are ready for sale to the customers.</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Services are amenities, facilities, benefits or help provided by other people.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98684">
                <a:tc>
                  <a:txBody>
                    <a:bodyPr/>
                    <a:lstStyle/>
                    <a:p>
                      <a:pPr algn="l" fontAlgn="t"/>
                      <a:r>
                        <a:rPr lang="en-US" sz="1600" b="1" u="sng">
                          <a:effectLst/>
                          <a:latin typeface="Arial" panose="020B0604020202020204" pitchFamily="34" charset="0"/>
                          <a:cs typeface="Arial" panose="020B0604020202020204" pitchFamily="34" charset="0"/>
                        </a:rPr>
                        <a:t>Nature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Tangible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Intangible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98684">
                <a:tc>
                  <a:txBody>
                    <a:bodyPr/>
                    <a:lstStyle/>
                    <a:p>
                      <a:pPr algn="l" fontAlgn="t"/>
                      <a:r>
                        <a:rPr lang="en-US" sz="1600" b="1" u="sng">
                          <a:effectLst/>
                          <a:latin typeface="Arial" panose="020B0604020202020204" pitchFamily="34" charset="0"/>
                          <a:cs typeface="Arial" panose="020B0604020202020204" pitchFamily="34" charset="0"/>
                        </a:rPr>
                        <a:t>Transfer of ownership</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Yes</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No</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298684">
                <a:tc>
                  <a:txBody>
                    <a:bodyPr/>
                    <a:lstStyle/>
                    <a:p>
                      <a:pPr algn="l" fontAlgn="t"/>
                      <a:r>
                        <a:rPr lang="en-US" sz="1600" b="1" u="sng">
                          <a:effectLst/>
                          <a:latin typeface="Arial" panose="020B0604020202020204" pitchFamily="34" charset="0"/>
                          <a:cs typeface="Arial" panose="020B0604020202020204" pitchFamily="34" charset="0"/>
                        </a:rPr>
                        <a:t>Evaluation</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Very simple and easy</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Complicated</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763055">
                <a:tc>
                  <a:txBody>
                    <a:bodyPr/>
                    <a:lstStyle/>
                    <a:p>
                      <a:pPr algn="l" fontAlgn="t"/>
                      <a:r>
                        <a:rPr lang="en-US" sz="1600" b="1" u="sng">
                          <a:effectLst/>
                          <a:latin typeface="Arial" panose="020B0604020202020204" pitchFamily="34" charset="0"/>
                          <a:cs typeface="Arial" panose="020B0604020202020204" pitchFamily="34" charset="0"/>
                        </a:rPr>
                        <a:t>Return</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Goods can be returned.</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dirty="0">
                          <a:effectLst/>
                          <a:latin typeface="Arial" panose="020B0604020202020204" pitchFamily="34" charset="0"/>
                          <a:cs typeface="Arial" panose="020B0604020202020204" pitchFamily="34" charset="0"/>
                        </a:rPr>
                        <a:t>Services cannot be returned back once they are provided.</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63055">
                <a:tc>
                  <a:txBody>
                    <a:bodyPr/>
                    <a:lstStyle/>
                    <a:p>
                      <a:pPr algn="l" fontAlgn="t"/>
                      <a:r>
                        <a:rPr lang="en-US" sz="1600" b="1" u="sng" dirty="0">
                          <a:effectLst/>
                          <a:latin typeface="Arial" panose="020B0604020202020204" pitchFamily="34" charset="0"/>
                          <a:cs typeface="Arial" panose="020B0604020202020204" pitchFamily="34" charset="0"/>
                        </a:rPr>
                        <a:t>Separable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Yes, goods can be separated from the seller.</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No, services cannot be separated from the service provider.</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298684">
                <a:tc>
                  <a:txBody>
                    <a:bodyPr/>
                    <a:lstStyle/>
                    <a:p>
                      <a:pPr algn="l" fontAlgn="t"/>
                      <a:r>
                        <a:rPr kumimoji="0" lang="en-US" sz="1600" b="1" i="0" kern="1200" dirty="0" smtClean="0">
                          <a:solidFill>
                            <a:schemeClr val="tx1"/>
                          </a:solidFill>
                          <a:effectLst/>
                          <a:latin typeface="Arial" panose="020B0604020202020204" pitchFamily="34" charset="0"/>
                          <a:ea typeface="+mn-ea"/>
                          <a:cs typeface="Arial" panose="020B0604020202020204" pitchFamily="34" charset="0"/>
                        </a:rPr>
                        <a:t>consistency</a:t>
                      </a:r>
                      <a:r>
                        <a:rPr kumimoji="0" lang="en-US" sz="1600" b="0" i="0" kern="1200" dirty="0" smtClean="0">
                          <a:solidFill>
                            <a:schemeClr val="tx1"/>
                          </a:solidFill>
                          <a:effectLst/>
                          <a:latin typeface="Arial" panose="020B0604020202020204" pitchFamily="34" charset="0"/>
                          <a:ea typeface="+mn-ea"/>
                          <a:cs typeface="Arial" panose="020B0604020202020204" pitchFamily="34" charset="0"/>
                        </a:rPr>
                        <a:t> </a:t>
                      </a:r>
                      <a:endParaRPr lang="en-US" sz="1600" b="1" u="sng" dirty="0">
                        <a:effectLst/>
                        <a:latin typeface="Arial" panose="020B0604020202020204" pitchFamily="34" charset="0"/>
                        <a:cs typeface="Arial" panose="020B0604020202020204" pitchFamily="34" charset="0"/>
                      </a:endParaRP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Identical</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a:effectLst/>
                          <a:latin typeface="Arial" panose="020B0604020202020204" pitchFamily="34" charset="0"/>
                          <a:cs typeface="Arial" panose="020B0604020202020204" pitchFamily="34" charset="0"/>
                        </a:rPr>
                        <a:t>Diversified</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r h="763055">
                <a:tc>
                  <a:txBody>
                    <a:bodyPr/>
                    <a:lstStyle/>
                    <a:p>
                      <a:pPr algn="l" fontAlgn="t"/>
                      <a:r>
                        <a:rPr lang="en-US" sz="1600" b="1" u="sng">
                          <a:effectLst/>
                          <a:latin typeface="Arial" panose="020B0604020202020204" pitchFamily="34" charset="0"/>
                          <a:cs typeface="Arial" panose="020B0604020202020204" pitchFamily="34" charset="0"/>
                        </a:rPr>
                        <a:t>Storage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Goods can be stored for use in future or multiple use.</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1600">
                          <a:effectLst/>
                          <a:latin typeface="Arial" panose="020B0604020202020204" pitchFamily="34" charset="0"/>
                          <a:cs typeface="Arial" panose="020B0604020202020204" pitchFamily="34" charset="0"/>
                        </a:rPr>
                        <a:t>Services cannot be stored.</a:t>
                      </a:r>
                    </a:p>
                  </a:txBody>
                  <a:tcPr marL="34918" marR="34918" marT="34918" marB="34918">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r>
              <a:tr h="763055">
                <a:tc>
                  <a:txBody>
                    <a:bodyPr/>
                    <a:lstStyle/>
                    <a:p>
                      <a:pPr algn="l" fontAlgn="t"/>
                      <a:r>
                        <a:rPr lang="en-US" sz="1600" b="1" u="sng" dirty="0">
                          <a:effectLst/>
                          <a:latin typeface="Arial" panose="020B0604020202020204" pitchFamily="34" charset="0"/>
                          <a:cs typeface="Arial" panose="020B0604020202020204" pitchFamily="34" charset="0"/>
                        </a:rPr>
                        <a:t>Production and Consumption</a:t>
                      </a:r>
                    </a:p>
                  </a:txBody>
                  <a:tcPr marL="34918" marR="34918" marT="34918" marB="34918">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600" dirty="0">
                          <a:effectLst/>
                          <a:latin typeface="Arial" panose="020B0604020202020204" pitchFamily="34" charset="0"/>
                          <a:cs typeface="Arial" panose="020B0604020202020204" pitchFamily="34" charset="0"/>
                        </a:rPr>
                        <a:t>There is a time lag between production and consumption of goods.</a:t>
                      </a:r>
                    </a:p>
                  </a:txBody>
                  <a:tcPr marL="34918" marR="34918" marT="34918" marB="34918">
                    <a:lnL>
                      <a:noFill/>
                    </a:lnL>
                    <a:lnR>
                      <a:noFill/>
                    </a:lnR>
                    <a:lnT w="9525" cap="flat" cmpd="sng" algn="ctr">
                      <a:solidFill>
                        <a:srgbClr val="DDDDDD"/>
                      </a:solidFill>
                      <a:prstDash val="solid"/>
                      <a:round/>
                      <a:headEnd type="none" w="med" len="med"/>
                      <a:tailEnd type="none" w="med" len="med"/>
                    </a:lnT>
                    <a:lnB>
                      <a:noFill/>
                    </a:lnB>
                    <a:solidFill>
                      <a:srgbClr val="FFFFFF"/>
                    </a:solidFill>
                  </a:tcPr>
                </a:tc>
                <a:tc>
                  <a:txBody>
                    <a:bodyPr/>
                    <a:lstStyle/>
                    <a:p>
                      <a:pPr algn="l" fontAlgn="t"/>
                      <a:r>
                        <a:rPr lang="en-US" sz="1600" dirty="0">
                          <a:effectLst/>
                          <a:latin typeface="Arial" panose="020B0604020202020204" pitchFamily="34" charset="0"/>
                          <a:cs typeface="Arial" panose="020B0604020202020204" pitchFamily="34" charset="0"/>
                        </a:rPr>
                        <a:t>Production and Consumption of goods occurs simultaneously.</a:t>
                      </a:r>
                    </a:p>
                  </a:txBody>
                  <a:tcPr marL="34918" marR="34918" marT="34918" marB="34918">
                    <a:lnL>
                      <a:noFill/>
                    </a:lnL>
                    <a:lnR>
                      <a:noFill/>
                    </a:lnR>
                    <a:lnT w="9525"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5" name="Rectangle 1"/>
          <p:cNvSpPr>
            <a:spLocks noChangeArrowheads="1"/>
          </p:cNvSpPr>
          <p:nvPr/>
        </p:nvSpPr>
        <p:spPr bwMode="auto">
          <a:xfrm>
            <a:off x="2679700" y="16097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charset="0"/>
                <a:cs typeface="Arial" charset="0"/>
              </a:rPr>
              <a:t/>
            </a:r>
            <a:br>
              <a:rPr kumimoji="0" lang="en-US" altLang="en-US" sz="1800" b="0" i="0" u="none" strike="noStrike" cap="none" normalizeH="0" baseline="0" smtClean="0">
                <a:ln>
                  <a:noFill/>
                </a:ln>
                <a:solidFill>
                  <a:schemeClr val="tx1"/>
                </a:solidFill>
                <a:effectLst/>
                <a:latin typeface="Arial" charset="0"/>
                <a:cs typeface="Arial" charset="0"/>
              </a:rPr>
            </a:br>
            <a:endParaRPr kumimoji="0" lang="en-US" altLang="en-US" sz="18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04166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533400"/>
            <a:ext cx="5715000" cy="2868168"/>
          </a:xfrm>
        </p:spPr>
        <p:txBody>
          <a:bodyPr/>
          <a:lstStyle/>
          <a:p>
            <a:pPr lvl="0" algn="ctr"/>
            <a:r>
              <a:rPr lang="en-US"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Classification of products</a:t>
            </a:r>
            <a:r>
              <a:rPr lang="en-US" dirty="0"/>
              <a:t/>
            </a:r>
            <a:br>
              <a:rPr lang="en-US" dirty="0"/>
            </a:br>
            <a:endParaRPr lang="en-US" dirty="0"/>
          </a:p>
        </p:txBody>
      </p:sp>
      <p:sp>
        <p:nvSpPr>
          <p:cNvPr id="3" name="Subtitle 2"/>
          <p:cNvSpPr>
            <a:spLocks noGrp="1"/>
          </p:cNvSpPr>
          <p:nvPr>
            <p:ph type="subTitle" idx="1"/>
          </p:nvPr>
        </p:nvSpPr>
        <p:spPr>
          <a:xfrm>
            <a:off x="3048000" y="3539864"/>
            <a:ext cx="5715000" cy="1101248"/>
          </a:xfrm>
        </p:spPr>
        <p:txBody>
          <a:bodyPr>
            <a:noAutofit/>
          </a:bodyPr>
          <a:lstStyle/>
          <a:p>
            <a:pPr algn="ct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 Classification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of </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Consumer goods</a:t>
            </a:r>
          </a:p>
          <a:p>
            <a:pPr algn="ct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Classification of </a:t>
            </a:r>
            <a:r>
              <a:rPr lang="en-US" sz="2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Business </a:t>
            </a:r>
            <a:r>
              <a:rPr lang="en-US" sz="2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goods</a:t>
            </a:r>
          </a:p>
        </p:txBody>
      </p:sp>
    </p:spTree>
    <p:extLst>
      <p:ext uri="{BB962C8B-B14F-4D97-AF65-F5344CB8AC3E}">
        <p14:creationId xmlns:p14="http://schemas.microsoft.com/office/powerpoint/2010/main" val="3858486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533400"/>
            <a:ext cx="5867400" cy="1143000"/>
          </a:xfrm>
        </p:spPr>
        <p:txBody>
          <a:bodyPr/>
          <a:lstStyle/>
          <a:p>
            <a:pPr algn="just"/>
            <a:r>
              <a:rPr lang="en-US" sz="28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are 'Consumer Goods</a:t>
            </a:r>
            <a:endParaRPr lang="en-US" sz="2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200400" y="1981200"/>
            <a:ext cx="5334000" cy="3962400"/>
          </a:xfrm>
        </p:spPr>
        <p:txBody>
          <a:bodyPr>
            <a:noAutofit/>
          </a:bodyPr>
          <a:lstStyle/>
          <a:p>
            <a:pPr algn="just"/>
            <a:r>
              <a:rPr lang="en-US" sz="2400" dirty="0" smtClean="0">
                <a:latin typeface="Arial" panose="020B0604020202020204" pitchFamily="34" charset="0"/>
                <a:cs typeface="Arial" panose="020B0604020202020204" pitchFamily="34" charset="0"/>
              </a:rPr>
              <a:t>Consumer </a:t>
            </a:r>
            <a:r>
              <a:rPr lang="en-US" sz="2400" dirty="0">
                <a:latin typeface="Arial" panose="020B0604020202020204" pitchFamily="34" charset="0"/>
                <a:cs typeface="Arial" panose="020B0604020202020204" pitchFamily="34" charset="0"/>
              </a:rPr>
              <a:t>goods are products bought for consumption by the average consumer. Alternatively called final goods, consumer goods are the end result of production and manufacturing and are what a consumer will see on the store shelf. Clothing, food, and jewelry are all examples of consumer goods.</a:t>
            </a:r>
          </a:p>
          <a:p>
            <a:pPr algn="just"/>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
            </a:r>
            <a:br>
              <a:rPr lang="en-US" sz="2400" dirty="0">
                <a:latin typeface="Arial" panose="020B0604020202020204" pitchFamily="34" charset="0"/>
                <a:cs typeface="Arial" panose="020B0604020202020204" pitchFamily="34" charset="0"/>
              </a:rPr>
            </a:b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3913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52800" y="304800"/>
            <a:ext cx="5105400" cy="2868168"/>
          </a:xfrm>
        </p:spPr>
        <p:txBody>
          <a:bodyPr/>
          <a:lstStyle/>
          <a:p>
            <a:r>
              <a:rPr lang="en-US" dirty="0"/>
              <a:t>Classification of Consumer Goods</a:t>
            </a:r>
            <a:br>
              <a:rPr lang="en-US" dirty="0"/>
            </a:br>
            <a:endParaRPr lang="en-US" dirty="0"/>
          </a:p>
        </p:txBody>
      </p:sp>
      <p:sp>
        <p:nvSpPr>
          <p:cNvPr id="3" name="Subtitle 2"/>
          <p:cNvSpPr>
            <a:spLocks noGrp="1"/>
          </p:cNvSpPr>
          <p:nvPr>
            <p:ph type="subTitle" idx="1"/>
          </p:nvPr>
        </p:nvSpPr>
        <p:spPr>
          <a:xfrm>
            <a:off x="2971800" y="2743200"/>
            <a:ext cx="5715000" cy="2895600"/>
          </a:xfrm>
        </p:spPr>
        <p:txBody>
          <a:bodyPr>
            <a:noAutofit/>
          </a:bodyPr>
          <a:lstStyle/>
          <a:p>
            <a:pPr algn="just" fontAlgn="base"/>
            <a:r>
              <a:rPr lang="en-US" sz="2800" b="1" u="sng" dirty="0">
                <a:solidFill>
                  <a:schemeClr val="bg1"/>
                </a:solidFill>
                <a:latin typeface="Arial" panose="020B0604020202020204" pitchFamily="34" charset="0"/>
                <a:cs typeface="Arial" panose="020B0604020202020204" pitchFamily="34" charset="0"/>
              </a:rPr>
              <a:t>Classification of Consumer Goods</a:t>
            </a:r>
          </a:p>
          <a:p>
            <a:pPr marL="342900" indent="-342900" algn="just" fontAlgn="base">
              <a:buFont typeface="Wingdings" panose="05000000000000000000" pitchFamily="2" charset="2"/>
              <a:buChar char="Ø"/>
            </a:pPr>
            <a:r>
              <a:rPr lang="en-US" sz="2400" dirty="0">
                <a:solidFill>
                  <a:schemeClr val="bg1"/>
                </a:solidFill>
                <a:latin typeface="Arial" panose="020B0604020202020204" pitchFamily="34" charset="0"/>
                <a:cs typeface="Arial" panose="020B0604020202020204" pitchFamily="34" charset="0"/>
              </a:rPr>
              <a:t>Consumer goods are classified into three categories:</a:t>
            </a:r>
          </a:p>
          <a:p>
            <a:pPr marL="457200" indent="-457200" algn="just" fontAlgn="base">
              <a:buFont typeface="+mj-lt"/>
              <a:buAutoNum type="alphaLcParenR"/>
            </a:pPr>
            <a:r>
              <a:rPr lang="en-US" sz="2400" dirty="0">
                <a:solidFill>
                  <a:schemeClr val="bg1"/>
                </a:solidFill>
                <a:latin typeface="Arial" panose="020B0604020202020204" pitchFamily="34" charset="0"/>
                <a:cs typeface="Arial" panose="020B0604020202020204" pitchFamily="34" charset="0"/>
              </a:rPr>
              <a:t>Convenience </a:t>
            </a:r>
            <a:r>
              <a:rPr lang="en-US" sz="2400" dirty="0" smtClean="0">
                <a:solidFill>
                  <a:schemeClr val="bg1"/>
                </a:solidFill>
                <a:latin typeface="Arial" panose="020B0604020202020204" pitchFamily="34" charset="0"/>
                <a:cs typeface="Arial" panose="020B0604020202020204" pitchFamily="34" charset="0"/>
              </a:rPr>
              <a:t>goods.</a:t>
            </a:r>
          </a:p>
          <a:p>
            <a:pPr marL="457200" indent="-457200" algn="just" fontAlgn="base">
              <a:buFont typeface="+mj-lt"/>
              <a:buAutoNum type="alphaLcParenR"/>
            </a:pPr>
            <a:r>
              <a:rPr lang="en-US" sz="2400" dirty="0" smtClean="0">
                <a:solidFill>
                  <a:schemeClr val="bg1"/>
                </a:solidFill>
                <a:latin typeface="Arial" panose="020B0604020202020204" pitchFamily="34" charset="0"/>
                <a:cs typeface="Arial" panose="020B0604020202020204" pitchFamily="34" charset="0"/>
              </a:rPr>
              <a:t>Shopping </a:t>
            </a:r>
            <a:r>
              <a:rPr lang="en-US" sz="2400" dirty="0">
                <a:solidFill>
                  <a:schemeClr val="bg1"/>
                </a:solidFill>
                <a:latin typeface="Arial" panose="020B0604020202020204" pitchFamily="34" charset="0"/>
                <a:cs typeface="Arial" panose="020B0604020202020204" pitchFamily="34" charset="0"/>
              </a:rPr>
              <a:t>goods</a:t>
            </a:r>
            <a:r>
              <a:rPr lang="en-US" sz="2400" dirty="0" smtClean="0">
                <a:solidFill>
                  <a:schemeClr val="bg1"/>
                </a:solidFill>
                <a:latin typeface="Arial" panose="020B0604020202020204" pitchFamily="34" charset="0"/>
                <a:cs typeface="Arial" panose="020B0604020202020204" pitchFamily="34" charset="0"/>
              </a:rPr>
              <a:t>,</a:t>
            </a:r>
            <a:endParaRPr lang="en-US" sz="2400" dirty="0" smtClean="0">
              <a:solidFill>
                <a:schemeClr val="bg1"/>
              </a:solidFill>
              <a:latin typeface="Arial" panose="020B0604020202020204" pitchFamily="34" charset="0"/>
              <a:cs typeface="Arial" panose="020B0604020202020204" pitchFamily="34" charset="0"/>
            </a:endParaRPr>
          </a:p>
          <a:p>
            <a:pPr marL="457200" indent="-457200" algn="just" fontAlgn="base">
              <a:buFont typeface="+mj-lt"/>
              <a:buAutoNum type="alphaLcParenR"/>
            </a:pPr>
            <a:r>
              <a:rPr lang="en-US" sz="2400" dirty="0" smtClean="0">
                <a:solidFill>
                  <a:schemeClr val="bg1"/>
                </a:solidFill>
                <a:latin typeface="Arial" panose="020B0604020202020204" pitchFamily="34" charset="0"/>
                <a:cs typeface="Arial" panose="020B0604020202020204" pitchFamily="34" charset="0"/>
              </a:rPr>
              <a:t>Specialty </a:t>
            </a:r>
            <a:r>
              <a:rPr lang="en-US" sz="2400" dirty="0">
                <a:solidFill>
                  <a:schemeClr val="bg1"/>
                </a:solidFill>
                <a:latin typeface="Arial" panose="020B0604020202020204" pitchFamily="34" charset="0"/>
                <a:cs typeface="Arial" panose="020B0604020202020204" pitchFamily="34" charset="0"/>
              </a:rPr>
              <a:t>goods.</a:t>
            </a:r>
          </a:p>
          <a:p>
            <a:pPr algn="just"/>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382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8091" y="533400"/>
            <a:ext cx="7010400" cy="5509200"/>
          </a:xfrm>
          <a:prstGeom prst="rect">
            <a:avLst/>
          </a:prstGeom>
        </p:spPr>
        <p:txBody>
          <a:bodyPr wrap="square">
            <a:spAutoFit/>
          </a:bodyPr>
          <a:lstStyle/>
          <a:p>
            <a:pPr algn="just" fontAlgn="base"/>
            <a:r>
              <a:rPr lang="en-US" sz="24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1. Convenience Goods</a:t>
            </a:r>
          </a:p>
          <a:p>
            <a:pPr algn="just" fontAlgn="base"/>
            <a:r>
              <a:rPr lang="en-US" sz="2000" dirty="0">
                <a:latin typeface="Arial" panose="020B0604020202020204" pitchFamily="34" charset="0"/>
                <a:cs typeface="Arial" panose="020B0604020202020204" pitchFamily="34" charset="0"/>
              </a:rPr>
              <a:t>Goods that are purchased by the consumers as a matter of daily routine are called convenience goods. Buying such goods requires minimum or no shopping efforts.</a:t>
            </a:r>
          </a:p>
          <a:p>
            <a:pPr algn="just" fontAlgn="base"/>
            <a:r>
              <a:rPr lang="en-US" sz="2000" b="1" dirty="0">
                <a:latin typeface="Arial" panose="020B0604020202020204" pitchFamily="34" charset="0"/>
                <a:cs typeface="Arial" panose="020B0604020202020204" pitchFamily="34" charset="0"/>
              </a:rPr>
              <a:t>Example</a:t>
            </a:r>
            <a:r>
              <a:rPr lang="en-US" sz="2000" dirty="0">
                <a:latin typeface="Arial" panose="020B0604020202020204" pitchFamily="34" charset="0"/>
                <a:cs typeface="Arial" panose="020B0604020202020204" pitchFamily="34" charset="0"/>
              </a:rPr>
              <a:t>: Soap, detergent powder, toothpaste, toothbrush, shaving cream, hair-oil, etc</a:t>
            </a:r>
            <a:r>
              <a:rPr lang="en-US" sz="2000" dirty="0" smtClean="0">
                <a:latin typeface="Arial" panose="020B0604020202020204" pitchFamily="34" charset="0"/>
                <a:cs typeface="Arial" panose="020B0604020202020204" pitchFamily="34" charset="0"/>
              </a:rPr>
              <a:t>.</a:t>
            </a:r>
          </a:p>
          <a:p>
            <a:pPr algn="just" fontAlgn="base"/>
            <a:r>
              <a:rPr lang="en-US" sz="2400" b="1" u="sng" dirty="0">
                <a:solidFill>
                  <a:schemeClr val="accent1">
                    <a:lumMod val="7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2. Shopping Goods</a:t>
            </a:r>
          </a:p>
          <a:p>
            <a:pPr algn="just" fontAlgn="base"/>
            <a:r>
              <a:rPr lang="en-US" sz="2000" dirty="0">
                <a:latin typeface="Arial" panose="020B0604020202020204" pitchFamily="34" charset="0"/>
                <a:cs typeface="Arial" panose="020B0604020202020204" pitchFamily="34" charset="0"/>
              </a:rPr>
              <a:t>Goods that are not purchased frequently by the buyers are called </a:t>
            </a:r>
            <a:r>
              <a:rPr lang="en-US" sz="2000" dirty="0" smtClean="0">
                <a:latin typeface="Arial" panose="020B0604020202020204" pitchFamily="34" charset="0"/>
                <a:cs typeface="Arial" panose="020B0604020202020204" pitchFamily="34" charset="0"/>
              </a:rPr>
              <a:t>shopping </a:t>
            </a:r>
            <a:r>
              <a:rPr lang="en-US" sz="2000" dirty="0">
                <a:latin typeface="Arial" panose="020B0604020202020204" pitchFamily="34" charset="0"/>
                <a:cs typeface="Arial" panose="020B0604020202020204" pitchFamily="34" charset="0"/>
              </a:rPr>
              <a:t>goods. The unit value of shopping goods is high. The buyer, often, does not have complete knowledge of the product.</a:t>
            </a:r>
          </a:p>
          <a:p>
            <a:pPr algn="just" fontAlgn="base"/>
            <a:r>
              <a:rPr lang="en-US" sz="2000" dirty="0">
                <a:latin typeface="Arial" panose="020B0604020202020204" pitchFamily="34" charset="0"/>
                <a:cs typeface="Arial" panose="020B0604020202020204" pitchFamily="34" charset="0"/>
              </a:rPr>
              <a:t>There are a number of models of shopping goods available in the market. The buyer makes a comparison between the various models before taking the purchase decision.</a:t>
            </a:r>
          </a:p>
          <a:p>
            <a:pPr algn="just" fontAlgn="base"/>
            <a:r>
              <a:rPr lang="en-US" sz="2000" b="1" dirty="0">
                <a:latin typeface="Arial" panose="020B0604020202020204" pitchFamily="34" charset="0"/>
                <a:cs typeface="Arial" panose="020B0604020202020204" pitchFamily="34" charset="0"/>
              </a:rPr>
              <a:t>Examples of Shopping Goods</a:t>
            </a:r>
          </a:p>
          <a:p>
            <a:pPr algn="just" fontAlgn="base"/>
            <a:r>
              <a:rPr lang="en-US" sz="2000" dirty="0">
                <a:latin typeface="Arial" panose="020B0604020202020204" pitchFamily="34" charset="0"/>
                <a:cs typeface="Arial" panose="020B0604020202020204" pitchFamily="34" charset="0"/>
              </a:rPr>
              <a:t>Examples of Shopping goods are </a:t>
            </a:r>
            <a:r>
              <a:rPr lang="en-US" sz="2000" dirty="0" err="1">
                <a:latin typeface="Arial" panose="020B0604020202020204" pitchFamily="34" charset="0"/>
                <a:cs typeface="Arial" panose="020B0604020202020204" pitchFamily="34" charset="0"/>
              </a:rPr>
              <a:t>Jewellery</a:t>
            </a:r>
            <a:r>
              <a:rPr lang="en-US" sz="2000" dirty="0">
                <a:latin typeface="Arial" panose="020B0604020202020204" pitchFamily="34" charset="0"/>
                <a:cs typeface="Arial" panose="020B0604020202020204" pitchFamily="34" charset="0"/>
              </a:rPr>
              <a:t>, furniture, travel bags, suitcases, leather belts, pouches, shoes, etc</a:t>
            </a:r>
            <a:r>
              <a:rPr lang="en-US" sz="20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692622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549</TotalTime>
  <Words>667</Words>
  <Application>Microsoft Office PowerPoint</Application>
  <PresentationFormat>On-screen Show (4:3)</PresentationFormat>
  <Paragraphs>79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Introduction to Products and Services  </vt:lpstr>
      <vt:lpstr>INTRODUCTION of 'Product' </vt:lpstr>
      <vt:lpstr>INTRODUCTION TO service</vt:lpstr>
      <vt:lpstr>Distinguishing Characteristics </vt:lpstr>
      <vt:lpstr>PowerPoint Presentation</vt:lpstr>
      <vt:lpstr>Classification of products </vt:lpstr>
      <vt:lpstr>What are 'Consumer Goods</vt:lpstr>
      <vt:lpstr>Classification of Consumer Goods </vt:lpstr>
      <vt:lpstr>PowerPoint Presentation</vt:lpstr>
      <vt:lpstr>PowerPoint Presentation</vt:lpstr>
      <vt:lpstr>Business Goods: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Products and Services  </dc:title>
  <dc:creator>Mehwish CS</dc:creator>
  <cp:lastModifiedBy>Mehwish CS</cp:lastModifiedBy>
  <cp:revision>14</cp:revision>
  <dcterms:created xsi:type="dcterms:W3CDTF">2006-08-16T00:00:00Z</dcterms:created>
  <dcterms:modified xsi:type="dcterms:W3CDTF">2018-10-31T11:09:51Z</dcterms:modified>
</cp:coreProperties>
</file>