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43" r:id="rId2"/>
    <p:sldId id="344" r:id="rId3"/>
    <p:sldId id="346" r:id="rId4"/>
    <p:sldId id="347" r:id="rId5"/>
    <p:sldId id="348" r:id="rId6"/>
    <p:sldId id="349" r:id="rId7"/>
    <p:sldId id="350" r:id="rId8"/>
    <p:sldId id="351" r:id="rId9"/>
    <p:sldId id="352" r:id="rId10"/>
    <p:sldId id="332" r:id="rId11"/>
    <p:sldId id="333" r:id="rId12"/>
    <p:sldId id="334" r:id="rId13"/>
    <p:sldId id="335" r:id="rId14"/>
    <p:sldId id="336" r:id="rId15"/>
    <p:sldId id="337" r:id="rId16"/>
    <p:sldId id="338" r:id="rId17"/>
    <p:sldId id="339" r:id="rId18"/>
    <p:sldId id="340" r:id="rId19"/>
    <p:sldId id="341" r:id="rId20"/>
    <p:sldId id="342" r:id="rId21"/>
    <p:sldId id="383" r:id="rId22"/>
    <p:sldId id="354" r:id="rId23"/>
    <p:sldId id="257" r:id="rId24"/>
    <p:sldId id="300" r:id="rId25"/>
    <p:sldId id="301" r:id="rId26"/>
    <p:sldId id="259" r:id="rId27"/>
    <p:sldId id="293" r:id="rId28"/>
    <p:sldId id="303" r:id="rId29"/>
    <p:sldId id="295" r:id="rId30"/>
    <p:sldId id="296" r:id="rId31"/>
    <p:sldId id="297" r:id="rId32"/>
    <p:sldId id="298" r:id="rId33"/>
    <p:sldId id="299"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5" r:id="rId50"/>
    <p:sldId id="326" r:id="rId51"/>
    <p:sldId id="384" r:id="rId52"/>
    <p:sldId id="327" r:id="rId53"/>
    <p:sldId id="328" r:id="rId54"/>
    <p:sldId id="329"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79" r:id="rId79"/>
    <p:sldId id="380" r:id="rId80"/>
    <p:sldId id="381" r:id="rId81"/>
    <p:sldId id="382"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image" Target="../media/image48.pn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8.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57.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image" Target="../media/image6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image" Target="../media/image77.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image" Target="../media/image78.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image" Target="../media/image7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image" Target="../media/image82.png"/></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84.png"/></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image" Target="../media/image87.png"/></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image" Target="../media/image90.png"/></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wmf"/><Relationship Id="rId1" Type="http://schemas.openxmlformats.org/officeDocument/2006/relationships/image" Target="../media/image96.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5" Type="http://schemas.openxmlformats.org/officeDocument/2006/relationships/image" Target="../media/image95.wmf"/><Relationship Id="rId4" Type="http://schemas.openxmlformats.org/officeDocument/2006/relationships/image" Target="../media/image102.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wmf"/><Relationship Id="rId1" Type="http://schemas.openxmlformats.org/officeDocument/2006/relationships/image" Target="../media/image104.wmf"/><Relationship Id="rId4" Type="http://schemas.openxmlformats.org/officeDocument/2006/relationships/image" Target="../media/image10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9.wmf"/><Relationship Id="rId1" Type="http://schemas.openxmlformats.org/officeDocument/2006/relationships/image" Target="../media/image108.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6.png"/></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4" Type="http://schemas.openxmlformats.org/officeDocument/2006/relationships/image" Target="../media/image119.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4" Type="http://schemas.openxmlformats.org/officeDocument/2006/relationships/image" Target="../media/image12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2.wmf"/><Relationship Id="rId2" Type="http://schemas.openxmlformats.org/officeDocument/2006/relationships/image" Target="../media/image127.wmf"/><Relationship Id="rId1" Type="http://schemas.openxmlformats.org/officeDocument/2006/relationships/image" Target="../media/image120.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29.wmf"/><Relationship Id="rId1" Type="http://schemas.openxmlformats.org/officeDocument/2006/relationships/image" Target="../media/image133.png"/><Relationship Id="rId5" Type="http://schemas.openxmlformats.org/officeDocument/2006/relationships/image" Target="../media/image132.wmf"/><Relationship Id="rId4" Type="http://schemas.openxmlformats.org/officeDocument/2006/relationships/image" Target="../media/image135.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36.png"/><Relationship Id="rId5" Type="http://schemas.openxmlformats.org/officeDocument/2006/relationships/image" Target="../media/image132.wmf"/><Relationship Id="rId4" Type="http://schemas.openxmlformats.org/officeDocument/2006/relationships/image" Target="../media/image137.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40.wmf"/><Relationship Id="rId7" Type="http://schemas.openxmlformats.org/officeDocument/2006/relationships/image" Target="../media/image143.wmf"/><Relationship Id="rId2" Type="http://schemas.openxmlformats.org/officeDocument/2006/relationships/image" Target="../media/image139.wmf"/><Relationship Id="rId1" Type="http://schemas.openxmlformats.org/officeDocument/2006/relationships/image" Target="../media/image138.png"/><Relationship Id="rId6" Type="http://schemas.openxmlformats.org/officeDocument/2006/relationships/image" Target="../media/image129.wmf"/><Relationship Id="rId5" Type="http://schemas.openxmlformats.org/officeDocument/2006/relationships/image" Target="../media/image142.wmf"/><Relationship Id="rId4" Type="http://schemas.openxmlformats.org/officeDocument/2006/relationships/image" Target="../media/image14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45.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7.wmf"/><Relationship Id="rId1" Type="http://schemas.openxmlformats.org/officeDocument/2006/relationships/image" Target="../media/image25.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wmf"/><Relationship Id="rId4" Type="http://schemas.openxmlformats.org/officeDocument/2006/relationships/image" Target="../media/image32.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A2C2E03-12BA-4ABF-997F-73447F32B0CD}" type="slidenum">
              <a:rPr lang="en-US"/>
              <a:pPr/>
              <a:t>‹#›</a:t>
            </a:fld>
            <a:endParaRPr lang="en-US"/>
          </a:p>
        </p:txBody>
      </p:sp>
    </p:spTree>
    <p:extLst>
      <p:ext uri="{BB962C8B-B14F-4D97-AF65-F5344CB8AC3E}">
        <p14:creationId xmlns:p14="http://schemas.microsoft.com/office/powerpoint/2010/main" val="24889338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B46C9C-6CC4-41C1-8F2C-AB4AB29E341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AB4DAD-6CBD-4D29-A3F3-155B124845E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D8912A-78C1-4594-BF2C-37DB02E8C11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63B15E-942F-4259-ABC6-947E61D33FC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470590-0C76-4081-AEDF-BAFBE9A4F23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C89C70-983A-48E8-8057-B8BE884898A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EA9AEA2-FFB8-4985-B3BA-92CB531027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C24586D-3A42-4E97-BA3A-A24451CCB4F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DBA6ABB-80A8-4A1B-980D-F0D9C95B46B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ED7150-928B-4BD0-B2B9-6151FE3939C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9947F6-307E-4B01-B5EB-1E3B3701939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C4042D4-2EBD-4113-9EC1-01EC9BA06B2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oleObject" Target="../embeddings/oleObject5.bin"/><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png"/><Relationship Id="rId5" Type="http://schemas.openxmlformats.org/officeDocument/2006/relationships/oleObject" Target="../embeddings/oleObject8.bin"/><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4.bin"/><Relationship Id="rId18" Type="http://schemas.openxmlformats.org/officeDocument/2006/relationships/oleObject" Target="../embeddings/oleObject17.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1.wmf"/><Relationship Id="rId17"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oleObject" Target="../embeddings/oleObject16.bin"/><Relationship Id="rId1" Type="http://schemas.openxmlformats.org/officeDocument/2006/relationships/vmlDrawing" Target="../drawings/vmlDrawing6.vml"/><Relationship Id="rId6" Type="http://schemas.openxmlformats.org/officeDocument/2006/relationships/image" Target="../media/image18.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20.wmf"/><Relationship Id="rId19" Type="http://schemas.openxmlformats.org/officeDocument/2006/relationships/image" Target="../media/image24.png"/><Relationship Id="rId4" Type="http://schemas.openxmlformats.org/officeDocument/2006/relationships/image" Target="../media/image17.wmf"/><Relationship Id="rId9" Type="http://schemas.openxmlformats.org/officeDocument/2006/relationships/oleObject" Target="../embeddings/oleObject12.bin"/><Relationship Id="rId14" Type="http://schemas.openxmlformats.org/officeDocument/2006/relationships/image" Target="../media/image22.wmf"/></Relationships>
</file>

<file path=ppt/slides/_rels/slide28.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14.png"/><Relationship Id="rId4" Type="http://schemas.openxmlformats.org/officeDocument/2006/relationships/image" Target="../media/image25.png"/><Relationship Id="rId9" Type="http://schemas.openxmlformats.org/officeDocument/2006/relationships/oleObject" Target="../embeddings/oleObject21.bin"/><Relationship Id="rId1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png"/><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6.png"/><Relationship Id="rId2" Type="http://schemas.openxmlformats.org/officeDocument/2006/relationships/slideLayout" Target="../slideLayouts/slideLayout2.xml"/><Relationship Id="rId16" Type="http://schemas.openxmlformats.org/officeDocument/2006/relationships/image" Target="../media/image38.png"/><Relationship Id="rId1" Type="http://schemas.openxmlformats.org/officeDocument/2006/relationships/vmlDrawing" Target="../drawings/vmlDrawing9.vml"/><Relationship Id="rId6" Type="http://schemas.openxmlformats.org/officeDocument/2006/relationships/image" Target="../media/image32.png"/><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oleObject" Target="../embeddings/oleObject32.bin"/><Relationship Id="rId1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0.png"/><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oleObject" Target="../embeddings/oleObject39.bin"/></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5.png"/><Relationship Id="rId5" Type="http://schemas.openxmlformats.org/officeDocument/2006/relationships/oleObject" Target="../embeddings/oleObject42.bin"/><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oleObject" Target="../embeddings/oleObject44.bin"/></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oleObject" Target="../embeddings/oleObject50.bin"/><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51.png"/><Relationship Id="rId2" Type="http://schemas.openxmlformats.org/officeDocument/2006/relationships/slideLayout" Target="../slideLayouts/slideLayout2.xml"/><Relationship Id="rId16" Type="http://schemas.openxmlformats.org/officeDocument/2006/relationships/image" Target="../media/image53.png"/><Relationship Id="rId1" Type="http://schemas.openxmlformats.org/officeDocument/2006/relationships/vmlDrawing" Target="../drawings/vmlDrawing12.vml"/><Relationship Id="rId6" Type="http://schemas.openxmlformats.org/officeDocument/2006/relationships/image" Target="../media/image49.png"/><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28.png"/><Relationship Id="rId4" Type="http://schemas.openxmlformats.org/officeDocument/2006/relationships/image" Target="../media/image48.png"/><Relationship Id="rId9" Type="http://schemas.openxmlformats.org/officeDocument/2006/relationships/oleObject" Target="../embeddings/oleObject48.bin"/><Relationship Id="rId14"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5.png"/><Relationship Id="rId5" Type="http://schemas.openxmlformats.org/officeDocument/2006/relationships/oleObject" Target="../embeddings/oleObject53.bin"/><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8.png"/><Relationship Id="rId5" Type="http://schemas.openxmlformats.org/officeDocument/2006/relationships/oleObject" Target="../embeddings/oleObject56.bin"/><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9.png"/><Relationship Id="rId5" Type="http://schemas.openxmlformats.org/officeDocument/2006/relationships/oleObject" Target="../embeddings/oleObject58.bin"/><Relationship Id="rId4" Type="http://schemas.openxmlformats.org/officeDocument/2006/relationships/image" Target="../media/image1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2.png"/><Relationship Id="rId5" Type="http://schemas.openxmlformats.org/officeDocument/2006/relationships/oleObject" Target="../embeddings/oleObject61.bin"/><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4.png"/><Relationship Id="rId5" Type="http://schemas.openxmlformats.org/officeDocument/2006/relationships/oleObject" Target="../embeddings/oleObject70.bin"/><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8.png"/><Relationship Id="rId5" Type="http://schemas.openxmlformats.org/officeDocument/2006/relationships/oleObject" Target="../embeddings/oleObject74.bin"/><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79.png"/><Relationship Id="rId5" Type="http://schemas.openxmlformats.org/officeDocument/2006/relationships/oleObject" Target="../embeddings/oleObject76.bin"/><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1.png"/><Relationship Id="rId5" Type="http://schemas.openxmlformats.org/officeDocument/2006/relationships/oleObject" Target="../embeddings/oleObject79.bin"/><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3.png"/><Relationship Id="rId5" Type="http://schemas.openxmlformats.org/officeDocument/2006/relationships/oleObject" Target="../embeddings/oleObject81.bin"/><Relationship Id="rId4" Type="http://schemas.openxmlformats.org/officeDocument/2006/relationships/image" Target="../media/image82.png"/></Relationships>
</file>

<file path=ppt/slides/_rels/slide6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5.png"/><Relationship Id="rId5" Type="http://schemas.openxmlformats.org/officeDocument/2006/relationships/oleObject" Target="../embeddings/oleObject83.bin"/><Relationship Id="rId4" Type="http://schemas.openxmlformats.org/officeDocument/2006/relationships/image" Target="../media/image84.png"/></Relationships>
</file>

<file path=ppt/slides/_rels/slide6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88.png"/><Relationship Id="rId5" Type="http://schemas.openxmlformats.org/officeDocument/2006/relationships/oleObject" Target="../embeddings/oleObject86.bin"/><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91.png"/><Relationship Id="rId5" Type="http://schemas.openxmlformats.org/officeDocument/2006/relationships/oleObject" Target="../embeddings/oleObject89.bin"/><Relationship Id="rId4" Type="http://schemas.openxmlformats.org/officeDocument/2006/relationships/image" Target="../media/image90.png"/></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oleObject" Target="../embeddings/oleObject91.bin"/><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93.bin"/><Relationship Id="rId5" Type="http://schemas.openxmlformats.org/officeDocument/2006/relationships/oleObject" Target="../embeddings/oleObject92.bin"/><Relationship Id="rId4" Type="http://schemas.openxmlformats.org/officeDocument/2006/relationships/image" Target="../media/image93.wmf"/><Relationship Id="rId9" Type="http://schemas.openxmlformats.org/officeDocument/2006/relationships/image" Target="../media/image95.wmf"/></Relationships>
</file>

<file path=ppt/slides/_rels/slide6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oleObject" Target="../embeddings/oleObject95.bin"/><Relationship Id="rId7"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97.wmf"/><Relationship Id="rId5" Type="http://schemas.openxmlformats.org/officeDocument/2006/relationships/oleObject" Target="../embeddings/oleObject96.bin"/><Relationship Id="rId4" Type="http://schemas.openxmlformats.org/officeDocument/2006/relationships/image" Target="../media/image96.wmf"/></Relationships>
</file>

<file path=ppt/slides/_rels/slide66.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image" Target="../media/image103.png"/><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00.wmf"/><Relationship Id="rId11" Type="http://schemas.openxmlformats.org/officeDocument/2006/relationships/oleObject" Target="../embeddings/oleObject102.bin"/><Relationship Id="rId5" Type="http://schemas.openxmlformats.org/officeDocument/2006/relationships/oleObject" Target="../embeddings/oleObject99.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101.bin"/></Relationships>
</file>

<file path=ppt/slides/_rels/slide6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oleObject" Target="../embeddings/oleObject103.bin"/><Relationship Id="rId7"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05.wmf"/><Relationship Id="rId5" Type="http://schemas.openxmlformats.org/officeDocument/2006/relationships/oleObject" Target="../embeddings/oleObject104.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106.bin"/></Relationships>
</file>

<file path=ppt/slides/_rels/slide68.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09.wmf"/><Relationship Id="rId5" Type="http://schemas.openxmlformats.org/officeDocument/2006/relationships/oleObject" Target="../embeddings/oleObject108.bin"/><Relationship Id="rId4" Type="http://schemas.openxmlformats.org/officeDocument/2006/relationships/image" Target="../media/image108.wmf"/></Relationships>
</file>

<file path=ppt/slides/_rels/slide69.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11.wmf"/><Relationship Id="rId5" Type="http://schemas.openxmlformats.org/officeDocument/2006/relationships/oleObject" Target="../embeddings/oleObject111.bin"/><Relationship Id="rId4" Type="http://schemas.openxmlformats.org/officeDocument/2006/relationships/image" Target="../media/image1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113.bin"/><Relationship Id="rId7"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14.wmf"/><Relationship Id="rId5" Type="http://schemas.openxmlformats.org/officeDocument/2006/relationships/oleObject" Target="../embeddings/oleObject114.bin"/><Relationship Id="rId4" Type="http://schemas.openxmlformats.org/officeDocument/2006/relationships/image" Target="../media/image113.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16.png"/></Relationships>
</file>

<file path=ppt/slides/_rels/slide72.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117.bin"/><Relationship Id="rId7"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18.wmf"/><Relationship Id="rId5" Type="http://schemas.openxmlformats.org/officeDocument/2006/relationships/oleObject" Target="../embeddings/oleObject118.bin"/><Relationship Id="rId4" Type="http://schemas.openxmlformats.org/officeDocument/2006/relationships/image" Target="../media/image117.w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oleObject" Target="../embeddings/oleObject120.bin"/><Relationship Id="rId7" Type="http://schemas.openxmlformats.org/officeDocument/2006/relationships/image" Target="../media/image121.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22.bin"/><Relationship Id="rId11" Type="http://schemas.openxmlformats.org/officeDocument/2006/relationships/image" Target="../media/image119.wmf"/><Relationship Id="rId5" Type="http://schemas.openxmlformats.org/officeDocument/2006/relationships/oleObject" Target="../embeddings/oleObject121.bin"/><Relationship Id="rId10" Type="http://schemas.openxmlformats.org/officeDocument/2006/relationships/oleObject" Target="../embeddings/oleObject124.bin"/><Relationship Id="rId4" Type="http://schemas.openxmlformats.org/officeDocument/2006/relationships/image" Target="../media/image120.wmf"/><Relationship Id="rId9" Type="http://schemas.openxmlformats.org/officeDocument/2006/relationships/image" Target="../media/image122.wmf"/></Relationships>
</file>

<file path=ppt/slides/_rels/slide74.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125.bin"/><Relationship Id="rId7"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24.wmf"/><Relationship Id="rId5" Type="http://schemas.openxmlformats.org/officeDocument/2006/relationships/oleObject" Target="../embeddings/oleObject126.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128.bin"/></Relationships>
</file>

<file path=ppt/slides/_rels/slide75.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oleObject" Target="../embeddings/oleObject134.bin"/><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30.wmf"/><Relationship Id="rId2" Type="http://schemas.openxmlformats.org/officeDocument/2006/relationships/slideLayout" Target="../slideLayouts/slideLayout2.xml"/><Relationship Id="rId16" Type="http://schemas.openxmlformats.org/officeDocument/2006/relationships/image" Target="../media/image132.wmf"/><Relationship Id="rId1" Type="http://schemas.openxmlformats.org/officeDocument/2006/relationships/vmlDrawing" Target="../drawings/vmlDrawing45.vml"/><Relationship Id="rId6" Type="http://schemas.openxmlformats.org/officeDocument/2006/relationships/image" Target="../media/image127.wmf"/><Relationship Id="rId11" Type="http://schemas.openxmlformats.org/officeDocument/2006/relationships/oleObject" Target="../embeddings/oleObject133.bin"/><Relationship Id="rId5" Type="http://schemas.openxmlformats.org/officeDocument/2006/relationships/oleObject" Target="../embeddings/oleObject130.bin"/><Relationship Id="rId15" Type="http://schemas.openxmlformats.org/officeDocument/2006/relationships/oleObject" Target="../embeddings/oleObject135.bin"/><Relationship Id="rId10" Type="http://schemas.openxmlformats.org/officeDocument/2006/relationships/image" Target="../media/image129.wmf"/><Relationship Id="rId4" Type="http://schemas.openxmlformats.org/officeDocument/2006/relationships/image" Target="../media/image120.wmf"/><Relationship Id="rId9" Type="http://schemas.openxmlformats.org/officeDocument/2006/relationships/oleObject" Target="../embeddings/oleObject132.bin"/><Relationship Id="rId14" Type="http://schemas.openxmlformats.org/officeDocument/2006/relationships/image" Target="../media/image131.wmf"/></Relationships>
</file>

<file path=ppt/slides/_rels/slide76.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136.bin"/><Relationship Id="rId7" Type="http://schemas.openxmlformats.org/officeDocument/2006/relationships/oleObject" Target="../embeddings/oleObject138.bin"/><Relationship Id="rId12" Type="http://schemas.openxmlformats.org/officeDocument/2006/relationships/image" Target="../media/image132.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29.wmf"/><Relationship Id="rId11" Type="http://schemas.openxmlformats.org/officeDocument/2006/relationships/oleObject" Target="../embeddings/oleObject140.bin"/><Relationship Id="rId5" Type="http://schemas.openxmlformats.org/officeDocument/2006/relationships/oleObject" Target="../embeddings/oleObject137.bin"/><Relationship Id="rId10" Type="http://schemas.openxmlformats.org/officeDocument/2006/relationships/image" Target="../media/image135.wmf"/><Relationship Id="rId4" Type="http://schemas.openxmlformats.org/officeDocument/2006/relationships/image" Target="../media/image133.png"/><Relationship Id="rId9" Type="http://schemas.openxmlformats.org/officeDocument/2006/relationships/oleObject" Target="../embeddings/oleObject139.bin"/></Relationships>
</file>

<file path=ppt/slides/_rels/slide77.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141.bin"/><Relationship Id="rId7" Type="http://schemas.openxmlformats.org/officeDocument/2006/relationships/oleObject" Target="../embeddings/oleObject143.bin"/><Relationship Id="rId12" Type="http://schemas.openxmlformats.org/officeDocument/2006/relationships/image" Target="../media/image132.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29.wmf"/><Relationship Id="rId11" Type="http://schemas.openxmlformats.org/officeDocument/2006/relationships/oleObject" Target="../embeddings/oleObject145.bin"/><Relationship Id="rId5" Type="http://schemas.openxmlformats.org/officeDocument/2006/relationships/oleObject" Target="../embeddings/oleObject142.bin"/><Relationship Id="rId10" Type="http://schemas.openxmlformats.org/officeDocument/2006/relationships/image" Target="../media/image137.wmf"/><Relationship Id="rId4" Type="http://schemas.openxmlformats.org/officeDocument/2006/relationships/image" Target="../media/image136.png"/><Relationship Id="rId9" Type="http://schemas.openxmlformats.org/officeDocument/2006/relationships/oleObject" Target="../embeddings/oleObject144.bin"/></Relationships>
</file>

<file path=ppt/slides/_rels/slide78.xml.rels><?xml version="1.0" encoding="UTF-8" standalone="yes"?>
<Relationships xmlns="http://schemas.openxmlformats.org/package/2006/relationships"><Relationship Id="rId8" Type="http://schemas.openxmlformats.org/officeDocument/2006/relationships/image" Target="../media/image140.wmf"/><Relationship Id="rId13" Type="http://schemas.openxmlformats.org/officeDocument/2006/relationships/oleObject" Target="../embeddings/oleObject151.bin"/><Relationship Id="rId3" Type="http://schemas.openxmlformats.org/officeDocument/2006/relationships/oleObject" Target="../embeddings/oleObject146.bin"/><Relationship Id="rId7" Type="http://schemas.openxmlformats.org/officeDocument/2006/relationships/oleObject" Target="../embeddings/oleObject148.bin"/><Relationship Id="rId12" Type="http://schemas.openxmlformats.org/officeDocument/2006/relationships/image" Target="../media/image142.wmf"/><Relationship Id="rId2" Type="http://schemas.openxmlformats.org/officeDocument/2006/relationships/slideLayout" Target="../slideLayouts/slideLayout2.xml"/><Relationship Id="rId16" Type="http://schemas.openxmlformats.org/officeDocument/2006/relationships/image" Target="../media/image143.wmf"/><Relationship Id="rId1" Type="http://schemas.openxmlformats.org/officeDocument/2006/relationships/vmlDrawing" Target="../drawings/vmlDrawing48.vml"/><Relationship Id="rId6" Type="http://schemas.openxmlformats.org/officeDocument/2006/relationships/image" Target="../media/image139.wmf"/><Relationship Id="rId11" Type="http://schemas.openxmlformats.org/officeDocument/2006/relationships/oleObject" Target="../embeddings/oleObject150.bin"/><Relationship Id="rId5" Type="http://schemas.openxmlformats.org/officeDocument/2006/relationships/oleObject" Target="../embeddings/oleObject147.bin"/><Relationship Id="rId15" Type="http://schemas.openxmlformats.org/officeDocument/2006/relationships/oleObject" Target="../embeddings/oleObject152.bin"/><Relationship Id="rId10" Type="http://schemas.openxmlformats.org/officeDocument/2006/relationships/image" Target="../media/image141.wmf"/><Relationship Id="rId4" Type="http://schemas.openxmlformats.org/officeDocument/2006/relationships/image" Target="../media/image138.png"/><Relationship Id="rId9" Type="http://schemas.openxmlformats.org/officeDocument/2006/relationships/oleObject" Target="../embeddings/oleObject149.bin"/><Relationship Id="rId14" Type="http://schemas.openxmlformats.org/officeDocument/2006/relationships/image" Target="../media/image129.wmf"/></Relationships>
</file>

<file path=ppt/slides/_rels/slide79.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14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2F5A76F-3E60-4DFB-8756-B87C5FB8ACB6}" type="slidenum">
              <a:rPr lang="en-US"/>
              <a:pPr/>
              <a:t>1</a:t>
            </a:fld>
            <a:endParaRPr lang="en-US"/>
          </a:p>
        </p:txBody>
      </p:sp>
      <p:sp>
        <p:nvSpPr>
          <p:cNvPr id="134146" name="Text Box 2"/>
          <p:cNvSpPr txBox="1">
            <a:spLocks noChangeArrowheads="1"/>
          </p:cNvSpPr>
          <p:nvPr/>
        </p:nvSpPr>
        <p:spPr bwMode="auto">
          <a:xfrm>
            <a:off x="1371600" y="0"/>
            <a:ext cx="6172200" cy="954107"/>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3366FF"/>
                </a:solidFill>
                <a:effectLst>
                  <a:outerShdw blurRad="38100" dist="38100" dir="2700000" algn="tl">
                    <a:srgbClr val="C0C0C0"/>
                  </a:outerShdw>
                </a:effectLst>
                <a:cs typeface="Arial" charset="0"/>
              </a:rPr>
              <a:t>Analog and Digital Communication System</a:t>
            </a:r>
            <a:endParaRPr lang="en-US" sz="3600" b="1" dirty="0">
              <a:solidFill>
                <a:srgbClr val="FF0066"/>
              </a:solidFill>
              <a:effectLst>
                <a:outerShdw blurRad="38100" dist="38100" dir="2700000" algn="tl">
                  <a:srgbClr val="C0C0C0"/>
                </a:outerShdw>
              </a:effectLst>
              <a:cs typeface="Arial" charset="0"/>
            </a:endParaRPr>
          </a:p>
        </p:txBody>
      </p:sp>
      <p:sp>
        <p:nvSpPr>
          <p:cNvPr id="134147" name="Text Box 3"/>
          <p:cNvSpPr txBox="1">
            <a:spLocks noChangeArrowheads="1"/>
          </p:cNvSpPr>
          <p:nvPr/>
        </p:nvSpPr>
        <p:spPr bwMode="auto">
          <a:xfrm>
            <a:off x="990600" y="304800"/>
            <a:ext cx="8534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34148" name="Line 4"/>
          <p:cNvSpPr>
            <a:spLocks noChangeShapeType="1"/>
          </p:cNvSpPr>
          <p:nvPr/>
        </p:nvSpPr>
        <p:spPr bwMode="auto">
          <a:xfrm>
            <a:off x="457200" y="1066800"/>
            <a:ext cx="8229600" cy="0"/>
          </a:xfrm>
          <a:prstGeom prst="line">
            <a:avLst/>
          </a:prstGeom>
          <a:noFill/>
          <a:ln w="31750">
            <a:solidFill>
              <a:schemeClr val="tx1"/>
            </a:solidFill>
            <a:round/>
            <a:headEnd/>
            <a:tailEnd/>
          </a:ln>
          <a:effectLst/>
        </p:spPr>
        <p:txBody>
          <a:bodyPr/>
          <a:lstStyle/>
          <a:p>
            <a:endParaRPr lang="en-US"/>
          </a:p>
        </p:txBody>
      </p:sp>
      <p:sp>
        <p:nvSpPr>
          <p:cNvPr id="134149" name="Rectangle 5"/>
          <p:cNvSpPr>
            <a:spLocks noChangeArrowheads="1"/>
          </p:cNvSpPr>
          <p:nvPr/>
        </p:nvSpPr>
        <p:spPr bwMode="auto">
          <a:xfrm>
            <a:off x="609600" y="1143000"/>
            <a:ext cx="8305800" cy="6771084"/>
          </a:xfrm>
          <a:prstGeom prst="rect">
            <a:avLst/>
          </a:prstGeom>
          <a:noFill/>
          <a:ln w="9525">
            <a:noFill/>
            <a:miter lim="800000"/>
            <a:headEnd/>
            <a:tailEnd/>
          </a:ln>
          <a:effectLst/>
        </p:spPr>
        <p:txBody>
          <a:bodyPr>
            <a:spAutoFit/>
          </a:bodyPr>
          <a:lstStyle/>
          <a:p>
            <a:pPr algn="r">
              <a:lnSpc>
                <a:spcPct val="90000"/>
              </a:lnSpc>
              <a:spcBef>
                <a:spcPct val="50000"/>
              </a:spcBef>
            </a:pPr>
            <a:endParaRPr lang="en-US" sz="2400" b="1" u="sng" dirty="0"/>
          </a:p>
          <a:p>
            <a:pPr algn="r">
              <a:lnSpc>
                <a:spcPct val="90000"/>
              </a:lnSpc>
              <a:spcBef>
                <a:spcPct val="50000"/>
              </a:spcBef>
            </a:pPr>
            <a:endParaRPr lang="en-US" sz="2400" b="1" u="sng" dirty="0"/>
          </a:p>
          <a:p>
            <a:pPr algn="r">
              <a:lnSpc>
                <a:spcPct val="90000"/>
              </a:lnSpc>
              <a:spcBef>
                <a:spcPct val="50000"/>
              </a:spcBef>
            </a:pPr>
            <a:endParaRPr lang="en-US" sz="2400" b="1" u="sng" dirty="0"/>
          </a:p>
          <a:p>
            <a:pPr algn="r">
              <a:lnSpc>
                <a:spcPct val="90000"/>
              </a:lnSpc>
              <a:spcBef>
                <a:spcPct val="50000"/>
              </a:spcBef>
            </a:pPr>
            <a:endParaRPr lang="en-US" sz="2400" b="1" u="sng" dirty="0"/>
          </a:p>
          <a:p>
            <a:pPr algn="r">
              <a:lnSpc>
                <a:spcPct val="90000"/>
              </a:lnSpc>
              <a:spcBef>
                <a:spcPct val="50000"/>
              </a:spcBef>
            </a:pPr>
            <a:endParaRPr lang="en-US" sz="2400" b="1" u="sng" dirty="0"/>
          </a:p>
          <a:p>
            <a:pPr algn="r">
              <a:lnSpc>
                <a:spcPct val="90000"/>
              </a:lnSpc>
              <a:spcBef>
                <a:spcPct val="50000"/>
              </a:spcBef>
            </a:pPr>
            <a:endParaRPr lang="en-US" sz="2400" b="1" u="sng" dirty="0"/>
          </a:p>
          <a:p>
            <a:pPr algn="r">
              <a:lnSpc>
                <a:spcPct val="90000"/>
              </a:lnSpc>
              <a:spcBef>
                <a:spcPct val="50000"/>
              </a:spcBef>
            </a:pPr>
            <a:r>
              <a:rPr lang="en-US" sz="2400" b="1" u="sng" dirty="0" err="1"/>
              <a:t>Engr.Latif</a:t>
            </a:r>
            <a:r>
              <a:rPr lang="en-US" sz="2400" b="1" u="sng" dirty="0"/>
              <a:t> Jan</a:t>
            </a:r>
            <a:endParaRPr lang="en-US" sz="3200" b="1" dirty="0"/>
          </a:p>
          <a:p>
            <a:pPr algn="r">
              <a:lnSpc>
                <a:spcPct val="90000"/>
              </a:lnSpc>
              <a:spcBef>
                <a:spcPct val="50000"/>
              </a:spcBef>
            </a:pPr>
            <a:r>
              <a:rPr lang="en-US" sz="1400" b="1" dirty="0"/>
              <a:t>                                                    </a:t>
            </a:r>
            <a:r>
              <a:rPr lang="en-US" sz="1400" b="1" u="sng" dirty="0"/>
              <a:t> </a:t>
            </a:r>
          </a:p>
          <a:p>
            <a:pPr>
              <a:lnSpc>
                <a:spcPct val="90000"/>
              </a:lnSpc>
              <a:spcBef>
                <a:spcPct val="50000"/>
              </a:spcBef>
            </a:pPr>
            <a:endParaRPr lang="en-US" sz="1400" b="1" i="1" dirty="0"/>
          </a:p>
          <a:p>
            <a:pPr>
              <a:lnSpc>
                <a:spcPct val="90000"/>
              </a:lnSpc>
              <a:spcBef>
                <a:spcPct val="50000"/>
              </a:spcBef>
            </a:pPr>
            <a:r>
              <a:rPr lang="en-US" sz="1600" b="1" dirty="0"/>
              <a:t>                                                     </a:t>
            </a:r>
          </a:p>
          <a:p>
            <a:pPr>
              <a:lnSpc>
                <a:spcPct val="90000"/>
              </a:lnSpc>
              <a:spcBef>
                <a:spcPct val="20000"/>
              </a:spcBef>
            </a:pPr>
            <a:endParaRPr lang="en-US" sz="1600" b="1" u="sng" dirty="0"/>
          </a:p>
          <a:p>
            <a:pPr>
              <a:lnSpc>
                <a:spcPct val="90000"/>
              </a:lnSpc>
              <a:spcBef>
                <a:spcPct val="50000"/>
              </a:spcBef>
            </a:pPr>
            <a:r>
              <a:rPr lang="en-US" sz="2000" b="1" dirty="0"/>
              <a:t>                             </a:t>
            </a:r>
            <a:endParaRPr lang="en-US" sz="3600" b="1" dirty="0"/>
          </a:p>
          <a:p>
            <a:pPr>
              <a:spcBef>
                <a:spcPct val="50000"/>
              </a:spcBef>
            </a:pPr>
            <a:r>
              <a:rPr lang="en-US" sz="2400" dirty="0"/>
              <a:t>			     </a:t>
            </a:r>
            <a:endParaRPr lang="en-US" sz="2400" b="1" dirty="0"/>
          </a:p>
          <a:p>
            <a:pPr algn="ctr">
              <a:lnSpc>
                <a:spcPct val="90000"/>
              </a:lnSpc>
              <a:spcBef>
                <a:spcPct val="20000"/>
              </a:spcBef>
            </a:pPr>
            <a:endParaRPr lang="en-US" sz="3600" b="1" dirty="0"/>
          </a:p>
          <a:p>
            <a:pPr>
              <a:lnSpc>
                <a:spcPct val="90000"/>
              </a:lnSpc>
              <a:spcBef>
                <a:spcPct val="50000"/>
              </a:spcBef>
            </a:pPr>
            <a:endParaRPr lang="en-US" sz="2000" b="1" dirty="0"/>
          </a:p>
        </p:txBody>
      </p:sp>
      <p:sp>
        <p:nvSpPr>
          <p:cNvPr id="7" name="Rectangle 6"/>
          <p:cNvSpPr/>
          <p:nvPr/>
        </p:nvSpPr>
        <p:spPr>
          <a:xfrm>
            <a:off x="3505200" y="1828800"/>
            <a:ext cx="1784463" cy="461665"/>
          </a:xfrm>
          <a:prstGeom prst="rect">
            <a:avLst/>
          </a:prstGeom>
        </p:spPr>
        <p:txBody>
          <a:bodyPr wrap="none">
            <a:spAutoFit/>
          </a:bodyPr>
          <a:lstStyle/>
          <a:p>
            <a:r>
              <a:rPr lang="en-US" dirty="0"/>
              <a:t>  </a:t>
            </a:r>
            <a:r>
              <a:rPr lang="en-US" sz="2400" b="1" dirty="0"/>
              <a:t>Lecture -1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FEFE17-6A8F-4AC8-B724-B9A6E92FC98F}" type="slidenum">
              <a:rPr lang="en-US"/>
              <a:pPr/>
              <a:t>10</a:t>
            </a:fld>
            <a:endParaRPr lang="en-US"/>
          </a:p>
        </p:txBody>
      </p:sp>
      <p:sp>
        <p:nvSpPr>
          <p:cNvPr id="122882" name="Rectangle 2"/>
          <p:cNvSpPr>
            <a:spLocks noGrp="1" noChangeArrowheads="1"/>
          </p:cNvSpPr>
          <p:nvPr>
            <p:ph type="title"/>
          </p:nvPr>
        </p:nvSpPr>
        <p:spPr/>
        <p:txBody>
          <a:bodyPr/>
          <a:lstStyle/>
          <a:p>
            <a:r>
              <a:rPr lang="en-US" sz="3200">
                <a:solidFill>
                  <a:schemeClr val="hlink"/>
                </a:solidFill>
              </a:rPr>
              <a:t>  Analog      versus     Digital </a:t>
            </a:r>
            <a:br>
              <a:rPr lang="en-US" sz="3200">
                <a:solidFill>
                  <a:schemeClr val="hlink"/>
                </a:solidFill>
              </a:rPr>
            </a:br>
            <a:r>
              <a:rPr lang="en-US" sz="3200">
                <a:solidFill>
                  <a:schemeClr val="hlink"/>
                </a:solidFill>
              </a:rPr>
              <a:t>Communication</a:t>
            </a:r>
            <a:r>
              <a:rPr lang="en-US"/>
              <a:t> </a:t>
            </a:r>
          </a:p>
        </p:txBody>
      </p:sp>
      <p:sp>
        <p:nvSpPr>
          <p:cNvPr id="122883" name="Rectangle 3"/>
          <p:cNvSpPr>
            <a:spLocks noGrp="1" noChangeArrowheads="1"/>
          </p:cNvSpPr>
          <p:nvPr>
            <p:ph type="body" idx="1"/>
          </p:nvPr>
        </p:nvSpPr>
        <p:spPr/>
        <p:txBody>
          <a:bodyPr/>
          <a:lstStyle/>
          <a:p>
            <a:pPr>
              <a:lnSpc>
                <a:spcPct val="80000"/>
              </a:lnSpc>
            </a:pPr>
            <a:r>
              <a:rPr lang="en-US" sz="2000" b="1">
                <a:solidFill>
                  <a:srgbClr val="3366FF"/>
                </a:solidFill>
              </a:rPr>
              <a:t>Analog messages</a:t>
            </a:r>
            <a:r>
              <a:rPr lang="en-US" sz="2000" b="1"/>
              <a:t> </a:t>
            </a:r>
            <a:r>
              <a:rPr lang="en-US" sz="2000"/>
              <a:t>are characterized by data with values from a</a:t>
            </a:r>
            <a:endParaRPr lang="en-US" sz="2000" i="1"/>
          </a:p>
          <a:p>
            <a:pPr>
              <a:lnSpc>
                <a:spcPct val="80000"/>
              </a:lnSpc>
            </a:pPr>
            <a:r>
              <a:rPr lang="en-US" sz="2000" i="1"/>
              <a:t>continuous </a:t>
            </a:r>
            <a:r>
              <a:rPr lang="en-US" sz="2000"/>
              <a:t>range.</a:t>
            </a:r>
          </a:p>
          <a:p>
            <a:pPr>
              <a:lnSpc>
                <a:spcPct val="80000"/>
              </a:lnSpc>
            </a:pPr>
            <a:r>
              <a:rPr lang="en-US" sz="2000"/>
              <a:t>they have an </a:t>
            </a:r>
            <a:r>
              <a:rPr lang="en-US" sz="2000" b="1"/>
              <a:t>indefinite</a:t>
            </a:r>
            <a:r>
              <a:rPr lang="en-US" sz="2000"/>
              <a:t> number of values</a:t>
            </a:r>
          </a:p>
          <a:p>
            <a:pPr>
              <a:lnSpc>
                <a:spcPct val="80000"/>
              </a:lnSpc>
            </a:pPr>
            <a:r>
              <a:rPr lang="en-US" sz="2000"/>
              <a:t>there is an indefinite number of possible waveforms in a time interval.</a:t>
            </a:r>
          </a:p>
          <a:p>
            <a:pPr>
              <a:lnSpc>
                <a:spcPct val="80000"/>
              </a:lnSpc>
            </a:pPr>
            <a:r>
              <a:rPr lang="en-US" sz="2000" b="1">
                <a:solidFill>
                  <a:srgbClr val="3366FF"/>
                </a:solidFill>
              </a:rPr>
              <a:t>Digital messages</a:t>
            </a:r>
            <a:r>
              <a:rPr lang="en-US" sz="2000" b="1"/>
              <a:t> </a:t>
            </a:r>
            <a:r>
              <a:rPr lang="en-US" sz="2000"/>
              <a:t>are constructed from a </a:t>
            </a:r>
            <a:r>
              <a:rPr lang="en-US" sz="2000" b="1" i="1"/>
              <a:t>finite</a:t>
            </a:r>
            <a:r>
              <a:rPr lang="en-US" sz="2000" i="1"/>
              <a:t> </a:t>
            </a:r>
            <a:r>
              <a:rPr lang="en-US" sz="2000"/>
              <a:t>number of symbols.</a:t>
            </a:r>
          </a:p>
          <a:p>
            <a:pPr>
              <a:lnSpc>
                <a:spcPct val="80000"/>
              </a:lnSpc>
            </a:pPr>
            <a:r>
              <a:rPr lang="en-US" sz="2000"/>
              <a:t>Mostly only a </a:t>
            </a:r>
            <a:r>
              <a:rPr lang="en-US" sz="2000" b="1"/>
              <a:t>binary message </a:t>
            </a:r>
            <a:r>
              <a:rPr lang="en-US" sz="2000"/>
              <a:t>is used.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25C5B93-EC32-4A33-93E6-1AEE05813F93}" type="slidenum">
              <a:rPr lang="en-US"/>
              <a:pPr/>
              <a:t>11</a:t>
            </a:fld>
            <a:endParaRPr lang="en-US"/>
          </a:p>
        </p:txBody>
      </p:sp>
      <p:sp>
        <p:nvSpPr>
          <p:cNvPr id="123906" name="Rectangle 2"/>
          <p:cNvSpPr>
            <a:spLocks noGrp="1" noChangeArrowheads="1"/>
          </p:cNvSpPr>
          <p:nvPr>
            <p:ph type="title"/>
          </p:nvPr>
        </p:nvSpPr>
        <p:spPr/>
        <p:txBody>
          <a:bodyPr/>
          <a:lstStyle/>
          <a:p>
            <a:r>
              <a:rPr lang="en-US" sz="2800">
                <a:solidFill>
                  <a:schemeClr val="hlink"/>
                </a:solidFill>
              </a:rPr>
              <a:t>Analog versus Digital communication (Cont’d)</a:t>
            </a:r>
          </a:p>
        </p:txBody>
      </p:sp>
      <p:pic>
        <p:nvPicPr>
          <p:cNvPr id="123907" name="Picture 3"/>
          <p:cNvPicPr>
            <a:picLocks noGrp="1" noChangeAspect="1" noChangeArrowheads="1"/>
          </p:cNvPicPr>
          <p:nvPr>
            <p:ph type="body" idx="1"/>
          </p:nvPr>
        </p:nvPicPr>
        <p:blipFill>
          <a:blip r:embed="rId2" cstate="print"/>
          <a:srcRect/>
          <a:stretch>
            <a:fillRect/>
          </a:stretch>
        </p:blipFill>
        <p:spPr>
          <a:xfrm>
            <a:off x="2133600" y="1828800"/>
            <a:ext cx="6261100" cy="4525963"/>
          </a:xfrm>
          <a:noFill/>
          <a:ln/>
        </p:spPr>
      </p:pic>
      <p:sp>
        <p:nvSpPr>
          <p:cNvPr id="123908" name="Rectangle 4"/>
          <p:cNvSpPr>
            <a:spLocks noChangeArrowheads="1"/>
          </p:cNvSpPr>
          <p:nvPr/>
        </p:nvSpPr>
        <p:spPr bwMode="auto">
          <a:xfrm>
            <a:off x="3352800" y="1447800"/>
            <a:ext cx="2155825" cy="366713"/>
          </a:xfrm>
          <a:prstGeom prst="rect">
            <a:avLst/>
          </a:prstGeom>
          <a:noFill/>
          <a:ln w="9525">
            <a:noFill/>
            <a:miter lim="800000"/>
            <a:headEnd/>
            <a:tailEnd/>
          </a:ln>
          <a:effectLst/>
        </p:spPr>
        <p:txBody>
          <a:bodyPr wrap="none" anchor="ctr">
            <a:spAutoFit/>
          </a:bodyPr>
          <a:lstStyle/>
          <a:p>
            <a:r>
              <a:rPr lang="en-US"/>
              <a:t>•   Analog example:</a:t>
            </a:r>
          </a:p>
        </p:txBody>
      </p:sp>
      <p:sp>
        <p:nvSpPr>
          <p:cNvPr id="123909" name="Rectangle 5"/>
          <p:cNvSpPr>
            <a:spLocks noChangeArrowheads="1"/>
          </p:cNvSpPr>
          <p:nvPr/>
        </p:nvSpPr>
        <p:spPr bwMode="auto">
          <a:xfrm>
            <a:off x="3352800" y="4267200"/>
            <a:ext cx="3413125" cy="1065213"/>
          </a:xfrm>
          <a:prstGeom prst="rect">
            <a:avLst/>
          </a:prstGeom>
          <a:noFill/>
          <a:ln w="9525">
            <a:noFill/>
            <a:miter lim="800000"/>
            <a:headEnd/>
            <a:tailEnd/>
          </a:ln>
          <a:effectLst/>
        </p:spPr>
        <p:txBody>
          <a:bodyPr lIns="431664" tIns="241224" rIns="495144" bIns="0" anchor="ctr">
            <a:spAutoFit/>
          </a:bodyPr>
          <a:lstStyle/>
          <a:p>
            <a:pPr algn="ctr"/>
            <a:r>
              <a:rPr lang="en-US"/>
              <a:t>•   Digital example: (</a:t>
            </a:r>
            <a:r>
              <a:rPr lang="en-US" i="1"/>
              <a:t>k</a:t>
            </a:r>
            <a:r>
              <a:rPr lang="en-US"/>
              <a:t>=2)</a:t>
            </a:r>
          </a:p>
          <a:p>
            <a:pPr algn="ctr"/>
            <a:r>
              <a:rPr lang="en-US"/>
              <a:t/>
            </a:r>
            <a:br>
              <a:rPr lang="en-US"/>
            </a:b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FF5F4EC-7D39-4B9D-AA7A-CBFB4C26D9F1}" type="slidenum">
              <a:rPr lang="en-US"/>
              <a:pPr/>
              <a:t>12</a:t>
            </a:fld>
            <a:endParaRPr lang="en-US"/>
          </a:p>
        </p:txBody>
      </p:sp>
      <p:sp>
        <p:nvSpPr>
          <p:cNvPr id="124930" name="Rectangle 2"/>
          <p:cNvSpPr>
            <a:spLocks noGrp="1" noChangeArrowheads="1"/>
          </p:cNvSpPr>
          <p:nvPr>
            <p:ph type="title"/>
          </p:nvPr>
        </p:nvSpPr>
        <p:spPr/>
        <p:txBody>
          <a:bodyPr/>
          <a:lstStyle/>
          <a:p>
            <a:r>
              <a:rPr lang="en-US" sz="2800">
                <a:solidFill>
                  <a:schemeClr val="hlink"/>
                </a:solidFill>
              </a:rPr>
              <a:t>Analog versus Digital communication (Cont’d)</a:t>
            </a:r>
          </a:p>
        </p:txBody>
      </p:sp>
      <p:sp>
        <p:nvSpPr>
          <p:cNvPr id="124931" name="Rectangle 3"/>
          <p:cNvSpPr>
            <a:spLocks noGrp="1" noChangeArrowheads="1"/>
          </p:cNvSpPr>
          <p:nvPr>
            <p:ph type="body" idx="1"/>
          </p:nvPr>
        </p:nvSpPr>
        <p:spPr/>
        <p:txBody>
          <a:bodyPr/>
          <a:lstStyle/>
          <a:p>
            <a:pPr>
              <a:lnSpc>
                <a:spcPct val="80000"/>
              </a:lnSpc>
            </a:pPr>
            <a:r>
              <a:rPr lang="en-US" sz="1600"/>
              <a:t>In a binary digital signal a "1" can be transmitted by an electric pulse of amplitude A/2, a "0" by a pulse of amplidude –A/2</a:t>
            </a:r>
          </a:p>
          <a:p>
            <a:pPr>
              <a:lnSpc>
                <a:spcPct val="80000"/>
              </a:lnSpc>
            </a:pPr>
            <a:r>
              <a:rPr lang="en-US" sz="1600"/>
              <a:t>Receiver must only decide, if the signal level is above 0 or not:</a:t>
            </a:r>
          </a:p>
          <a:p>
            <a:pPr>
              <a:lnSpc>
                <a:spcPct val="80000"/>
              </a:lnSpc>
            </a:pPr>
            <a:endParaRPr lang="en-US" sz="1600"/>
          </a:p>
          <a:p>
            <a:pPr>
              <a:lnSpc>
                <a:spcPct val="80000"/>
              </a:lnSpc>
            </a:pPr>
            <a:endParaRPr lang="en-US" sz="1600"/>
          </a:p>
          <a:p>
            <a:pPr>
              <a:lnSpc>
                <a:spcPct val="80000"/>
              </a:lnSpc>
            </a:pPr>
            <a:r>
              <a:rPr lang="en-US" sz="1600" b="1"/>
              <a:t>transmitted signal</a:t>
            </a:r>
          </a:p>
          <a:p>
            <a:pPr>
              <a:lnSpc>
                <a:spcPct val="80000"/>
              </a:lnSpc>
            </a:pPr>
            <a:endParaRPr lang="en-US" sz="1600" b="1"/>
          </a:p>
          <a:p>
            <a:pPr>
              <a:lnSpc>
                <a:spcPct val="80000"/>
              </a:lnSpc>
            </a:pPr>
            <a:endParaRPr lang="en-US" sz="1600" b="1"/>
          </a:p>
          <a:p>
            <a:pPr>
              <a:lnSpc>
                <a:spcPct val="80000"/>
              </a:lnSpc>
            </a:pPr>
            <a:r>
              <a:rPr lang="en-US" sz="1600" b="1"/>
              <a:t>received distorted</a:t>
            </a:r>
          </a:p>
          <a:p>
            <a:pPr>
              <a:lnSpc>
                <a:spcPct val="80000"/>
              </a:lnSpc>
              <a:buFontTx/>
              <a:buNone/>
            </a:pPr>
            <a:r>
              <a:rPr lang="en-US" sz="1600" b="1"/>
              <a:t>      signal without noise</a:t>
            </a:r>
          </a:p>
          <a:p>
            <a:pPr>
              <a:lnSpc>
                <a:spcPct val="80000"/>
              </a:lnSpc>
            </a:pPr>
            <a:endParaRPr lang="en-US" sz="1600" b="1"/>
          </a:p>
          <a:p>
            <a:pPr>
              <a:lnSpc>
                <a:spcPct val="80000"/>
              </a:lnSpc>
            </a:pPr>
            <a:endParaRPr lang="en-US" sz="1600" b="1"/>
          </a:p>
          <a:p>
            <a:pPr>
              <a:lnSpc>
                <a:spcPct val="80000"/>
              </a:lnSpc>
            </a:pPr>
            <a:endParaRPr lang="en-US" sz="1600" b="1"/>
          </a:p>
          <a:p>
            <a:pPr>
              <a:lnSpc>
                <a:spcPct val="80000"/>
              </a:lnSpc>
            </a:pPr>
            <a:r>
              <a:rPr lang="en-US" sz="1600" b="1"/>
              <a:t>received distorted signal with noise</a:t>
            </a:r>
          </a:p>
          <a:p>
            <a:pPr>
              <a:lnSpc>
                <a:spcPct val="80000"/>
              </a:lnSpc>
            </a:pPr>
            <a:endParaRPr lang="en-US" sz="1600" b="1"/>
          </a:p>
          <a:p>
            <a:pPr>
              <a:lnSpc>
                <a:spcPct val="80000"/>
              </a:lnSpc>
            </a:pPr>
            <a:endParaRPr lang="en-US" sz="1600" b="1"/>
          </a:p>
          <a:p>
            <a:pPr>
              <a:lnSpc>
                <a:spcPct val="80000"/>
              </a:lnSpc>
            </a:pPr>
            <a:r>
              <a:rPr lang="en-US" sz="1600" b="1"/>
              <a:t>regenerated signal</a:t>
            </a:r>
          </a:p>
          <a:p>
            <a:pPr>
              <a:lnSpc>
                <a:spcPct val="80000"/>
              </a:lnSpc>
              <a:buFontTx/>
              <a:buNone/>
            </a:pPr>
            <a:endParaRPr lang="en-US" sz="1600" b="1"/>
          </a:p>
        </p:txBody>
      </p:sp>
      <p:pic>
        <p:nvPicPr>
          <p:cNvPr id="124932" name="Picture 4"/>
          <p:cNvPicPr>
            <a:picLocks noChangeAspect="1" noChangeArrowheads="1"/>
          </p:cNvPicPr>
          <p:nvPr/>
        </p:nvPicPr>
        <p:blipFill>
          <a:blip r:embed="rId2" cstate="print"/>
          <a:srcRect/>
          <a:stretch>
            <a:fillRect/>
          </a:stretch>
        </p:blipFill>
        <p:spPr bwMode="auto">
          <a:xfrm>
            <a:off x="4572000" y="2667000"/>
            <a:ext cx="4572000" cy="3124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8A8434-CDF9-40F0-A20F-41481914E0B6}" type="slidenum">
              <a:rPr lang="en-US"/>
              <a:pPr/>
              <a:t>13</a:t>
            </a:fld>
            <a:endParaRPr lang="en-US"/>
          </a:p>
        </p:txBody>
      </p:sp>
      <p:sp>
        <p:nvSpPr>
          <p:cNvPr id="125954" name="Rectangle 2"/>
          <p:cNvSpPr>
            <a:spLocks noGrp="1" noChangeArrowheads="1"/>
          </p:cNvSpPr>
          <p:nvPr>
            <p:ph type="title"/>
          </p:nvPr>
        </p:nvSpPr>
        <p:spPr/>
        <p:txBody>
          <a:bodyPr/>
          <a:lstStyle/>
          <a:p>
            <a:r>
              <a:rPr lang="en-US" sz="2800">
                <a:solidFill>
                  <a:schemeClr val="hlink"/>
                </a:solidFill>
              </a:rPr>
              <a:t>Analog versus Digital communication (Cont’d)</a:t>
            </a:r>
          </a:p>
        </p:txBody>
      </p:sp>
      <p:sp>
        <p:nvSpPr>
          <p:cNvPr id="125955" name="Rectangle 3"/>
          <p:cNvSpPr>
            <a:spLocks noGrp="1" noChangeArrowheads="1"/>
          </p:cNvSpPr>
          <p:nvPr>
            <p:ph type="body" idx="1"/>
          </p:nvPr>
        </p:nvSpPr>
        <p:spPr/>
        <p:txBody>
          <a:bodyPr/>
          <a:lstStyle/>
          <a:p>
            <a:pPr>
              <a:lnSpc>
                <a:spcPct val="80000"/>
              </a:lnSpc>
            </a:pPr>
            <a:r>
              <a:rPr lang="en-US" sz="2000"/>
              <a:t>Distorted and noisy </a:t>
            </a:r>
            <a:r>
              <a:rPr lang="en-US" sz="2000" b="1"/>
              <a:t>digital signals </a:t>
            </a:r>
            <a:r>
              <a:rPr lang="en-US" sz="2000"/>
              <a:t>can mostly be recovered without error</a:t>
            </a:r>
          </a:p>
          <a:p>
            <a:pPr>
              <a:lnSpc>
                <a:spcPct val="80000"/>
              </a:lnSpc>
            </a:pPr>
            <a:r>
              <a:rPr lang="en-US" sz="2000"/>
              <a:t>if repeaters are placed along a digital communication path, they can regenerate the signal before amplifying it.</a:t>
            </a:r>
          </a:p>
          <a:p>
            <a:pPr>
              <a:lnSpc>
                <a:spcPct val="80000"/>
              </a:lnSpc>
            </a:pPr>
            <a:r>
              <a:rPr lang="en-US" sz="2000"/>
              <a:t> digital messages can be reliably transmitted over long distances</a:t>
            </a:r>
          </a:p>
          <a:p>
            <a:pPr>
              <a:lnSpc>
                <a:spcPct val="80000"/>
              </a:lnSpc>
            </a:pPr>
            <a:endParaRPr lang="en-US" sz="2000"/>
          </a:p>
          <a:p>
            <a:pPr>
              <a:lnSpc>
                <a:spcPct val="80000"/>
              </a:lnSpc>
            </a:pPr>
            <a:endParaRPr lang="en-US" sz="2000"/>
          </a:p>
          <a:p>
            <a:pPr>
              <a:lnSpc>
                <a:spcPct val="80000"/>
              </a:lnSpc>
            </a:pPr>
            <a:r>
              <a:rPr lang="en-US" sz="2000"/>
              <a:t>Distorted and noisy </a:t>
            </a:r>
            <a:r>
              <a:rPr lang="en-US" sz="2000" b="1"/>
              <a:t>analog signals </a:t>
            </a:r>
            <a:r>
              <a:rPr lang="en-US" sz="2000"/>
              <a:t>cannot be recovered</a:t>
            </a:r>
          </a:p>
          <a:p>
            <a:pPr>
              <a:lnSpc>
                <a:spcPct val="80000"/>
              </a:lnSpc>
            </a:pPr>
            <a:r>
              <a:rPr lang="en-US" sz="2000"/>
              <a:t>there is no way to avoid accumulation of noise and distortion</a:t>
            </a:r>
          </a:p>
          <a:p>
            <a:pPr>
              <a:lnSpc>
                <a:spcPct val="80000"/>
              </a:lnSpc>
            </a:pPr>
            <a:r>
              <a:rPr lang="en-US" sz="2000"/>
              <a:t>amplification does not help because both signal and noise are amplified in the same proportion!</a:t>
            </a:r>
          </a:p>
          <a:p>
            <a:pPr>
              <a:lnSpc>
                <a:spcPct val="80000"/>
              </a:lnSpc>
            </a:pPr>
            <a:r>
              <a:rPr lang="en-US" sz="2000"/>
              <a:t>analog messages can only be transmitted over short distances if a high quality is desired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6E59D30-E0AD-4243-B816-A95DECEB11D9}" type="slidenum">
              <a:rPr lang="en-US"/>
              <a:pPr/>
              <a:t>14</a:t>
            </a:fld>
            <a:endParaRPr lang="en-US"/>
          </a:p>
        </p:txBody>
      </p:sp>
      <p:sp>
        <p:nvSpPr>
          <p:cNvPr id="126978" name="Rectangle 2"/>
          <p:cNvSpPr>
            <a:spLocks noGrp="1" noChangeArrowheads="1"/>
          </p:cNvSpPr>
          <p:nvPr>
            <p:ph type="title"/>
          </p:nvPr>
        </p:nvSpPr>
        <p:spPr/>
        <p:txBody>
          <a:bodyPr/>
          <a:lstStyle/>
          <a:p>
            <a:r>
              <a:rPr lang="en-US" sz="2800">
                <a:solidFill>
                  <a:schemeClr val="hlink"/>
                </a:solidFill>
              </a:rPr>
              <a:t>Analog versus Digital communication (Cont’d)</a:t>
            </a:r>
          </a:p>
        </p:txBody>
      </p:sp>
      <p:pic>
        <p:nvPicPr>
          <p:cNvPr id="126979" name="Picture 3"/>
          <p:cNvPicPr>
            <a:picLocks noGrp="1" noChangeAspect="1" noChangeArrowheads="1"/>
          </p:cNvPicPr>
          <p:nvPr>
            <p:ph type="body" idx="1"/>
          </p:nvPr>
        </p:nvPicPr>
        <p:blipFill>
          <a:blip r:embed="rId2" cstate="print"/>
          <a:srcRect/>
          <a:stretch>
            <a:fillRect/>
          </a:stretch>
        </p:blipFill>
        <p:spPr>
          <a:xfrm>
            <a:off x="609600" y="2152650"/>
            <a:ext cx="8153400" cy="4194175"/>
          </a:xfrm>
          <a:noFill/>
          <a:ln/>
        </p:spPr>
      </p:pic>
      <p:sp>
        <p:nvSpPr>
          <p:cNvPr id="126980" name="Rectangle 4"/>
          <p:cNvSpPr>
            <a:spLocks noChangeArrowheads="1"/>
          </p:cNvSpPr>
          <p:nvPr/>
        </p:nvSpPr>
        <p:spPr bwMode="auto">
          <a:xfrm>
            <a:off x="1295400" y="1447800"/>
            <a:ext cx="6953250" cy="641350"/>
          </a:xfrm>
          <a:prstGeom prst="rect">
            <a:avLst/>
          </a:prstGeom>
          <a:noFill/>
          <a:ln w="9525">
            <a:noFill/>
            <a:miter lim="800000"/>
            <a:headEnd/>
            <a:tailEnd/>
          </a:ln>
          <a:effectLst/>
        </p:spPr>
        <p:txBody>
          <a:bodyPr wrap="none" anchor="ctr">
            <a:spAutoFit/>
          </a:bodyPr>
          <a:lstStyle/>
          <a:p>
            <a:pPr algn="ctr"/>
            <a:r>
              <a:rPr lang="en-US"/>
              <a:t>  An analog signal can be converted to a digital signal by </a:t>
            </a:r>
            <a:r>
              <a:rPr lang="en-US" b="1"/>
              <a:t>sampling</a:t>
            </a:r>
            <a:endParaRPr lang="en-US"/>
          </a:p>
          <a:p>
            <a:pPr algn="ctr"/>
            <a:r>
              <a:rPr lang="en-US"/>
              <a:t>and </a:t>
            </a:r>
            <a:r>
              <a:rPr lang="en-US" b="1"/>
              <a:t>quantization</a:t>
            </a:r>
            <a:r>
              <a:rPr lang="en-US"/>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D545BB-A880-4761-96C7-991128A050C7}" type="slidenum">
              <a:rPr lang="en-US"/>
              <a:pPr/>
              <a:t>15</a:t>
            </a:fld>
            <a:endParaRPr lang="en-US"/>
          </a:p>
        </p:txBody>
      </p:sp>
      <p:sp>
        <p:nvSpPr>
          <p:cNvPr id="128002" name="Rectangle 2"/>
          <p:cNvSpPr>
            <a:spLocks noGrp="1" noChangeArrowheads="1"/>
          </p:cNvSpPr>
          <p:nvPr>
            <p:ph type="title"/>
          </p:nvPr>
        </p:nvSpPr>
        <p:spPr/>
        <p:txBody>
          <a:bodyPr/>
          <a:lstStyle/>
          <a:p>
            <a:r>
              <a:rPr lang="en-US" sz="2800">
                <a:solidFill>
                  <a:schemeClr val="hlink"/>
                </a:solidFill>
              </a:rPr>
              <a:t>Analog versus Digital communication (Cont’d)</a:t>
            </a:r>
          </a:p>
        </p:txBody>
      </p:sp>
      <p:sp>
        <p:nvSpPr>
          <p:cNvPr id="128003" name="Rectangle 3"/>
          <p:cNvSpPr>
            <a:spLocks noGrp="1" noChangeArrowheads="1"/>
          </p:cNvSpPr>
          <p:nvPr>
            <p:ph type="body" idx="1"/>
          </p:nvPr>
        </p:nvSpPr>
        <p:spPr/>
        <p:txBody>
          <a:bodyPr/>
          <a:lstStyle/>
          <a:p>
            <a:pPr>
              <a:lnSpc>
                <a:spcPct val="80000"/>
              </a:lnSpc>
            </a:pPr>
            <a:r>
              <a:rPr lang="en-US" sz="2000"/>
              <a:t>The </a:t>
            </a:r>
            <a:r>
              <a:rPr lang="en-US" sz="2000" b="1"/>
              <a:t>Nyquist theorem/sampling theorem </a:t>
            </a:r>
            <a:r>
              <a:rPr lang="en-US" sz="2000"/>
              <a:t>(Details later) states that the analog signal can be reconstructed from the samples, if</a:t>
            </a:r>
            <a:endParaRPr lang="en-US" sz="2000" i="1"/>
          </a:p>
          <a:p>
            <a:pPr algn="ctr">
              <a:lnSpc>
                <a:spcPct val="80000"/>
              </a:lnSpc>
              <a:buFontTx/>
              <a:buNone/>
            </a:pPr>
            <a:r>
              <a:rPr lang="en-US" i="1"/>
              <a:t>f</a:t>
            </a:r>
            <a:r>
              <a:rPr lang="en-US" sz="2400"/>
              <a:t>sample  &gt; 2 </a:t>
            </a:r>
            <a:r>
              <a:rPr lang="en-US" sz="2800" b="1" i="1"/>
              <a:t>f</a:t>
            </a:r>
            <a:r>
              <a:rPr lang="en-US" sz="2400"/>
              <a:t>max</a:t>
            </a:r>
          </a:p>
          <a:p>
            <a:pPr>
              <a:lnSpc>
                <a:spcPct val="80000"/>
              </a:lnSpc>
            </a:pPr>
            <a:r>
              <a:rPr lang="en-US" sz="2000"/>
              <a:t>(where </a:t>
            </a:r>
            <a:r>
              <a:rPr lang="en-US" i="1"/>
              <a:t>f</a:t>
            </a:r>
            <a:r>
              <a:rPr lang="en-US" sz="2400"/>
              <a:t>sample</a:t>
            </a:r>
            <a:r>
              <a:rPr lang="en-US" sz="2000"/>
              <a:t> is the sampling frequency and </a:t>
            </a:r>
          </a:p>
          <a:p>
            <a:pPr>
              <a:lnSpc>
                <a:spcPct val="80000"/>
              </a:lnSpc>
              <a:buFontTx/>
              <a:buNone/>
            </a:pPr>
            <a:r>
              <a:rPr lang="en-US" sz="2800" b="1" i="1"/>
              <a:t>     f</a:t>
            </a:r>
            <a:r>
              <a:rPr lang="en-US" sz="2400"/>
              <a:t>max</a:t>
            </a:r>
            <a:r>
              <a:rPr lang="en-US" sz="2000"/>
              <a:t> is the highest signal frequency)</a:t>
            </a:r>
          </a:p>
          <a:p>
            <a:pPr>
              <a:lnSpc>
                <a:spcPct val="80000"/>
              </a:lnSpc>
            </a:pPr>
            <a:r>
              <a:rPr lang="en-US" sz="2000"/>
              <a:t>For </a:t>
            </a:r>
            <a:r>
              <a:rPr lang="en-US" sz="2000" b="1"/>
              <a:t>quantization</a:t>
            </a:r>
            <a:r>
              <a:rPr lang="en-US" sz="2000"/>
              <a:t> the range of the amplitude (–</a:t>
            </a:r>
            <a:r>
              <a:rPr lang="en-US" sz="2000" i="1"/>
              <a:t>mp</a:t>
            </a:r>
            <a:r>
              <a:rPr lang="en-US" sz="2000"/>
              <a:t>, </a:t>
            </a:r>
            <a:r>
              <a:rPr lang="en-US" sz="2000" i="1"/>
              <a:t>mp</a:t>
            </a:r>
            <a:r>
              <a:rPr lang="en-US" sz="2000"/>
              <a:t>) is partitioned into </a:t>
            </a:r>
            <a:r>
              <a:rPr lang="en-US" sz="2000" b="1" i="1"/>
              <a:t>L</a:t>
            </a:r>
            <a:r>
              <a:rPr lang="en-US" sz="2000" i="1"/>
              <a:t> </a:t>
            </a:r>
            <a:r>
              <a:rPr lang="en-US" sz="2000"/>
              <a:t>intervals, each of magnitude </a:t>
            </a:r>
            <a:r>
              <a:rPr lang="en-US" sz="2000" b="1" i="1"/>
              <a:t>m </a:t>
            </a:r>
            <a:r>
              <a:rPr lang="en-US" sz="2000" b="1"/>
              <a:t>= 2 </a:t>
            </a:r>
            <a:r>
              <a:rPr lang="en-US" sz="2400" b="1" i="1"/>
              <a:t>m</a:t>
            </a:r>
            <a:r>
              <a:rPr lang="en-US" sz="2000" b="1" i="1"/>
              <a:t>p  </a:t>
            </a:r>
            <a:r>
              <a:rPr lang="en-US" sz="2000" b="1"/>
              <a:t>/ </a:t>
            </a:r>
            <a:r>
              <a:rPr lang="en-US" sz="2000" b="1" i="1"/>
              <a:t>L</a:t>
            </a:r>
            <a:endParaRPr lang="en-US" sz="2000" b="1"/>
          </a:p>
          <a:p>
            <a:pPr>
              <a:lnSpc>
                <a:spcPct val="80000"/>
              </a:lnSpc>
            </a:pPr>
            <a:r>
              <a:rPr lang="en-US" sz="2000"/>
              <a:t>At each sample point the amplitude is </a:t>
            </a:r>
            <a:r>
              <a:rPr lang="en-US" sz="2000" b="1"/>
              <a:t>approximated </a:t>
            </a:r>
            <a:r>
              <a:rPr lang="en-US" sz="2000"/>
              <a:t>by the midpoint of the interval in which the sample value falls</a:t>
            </a:r>
          </a:p>
          <a:p>
            <a:pPr>
              <a:lnSpc>
                <a:spcPct val="80000"/>
              </a:lnSpc>
            </a:pPr>
            <a:r>
              <a:rPr lang="en-US" sz="2000"/>
              <a:t>the unavoidable approximation error can be decreased by increasing the number </a:t>
            </a:r>
            <a:r>
              <a:rPr lang="en-US" sz="2000" i="1"/>
              <a:t>L </a:t>
            </a:r>
            <a:r>
              <a:rPr lang="en-US" sz="2000"/>
              <a:t>of levels)</a:t>
            </a:r>
          </a:p>
          <a:p>
            <a:pPr>
              <a:lnSpc>
                <a:spcPct val="80000"/>
              </a:lnSpc>
            </a:pPr>
            <a:r>
              <a:rPr lang="en-US" sz="2000"/>
              <a:t>for understanding a voice signal, </a:t>
            </a:r>
            <a:r>
              <a:rPr lang="en-US" sz="2000" i="1"/>
              <a:t>L </a:t>
            </a:r>
            <a:r>
              <a:rPr lang="en-US" sz="2000"/>
              <a:t>= 16 levels are sufficient; a higher quality speech signal requires at least </a:t>
            </a:r>
            <a:r>
              <a:rPr lang="en-US" sz="2000" i="1"/>
              <a:t>L </a:t>
            </a:r>
            <a:r>
              <a:rPr lang="en-US" sz="2000"/>
              <a:t>= 256 levels</a:t>
            </a:r>
          </a:p>
          <a:p>
            <a:pPr>
              <a:lnSpc>
                <a:spcPct val="80000"/>
              </a:lnSpc>
              <a:buFontTx/>
              <a:buNone/>
            </a:pPr>
            <a:endParaRPr 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42A48C4-82D1-4EB1-A8D4-FF9EC3CFF5D2}" type="slidenum">
              <a:rPr lang="en-US"/>
              <a:pPr/>
              <a:t>16</a:t>
            </a:fld>
            <a:endParaRPr lang="en-US"/>
          </a:p>
        </p:txBody>
      </p:sp>
      <p:sp>
        <p:nvSpPr>
          <p:cNvPr id="129026" name="Rectangle 2050"/>
          <p:cNvSpPr>
            <a:spLocks noGrp="1" noChangeArrowheads="1"/>
          </p:cNvSpPr>
          <p:nvPr>
            <p:ph type="title"/>
          </p:nvPr>
        </p:nvSpPr>
        <p:spPr/>
        <p:txBody>
          <a:bodyPr/>
          <a:lstStyle/>
          <a:p>
            <a:r>
              <a:rPr lang="en-US" sz="2800">
                <a:solidFill>
                  <a:schemeClr val="hlink"/>
                </a:solidFill>
              </a:rPr>
              <a:t>Analog versus Digital communication (Cont’d)</a:t>
            </a:r>
          </a:p>
        </p:txBody>
      </p:sp>
      <p:sp>
        <p:nvSpPr>
          <p:cNvPr id="129027" name="Rectangle 2051"/>
          <p:cNvSpPr>
            <a:spLocks noGrp="1" noChangeArrowheads="1"/>
          </p:cNvSpPr>
          <p:nvPr>
            <p:ph type="body" idx="1"/>
          </p:nvPr>
        </p:nvSpPr>
        <p:spPr>
          <a:xfrm>
            <a:off x="457200" y="1600200"/>
            <a:ext cx="8229600" cy="4800600"/>
          </a:xfrm>
        </p:spPr>
        <p:txBody>
          <a:bodyPr/>
          <a:lstStyle/>
          <a:p>
            <a:r>
              <a:rPr lang="en-US" sz="1800"/>
              <a:t>The quantized signal can be transmitted over a channel by using</a:t>
            </a:r>
          </a:p>
          <a:p>
            <a:r>
              <a:rPr lang="en-US" sz="1800"/>
              <a:t>a </a:t>
            </a:r>
            <a:r>
              <a:rPr lang="en-US" sz="1800" b="1"/>
              <a:t>multiamplitude pulse-code </a:t>
            </a:r>
            <a:r>
              <a:rPr lang="en-US" sz="1800"/>
              <a:t>with </a:t>
            </a:r>
            <a:r>
              <a:rPr lang="en-US" sz="1800" i="1"/>
              <a:t>L </a:t>
            </a:r>
            <a:r>
              <a:rPr lang="en-US" sz="1800"/>
              <a:t>signal levels. e.g. ± A/2,</a:t>
            </a:r>
          </a:p>
          <a:p>
            <a:r>
              <a:rPr lang="en-US" sz="1800"/>
              <a:t>± 3A/2, ± 5A/2... , ± (</a:t>
            </a:r>
            <a:r>
              <a:rPr lang="en-US" sz="1800" i="1"/>
              <a:t>L</a:t>
            </a:r>
            <a:r>
              <a:rPr lang="en-US" sz="1800"/>
              <a:t>–1)A/2</a:t>
            </a:r>
          </a:p>
          <a:p>
            <a:r>
              <a:rPr lang="en-US" sz="1800"/>
              <a:t>Example for </a:t>
            </a:r>
            <a:r>
              <a:rPr lang="en-US" sz="1800" i="1"/>
              <a:t>L </a:t>
            </a:r>
            <a:r>
              <a:rPr lang="en-US" sz="1800"/>
              <a:t>= 16</a:t>
            </a:r>
            <a:r>
              <a:rPr lang="en-US" sz="1600"/>
              <a:t>:</a:t>
            </a:r>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r>
              <a:rPr lang="en-US" sz="1600"/>
              <a:t>(receiver can distinguish the </a:t>
            </a:r>
            <a:r>
              <a:rPr lang="en-US" sz="1600" i="1"/>
              <a:t>L </a:t>
            </a:r>
            <a:r>
              <a:rPr lang="en-US" sz="1600"/>
              <a:t>levels only, if </a:t>
            </a:r>
            <a:r>
              <a:rPr lang="en-US" sz="1600" b="1"/>
              <a:t>A</a:t>
            </a:r>
            <a:r>
              <a:rPr lang="en-US" sz="1600"/>
              <a:t> is large compared to the noise level)</a:t>
            </a:r>
          </a:p>
        </p:txBody>
      </p:sp>
      <p:pic>
        <p:nvPicPr>
          <p:cNvPr id="129028" name="Picture 2052"/>
          <p:cNvPicPr>
            <a:picLocks noChangeAspect="1" noChangeArrowheads="1"/>
          </p:cNvPicPr>
          <p:nvPr/>
        </p:nvPicPr>
        <p:blipFill>
          <a:blip r:embed="rId2" cstate="print"/>
          <a:srcRect/>
          <a:stretch>
            <a:fillRect/>
          </a:stretch>
        </p:blipFill>
        <p:spPr bwMode="auto">
          <a:xfrm>
            <a:off x="4343400" y="2286000"/>
            <a:ext cx="4010025" cy="34798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2004E7F-9383-482E-BD0C-06B1910DC155}" type="slidenum">
              <a:rPr lang="en-US"/>
              <a:pPr/>
              <a:t>17</a:t>
            </a:fld>
            <a:endParaRPr lang="en-US"/>
          </a:p>
        </p:txBody>
      </p:sp>
      <p:sp>
        <p:nvSpPr>
          <p:cNvPr id="130050" name="Rectangle 2"/>
          <p:cNvSpPr>
            <a:spLocks noGrp="1" noChangeArrowheads="1"/>
          </p:cNvSpPr>
          <p:nvPr>
            <p:ph type="title"/>
          </p:nvPr>
        </p:nvSpPr>
        <p:spPr/>
        <p:txBody>
          <a:bodyPr/>
          <a:lstStyle/>
          <a:p>
            <a:r>
              <a:rPr lang="en-US" sz="2800">
                <a:solidFill>
                  <a:schemeClr val="hlink"/>
                </a:solidFill>
              </a:rPr>
              <a:t>Analog versus Digital communication (Cont’d)</a:t>
            </a:r>
          </a:p>
        </p:txBody>
      </p:sp>
      <p:sp>
        <p:nvSpPr>
          <p:cNvPr id="130051" name="Rectangle 3"/>
          <p:cNvSpPr>
            <a:spLocks noGrp="1" noChangeArrowheads="1"/>
          </p:cNvSpPr>
          <p:nvPr>
            <p:ph type="body" idx="1"/>
          </p:nvPr>
        </p:nvSpPr>
        <p:spPr>
          <a:xfrm>
            <a:off x="457200" y="1295400"/>
            <a:ext cx="8229600" cy="5105400"/>
          </a:xfrm>
        </p:spPr>
        <p:txBody>
          <a:bodyPr/>
          <a:lstStyle/>
          <a:p>
            <a:r>
              <a:rPr lang="en-US" sz="1600"/>
              <a:t>Alternatively, a </a:t>
            </a:r>
            <a:r>
              <a:rPr lang="en-US" sz="1600" b="1"/>
              <a:t>binary pulse- code </a:t>
            </a:r>
            <a:r>
              <a:rPr lang="en-US" sz="1600"/>
              <a:t>can be used that assigns to each of the </a:t>
            </a:r>
            <a:r>
              <a:rPr lang="en-US" sz="1600" i="1"/>
              <a:t>L </a:t>
            </a:r>
            <a:r>
              <a:rPr lang="en-US" sz="1600"/>
              <a:t>levels a short sequence of  pulses with amplitudes A/2 and – A/2</a:t>
            </a:r>
          </a:p>
          <a:p>
            <a:r>
              <a:rPr lang="en-US" sz="1800"/>
              <a:t>   </a:t>
            </a:r>
            <a:r>
              <a:rPr lang="en-US" sz="1800" b="1"/>
              <a:t>Example for L = 16:</a:t>
            </a:r>
          </a:p>
          <a:p>
            <a:endParaRPr lang="en-US" sz="1800" b="1"/>
          </a:p>
          <a:p>
            <a:endParaRPr lang="en-US" sz="1800" b="1"/>
          </a:p>
          <a:p>
            <a:endParaRPr lang="en-US" sz="1800" b="1"/>
          </a:p>
          <a:p>
            <a:endParaRPr lang="en-US" sz="1800" b="1"/>
          </a:p>
          <a:p>
            <a:endParaRPr lang="en-US" sz="1800" b="1"/>
          </a:p>
          <a:p>
            <a:endParaRPr lang="en-US" sz="1800" b="1"/>
          </a:p>
          <a:p>
            <a:endParaRPr lang="en-US" sz="1800" b="1"/>
          </a:p>
          <a:p>
            <a:endParaRPr lang="en-US" sz="1800" b="1"/>
          </a:p>
          <a:p>
            <a:r>
              <a:rPr lang="en-US" sz="1600" b="1"/>
              <a:t>much more robust against noise </a:t>
            </a:r>
          </a:p>
          <a:p>
            <a:r>
              <a:rPr lang="en-US" sz="1600" b="1"/>
              <a:t>than multiamplitude pulse code!)</a:t>
            </a:r>
          </a:p>
        </p:txBody>
      </p:sp>
      <p:pic>
        <p:nvPicPr>
          <p:cNvPr id="130052" name="Picture 4"/>
          <p:cNvPicPr>
            <a:picLocks noChangeAspect="1" noChangeArrowheads="1"/>
          </p:cNvPicPr>
          <p:nvPr/>
        </p:nvPicPr>
        <p:blipFill>
          <a:blip r:embed="rId2" cstate="print"/>
          <a:srcRect/>
          <a:stretch>
            <a:fillRect/>
          </a:stretch>
        </p:blipFill>
        <p:spPr bwMode="auto">
          <a:xfrm>
            <a:off x="4191000" y="1905000"/>
            <a:ext cx="4495800" cy="4953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A965B-653A-40F8-B72F-FDBDAE9D8102}" type="slidenum">
              <a:rPr lang="en-US"/>
              <a:pPr/>
              <a:t>18</a:t>
            </a:fld>
            <a:endParaRPr lang="en-US"/>
          </a:p>
        </p:txBody>
      </p:sp>
      <p:sp>
        <p:nvSpPr>
          <p:cNvPr id="131074" name="Rectangle 2"/>
          <p:cNvSpPr>
            <a:spLocks noGrp="1" noChangeArrowheads="1"/>
          </p:cNvSpPr>
          <p:nvPr>
            <p:ph type="title"/>
          </p:nvPr>
        </p:nvSpPr>
        <p:spPr/>
        <p:txBody>
          <a:bodyPr/>
          <a:lstStyle/>
          <a:p>
            <a:r>
              <a:rPr lang="en-US" sz="2400" b="1">
                <a:solidFill>
                  <a:schemeClr val="hlink"/>
                </a:solidFill>
              </a:rPr>
              <a:t>signal-to-noise ratio (SNR)</a:t>
            </a:r>
            <a:r>
              <a:rPr lang="en-US" sz="2400" b="1"/>
              <a:t> ,</a:t>
            </a:r>
            <a:r>
              <a:rPr lang="en-US" sz="2400" b="1">
                <a:solidFill>
                  <a:srgbClr val="33CC33"/>
                </a:solidFill>
              </a:rPr>
              <a:t>Channel Bandwidth (B),</a:t>
            </a:r>
            <a:r>
              <a:rPr lang="en-US" sz="2400">
                <a:solidFill>
                  <a:schemeClr val="folHlink"/>
                </a:solidFill>
              </a:rPr>
              <a:t> </a:t>
            </a:r>
            <a:br>
              <a:rPr lang="en-US" sz="2400">
                <a:solidFill>
                  <a:schemeClr val="folHlink"/>
                </a:solidFill>
              </a:rPr>
            </a:br>
            <a:r>
              <a:rPr lang="en-US" sz="2400">
                <a:solidFill>
                  <a:schemeClr val="folHlink"/>
                </a:solidFill>
              </a:rPr>
              <a:t>and </a:t>
            </a:r>
            <a:r>
              <a:rPr lang="en-US" sz="2400" b="1">
                <a:solidFill>
                  <a:schemeClr val="accent2"/>
                </a:solidFill>
              </a:rPr>
              <a:t>the Rate of Communication (C)</a:t>
            </a:r>
          </a:p>
        </p:txBody>
      </p:sp>
      <p:sp>
        <p:nvSpPr>
          <p:cNvPr id="131075" name="Rectangle 3"/>
          <p:cNvSpPr>
            <a:spLocks noGrp="1" noChangeArrowheads="1"/>
          </p:cNvSpPr>
          <p:nvPr>
            <p:ph type="body" idx="1"/>
          </p:nvPr>
        </p:nvSpPr>
        <p:spPr/>
        <p:txBody>
          <a:bodyPr/>
          <a:lstStyle/>
          <a:p>
            <a:pPr>
              <a:lnSpc>
                <a:spcPct val="90000"/>
              </a:lnSpc>
            </a:pPr>
            <a:r>
              <a:rPr lang="en-US" sz="1800"/>
              <a:t>A high </a:t>
            </a:r>
            <a:r>
              <a:rPr lang="en-US" sz="1800" b="1">
                <a:solidFill>
                  <a:schemeClr val="hlink"/>
                </a:solidFill>
              </a:rPr>
              <a:t>signal-to-noise ratio </a:t>
            </a:r>
            <a:r>
              <a:rPr lang="en-US" sz="1800">
                <a:solidFill>
                  <a:schemeClr val="hlink"/>
                </a:solidFill>
              </a:rPr>
              <a:t>(SNR)</a:t>
            </a:r>
            <a:r>
              <a:rPr lang="en-US" sz="1800"/>
              <a:t> is required for a high quality communication</a:t>
            </a:r>
          </a:p>
          <a:p>
            <a:pPr>
              <a:lnSpc>
                <a:spcPct val="90000"/>
              </a:lnSpc>
            </a:pPr>
            <a:r>
              <a:rPr lang="en-US" sz="1800"/>
              <a:t>–  </a:t>
            </a:r>
            <a:r>
              <a:rPr lang="en-US" sz="1800">
                <a:solidFill>
                  <a:srgbClr val="3366FF"/>
                </a:solidFill>
              </a:rPr>
              <a:t>SNR</a:t>
            </a:r>
            <a:r>
              <a:rPr lang="en-US" sz="1800"/>
              <a:t> = power of signal /  power of noise </a:t>
            </a:r>
          </a:p>
          <a:p>
            <a:pPr>
              <a:lnSpc>
                <a:spcPct val="90000"/>
              </a:lnSpc>
            </a:pPr>
            <a:r>
              <a:rPr lang="en-US" sz="1800"/>
              <a:t>However in a realistic channel</a:t>
            </a:r>
          </a:p>
          <a:p>
            <a:pPr>
              <a:lnSpc>
                <a:spcPct val="90000"/>
              </a:lnSpc>
            </a:pPr>
            <a:r>
              <a:rPr lang="en-US" sz="1800"/>
              <a:t>–  the noise is accumulating along the channel's path</a:t>
            </a:r>
          </a:p>
          <a:p>
            <a:pPr>
              <a:lnSpc>
                <a:spcPct val="90000"/>
              </a:lnSpc>
            </a:pPr>
            <a:r>
              <a:rPr lang="en-US" sz="1800"/>
              <a:t>–  the signal amplitude is decreasing</a:t>
            </a:r>
          </a:p>
          <a:p>
            <a:pPr>
              <a:lnSpc>
                <a:spcPct val="90000"/>
              </a:lnSpc>
            </a:pPr>
            <a:r>
              <a:rPr lang="en-US" sz="1800"/>
              <a:t> the SNR is continuously decreasing along the channel.</a:t>
            </a:r>
          </a:p>
          <a:p>
            <a:endParaRPr lang="en-US" sz="1800"/>
          </a:p>
          <a:p>
            <a:r>
              <a:rPr lang="en-US" sz="1800"/>
              <a:t>The </a:t>
            </a:r>
            <a:r>
              <a:rPr lang="en-US" sz="1800">
                <a:solidFill>
                  <a:srgbClr val="33CC33"/>
                </a:solidFill>
              </a:rPr>
              <a:t>band width</a:t>
            </a:r>
            <a:r>
              <a:rPr lang="en-US" sz="1800"/>
              <a:t> of a channel is the range of frequencies that it can transmit with reasonable fidelity. </a:t>
            </a:r>
          </a:p>
          <a:p>
            <a:r>
              <a:rPr lang="en-US" sz="1800"/>
              <a:t>e.g. lowest frequency </a:t>
            </a:r>
            <a:r>
              <a:rPr lang="en-US" sz="1800" b="1"/>
              <a:t>f1</a:t>
            </a:r>
            <a:r>
              <a:rPr lang="en-US" sz="1800"/>
              <a:t>= 300 Hz,   highest frequency </a:t>
            </a:r>
            <a:r>
              <a:rPr lang="en-US" sz="1800" b="1"/>
              <a:t>f2</a:t>
            </a:r>
            <a:r>
              <a:rPr lang="en-US" sz="1800"/>
              <a:t>= 4000 Hz</a:t>
            </a:r>
          </a:p>
          <a:p>
            <a:r>
              <a:rPr lang="en-US" sz="1800"/>
              <a:t>       Bandwidth </a:t>
            </a:r>
            <a:r>
              <a:rPr lang="en-US" sz="1800" b="1"/>
              <a:t>B</a:t>
            </a:r>
            <a:r>
              <a:rPr lang="en-US" sz="1800"/>
              <a:t>= </a:t>
            </a:r>
            <a:r>
              <a:rPr lang="en-US" sz="2400" b="1" i="1"/>
              <a:t>f</a:t>
            </a:r>
            <a:r>
              <a:rPr lang="en-US" sz="1800"/>
              <a:t>2 - </a:t>
            </a:r>
            <a:r>
              <a:rPr lang="en-US" sz="2400" b="1" i="1"/>
              <a:t>f</a:t>
            </a:r>
            <a:r>
              <a:rPr lang="en-US" sz="1800"/>
              <a:t>1   =&gt; 4000-300  =&gt;</a:t>
            </a:r>
            <a:r>
              <a:rPr lang="en-US" sz="1800" b="1"/>
              <a:t>3700 Hz</a:t>
            </a:r>
          </a:p>
          <a:p>
            <a:r>
              <a:rPr lang="en-US" sz="1800"/>
              <a:t> the </a:t>
            </a:r>
            <a:r>
              <a:rPr lang="en-US" sz="1600" b="1">
                <a:solidFill>
                  <a:schemeClr val="accent2"/>
                </a:solidFill>
              </a:rPr>
              <a:t>Rate of Communication    </a:t>
            </a:r>
            <a:r>
              <a:rPr lang="en-US" sz="2000" b="1">
                <a:solidFill>
                  <a:schemeClr val="accent2"/>
                </a:solidFill>
              </a:rPr>
              <a:t>C= B log</a:t>
            </a:r>
            <a:r>
              <a:rPr lang="en-US" sz="900" b="1">
                <a:solidFill>
                  <a:schemeClr val="accent2"/>
                </a:solidFill>
              </a:rPr>
              <a:t>2 </a:t>
            </a:r>
            <a:r>
              <a:rPr lang="en-US" sz="2000" b="1">
                <a:solidFill>
                  <a:schemeClr val="accent2"/>
                </a:solidFill>
              </a:rPr>
              <a:t>(1+ SNR)  bits/s</a:t>
            </a:r>
          </a:p>
          <a:p>
            <a:r>
              <a:rPr lang="en-US" sz="1800"/>
              <a:t>This is known as Shannon’s equation, C is the channel capacity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552C1CE-25BF-4085-9F7C-5227FDD49E76}" type="slidenum">
              <a:rPr lang="en-US"/>
              <a:pPr/>
              <a:t>19</a:t>
            </a:fld>
            <a:endParaRPr lang="en-US"/>
          </a:p>
        </p:txBody>
      </p:sp>
      <p:sp>
        <p:nvSpPr>
          <p:cNvPr id="132098" name="Rectangle 2"/>
          <p:cNvSpPr>
            <a:spLocks noGrp="1" noChangeArrowheads="1"/>
          </p:cNvSpPr>
          <p:nvPr>
            <p:ph type="title"/>
          </p:nvPr>
        </p:nvSpPr>
        <p:spPr/>
        <p:txBody>
          <a:bodyPr/>
          <a:lstStyle/>
          <a:p>
            <a:r>
              <a:rPr lang="en-US" sz="4000">
                <a:solidFill>
                  <a:schemeClr val="hlink"/>
                </a:solidFill>
              </a:rPr>
              <a:t>Modulation </a:t>
            </a:r>
            <a:br>
              <a:rPr lang="en-US" sz="4000">
                <a:solidFill>
                  <a:schemeClr val="hlink"/>
                </a:solidFill>
              </a:rPr>
            </a:br>
            <a:r>
              <a:rPr lang="en-US" sz="1600" b="1">
                <a:solidFill>
                  <a:schemeClr val="hlink"/>
                </a:solidFill>
              </a:rPr>
              <a:t>Modulation</a:t>
            </a:r>
            <a:r>
              <a:rPr lang="en-US" sz="1600" b="1"/>
              <a:t> is a process that causes a shift in the range of frequencies</a:t>
            </a:r>
            <a:br>
              <a:rPr lang="en-US" sz="1600" b="1"/>
            </a:br>
            <a:r>
              <a:rPr lang="en-US" sz="1600" b="1"/>
              <a:t> of a signal.</a:t>
            </a:r>
          </a:p>
        </p:txBody>
      </p:sp>
      <p:sp>
        <p:nvSpPr>
          <p:cNvPr id="132099" name="Rectangle 3"/>
          <p:cNvSpPr>
            <a:spLocks noGrp="1" noChangeArrowheads="1"/>
          </p:cNvSpPr>
          <p:nvPr>
            <p:ph type="body" idx="1"/>
          </p:nvPr>
        </p:nvSpPr>
        <p:spPr/>
        <p:txBody>
          <a:bodyPr/>
          <a:lstStyle/>
          <a:p>
            <a:r>
              <a:rPr lang="en-US" sz="1600"/>
              <a:t>  Normally the frequency range </a:t>
            </a:r>
          </a:p>
          <a:p>
            <a:pPr>
              <a:buFontTx/>
              <a:buNone/>
            </a:pPr>
            <a:r>
              <a:rPr lang="en-US" sz="1600"/>
              <a:t>        of the signal is different from the </a:t>
            </a:r>
          </a:p>
          <a:p>
            <a:pPr>
              <a:buFontTx/>
              <a:buNone/>
            </a:pPr>
            <a:r>
              <a:rPr lang="en-US" sz="1600"/>
              <a:t>        frequency range supported by </a:t>
            </a:r>
          </a:p>
          <a:p>
            <a:pPr>
              <a:buFontTx/>
              <a:buNone/>
            </a:pPr>
            <a:r>
              <a:rPr lang="en-US" sz="1600"/>
              <a:t>        the physical channel </a:t>
            </a:r>
          </a:p>
          <a:p>
            <a:r>
              <a:rPr lang="en-US" sz="1600"/>
              <a:t>a high frequency carrier signal is</a:t>
            </a:r>
          </a:p>
          <a:p>
            <a:pPr>
              <a:buFontTx/>
              <a:buNone/>
            </a:pPr>
            <a:r>
              <a:rPr lang="en-US" sz="1600"/>
              <a:t>        modulated by the data signal</a:t>
            </a:r>
          </a:p>
          <a:p>
            <a:endParaRPr lang="en-US" sz="1600"/>
          </a:p>
          <a:p>
            <a:pPr>
              <a:buFontTx/>
              <a:buNone/>
            </a:pPr>
            <a:r>
              <a:rPr lang="en-US" sz="1600">
                <a:solidFill>
                  <a:schemeClr val="hlink"/>
                </a:solidFill>
              </a:rPr>
              <a:t>•   Two different important kinds </a:t>
            </a:r>
          </a:p>
          <a:p>
            <a:pPr>
              <a:buFontTx/>
              <a:buNone/>
            </a:pPr>
            <a:r>
              <a:rPr lang="en-US" sz="1600">
                <a:solidFill>
                  <a:schemeClr val="hlink"/>
                </a:solidFill>
              </a:rPr>
              <a:t>of modulation:</a:t>
            </a:r>
          </a:p>
          <a:p>
            <a:pPr>
              <a:buFontTx/>
              <a:buNone/>
            </a:pPr>
            <a:r>
              <a:rPr lang="en-US" sz="2000"/>
              <a:t>1) </a:t>
            </a:r>
            <a:r>
              <a:rPr lang="en-US" sz="2000" b="1"/>
              <a:t>Amplitude modulation </a:t>
            </a:r>
            <a:r>
              <a:rPr lang="en-US" sz="2000"/>
              <a:t>(</a:t>
            </a:r>
            <a:r>
              <a:rPr lang="en-US" sz="2000" b="1"/>
              <a:t>AM</a:t>
            </a:r>
            <a:r>
              <a:rPr lang="en-US" sz="2000"/>
              <a:t>)</a:t>
            </a:r>
          </a:p>
          <a:p>
            <a:pPr>
              <a:buFontTx/>
              <a:buNone/>
            </a:pPr>
            <a:r>
              <a:rPr lang="en-US" sz="2000"/>
              <a:t>2) </a:t>
            </a:r>
            <a:r>
              <a:rPr lang="en-US" sz="2000" b="1"/>
              <a:t>Frequency modulation </a:t>
            </a:r>
            <a:r>
              <a:rPr lang="en-US" sz="2000"/>
              <a:t>(</a:t>
            </a:r>
            <a:r>
              <a:rPr lang="en-US" sz="2000" b="1"/>
              <a:t>FM</a:t>
            </a:r>
            <a:r>
              <a:rPr lang="en-US" sz="2000"/>
              <a:t>) </a:t>
            </a:r>
          </a:p>
        </p:txBody>
      </p:sp>
      <p:pic>
        <p:nvPicPr>
          <p:cNvPr id="132100" name="Picture 4"/>
          <p:cNvPicPr>
            <a:picLocks noChangeAspect="1" noChangeArrowheads="1"/>
          </p:cNvPicPr>
          <p:nvPr/>
        </p:nvPicPr>
        <p:blipFill>
          <a:blip r:embed="rId2" cstate="print"/>
          <a:srcRect/>
          <a:stretch>
            <a:fillRect/>
          </a:stretch>
        </p:blipFill>
        <p:spPr bwMode="auto">
          <a:xfrm>
            <a:off x="4495800" y="1371600"/>
            <a:ext cx="4267200" cy="4762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B8B57F4-DBB3-4596-B14D-AC8C4C3EF46F}" type="slidenum">
              <a:rPr lang="en-US"/>
              <a:pPr/>
              <a:t>2</a:t>
            </a:fld>
            <a:endParaRPr lang="en-US"/>
          </a:p>
        </p:txBody>
      </p:sp>
      <p:sp>
        <p:nvSpPr>
          <p:cNvPr id="135170" name="Rectangle 2"/>
          <p:cNvSpPr>
            <a:spLocks noGrp="1" noChangeArrowheads="1"/>
          </p:cNvSpPr>
          <p:nvPr>
            <p:ph type="body" idx="1"/>
          </p:nvPr>
        </p:nvSpPr>
        <p:spPr>
          <a:xfrm>
            <a:off x="381000" y="1143000"/>
            <a:ext cx="8305800" cy="5486400"/>
          </a:xfrm>
          <a:noFill/>
          <a:ln/>
        </p:spPr>
        <p:txBody>
          <a:bodyPr/>
          <a:lstStyle/>
          <a:p>
            <a:pPr>
              <a:lnSpc>
                <a:spcPct val="80000"/>
              </a:lnSpc>
              <a:buFontTx/>
              <a:buNone/>
            </a:pPr>
            <a:r>
              <a:rPr lang="en-US" sz="2000" b="1" dirty="0"/>
              <a:t>Course Objectives</a:t>
            </a:r>
          </a:p>
          <a:p>
            <a:pPr>
              <a:lnSpc>
                <a:spcPct val="80000"/>
              </a:lnSpc>
              <a:buFontTx/>
              <a:buNone/>
            </a:pPr>
            <a:r>
              <a:rPr lang="en-US" sz="2000" dirty="0"/>
              <a:t>	To develop the basic concepts of Analog and Digital Communication systems.</a:t>
            </a:r>
          </a:p>
          <a:p>
            <a:pPr>
              <a:lnSpc>
                <a:spcPct val="80000"/>
              </a:lnSpc>
              <a:buFontTx/>
              <a:buNone/>
            </a:pPr>
            <a:endParaRPr lang="en-US" sz="2000" b="1" dirty="0"/>
          </a:p>
          <a:p>
            <a:pPr>
              <a:lnSpc>
                <a:spcPct val="80000"/>
              </a:lnSpc>
              <a:buFontTx/>
              <a:buNone/>
            </a:pPr>
            <a:r>
              <a:rPr lang="en-US" sz="2000" b="1" dirty="0"/>
              <a:t>Text Book</a:t>
            </a:r>
          </a:p>
          <a:p>
            <a:pPr>
              <a:lnSpc>
                <a:spcPct val="80000"/>
              </a:lnSpc>
            </a:pPr>
            <a:r>
              <a:rPr lang="en-US" sz="2000" dirty="0"/>
              <a:t>Modern Digital And Analog Communication Systems</a:t>
            </a:r>
          </a:p>
          <a:p>
            <a:pPr>
              <a:lnSpc>
                <a:spcPct val="80000"/>
              </a:lnSpc>
              <a:buFontTx/>
              <a:buNone/>
            </a:pPr>
            <a:r>
              <a:rPr lang="en-US" sz="2000" dirty="0"/>
              <a:t>    By B. P </a:t>
            </a:r>
            <a:r>
              <a:rPr lang="en-US" sz="2000" dirty="0" err="1"/>
              <a:t>Lathi</a:t>
            </a:r>
            <a:r>
              <a:rPr lang="en-US" sz="2000" dirty="0"/>
              <a:t>, 3</a:t>
            </a:r>
            <a:r>
              <a:rPr lang="en-US" sz="2000" baseline="30000" dirty="0"/>
              <a:t>rd</a:t>
            </a:r>
            <a:r>
              <a:rPr lang="en-US" sz="2000" dirty="0"/>
              <a:t> Edition </a:t>
            </a:r>
          </a:p>
          <a:p>
            <a:pPr>
              <a:lnSpc>
                <a:spcPct val="80000"/>
              </a:lnSpc>
              <a:buFontTx/>
              <a:buNone/>
            </a:pPr>
            <a:endParaRPr lang="en-US" sz="2000" b="1" dirty="0"/>
          </a:p>
          <a:p>
            <a:pPr>
              <a:lnSpc>
                <a:spcPct val="80000"/>
              </a:lnSpc>
              <a:buFontTx/>
              <a:buNone/>
            </a:pPr>
            <a:r>
              <a:rPr lang="en-US" sz="2000" b="1" dirty="0"/>
              <a:t>Reference books</a:t>
            </a:r>
            <a:endParaRPr lang="en-US" sz="2000" dirty="0"/>
          </a:p>
          <a:p>
            <a:pPr>
              <a:lnSpc>
                <a:spcPct val="80000"/>
              </a:lnSpc>
            </a:pPr>
            <a:r>
              <a:rPr lang="en-US" sz="2000" dirty="0"/>
              <a:t>Digital Communication by </a:t>
            </a:r>
            <a:r>
              <a:rPr lang="en-US" sz="2000" dirty="0" err="1"/>
              <a:t>Sklar</a:t>
            </a:r>
            <a:endParaRPr lang="en-US" sz="2000" dirty="0"/>
          </a:p>
          <a:p>
            <a:pPr>
              <a:lnSpc>
                <a:spcPct val="80000"/>
              </a:lnSpc>
            </a:pPr>
            <a:r>
              <a:rPr lang="en-US" sz="2000" dirty="0"/>
              <a:t>Analog and Digital Communication by Simon </a:t>
            </a:r>
            <a:r>
              <a:rPr lang="en-US" sz="2000" dirty="0" err="1"/>
              <a:t>Haykin</a:t>
            </a:r>
            <a:endParaRPr lang="en-US" sz="2000" b="1" dirty="0"/>
          </a:p>
          <a:p>
            <a:pPr>
              <a:lnSpc>
                <a:spcPct val="80000"/>
              </a:lnSpc>
              <a:buFontTx/>
              <a:buNone/>
            </a:pPr>
            <a:endParaRPr lang="en-US" sz="2000" b="1" dirty="0"/>
          </a:p>
          <a:p>
            <a:pPr>
              <a:lnSpc>
                <a:spcPct val="80000"/>
              </a:lnSpc>
              <a:buFontTx/>
              <a:buNone/>
            </a:pPr>
            <a:r>
              <a:rPr lang="en-US" sz="2000" b="1" dirty="0"/>
              <a:t>Evaluation</a:t>
            </a:r>
          </a:p>
          <a:p>
            <a:pPr>
              <a:lnSpc>
                <a:spcPct val="80000"/>
              </a:lnSpc>
            </a:pPr>
            <a:r>
              <a:rPr lang="en-US" sz="2000" dirty="0"/>
              <a:t>Assignments + Quizzes   	20%</a:t>
            </a:r>
          </a:p>
          <a:p>
            <a:pPr>
              <a:lnSpc>
                <a:spcPct val="80000"/>
              </a:lnSpc>
            </a:pPr>
            <a:r>
              <a:rPr lang="en-US" sz="2000" dirty="0"/>
              <a:t>Mid Term Exam 		30%</a:t>
            </a:r>
          </a:p>
          <a:p>
            <a:pPr>
              <a:lnSpc>
                <a:spcPct val="80000"/>
              </a:lnSpc>
            </a:pPr>
            <a:r>
              <a:rPr lang="en-US" sz="2000" dirty="0"/>
              <a:t>Final Term Exam                    50%</a:t>
            </a:r>
          </a:p>
        </p:txBody>
      </p:sp>
      <p:sp>
        <p:nvSpPr>
          <p:cNvPr id="135171" name="Text Box 3"/>
          <p:cNvSpPr txBox="1">
            <a:spLocks noChangeArrowheads="1"/>
          </p:cNvSpPr>
          <p:nvPr/>
        </p:nvSpPr>
        <p:spPr bwMode="auto">
          <a:xfrm>
            <a:off x="1295400" y="0"/>
            <a:ext cx="6172200" cy="1077218"/>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33CC33"/>
                </a:solidFill>
                <a:effectLst>
                  <a:outerShdw blurRad="38100" dist="38100" dir="2700000" algn="tl">
                    <a:srgbClr val="C0C0C0"/>
                  </a:outerShdw>
                </a:effectLst>
                <a:cs typeface="Arial" charset="0"/>
              </a:rPr>
              <a:t>Analog and Digital Communication System</a:t>
            </a:r>
            <a:r>
              <a:rPr lang="en-US" sz="2800" b="1" dirty="0">
                <a:effectLst>
                  <a:outerShdw blurRad="38100" dist="38100" dir="2700000" algn="tl">
                    <a:srgbClr val="C0C0C0"/>
                  </a:outerShdw>
                </a:effectLst>
                <a:latin typeface="Garamond" pitchFamily="18" charset="0"/>
                <a:cs typeface="Arial" charset="0"/>
              </a:rPr>
              <a:t> </a:t>
            </a:r>
          </a:p>
        </p:txBody>
      </p:sp>
      <p:sp>
        <p:nvSpPr>
          <p:cNvPr id="135172" name="Line 4"/>
          <p:cNvSpPr>
            <a:spLocks noChangeShapeType="1"/>
          </p:cNvSpPr>
          <p:nvPr/>
        </p:nvSpPr>
        <p:spPr bwMode="auto">
          <a:xfrm>
            <a:off x="381000" y="9906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ABA4381-4D8B-43D0-8435-51AAB913D4A7}" type="slidenum">
              <a:rPr lang="en-US"/>
              <a:pPr/>
              <a:t>20</a:t>
            </a:fld>
            <a:endParaRPr lang="en-US"/>
          </a:p>
        </p:txBody>
      </p:sp>
      <p:sp>
        <p:nvSpPr>
          <p:cNvPr id="133122" name="Rectangle 2"/>
          <p:cNvSpPr>
            <a:spLocks noGrp="1" noChangeArrowheads="1"/>
          </p:cNvSpPr>
          <p:nvPr>
            <p:ph type="title"/>
          </p:nvPr>
        </p:nvSpPr>
        <p:spPr/>
        <p:txBody>
          <a:bodyPr/>
          <a:lstStyle/>
          <a:p>
            <a:r>
              <a:rPr lang="en-US" sz="3600" b="1">
                <a:solidFill>
                  <a:schemeClr val="hlink"/>
                </a:solidFill>
              </a:rPr>
              <a:t>Randomness, Redundancy, and Coding</a:t>
            </a:r>
          </a:p>
        </p:txBody>
      </p:sp>
      <p:sp>
        <p:nvSpPr>
          <p:cNvPr id="133123" name="Rectangle 3"/>
          <p:cNvSpPr>
            <a:spLocks noGrp="1" noChangeArrowheads="1"/>
          </p:cNvSpPr>
          <p:nvPr>
            <p:ph type="body" idx="1"/>
          </p:nvPr>
        </p:nvSpPr>
        <p:spPr/>
        <p:txBody>
          <a:bodyPr/>
          <a:lstStyle/>
          <a:p>
            <a:r>
              <a:rPr lang="en-US" sz="1600" b="1" i="1"/>
              <a:t>Randomness</a:t>
            </a:r>
            <a:r>
              <a:rPr lang="en-US" sz="1600"/>
              <a:t> means unpredictability , or uncertainty, of the outcome.</a:t>
            </a:r>
          </a:p>
          <a:p>
            <a:r>
              <a:rPr lang="en-US" sz="1600"/>
              <a:t>If a source had no unpredictability or uncertainty, it would be known beforehand and convey no information.</a:t>
            </a:r>
          </a:p>
          <a:p>
            <a:r>
              <a:rPr lang="en-US" sz="1600"/>
              <a:t>Because of </a:t>
            </a:r>
            <a:r>
              <a:rPr lang="en-US" sz="1600" b="1" i="1"/>
              <a:t>redundancy</a:t>
            </a:r>
            <a:r>
              <a:rPr lang="en-US" sz="1600"/>
              <a:t>, we are able to decode a message accurately despite errors in the received message.</a:t>
            </a:r>
          </a:p>
          <a:p>
            <a:r>
              <a:rPr lang="en-US" sz="1600"/>
              <a:t> </a:t>
            </a:r>
            <a:r>
              <a:rPr lang="en-GB" sz="1800"/>
              <a:t>Binary data can be transmitted using a number of different types of pulses. The choice of a particular pair of pulses to represent the symbols 1 and 0 is called </a:t>
            </a:r>
            <a:r>
              <a:rPr lang="en-GB" sz="1800" b="1" i="1"/>
              <a:t>Line Coding</a:t>
            </a:r>
            <a:r>
              <a:rPr lang="en-US" sz="160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algn="ctr">
              <a:buNone/>
            </a:pPr>
            <a:r>
              <a:rPr lang="en-US" dirty="0"/>
              <a:t>Lecture 2</a:t>
            </a:r>
          </a:p>
        </p:txBody>
      </p:sp>
      <p:sp>
        <p:nvSpPr>
          <p:cNvPr id="4" name="Slide Number Placeholder 3"/>
          <p:cNvSpPr>
            <a:spLocks noGrp="1"/>
          </p:cNvSpPr>
          <p:nvPr>
            <p:ph type="sldNum" sz="quarter" idx="12"/>
          </p:nvPr>
        </p:nvSpPr>
        <p:spPr/>
        <p:txBody>
          <a:bodyPr/>
          <a:lstStyle/>
          <a:p>
            <a:fld id="{B363B15E-942F-4259-ABC6-947E61D33FC5}"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351B932-D329-40E3-B64B-396739216AC1}" type="slidenum">
              <a:rPr lang="en-US"/>
              <a:pPr/>
              <a:t>22</a:t>
            </a:fld>
            <a:endParaRPr lang="en-US"/>
          </a:p>
        </p:txBody>
      </p:sp>
      <p:sp>
        <p:nvSpPr>
          <p:cNvPr id="145410" name="Rectangle 2"/>
          <p:cNvSpPr>
            <a:spLocks noGrp="1" noChangeArrowheads="1"/>
          </p:cNvSpPr>
          <p:nvPr>
            <p:ph type="ctrTitle"/>
          </p:nvPr>
        </p:nvSpPr>
        <p:spPr>
          <a:xfrm>
            <a:off x="838200" y="381000"/>
            <a:ext cx="7543800" cy="762000"/>
          </a:xfrm>
        </p:spPr>
        <p:txBody>
          <a:bodyPr/>
          <a:lstStyle/>
          <a:p>
            <a:r>
              <a:rPr lang="en-US"/>
              <a:t>Chapter-2</a:t>
            </a:r>
          </a:p>
        </p:txBody>
      </p:sp>
      <p:sp>
        <p:nvSpPr>
          <p:cNvPr id="145411" name="Rectangle 3"/>
          <p:cNvSpPr>
            <a:spLocks noGrp="1" noChangeArrowheads="1"/>
          </p:cNvSpPr>
          <p:nvPr>
            <p:ph type="subTitle" idx="1"/>
          </p:nvPr>
        </p:nvSpPr>
        <p:spPr>
          <a:xfrm>
            <a:off x="533400" y="1981200"/>
            <a:ext cx="8305800" cy="4648200"/>
          </a:xfrm>
        </p:spPr>
        <p:txBody>
          <a:bodyPr/>
          <a:lstStyle/>
          <a:p>
            <a:pPr marL="609600" indent="-609600" algn="l">
              <a:lnSpc>
                <a:spcPct val="90000"/>
              </a:lnSpc>
              <a:buFontTx/>
              <a:buChar char="•"/>
            </a:pPr>
            <a:r>
              <a:rPr lang="en-US" sz="2400" dirty="0">
                <a:solidFill>
                  <a:schemeClr val="hlink"/>
                </a:solidFill>
              </a:rPr>
              <a:t>Signals and systems</a:t>
            </a:r>
          </a:p>
          <a:p>
            <a:pPr marL="609600" indent="-609600" algn="l">
              <a:lnSpc>
                <a:spcPct val="90000"/>
              </a:lnSpc>
              <a:buFontTx/>
              <a:buChar char="•"/>
            </a:pPr>
            <a:r>
              <a:rPr lang="en-US" sz="2400" dirty="0">
                <a:solidFill>
                  <a:schemeClr val="hlink"/>
                </a:solidFill>
              </a:rPr>
              <a:t>Size of signal</a:t>
            </a:r>
          </a:p>
          <a:p>
            <a:pPr marL="609600" indent="-609600" algn="l">
              <a:lnSpc>
                <a:spcPct val="90000"/>
              </a:lnSpc>
              <a:buFontTx/>
              <a:buChar char="•"/>
            </a:pPr>
            <a:r>
              <a:rPr lang="en-US" sz="2400" dirty="0">
                <a:solidFill>
                  <a:schemeClr val="hlink"/>
                </a:solidFill>
              </a:rPr>
              <a:t>Classification of signals</a:t>
            </a:r>
          </a:p>
          <a:p>
            <a:pPr marL="609600" indent="-609600" algn="l">
              <a:lnSpc>
                <a:spcPct val="90000"/>
              </a:lnSpc>
              <a:buFontTx/>
              <a:buChar char="•"/>
            </a:pPr>
            <a:r>
              <a:rPr lang="en-US" sz="2400" dirty="0">
                <a:solidFill>
                  <a:schemeClr val="hlink"/>
                </a:solidFill>
              </a:rPr>
              <a:t>Signal operations</a:t>
            </a:r>
          </a:p>
          <a:p>
            <a:pPr marL="609600" indent="-609600" algn="l">
              <a:lnSpc>
                <a:spcPct val="90000"/>
              </a:lnSpc>
              <a:buFontTx/>
              <a:buChar char="•"/>
            </a:pPr>
            <a:r>
              <a:rPr lang="en-US" sz="2400" dirty="0">
                <a:solidFill>
                  <a:schemeClr val="hlink"/>
                </a:solidFill>
              </a:rPr>
              <a:t>The unit impulse function</a:t>
            </a:r>
          </a:p>
          <a:p>
            <a:pPr marL="609600" indent="-609600" algn="l">
              <a:lnSpc>
                <a:spcPct val="90000"/>
              </a:lnSpc>
              <a:buFontTx/>
              <a:buChar char="•"/>
            </a:pPr>
            <a:r>
              <a:rPr lang="en-US" sz="2400" dirty="0">
                <a:solidFill>
                  <a:schemeClr val="hlink"/>
                </a:solidFill>
              </a:rPr>
              <a:t>Correlation</a:t>
            </a:r>
          </a:p>
          <a:p>
            <a:pPr marL="609600" indent="-609600" algn="l">
              <a:lnSpc>
                <a:spcPct val="90000"/>
              </a:lnSpc>
              <a:buFontTx/>
              <a:buChar char="•"/>
            </a:pPr>
            <a:r>
              <a:rPr lang="en-US" sz="2400">
                <a:solidFill>
                  <a:schemeClr val="hlink"/>
                </a:solidFill>
              </a:rPr>
              <a:t>Orthogonal signals</a:t>
            </a:r>
            <a:endParaRPr lang="en-US" sz="2400" dirty="0">
              <a:solidFill>
                <a:schemeClr val="hlink"/>
              </a:solidFill>
            </a:endParaRPr>
          </a:p>
        </p:txBody>
      </p:sp>
      <p:sp>
        <p:nvSpPr>
          <p:cNvPr id="145412" name="Line 4"/>
          <p:cNvSpPr>
            <a:spLocks noChangeShapeType="1"/>
          </p:cNvSpPr>
          <p:nvPr/>
        </p:nvSpPr>
        <p:spPr bwMode="auto">
          <a:xfrm>
            <a:off x="457200" y="10668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9AFE9BC-9F97-4456-B870-1A275621649C}" type="slidenum">
              <a:rPr lang="en-US"/>
              <a:pPr/>
              <a:t>23</a:t>
            </a:fld>
            <a:endParaRPr lang="en-US"/>
          </a:p>
        </p:txBody>
      </p:sp>
      <p:sp>
        <p:nvSpPr>
          <p:cNvPr id="4098" name="Rectangle 2"/>
          <p:cNvSpPr>
            <a:spLocks noGrp="1" noChangeArrowheads="1"/>
          </p:cNvSpPr>
          <p:nvPr>
            <p:ph type="title"/>
          </p:nvPr>
        </p:nvSpPr>
        <p:spPr/>
        <p:txBody>
          <a:bodyPr/>
          <a:lstStyle/>
          <a:p>
            <a:r>
              <a:rPr lang="en-US"/>
              <a:t>Signals and systems </a:t>
            </a:r>
          </a:p>
        </p:txBody>
      </p:sp>
      <p:sp>
        <p:nvSpPr>
          <p:cNvPr id="4099" name="Rectangle 3"/>
          <p:cNvSpPr>
            <a:spLocks noGrp="1" noChangeArrowheads="1"/>
          </p:cNvSpPr>
          <p:nvPr>
            <p:ph type="body" idx="1"/>
          </p:nvPr>
        </p:nvSpPr>
        <p:spPr/>
        <p:txBody>
          <a:bodyPr/>
          <a:lstStyle/>
          <a:p>
            <a:pPr>
              <a:lnSpc>
                <a:spcPct val="90000"/>
              </a:lnSpc>
            </a:pPr>
            <a:r>
              <a:rPr lang="en-US" sz="1800" dirty="0"/>
              <a:t> A </a:t>
            </a:r>
            <a:r>
              <a:rPr lang="en-US" sz="1800" b="1" dirty="0">
                <a:solidFill>
                  <a:schemeClr val="accent2"/>
                </a:solidFill>
              </a:rPr>
              <a:t>signal </a:t>
            </a:r>
            <a:r>
              <a:rPr lang="en-US" sz="1800"/>
              <a:t>is any </a:t>
            </a:r>
            <a:r>
              <a:rPr lang="en-US" sz="1800" dirty="0"/>
              <a:t>time-varying quantity of information or data.</a:t>
            </a:r>
          </a:p>
          <a:p>
            <a:pPr>
              <a:lnSpc>
                <a:spcPct val="90000"/>
              </a:lnSpc>
            </a:pPr>
            <a:endParaRPr lang="en-US" sz="1800" dirty="0"/>
          </a:p>
          <a:p>
            <a:pPr>
              <a:lnSpc>
                <a:spcPct val="90000"/>
              </a:lnSpc>
            </a:pPr>
            <a:r>
              <a:rPr lang="en-US" sz="1800" dirty="0"/>
              <a:t> Here a signal is represented by a function </a:t>
            </a:r>
            <a:r>
              <a:rPr lang="en-US" sz="1800" i="1" dirty="0"/>
              <a:t>g</a:t>
            </a:r>
            <a:r>
              <a:rPr lang="en-US" sz="1800" dirty="0"/>
              <a:t>(</a:t>
            </a:r>
            <a:r>
              <a:rPr lang="en-US" sz="1800" i="1" dirty="0"/>
              <a:t>t</a:t>
            </a:r>
            <a:r>
              <a:rPr lang="en-US" sz="1800" dirty="0"/>
              <a:t>) of the</a:t>
            </a:r>
          </a:p>
          <a:p>
            <a:pPr>
              <a:lnSpc>
                <a:spcPct val="90000"/>
              </a:lnSpc>
            </a:pPr>
            <a:endParaRPr lang="en-US" sz="1800" dirty="0"/>
          </a:p>
          <a:p>
            <a:pPr>
              <a:lnSpc>
                <a:spcPct val="90000"/>
              </a:lnSpc>
            </a:pPr>
            <a:r>
              <a:rPr lang="en-US" sz="1800" dirty="0"/>
              <a:t>independent time variable </a:t>
            </a:r>
            <a:r>
              <a:rPr lang="en-US" sz="1800" i="1" dirty="0"/>
              <a:t>t</a:t>
            </a:r>
            <a:r>
              <a:rPr lang="en-US" sz="1800" dirty="0"/>
              <a:t>. Only one-dimensional signals are considered here.</a:t>
            </a:r>
          </a:p>
          <a:p>
            <a:pPr>
              <a:lnSpc>
                <a:spcPct val="90000"/>
              </a:lnSpc>
            </a:pPr>
            <a:endParaRPr lang="en-US" sz="1800" dirty="0"/>
          </a:p>
          <a:p>
            <a:pPr>
              <a:lnSpc>
                <a:spcPct val="90000"/>
              </a:lnSpc>
            </a:pPr>
            <a:r>
              <a:rPr lang="en-US" sz="1800" dirty="0"/>
              <a:t>Signals are processed by </a:t>
            </a:r>
            <a:r>
              <a:rPr lang="en-US" sz="1800" b="1" dirty="0">
                <a:solidFill>
                  <a:schemeClr val="accent2"/>
                </a:solidFill>
              </a:rPr>
              <a:t>systems</a:t>
            </a:r>
            <a:r>
              <a:rPr lang="en-US" sz="1800" dirty="0">
                <a:solidFill>
                  <a:schemeClr val="accent2"/>
                </a:solidFill>
              </a:rPr>
              <a:t>.</a:t>
            </a:r>
          </a:p>
          <a:p>
            <a:pPr>
              <a:lnSpc>
                <a:spcPct val="90000"/>
              </a:lnSpc>
            </a:pPr>
            <a:endParaRPr lang="en-US" sz="1800" dirty="0">
              <a:solidFill>
                <a:schemeClr val="accent2"/>
              </a:solidFill>
            </a:endParaRPr>
          </a:p>
          <a:p>
            <a:pPr>
              <a:lnSpc>
                <a:spcPct val="90000"/>
              </a:lnSpc>
            </a:pPr>
            <a:r>
              <a:rPr lang="en-US" sz="1800" dirty="0"/>
              <a:t> "</a:t>
            </a:r>
            <a:r>
              <a:rPr lang="en-US" sz="1800" i="1" dirty="0"/>
              <a:t>A system is composed of regularly interacting or interrelating groups of activities/parts which, when taken together, form a</a:t>
            </a:r>
          </a:p>
          <a:p>
            <a:pPr>
              <a:lnSpc>
                <a:spcPct val="90000"/>
              </a:lnSpc>
            </a:pPr>
            <a:r>
              <a:rPr lang="en-US" sz="1800" i="1" dirty="0"/>
              <a:t>new whole.</a:t>
            </a:r>
            <a:r>
              <a:rPr lang="en-US" sz="1800" dirty="0"/>
              <a:t>" (from Wikipedia)</a:t>
            </a:r>
          </a:p>
          <a:p>
            <a:pPr>
              <a:lnSpc>
                <a:spcPct val="90000"/>
              </a:lnSpc>
            </a:pPr>
            <a:endParaRPr lang="en-US" sz="1800" dirty="0"/>
          </a:p>
          <a:p>
            <a:pPr>
              <a:lnSpc>
                <a:spcPct val="90000"/>
              </a:lnSpc>
            </a:pPr>
            <a:r>
              <a:rPr lang="en-US" sz="1800" dirty="0"/>
              <a:t>Here a system is an entity that processes an input signal </a:t>
            </a:r>
            <a:r>
              <a:rPr lang="en-US" sz="1800" i="1" dirty="0"/>
              <a:t>g</a:t>
            </a:r>
            <a:r>
              <a:rPr lang="en-US" sz="1800" dirty="0"/>
              <a:t>(</a:t>
            </a:r>
            <a:r>
              <a:rPr lang="en-US" sz="1800" i="1" dirty="0"/>
              <a:t>t</a:t>
            </a:r>
            <a:r>
              <a:rPr lang="en-US" sz="1800" dirty="0"/>
              <a:t>) to produce a new output signal </a:t>
            </a:r>
            <a:r>
              <a:rPr lang="en-US" sz="1800" i="1" dirty="0"/>
              <a:t>h</a:t>
            </a:r>
            <a:r>
              <a:rPr lang="en-US" sz="1800" dirty="0"/>
              <a:t>(</a:t>
            </a:r>
            <a:r>
              <a:rPr lang="en-US" sz="1800" i="1" dirty="0"/>
              <a:t>t</a:t>
            </a:r>
            <a:r>
              <a:rPr lang="en-US" sz="1800" dirty="0"/>
              <a:t>).</a:t>
            </a:r>
          </a:p>
        </p:txBody>
      </p:sp>
      <p:sp>
        <p:nvSpPr>
          <p:cNvPr id="4100" name="Line 4"/>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99A578FE-959F-478F-885E-8BAD6FC77930}" type="slidenum">
              <a:rPr lang="en-US"/>
              <a:pPr/>
              <a:t>24</a:t>
            </a:fld>
            <a:endParaRPr lang="en-US"/>
          </a:p>
        </p:txBody>
      </p:sp>
      <p:sp>
        <p:nvSpPr>
          <p:cNvPr id="63490" name="Rectangle 2"/>
          <p:cNvSpPr>
            <a:spLocks noGrp="1" noChangeArrowheads="1"/>
          </p:cNvSpPr>
          <p:nvPr>
            <p:ph type="title"/>
          </p:nvPr>
        </p:nvSpPr>
        <p:spPr>
          <a:xfrm>
            <a:off x="457200" y="274638"/>
            <a:ext cx="8229600" cy="944562"/>
          </a:xfrm>
        </p:spPr>
        <p:txBody>
          <a:bodyPr/>
          <a:lstStyle/>
          <a:p>
            <a:r>
              <a:rPr lang="en-US" sz="3200">
                <a:solidFill>
                  <a:schemeClr val="hlink"/>
                </a:solidFill>
              </a:rPr>
              <a:t>Size of Signals</a:t>
            </a:r>
          </a:p>
        </p:txBody>
      </p:sp>
      <p:sp>
        <p:nvSpPr>
          <p:cNvPr id="63491" name="Rectangle 3"/>
          <p:cNvSpPr>
            <a:spLocks noGrp="1" noChangeArrowheads="1"/>
          </p:cNvSpPr>
          <p:nvPr>
            <p:ph type="body" idx="1"/>
          </p:nvPr>
        </p:nvSpPr>
        <p:spPr>
          <a:xfrm>
            <a:off x="990600" y="1981200"/>
            <a:ext cx="7543800" cy="609600"/>
          </a:xfrm>
        </p:spPr>
        <p:txBody>
          <a:bodyPr/>
          <a:lstStyle/>
          <a:p>
            <a:pPr>
              <a:buFontTx/>
              <a:buNone/>
            </a:pPr>
            <a:r>
              <a:rPr lang="en-US" sz="1600">
                <a:cs typeface="Times New Roman" pitchFamily="18" charset="0"/>
              </a:rPr>
              <a:t>The energy Eg of a signal g(t) can be calculated by the formula</a:t>
            </a:r>
            <a:r>
              <a:rPr lang="en-US"/>
              <a:t> </a:t>
            </a:r>
          </a:p>
        </p:txBody>
      </p:sp>
      <p:graphicFrame>
        <p:nvGraphicFramePr>
          <p:cNvPr id="63492" name="Object 4"/>
          <p:cNvGraphicFramePr>
            <a:graphicFrameLocks noChangeAspect="1"/>
          </p:cNvGraphicFramePr>
          <p:nvPr/>
        </p:nvGraphicFramePr>
        <p:xfrm>
          <a:off x="1447800" y="2647950"/>
          <a:ext cx="2057400" cy="857250"/>
        </p:xfrm>
        <a:graphic>
          <a:graphicData uri="http://schemas.openxmlformats.org/presentationml/2006/ole">
            <mc:AlternateContent xmlns:mc="http://schemas.openxmlformats.org/markup-compatibility/2006">
              <mc:Choice xmlns:v="urn:schemas-microsoft-com:vml" Requires="v">
                <p:oleObj spid="_x0000_s63522" name="Bitmap Image" r:id="rId3" imgW="1257476" imgH="523810" progId="PBrush">
                  <p:embed/>
                </p:oleObj>
              </mc:Choice>
              <mc:Fallback>
                <p:oleObj name="Bitmap Image" r:id="rId3" imgW="1257476" imgH="523810"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647950"/>
                        <a:ext cx="2057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3" name="Rectangle 5"/>
          <p:cNvSpPr>
            <a:spLocks noChangeArrowheads="1"/>
          </p:cNvSpPr>
          <p:nvPr/>
        </p:nvSpPr>
        <p:spPr bwMode="auto">
          <a:xfrm>
            <a:off x="1066800" y="3733800"/>
            <a:ext cx="8077200" cy="336550"/>
          </a:xfrm>
          <a:prstGeom prst="rect">
            <a:avLst/>
          </a:prstGeom>
          <a:noFill/>
          <a:ln w="9525">
            <a:noFill/>
            <a:miter lim="800000"/>
            <a:headEnd/>
            <a:tailEnd/>
          </a:ln>
          <a:effectLst/>
        </p:spPr>
        <p:txBody>
          <a:bodyPr>
            <a:spAutoFit/>
          </a:bodyPr>
          <a:lstStyle/>
          <a:p>
            <a:r>
              <a:rPr lang="en-US" sz="1600">
                <a:cs typeface="Times New Roman" pitchFamily="18" charset="0"/>
              </a:rPr>
              <a:t>For complex valued signal g(t) it can be written as </a:t>
            </a:r>
            <a:endParaRPr lang="en-US" sz="1600"/>
          </a:p>
        </p:txBody>
      </p:sp>
      <p:sp>
        <p:nvSpPr>
          <p:cNvPr id="63494" name="Rectangle 6"/>
          <p:cNvSpPr>
            <a:spLocks noChangeArrowheads="1"/>
          </p:cNvSpPr>
          <p:nvPr/>
        </p:nvSpPr>
        <p:spPr bwMode="auto">
          <a:xfrm>
            <a:off x="1371600" y="5410200"/>
            <a:ext cx="2590800" cy="336550"/>
          </a:xfrm>
          <a:prstGeom prst="rect">
            <a:avLst/>
          </a:prstGeom>
          <a:noFill/>
          <a:ln w="9525">
            <a:noFill/>
            <a:miter lim="800000"/>
            <a:headEnd/>
            <a:tailEnd/>
          </a:ln>
          <a:effectLst/>
        </p:spPr>
        <p:txBody>
          <a:bodyPr>
            <a:spAutoFit/>
          </a:bodyPr>
          <a:lstStyle/>
          <a:p>
            <a:r>
              <a:rPr lang="en-US" sz="1600">
                <a:cs typeface="Times New Roman" pitchFamily="18" charset="0"/>
              </a:rPr>
              <a:t>The energy is finite only, if </a:t>
            </a:r>
            <a:endParaRPr lang="en-US" sz="1600"/>
          </a:p>
        </p:txBody>
      </p:sp>
      <p:graphicFrame>
        <p:nvGraphicFramePr>
          <p:cNvPr id="63499" name="Object 11"/>
          <p:cNvGraphicFramePr>
            <a:graphicFrameLocks noChangeAspect="1"/>
          </p:cNvGraphicFramePr>
          <p:nvPr/>
        </p:nvGraphicFramePr>
        <p:xfrm>
          <a:off x="1371600" y="4192588"/>
          <a:ext cx="2438400" cy="912812"/>
        </p:xfrm>
        <a:graphic>
          <a:graphicData uri="http://schemas.openxmlformats.org/presentationml/2006/ole">
            <mc:AlternateContent xmlns:mc="http://schemas.openxmlformats.org/markup-compatibility/2006">
              <mc:Choice xmlns:v="urn:schemas-microsoft-com:vml" Requires="v">
                <p:oleObj spid="_x0000_s63523" name="Bitmap Image" r:id="rId5" imgW="1400000" imgH="523810" progId="PBrush">
                  <p:embed/>
                </p:oleObj>
              </mc:Choice>
              <mc:Fallback>
                <p:oleObj name="Bitmap Image" r:id="rId5" imgW="1400000" imgH="523810" progId="PBrush">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192588"/>
                        <a:ext cx="2438400"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00" name="Object 12"/>
          <p:cNvGraphicFramePr>
            <a:graphicFrameLocks noChangeAspect="1"/>
          </p:cNvGraphicFramePr>
          <p:nvPr/>
        </p:nvGraphicFramePr>
        <p:xfrm>
          <a:off x="1371600" y="5943600"/>
          <a:ext cx="2819400" cy="365125"/>
        </p:xfrm>
        <a:graphic>
          <a:graphicData uri="http://schemas.openxmlformats.org/presentationml/2006/ole">
            <mc:AlternateContent xmlns:mc="http://schemas.openxmlformats.org/markup-compatibility/2006">
              <mc:Choice xmlns:v="urn:schemas-microsoft-com:vml" Requires="v">
                <p:oleObj spid="_x0000_s63524" name="Bitmap Image" r:id="rId7" imgW="1619476" imgH="209524" progId="PBrush">
                  <p:embed/>
                </p:oleObj>
              </mc:Choice>
              <mc:Fallback>
                <p:oleObj name="Bitmap Image" r:id="rId7" imgW="1619476" imgH="209524" progId="PBrush">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943600"/>
                        <a:ext cx="2819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501" name="Text Box 13"/>
          <p:cNvSpPr txBox="1">
            <a:spLocks noChangeArrowheads="1"/>
          </p:cNvSpPr>
          <p:nvPr/>
        </p:nvSpPr>
        <p:spPr bwMode="auto">
          <a:xfrm>
            <a:off x="457200" y="1676400"/>
            <a:ext cx="2057400" cy="457200"/>
          </a:xfrm>
          <a:prstGeom prst="rect">
            <a:avLst/>
          </a:prstGeom>
          <a:noFill/>
          <a:ln w="9525">
            <a:noFill/>
            <a:miter lim="800000"/>
            <a:headEnd/>
            <a:tailEnd/>
          </a:ln>
          <a:effectLst/>
        </p:spPr>
        <p:txBody>
          <a:bodyPr>
            <a:spAutoFit/>
          </a:bodyPr>
          <a:lstStyle/>
          <a:p>
            <a:pPr>
              <a:spcBef>
                <a:spcPct val="50000"/>
              </a:spcBef>
              <a:buFontTx/>
              <a:buChar char="•"/>
            </a:pPr>
            <a:r>
              <a:rPr lang="en-US" sz="2400" b="1"/>
              <a:t>   Energy</a:t>
            </a:r>
          </a:p>
        </p:txBody>
      </p:sp>
      <p:sp>
        <p:nvSpPr>
          <p:cNvPr id="63502" name="Line 14"/>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
        <p:nvSpPr>
          <p:cNvPr id="63503" name="Text Box 15"/>
          <p:cNvSpPr txBox="1">
            <a:spLocks noChangeArrowheads="1"/>
          </p:cNvSpPr>
          <p:nvPr/>
        </p:nvSpPr>
        <p:spPr bwMode="auto">
          <a:xfrm>
            <a:off x="0" y="1447800"/>
            <a:ext cx="8934450" cy="366713"/>
          </a:xfrm>
          <a:prstGeom prst="rect">
            <a:avLst/>
          </a:prstGeom>
          <a:noFill/>
          <a:ln w="9525">
            <a:noFill/>
            <a:miter lim="800000"/>
            <a:headEnd/>
            <a:tailEnd/>
          </a:ln>
          <a:effectLst/>
        </p:spPr>
        <p:txBody>
          <a:bodyPr wrap="none">
            <a:spAutoFit/>
          </a:bodyPr>
          <a:lstStyle/>
          <a:p>
            <a:r>
              <a:rPr lang="en-US"/>
              <a:t>The </a:t>
            </a:r>
            <a:r>
              <a:rPr lang="en-US" b="1" i="1"/>
              <a:t>size</a:t>
            </a:r>
            <a:r>
              <a:rPr lang="en-US"/>
              <a:t> of any entity is a number that indicates the largeness or strength of that entity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63E9A6BF-A794-422E-952B-E07CAA40C002}" type="slidenum">
              <a:rPr lang="en-US"/>
              <a:pPr/>
              <a:t>25</a:t>
            </a:fld>
            <a:endParaRPr lang="en-US"/>
          </a:p>
        </p:txBody>
      </p:sp>
      <p:sp>
        <p:nvSpPr>
          <p:cNvPr id="64514" name="Rectangle 2"/>
          <p:cNvSpPr>
            <a:spLocks noGrp="1" noChangeArrowheads="1"/>
          </p:cNvSpPr>
          <p:nvPr>
            <p:ph type="title"/>
          </p:nvPr>
        </p:nvSpPr>
        <p:spPr/>
        <p:txBody>
          <a:bodyPr/>
          <a:lstStyle/>
          <a:p>
            <a:r>
              <a:rPr lang="en-US" sz="3200">
                <a:solidFill>
                  <a:schemeClr val="hlink"/>
                </a:solidFill>
              </a:rPr>
              <a:t>Size of Signals (cont…)</a:t>
            </a:r>
          </a:p>
        </p:txBody>
      </p:sp>
      <p:sp>
        <p:nvSpPr>
          <p:cNvPr id="64516" name="Rectangle 4"/>
          <p:cNvSpPr>
            <a:spLocks noChangeArrowheads="1"/>
          </p:cNvSpPr>
          <p:nvPr/>
        </p:nvSpPr>
        <p:spPr bwMode="auto">
          <a:xfrm>
            <a:off x="838200" y="2514600"/>
            <a:ext cx="7010400" cy="336550"/>
          </a:xfrm>
          <a:prstGeom prst="rect">
            <a:avLst/>
          </a:prstGeom>
          <a:noFill/>
          <a:ln w="9525">
            <a:noFill/>
            <a:miter lim="800000"/>
            <a:headEnd/>
            <a:tailEnd/>
          </a:ln>
          <a:effectLst/>
        </p:spPr>
        <p:txBody>
          <a:bodyPr>
            <a:spAutoFit/>
          </a:bodyPr>
          <a:lstStyle/>
          <a:p>
            <a:r>
              <a:rPr lang="en-US" sz="1600">
                <a:cs typeface="Times New Roman" pitchFamily="18" charset="0"/>
              </a:rPr>
              <a:t>The power Pg of a signal g(t) can be calculated by the formula</a:t>
            </a:r>
            <a:r>
              <a:rPr lang="en-US" sz="1200">
                <a:cs typeface="Times New Roman" pitchFamily="18" charset="0"/>
              </a:rPr>
              <a:t> </a:t>
            </a:r>
            <a:endParaRPr lang="en-US"/>
          </a:p>
        </p:txBody>
      </p:sp>
      <p:sp>
        <p:nvSpPr>
          <p:cNvPr id="64517" name="Rectangle 5"/>
          <p:cNvSpPr>
            <a:spLocks noChangeArrowheads="1"/>
          </p:cNvSpPr>
          <p:nvPr/>
        </p:nvSpPr>
        <p:spPr bwMode="auto">
          <a:xfrm>
            <a:off x="914400" y="4114800"/>
            <a:ext cx="7696200" cy="336550"/>
          </a:xfrm>
          <a:prstGeom prst="rect">
            <a:avLst/>
          </a:prstGeom>
          <a:noFill/>
          <a:ln w="9525">
            <a:noFill/>
            <a:miter lim="800000"/>
            <a:headEnd/>
            <a:tailEnd/>
          </a:ln>
          <a:effectLst/>
        </p:spPr>
        <p:txBody>
          <a:bodyPr>
            <a:spAutoFit/>
          </a:bodyPr>
          <a:lstStyle/>
          <a:p>
            <a:r>
              <a:rPr lang="en-US" sz="1600">
                <a:cs typeface="Times New Roman" pitchFamily="18" charset="0"/>
              </a:rPr>
              <a:t>For complex valued signal g(t) it can be written as</a:t>
            </a:r>
            <a:r>
              <a:rPr lang="en-US" sz="1600"/>
              <a:t> </a:t>
            </a:r>
          </a:p>
        </p:txBody>
      </p:sp>
      <p:sp>
        <p:nvSpPr>
          <p:cNvPr id="64518" name="Rectangle 6"/>
          <p:cNvSpPr>
            <a:spLocks noChangeArrowheads="1"/>
          </p:cNvSpPr>
          <p:nvPr/>
        </p:nvSpPr>
        <p:spPr bwMode="auto">
          <a:xfrm>
            <a:off x="381000" y="5562600"/>
            <a:ext cx="8153400" cy="581025"/>
          </a:xfrm>
          <a:prstGeom prst="rect">
            <a:avLst/>
          </a:prstGeom>
          <a:noFill/>
          <a:ln w="9525">
            <a:noFill/>
            <a:miter lim="800000"/>
            <a:headEnd/>
            <a:tailEnd/>
          </a:ln>
          <a:effectLst/>
        </p:spPr>
        <p:txBody>
          <a:bodyPr>
            <a:spAutoFit/>
          </a:bodyPr>
          <a:lstStyle/>
          <a:p>
            <a:r>
              <a:rPr lang="en-US" sz="1600">
                <a:cs typeface="Times New Roman" pitchFamily="18" charset="0"/>
              </a:rPr>
              <a:t>The power represents the time average(mean) of the signal amplitude squared. It is finite only if the signal is periodic or has statistical regularity.</a:t>
            </a:r>
            <a:r>
              <a:rPr lang="en-US" sz="1600"/>
              <a:t> </a:t>
            </a:r>
          </a:p>
        </p:txBody>
      </p:sp>
      <p:graphicFrame>
        <p:nvGraphicFramePr>
          <p:cNvPr id="64519" name="Object 7"/>
          <p:cNvGraphicFramePr>
            <a:graphicFrameLocks noChangeAspect="1"/>
          </p:cNvGraphicFramePr>
          <p:nvPr/>
        </p:nvGraphicFramePr>
        <p:xfrm>
          <a:off x="1524000" y="3124200"/>
          <a:ext cx="2590800" cy="793750"/>
        </p:xfrm>
        <a:graphic>
          <a:graphicData uri="http://schemas.openxmlformats.org/presentationml/2006/ole">
            <mc:AlternateContent xmlns:mc="http://schemas.openxmlformats.org/markup-compatibility/2006">
              <mc:Choice xmlns:v="urn:schemas-microsoft-com:vml" Requires="v">
                <p:oleObj spid="_x0000_s64536" name="Bitmap Image" r:id="rId3" imgW="1867161" imgH="571731" progId="PBrush">
                  <p:embed/>
                </p:oleObj>
              </mc:Choice>
              <mc:Fallback>
                <p:oleObj name="Bitmap Image" r:id="rId3" imgW="1867161" imgH="571731" progId="PBrush">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24200"/>
                        <a:ext cx="25908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20" name="Text Box 8"/>
          <p:cNvSpPr txBox="1">
            <a:spLocks noChangeArrowheads="1"/>
          </p:cNvSpPr>
          <p:nvPr/>
        </p:nvSpPr>
        <p:spPr bwMode="auto">
          <a:xfrm>
            <a:off x="533400" y="1905000"/>
            <a:ext cx="2514600" cy="457200"/>
          </a:xfrm>
          <a:prstGeom prst="rect">
            <a:avLst/>
          </a:prstGeom>
          <a:noFill/>
          <a:ln w="9525">
            <a:noFill/>
            <a:miter lim="800000"/>
            <a:headEnd/>
            <a:tailEnd/>
          </a:ln>
          <a:effectLst/>
        </p:spPr>
        <p:txBody>
          <a:bodyPr>
            <a:spAutoFit/>
          </a:bodyPr>
          <a:lstStyle/>
          <a:p>
            <a:pPr>
              <a:spcBef>
                <a:spcPct val="50000"/>
              </a:spcBef>
              <a:buFontTx/>
              <a:buChar char="•"/>
            </a:pPr>
            <a:r>
              <a:rPr lang="en-US" sz="2400" b="1"/>
              <a:t>   Power</a:t>
            </a:r>
          </a:p>
        </p:txBody>
      </p:sp>
      <p:graphicFrame>
        <p:nvGraphicFramePr>
          <p:cNvPr id="64521" name="Object 9"/>
          <p:cNvGraphicFramePr>
            <a:graphicFrameLocks noChangeAspect="1"/>
          </p:cNvGraphicFramePr>
          <p:nvPr/>
        </p:nvGraphicFramePr>
        <p:xfrm>
          <a:off x="1295400" y="4572000"/>
          <a:ext cx="2590800" cy="781050"/>
        </p:xfrm>
        <a:graphic>
          <a:graphicData uri="http://schemas.openxmlformats.org/presentationml/2006/ole">
            <mc:AlternateContent xmlns:mc="http://schemas.openxmlformats.org/markup-compatibility/2006">
              <mc:Choice xmlns:v="urn:schemas-microsoft-com:vml" Requires="v">
                <p:oleObj spid="_x0000_s64537" name="Bitmap Image" r:id="rId5" imgW="1895238" imgH="571731" progId="PBrush">
                  <p:embed/>
                </p:oleObj>
              </mc:Choice>
              <mc:Fallback>
                <p:oleObj name="Bitmap Image" r:id="rId5" imgW="1895238" imgH="571731" progId="PBrush">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5720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22" name="Line 10"/>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675A31E-EC7C-489E-A093-C145386E5EDF}" type="slidenum">
              <a:rPr lang="en-US"/>
              <a:pPr/>
              <a:t>26</a:t>
            </a:fld>
            <a:endParaRPr lang="en-US"/>
          </a:p>
        </p:txBody>
      </p:sp>
      <p:sp>
        <p:nvSpPr>
          <p:cNvPr id="6146" name="Rectangle 2"/>
          <p:cNvSpPr>
            <a:spLocks noGrp="1" noChangeArrowheads="1"/>
          </p:cNvSpPr>
          <p:nvPr>
            <p:ph type="title"/>
          </p:nvPr>
        </p:nvSpPr>
        <p:spPr/>
        <p:txBody>
          <a:bodyPr/>
          <a:lstStyle/>
          <a:p>
            <a:r>
              <a:rPr lang="en-US" sz="3200">
                <a:solidFill>
                  <a:schemeClr val="hlink"/>
                </a:solidFill>
              </a:rPr>
              <a:t>Size of Signals (cont…)</a:t>
            </a:r>
          </a:p>
        </p:txBody>
      </p:sp>
      <p:sp>
        <p:nvSpPr>
          <p:cNvPr id="6147" name="Rectangle 3"/>
          <p:cNvSpPr>
            <a:spLocks noGrp="1" noChangeArrowheads="1"/>
          </p:cNvSpPr>
          <p:nvPr>
            <p:ph type="body" idx="1"/>
          </p:nvPr>
        </p:nvSpPr>
        <p:spPr/>
        <p:txBody>
          <a:bodyPr/>
          <a:lstStyle/>
          <a:p>
            <a:r>
              <a:rPr lang="en-US" sz="1600"/>
              <a:t>Examples for signals with finite energy (a) and finite power (b):</a:t>
            </a:r>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800" i="1"/>
          </a:p>
          <a:p>
            <a:r>
              <a:rPr lang="en-US" sz="1800" i="1"/>
              <a:t>Remark</a:t>
            </a:r>
            <a:r>
              <a:rPr lang="en-US" sz="1800"/>
              <a:t>:</a:t>
            </a:r>
          </a:p>
          <a:p>
            <a:r>
              <a:rPr lang="en-US" sz="1800"/>
              <a:t>The terms energy and power are not used in their conventional sense as electrical energy or power, but only as a measure for the signal size.</a:t>
            </a:r>
          </a:p>
          <a:p>
            <a:endParaRPr lang="en-US" sz="1800"/>
          </a:p>
          <a:p>
            <a:pPr>
              <a:buFontTx/>
              <a:buNone/>
            </a:pPr>
            <a:endParaRPr lang="en-US" sz="1800"/>
          </a:p>
          <a:p>
            <a:endParaRPr lang="en-US" sz="1800"/>
          </a:p>
          <a:p>
            <a:endParaRPr lang="en-US" sz="1800"/>
          </a:p>
        </p:txBody>
      </p:sp>
      <p:pic>
        <p:nvPicPr>
          <p:cNvPr id="6148" name="Picture 4"/>
          <p:cNvPicPr>
            <a:picLocks noChangeAspect="1" noChangeArrowheads="1"/>
          </p:cNvPicPr>
          <p:nvPr/>
        </p:nvPicPr>
        <p:blipFill>
          <a:blip r:embed="rId2" cstate="print"/>
          <a:srcRect/>
          <a:stretch>
            <a:fillRect/>
          </a:stretch>
        </p:blipFill>
        <p:spPr bwMode="auto">
          <a:xfrm>
            <a:off x="609600" y="2209800"/>
            <a:ext cx="6705600" cy="2635250"/>
          </a:xfrm>
          <a:prstGeom prst="rect">
            <a:avLst/>
          </a:prstGeom>
          <a:noFill/>
          <a:ln w="9525">
            <a:noFill/>
            <a:miter lim="800000"/>
            <a:headEnd/>
            <a:tailEnd/>
          </a:ln>
          <a:effectLst/>
        </p:spPr>
      </p:pic>
      <p:sp>
        <p:nvSpPr>
          <p:cNvPr id="6150" name="Line 6"/>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42C42815-8784-4DC8-A522-ABE988414817}" type="slidenum">
              <a:rPr lang="en-US"/>
              <a:pPr/>
              <a:t>27</a:t>
            </a:fld>
            <a:endParaRPr lang="en-US"/>
          </a:p>
        </p:txBody>
      </p:sp>
      <p:sp>
        <p:nvSpPr>
          <p:cNvPr id="54274" name="Rectangle 2"/>
          <p:cNvSpPr>
            <a:spLocks noGrp="1" noChangeArrowheads="1"/>
          </p:cNvSpPr>
          <p:nvPr>
            <p:ph type="title"/>
          </p:nvPr>
        </p:nvSpPr>
        <p:spPr>
          <a:xfrm>
            <a:off x="457200" y="274638"/>
            <a:ext cx="8229600" cy="563562"/>
          </a:xfrm>
        </p:spPr>
        <p:txBody>
          <a:bodyPr/>
          <a:lstStyle/>
          <a:p>
            <a:pPr algn="l"/>
            <a:r>
              <a:rPr lang="en-US">
                <a:solidFill>
                  <a:schemeClr val="hlink"/>
                </a:solidFill>
              </a:rPr>
              <a:t>Example 2.1</a:t>
            </a:r>
            <a:r>
              <a:rPr lang="en-US"/>
              <a:t> Page: 17</a:t>
            </a:r>
          </a:p>
        </p:txBody>
      </p:sp>
      <p:sp>
        <p:nvSpPr>
          <p:cNvPr id="54275" name="Rectangle 3"/>
          <p:cNvSpPr>
            <a:spLocks noGrp="1" noChangeArrowheads="1"/>
          </p:cNvSpPr>
          <p:nvPr>
            <p:ph type="body" idx="1"/>
          </p:nvPr>
        </p:nvSpPr>
        <p:spPr>
          <a:xfrm>
            <a:off x="0" y="1066800"/>
            <a:ext cx="9144000" cy="5791200"/>
          </a:xfrm>
        </p:spPr>
        <p:txBody>
          <a:bodyPr/>
          <a:lstStyle/>
          <a:p>
            <a:r>
              <a:rPr lang="en-US" sz="1800"/>
              <a:t>Determine the suitable measures of the signals given below:</a:t>
            </a:r>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r>
              <a:rPr lang="en-US" sz="1800"/>
              <a:t>The signal (a)           0 as                          Therefore, the suitable measure for this signal is its energy          given by</a:t>
            </a:r>
            <a:r>
              <a:rPr lang="en-US"/>
              <a:t>   </a:t>
            </a:r>
          </a:p>
          <a:p>
            <a:endParaRPr lang="en-US"/>
          </a:p>
          <a:p>
            <a:endParaRPr lang="en-US"/>
          </a:p>
          <a:p>
            <a:r>
              <a:rPr lang="en-US"/>
              <a:t>                         </a:t>
            </a:r>
          </a:p>
        </p:txBody>
      </p:sp>
      <p:graphicFrame>
        <p:nvGraphicFramePr>
          <p:cNvPr id="5427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4356" name="Equation" r:id="rId3" imgW="114120" imgH="215640" progId="Equation.3">
                  <p:embed/>
                </p:oleObj>
              </mc:Choice>
              <mc:Fallback>
                <p:oleObj name="Equation" r:id="rId3"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8" name="Object 6"/>
          <p:cNvGraphicFramePr>
            <a:graphicFrameLocks noChangeAspect="1"/>
          </p:cNvGraphicFramePr>
          <p:nvPr/>
        </p:nvGraphicFramePr>
        <p:xfrm>
          <a:off x="1828800" y="3962400"/>
          <a:ext cx="685800" cy="503238"/>
        </p:xfrm>
        <a:graphic>
          <a:graphicData uri="http://schemas.openxmlformats.org/presentationml/2006/ole">
            <mc:AlternateContent xmlns:mc="http://schemas.openxmlformats.org/markup-compatibility/2006">
              <mc:Choice xmlns:v="urn:schemas-microsoft-com:vml" Requires="v">
                <p:oleObj spid="_x0000_s54357" name="Equation" r:id="rId5" imgW="190440" imgH="139680" progId="Equation.3">
                  <p:embed/>
                </p:oleObj>
              </mc:Choice>
              <mc:Fallback>
                <p:oleObj name="Equation" r:id="rId5" imgW="190440" imgH="1396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962400"/>
                        <a:ext cx="685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8"/>
          <p:cNvSpPr>
            <a:spLocks noChangeArrowheads="1"/>
          </p:cNvSpPr>
          <p:nvPr/>
        </p:nvSpPr>
        <p:spPr bwMode="auto">
          <a:xfrm>
            <a:off x="4471988" y="3300413"/>
            <a:ext cx="9144000" cy="0"/>
          </a:xfrm>
          <a:prstGeom prst="rect">
            <a:avLst/>
          </a:prstGeom>
          <a:noFill/>
          <a:ln w="9525">
            <a:noFill/>
            <a:miter lim="800000"/>
            <a:headEnd/>
            <a:tailEnd/>
          </a:ln>
          <a:effectLst/>
        </p:spPr>
        <p:txBody>
          <a:bodyPr>
            <a:spAutoFit/>
          </a:bodyPr>
          <a:lstStyle/>
          <a:p>
            <a:endParaRPr lang="en-US"/>
          </a:p>
        </p:txBody>
      </p:sp>
      <p:graphicFrame>
        <p:nvGraphicFramePr>
          <p:cNvPr id="54279" name="Object 7"/>
          <p:cNvGraphicFramePr>
            <a:graphicFrameLocks noChangeAspect="1"/>
          </p:cNvGraphicFramePr>
          <p:nvPr/>
        </p:nvGraphicFramePr>
        <p:xfrm>
          <a:off x="2971800" y="3962400"/>
          <a:ext cx="358775" cy="457200"/>
        </p:xfrm>
        <a:graphic>
          <a:graphicData uri="http://schemas.openxmlformats.org/presentationml/2006/ole">
            <mc:AlternateContent xmlns:mc="http://schemas.openxmlformats.org/markup-compatibility/2006">
              <mc:Choice xmlns:v="urn:schemas-microsoft-com:vml" Requires="v">
                <p:oleObj spid="_x0000_s54358" r:id="rId7" imgW="203024" imgH="253780" progId="Equation.3">
                  <p:embed/>
                </p:oleObj>
              </mc:Choice>
              <mc:Fallback>
                <p:oleObj r:id="rId7" imgW="203024" imgH="25378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3962400"/>
                        <a:ext cx="3587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81" name="Object 9"/>
          <p:cNvGraphicFramePr>
            <a:graphicFrameLocks noChangeAspect="1"/>
          </p:cNvGraphicFramePr>
          <p:nvPr/>
        </p:nvGraphicFramePr>
        <p:xfrm>
          <a:off x="3276600" y="3962400"/>
          <a:ext cx="685800" cy="503238"/>
        </p:xfrm>
        <a:graphic>
          <a:graphicData uri="http://schemas.openxmlformats.org/presentationml/2006/ole">
            <mc:AlternateContent xmlns:mc="http://schemas.openxmlformats.org/markup-compatibility/2006">
              <mc:Choice xmlns:v="urn:schemas-microsoft-com:vml" Requires="v">
                <p:oleObj spid="_x0000_s54359" name="Equation" r:id="rId9" imgW="190440" imgH="139680" progId="Equation.3">
                  <p:embed/>
                </p:oleObj>
              </mc:Choice>
              <mc:Fallback>
                <p:oleObj name="Equation" r:id="rId9" imgW="190440" imgH="13968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962400"/>
                        <a:ext cx="685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2" name="Object 10"/>
          <p:cNvGraphicFramePr>
            <a:graphicFrameLocks noChangeAspect="1"/>
          </p:cNvGraphicFramePr>
          <p:nvPr/>
        </p:nvGraphicFramePr>
        <p:xfrm>
          <a:off x="4038600" y="4038600"/>
          <a:ext cx="533400" cy="444500"/>
        </p:xfrm>
        <a:graphic>
          <a:graphicData uri="http://schemas.openxmlformats.org/presentationml/2006/ole">
            <mc:AlternateContent xmlns:mc="http://schemas.openxmlformats.org/markup-compatibility/2006">
              <mc:Choice xmlns:v="urn:schemas-microsoft-com:vml" Requires="v">
                <p:oleObj spid="_x0000_s54360" name="Equation" r:id="rId11" imgW="152280" imgH="126720" progId="Equation.3">
                  <p:embed/>
                </p:oleObj>
              </mc:Choice>
              <mc:Fallback>
                <p:oleObj name="Equation" r:id="rId11" imgW="152280" imgH="12672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4038600"/>
                        <a:ext cx="533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6" name="Rectangle 14"/>
          <p:cNvSpPr>
            <a:spLocks noChangeArrowheads="1"/>
          </p:cNvSpPr>
          <p:nvPr/>
        </p:nvSpPr>
        <p:spPr bwMode="auto">
          <a:xfrm>
            <a:off x="4471988" y="3309938"/>
            <a:ext cx="9144000" cy="0"/>
          </a:xfrm>
          <a:prstGeom prst="rect">
            <a:avLst/>
          </a:prstGeom>
          <a:noFill/>
          <a:ln w="9525">
            <a:noFill/>
            <a:miter lim="800000"/>
            <a:headEnd/>
            <a:tailEnd/>
          </a:ln>
          <a:effectLst/>
        </p:spPr>
        <p:txBody>
          <a:bodyPr>
            <a:spAutoFit/>
          </a:bodyPr>
          <a:lstStyle/>
          <a:p>
            <a:endParaRPr lang="en-US"/>
          </a:p>
        </p:txBody>
      </p:sp>
      <p:graphicFrame>
        <p:nvGraphicFramePr>
          <p:cNvPr id="54285" name="Object 13"/>
          <p:cNvGraphicFramePr>
            <a:graphicFrameLocks noChangeAspect="1"/>
          </p:cNvGraphicFramePr>
          <p:nvPr/>
        </p:nvGraphicFramePr>
        <p:xfrm>
          <a:off x="2438400" y="4419600"/>
          <a:ext cx="384175" cy="457200"/>
        </p:xfrm>
        <a:graphic>
          <a:graphicData uri="http://schemas.openxmlformats.org/presentationml/2006/ole">
            <mc:AlternateContent xmlns:mc="http://schemas.openxmlformats.org/markup-compatibility/2006">
              <mc:Choice xmlns:v="urn:schemas-microsoft-com:vml" Requires="v">
                <p:oleObj spid="_x0000_s54361" r:id="rId13" imgW="203112" imgH="241195" progId="Equation.3">
                  <p:embed/>
                </p:oleObj>
              </mc:Choice>
              <mc:Fallback>
                <p:oleObj r:id="rId13" imgW="203112" imgH="241195" progId="Equation.3">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4419600"/>
                        <a:ext cx="384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87" name="Object 15"/>
          <p:cNvGraphicFramePr>
            <a:graphicFrameLocks noChangeAspect="1"/>
          </p:cNvGraphicFramePr>
          <p:nvPr/>
        </p:nvGraphicFramePr>
        <p:xfrm>
          <a:off x="533400" y="5181600"/>
          <a:ext cx="609600" cy="762000"/>
        </p:xfrm>
        <a:graphic>
          <a:graphicData uri="http://schemas.openxmlformats.org/presentationml/2006/ole">
            <mc:AlternateContent xmlns:mc="http://schemas.openxmlformats.org/markup-compatibility/2006">
              <mc:Choice xmlns:v="urn:schemas-microsoft-com:vml" Requires="v">
                <p:oleObj spid="_x0000_s54362" r:id="rId15" imgW="203112" imgH="241195" progId="Equation.3">
                  <p:embed/>
                </p:oleObj>
              </mc:Choice>
              <mc:Fallback>
                <p:oleObj r:id="rId15" imgW="203112" imgH="241195"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5181600"/>
                        <a:ext cx="609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88" name="Object 16"/>
          <p:cNvGraphicFramePr>
            <a:graphicFrameLocks noChangeAspect="1"/>
          </p:cNvGraphicFramePr>
          <p:nvPr/>
        </p:nvGraphicFramePr>
        <p:xfrm>
          <a:off x="1219200" y="4953000"/>
          <a:ext cx="6781800" cy="1238250"/>
        </p:xfrm>
        <a:graphic>
          <a:graphicData uri="http://schemas.openxmlformats.org/presentationml/2006/ole">
            <mc:AlternateContent xmlns:mc="http://schemas.openxmlformats.org/markup-compatibility/2006">
              <mc:Choice xmlns:v="urn:schemas-microsoft-com:vml" Requires="v">
                <p:oleObj spid="_x0000_s54363" name="Equation" r:id="rId16" imgW="2641320" imgH="482400" progId="Equation.3">
                  <p:embed/>
                </p:oleObj>
              </mc:Choice>
              <mc:Fallback>
                <p:oleObj name="Equation" r:id="rId16" imgW="2641320" imgH="482400" progId="Equation.3">
                  <p:embed/>
                  <p:pic>
                    <p:nvPicPr>
                      <p:cNvPr id="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200" y="4953000"/>
                        <a:ext cx="67818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91" name="Line 19"/>
          <p:cNvSpPr>
            <a:spLocks noChangeShapeType="1"/>
          </p:cNvSpPr>
          <p:nvPr/>
        </p:nvSpPr>
        <p:spPr bwMode="auto">
          <a:xfrm>
            <a:off x="457200" y="990600"/>
            <a:ext cx="8229600" cy="0"/>
          </a:xfrm>
          <a:prstGeom prst="line">
            <a:avLst/>
          </a:prstGeom>
          <a:noFill/>
          <a:ln w="31750">
            <a:solidFill>
              <a:schemeClr val="tx1"/>
            </a:solidFill>
            <a:round/>
            <a:headEnd/>
            <a:tailEnd/>
          </a:ln>
          <a:effectLst/>
        </p:spPr>
        <p:txBody>
          <a:bodyPr/>
          <a:lstStyle/>
          <a:p>
            <a:endParaRPr lang="en-US"/>
          </a:p>
        </p:txBody>
      </p:sp>
      <p:graphicFrame>
        <p:nvGraphicFramePr>
          <p:cNvPr id="54292" name="Object 20"/>
          <p:cNvGraphicFramePr>
            <a:graphicFrameLocks noChangeAspect="1"/>
          </p:cNvGraphicFramePr>
          <p:nvPr/>
        </p:nvGraphicFramePr>
        <p:xfrm>
          <a:off x="1981200" y="1600200"/>
          <a:ext cx="3352800" cy="2286000"/>
        </p:xfrm>
        <a:graphic>
          <a:graphicData uri="http://schemas.openxmlformats.org/presentationml/2006/ole">
            <mc:AlternateContent xmlns:mc="http://schemas.openxmlformats.org/markup-compatibility/2006">
              <mc:Choice xmlns:v="urn:schemas-microsoft-com:vml" Requires="v">
                <p:oleObj spid="_x0000_s54364" name="Bitmap Image" r:id="rId18" imgW="3352381" imgH="2285714" progId="PBrush">
                  <p:embed/>
                </p:oleObj>
              </mc:Choice>
              <mc:Fallback>
                <p:oleObj name="Bitmap Image" r:id="rId18" imgW="3352381" imgH="2285714" progId="PBrush">
                  <p:embed/>
                  <p:pic>
                    <p:nvPicPr>
                      <p:cNvPr id="0" name="Picture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81200" y="1600200"/>
                        <a:ext cx="3352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C7CDDEA3-C06B-488E-99FD-40615C3E5178}" type="slidenum">
              <a:rPr lang="en-US"/>
              <a:pPr/>
              <a:t>28</a:t>
            </a:fld>
            <a:endParaRPr lang="en-US"/>
          </a:p>
        </p:txBody>
      </p:sp>
      <p:sp>
        <p:nvSpPr>
          <p:cNvPr id="66562" name="Rectangle 2"/>
          <p:cNvSpPr>
            <a:spLocks noGrp="1" noChangeArrowheads="1"/>
          </p:cNvSpPr>
          <p:nvPr>
            <p:ph type="title"/>
          </p:nvPr>
        </p:nvSpPr>
        <p:spPr>
          <a:xfrm>
            <a:off x="457200" y="274638"/>
            <a:ext cx="8229600" cy="792162"/>
          </a:xfrm>
        </p:spPr>
        <p:txBody>
          <a:bodyPr/>
          <a:lstStyle/>
          <a:p>
            <a:r>
              <a:rPr lang="en-US">
                <a:solidFill>
                  <a:schemeClr val="hlink"/>
                </a:solidFill>
              </a:rPr>
              <a:t>Example 2.1</a:t>
            </a:r>
            <a:r>
              <a:rPr lang="en-US"/>
              <a:t> Page: 17 (Cont.)</a:t>
            </a:r>
          </a:p>
        </p:txBody>
      </p:sp>
      <p:graphicFrame>
        <p:nvGraphicFramePr>
          <p:cNvPr id="66564" name="Object 4"/>
          <p:cNvGraphicFramePr>
            <a:graphicFrameLocks noGrp="1" noChangeAspect="1"/>
          </p:cNvGraphicFramePr>
          <p:nvPr>
            <p:ph type="body" idx="1"/>
          </p:nvPr>
        </p:nvGraphicFramePr>
        <p:xfrm>
          <a:off x="0" y="2971800"/>
          <a:ext cx="9144000" cy="3886200"/>
        </p:xfrm>
        <a:graphic>
          <a:graphicData uri="http://schemas.openxmlformats.org/presentationml/2006/ole">
            <mc:AlternateContent xmlns:mc="http://schemas.openxmlformats.org/markup-compatibility/2006">
              <mc:Choice xmlns:v="urn:schemas-microsoft-com:vml" Requires="v">
                <p:oleObj spid="_x0000_s66615" name="Bitmap Image" r:id="rId3" imgW="4095238" imgH="2362530" progId="PBrush">
                  <p:embed/>
                </p:oleObj>
              </mc:Choice>
              <mc:Fallback>
                <p:oleObj name="Bitmap Image" r:id="rId3" imgW="4095238" imgH="2362530"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71800"/>
                        <a:ext cx="91440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6" name="Text Box 6"/>
          <p:cNvSpPr txBox="1">
            <a:spLocks noChangeArrowheads="1"/>
          </p:cNvSpPr>
          <p:nvPr/>
        </p:nvSpPr>
        <p:spPr bwMode="auto">
          <a:xfrm>
            <a:off x="0" y="1255713"/>
            <a:ext cx="9144000" cy="641350"/>
          </a:xfrm>
          <a:prstGeom prst="rect">
            <a:avLst/>
          </a:prstGeom>
          <a:noFill/>
          <a:ln w="9525">
            <a:noFill/>
            <a:miter lim="800000"/>
            <a:headEnd/>
            <a:tailEnd/>
          </a:ln>
          <a:effectLst/>
        </p:spPr>
        <p:txBody>
          <a:bodyPr>
            <a:spAutoFit/>
          </a:bodyPr>
          <a:lstStyle/>
          <a:p>
            <a:r>
              <a:rPr lang="en-US"/>
              <a:t>The signal in the fig. Below does not ---</a:t>
            </a:r>
            <a:r>
              <a:rPr lang="en-US">
                <a:sym typeface="Wingdings" pitchFamily="2" charset="2"/>
              </a:rPr>
              <a:t> to 0 as t          . However it is periodic, therefore its </a:t>
            </a:r>
            <a:r>
              <a:rPr lang="en-US" b="1" i="1">
                <a:sym typeface="Wingdings" pitchFamily="2" charset="2"/>
              </a:rPr>
              <a:t>power</a:t>
            </a:r>
            <a:r>
              <a:rPr lang="en-US">
                <a:sym typeface="Wingdings" pitchFamily="2" charset="2"/>
              </a:rPr>
              <a:t> exits.                               </a:t>
            </a:r>
            <a:endParaRPr lang="en-US"/>
          </a:p>
        </p:txBody>
      </p:sp>
      <p:graphicFrame>
        <p:nvGraphicFramePr>
          <p:cNvPr id="66567"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6616" name="Equation" r:id="rId5" imgW="114120" imgH="215640" progId="Equation.3">
                  <p:embed/>
                </p:oleObj>
              </mc:Choice>
              <mc:Fallback>
                <p:oleObj name="Equation" r:id="rId5" imgW="114120" imgH="2156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8" name="Object 8"/>
          <p:cNvGraphicFramePr>
            <a:graphicFrameLocks noChangeAspect="1"/>
          </p:cNvGraphicFramePr>
          <p:nvPr/>
        </p:nvGraphicFramePr>
        <p:xfrm>
          <a:off x="5486400" y="1219200"/>
          <a:ext cx="533400" cy="444500"/>
        </p:xfrm>
        <a:graphic>
          <a:graphicData uri="http://schemas.openxmlformats.org/presentationml/2006/ole">
            <mc:AlternateContent xmlns:mc="http://schemas.openxmlformats.org/markup-compatibility/2006">
              <mc:Choice xmlns:v="urn:schemas-microsoft-com:vml" Requires="v">
                <p:oleObj spid="_x0000_s66617" name="Equation" r:id="rId7" imgW="152280" imgH="126720" progId="Equation.3">
                  <p:embed/>
                </p:oleObj>
              </mc:Choice>
              <mc:Fallback>
                <p:oleObj name="Equation" r:id="rId7" imgW="152280" imgH="12672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1219200"/>
                        <a:ext cx="533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70" name="Object 10"/>
          <p:cNvGraphicFramePr>
            <a:graphicFrameLocks noChangeAspect="1"/>
          </p:cNvGraphicFramePr>
          <p:nvPr/>
        </p:nvGraphicFramePr>
        <p:xfrm>
          <a:off x="381000" y="2057400"/>
          <a:ext cx="2590800" cy="793750"/>
        </p:xfrm>
        <a:graphic>
          <a:graphicData uri="http://schemas.openxmlformats.org/presentationml/2006/ole">
            <mc:AlternateContent xmlns:mc="http://schemas.openxmlformats.org/markup-compatibility/2006">
              <mc:Choice xmlns:v="urn:schemas-microsoft-com:vml" Requires="v">
                <p:oleObj spid="_x0000_s66618" name="Bitmap Image" r:id="rId9" imgW="1867161" imgH="571731" progId="PBrush">
                  <p:embed/>
                </p:oleObj>
              </mc:Choice>
              <mc:Fallback>
                <p:oleObj name="Bitmap Image" r:id="rId9" imgW="1867161" imgH="571731" progId="PBrush">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2057400"/>
                        <a:ext cx="25908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71" name="Object 11"/>
          <p:cNvGraphicFramePr>
            <a:graphicFrameLocks noChangeAspect="1"/>
          </p:cNvGraphicFramePr>
          <p:nvPr/>
        </p:nvGraphicFramePr>
        <p:xfrm>
          <a:off x="3276600" y="1676400"/>
          <a:ext cx="4419600" cy="1222375"/>
        </p:xfrm>
        <a:graphic>
          <a:graphicData uri="http://schemas.openxmlformats.org/presentationml/2006/ole">
            <mc:AlternateContent xmlns:mc="http://schemas.openxmlformats.org/markup-compatibility/2006">
              <mc:Choice xmlns:v="urn:schemas-microsoft-com:vml" Requires="v">
                <p:oleObj spid="_x0000_s66619" name="Bitmap Image" r:id="rId11" imgW="3134162" imgH="866896" progId="PBrush">
                  <p:embed/>
                </p:oleObj>
              </mc:Choice>
              <mc:Fallback>
                <p:oleObj name="Bitmap Image" r:id="rId11" imgW="3134162" imgH="866896" progId="PBrush">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1676400"/>
                        <a:ext cx="441960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72" name="Object 12"/>
          <p:cNvGraphicFramePr>
            <a:graphicFrameLocks noChangeAspect="1"/>
          </p:cNvGraphicFramePr>
          <p:nvPr/>
        </p:nvGraphicFramePr>
        <p:xfrm>
          <a:off x="2819400" y="2209800"/>
          <a:ext cx="457200" cy="388938"/>
        </p:xfrm>
        <a:graphic>
          <a:graphicData uri="http://schemas.openxmlformats.org/presentationml/2006/ole">
            <mc:AlternateContent xmlns:mc="http://schemas.openxmlformats.org/markup-compatibility/2006">
              <mc:Choice xmlns:v="urn:schemas-microsoft-com:vml" Requires="v">
                <p:oleObj spid="_x0000_s66620" name="Bitmap Image" r:id="rId13" imgW="190426" imgH="161990" progId="PBrush">
                  <p:embed/>
                </p:oleObj>
              </mc:Choice>
              <mc:Fallback>
                <p:oleObj name="Bitmap Image" r:id="rId13" imgW="190426" imgH="161990" progId="PBrush">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2209800"/>
                        <a:ext cx="4572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241F4519-9E95-4F4D-AC0B-5C684B42250B}" type="slidenum">
              <a:rPr lang="en-US"/>
              <a:pPr/>
              <a:t>29</a:t>
            </a:fld>
            <a:endParaRPr lang="en-US"/>
          </a:p>
        </p:txBody>
      </p:sp>
      <p:sp>
        <p:nvSpPr>
          <p:cNvPr id="57346" name="Rectangle 2"/>
          <p:cNvSpPr>
            <a:spLocks noGrp="1" noChangeArrowheads="1"/>
          </p:cNvSpPr>
          <p:nvPr>
            <p:ph type="title"/>
          </p:nvPr>
        </p:nvSpPr>
        <p:spPr/>
        <p:txBody>
          <a:bodyPr/>
          <a:lstStyle/>
          <a:p>
            <a:r>
              <a:rPr lang="en-US">
                <a:solidFill>
                  <a:schemeClr val="accent2"/>
                </a:solidFill>
              </a:rPr>
              <a:t>Example 2.2 </a:t>
            </a:r>
            <a:r>
              <a:rPr lang="en-US" sz="2400">
                <a:solidFill>
                  <a:schemeClr val="accent2"/>
                </a:solidFill>
              </a:rPr>
              <a:t>page-18</a:t>
            </a:r>
            <a:r>
              <a:rPr lang="en-US">
                <a:solidFill>
                  <a:schemeClr val="accent2"/>
                </a:solidFill>
              </a:rPr>
              <a:t> </a:t>
            </a:r>
          </a:p>
        </p:txBody>
      </p:sp>
      <p:sp>
        <p:nvSpPr>
          <p:cNvPr id="57349" name="Line 5"/>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graphicFrame>
        <p:nvGraphicFramePr>
          <p:cNvPr id="57351" name="Object 7"/>
          <p:cNvGraphicFramePr>
            <a:graphicFrameLocks noChangeAspect="1"/>
          </p:cNvGraphicFramePr>
          <p:nvPr>
            <p:extLst>
              <p:ext uri="{D42A27DB-BD31-4B8C-83A1-F6EECF244321}">
                <p14:modId xmlns:p14="http://schemas.microsoft.com/office/powerpoint/2010/main" val="3966538950"/>
              </p:ext>
            </p:extLst>
          </p:nvPr>
        </p:nvGraphicFramePr>
        <p:xfrm>
          <a:off x="762000" y="1524000"/>
          <a:ext cx="8077200" cy="1404938"/>
        </p:xfrm>
        <a:graphic>
          <a:graphicData uri="http://schemas.openxmlformats.org/presentationml/2006/ole">
            <mc:AlternateContent xmlns:mc="http://schemas.openxmlformats.org/markup-compatibility/2006">
              <mc:Choice xmlns:v="urn:schemas-microsoft-com:vml" Requires="v">
                <p:oleObj spid="_x0000_s57393" name="Bitmap Image" r:id="rId3" imgW="4819048" imgH="838095" progId="PBrush">
                  <p:embed/>
                </p:oleObj>
              </mc:Choice>
              <mc:Fallback>
                <p:oleObj name="Bitmap Image" r:id="rId3" imgW="4819048" imgH="838095" progId="PBrush">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8077200"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2" name="Text Box 8"/>
          <p:cNvSpPr txBox="1">
            <a:spLocks noChangeArrowheads="1"/>
          </p:cNvSpPr>
          <p:nvPr/>
        </p:nvSpPr>
        <p:spPr bwMode="auto">
          <a:xfrm>
            <a:off x="0" y="3276600"/>
            <a:ext cx="493713" cy="396875"/>
          </a:xfrm>
          <a:prstGeom prst="rect">
            <a:avLst/>
          </a:prstGeom>
          <a:noFill/>
          <a:ln w="9525">
            <a:noFill/>
            <a:miter lim="800000"/>
            <a:headEnd/>
            <a:tailEnd/>
          </a:ln>
          <a:effectLst/>
        </p:spPr>
        <p:txBody>
          <a:bodyPr wrap="none">
            <a:spAutoFit/>
          </a:bodyPr>
          <a:lstStyle/>
          <a:p>
            <a:r>
              <a:rPr lang="en-US" sz="2000"/>
              <a:t>(a)</a:t>
            </a:r>
          </a:p>
        </p:txBody>
      </p:sp>
      <p:graphicFrame>
        <p:nvGraphicFramePr>
          <p:cNvPr id="57354" name="Object 10"/>
          <p:cNvGraphicFramePr>
            <a:graphicFrameLocks noChangeAspect="1"/>
          </p:cNvGraphicFramePr>
          <p:nvPr/>
        </p:nvGraphicFramePr>
        <p:xfrm>
          <a:off x="990600" y="4330700"/>
          <a:ext cx="5791200" cy="850900"/>
        </p:xfrm>
        <a:graphic>
          <a:graphicData uri="http://schemas.openxmlformats.org/presentationml/2006/ole">
            <mc:AlternateContent xmlns:mc="http://schemas.openxmlformats.org/markup-compatibility/2006">
              <mc:Choice xmlns:v="urn:schemas-microsoft-com:vml" Requires="v">
                <p:oleObj spid="_x0000_s57394" name="Bitmap Image" r:id="rId5" imgW="4086795" imgH="600159" progId="PBrush">
                  <p:embed/>
                </p:oleObj>
              </mc:Choice>
              <mc:Fallback>
                <p:oleObj name="Bitmap Image" r:id="rId5" imgW="4086795" imgH="600159" progId="PBrush">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330700"/>
                        <a:ext cx="57912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5" name="Object 11"/>
          <p:cNvGraphicFramePr>
            <a:graphicFrameLocks noChangeAspect="1"/>
          </p:cNvGraphicFramePr>
          <p:nvPr/>
        </p:nvGraphicFramePr>
        <p:xfrm>
          <a:off x="1219200" y="5389563"/>
          <a:ext cx="2743200" cy="1011237"/>
        </p:xfrm>
        <a:graphic>
          <a:graphicData uri="http://schemas.openxmlformats.org/presentationml/2006/ole">
            <mc:AlternateContent xmlns:mc="http://schemas.openxmlformats.org/markup-compatibility/2006">
              <mc:Choice xmlns:v="urn:schemas-microsoft-com:vml" Requires="v">
                <p:oleObj spid="_x0000_s57395" name="Bitmap Image" r:id="rId7" imgW="1809524" imgH="666667" progId="PBrush">
                  <p:embed/>
                </p:oleObj>
              </mc:Choice>
              <mc:Fallback>
                <p:oleObj name="Bitmap Image" r:id="rId7" imgW="1809524" imgH="666667" progId="PBrush">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5389563"/>
                        <a:ext cx="2743200"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6" name="Object 12"/>
          <p:cNvGraphicFramePr>
            <a:graphicFrameLocks noChangeAspect="1"/>
          </p:cNvGraphicFramePr>
          <p:nvPr/>
        </p:nvGraphicFramePr>
        <p:xfrm>
          <a:off x="4114800" y="5334000"/>
          <a:ext cx="4876800" cy="1004888"/>
        </p:xfrm>
        <a:graphic>
          <a:graphicData uri="http://schemas.openxmlformats.org/presentationml/2006/ole">
            <mc:AlternateContent xmlns:mc="http://schemas.openxmlformats.org/markup-compatibility/2006">
              <mc:Choice xmlns:v="urn:schemas-microsoft-com:vml" Requires="v">
                <p:oleObj spid="_x0000_s57396" r:id="rId9" imgW="3238952" imgH="666667" progId="PBrush">
                  <p:embed/>
                </p:oleObj>
              </mc:Choice>
              <mc:Fallback>
                <p:oleObj r:id="rId9" imgW="3238952" imgH="666667" progId="PBrush">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334000"/>
                        <a:ext cx="4876800" cy="1004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7" name="Object 13"/>
          <p:cNvGraphicFramePr>
            <a:graphicFrameLocks noChangeAspect="1"/>
          </p:cNvGraphicFramePr>
          <p:nvPr>
            <p:extLst>
              <p:ext uri="{D42A27DB-BD31-4B8C-83A1-F6EECF244321}">
                <p14:modId xmlns:p14="http://schemas.microsoft.com/office/powerpoint/2010/main" val="3960159968"/>
              </p:ext>
            </p:extLst>
          </p:nvPr>
        </p:nvGraphicFramePr>
        <p:xfrm>
          <a:off x="838200" y="3124200"/>
          <a:ext cx="5486400" cy="1006475"/>
        </p:xfrm>
        <a:graphic>
          <a:graphicData uri="http://schemas.openxmlformats.org/presentationml/2006/ole">
            <mc:AlternateContent xmlns:mc="http://schemas.openxmlformats.org/markup-compatibility/2006">
              <mc:Choice xmlns:v="urn:schemas-microsoft-com:vml" Requires="v">
                <p:oleObj spid="_x0000_s57397" name="Bitmap Image" r:id="rId11" imgW="3324240" imgH="609480" progId="Paint.Picture">
                  <p:embed/>
                </p:oleObj>
              </mc:Choice>
              <mc:Fallback>
                <p:oleObj name="Bitmap Image" r:id="rId11" imgW="3324240" imgH="609480" progId="Paint.Picture">
                  <p:embed/>
                  <p:pic>
                    <p:nvPicPr>
                      <p:cNvPr id="0" name="Picture 13"/>
                      <p:cNvPicPr>
                        <a:picLocks noChangeAspect="1" noChangeArrowheads="1"/>
                      </p:cNvPicPr>
                      <p:nvPr/>
                    </p:nvPicPr>
                    <p:blipFill>
                      <a:blip r:embed="rId12"/>
                      <a:srcRect/>
                      <a:stretch>
                        <a:fillRect/>
                      </a:stretch>
                    </p:blipFill>
                    <p:spPr bwMode="auto">
                      <a:xfrm>
                        <a:off x="838200" y="3124200"/>
                        <a:ext cx="5486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EF7655C-A83D-4011-AC3B-A0B527391839}" type="slidenum">
              <a:rPr lang="en-US"/>
              <a:pPr/>
              <a:t>3</a:t>
            </a:fld>
            <a:endParaRPr lang="en-US"/>
          </a:p>
        </p:txBody>
      </p:sp>
      <p:sp>
        <p:nvSpPr>
          <p:cNvPr id="137218" name="Rectangle 2"/>
          <p:cNvSpPr>
            <a:spLocks noGrp="1" noChangeArrowheads="1"/>
          </p:cNvSpPr>
          <p:nvPr>
            <p:ph type="body" idx="1"/>
          </p:nvPr>
        </p:nvSpPr>
        <p:spPr/>
        <p:txBody>
          <a:bodyPr/>
          <a:lstStyle/>
          <a:p>
            <a:r>
              <a:rPr lang="en-US"/>
              <a:t>1.	</a:t>
            </a:r>
            <a:r>
              <a:rPr lang="en-US">
                <a:solidFill>
                  <a:srgbClr val="FF0066"/>
                </a:solidFill>
              </a:rPr>
              <a:t>Communication systems</a:t>
            </a:r>
          </a:p>
          <a:p>
            <a:r>
              <a:rPr lang="en-US"/>
              <a:t>2.	</a:t>
            </a:r>
            <a:r>
              <a:rPr lang="en-US">
                <a:solidFill>
                  <a:srgbClr val="3366FF"/>
                </a:solidFill>
              </a:rPr>
              <a:t>Analog versus digital communication</a:t>
            </a:r>
          </a:p>
          <a:p>
            <a:r>
              <a:rPr lang="en-US"/>
              <a:t>3.	Modulation</a:t>
            </a:r>
          </a:p>
          <a:p>
            <a:endParaRPr lang="en-US"/>
          </a:p>
        </p:txBody>
      </p:sp>
      <p:sp>
        <p:nvSpPr>
          <p:cNvPr id="137219" name="Rectangle 3"/>
          <p:cNvSpPr>
            <a:spLocks noGrp="1" noChangeArrowheads="1"/>
          </p:cNvSpPr>
          <p:nvPr>
            <p:ph type="title"/>
          </p:nvPr>
        </p:nvSpPr>
        <p:spPr/>
        <p:txBody>
          <a:bodyPr/>
          <a:lstStyle/>
          <a:p>
            <a:pPr algn="l"/>
            <a:r>
              <a:rPr lang="en-US" b="1"/>
              <a:t>Chapter 1</a:t>
            </a:r>
            <a:r>
              <a:rPr lang="en-US"/>
              <a:t>     </a:t>
            </a:r>
            <a:r>
              <a:rPr lang="en-US" sz="4000">
                <a:solidFill>
                  <a:srgbClr val="33CC33"/>
                </a:solidFill>
              </a:rPr>
              <a:t>Overview</a:t>
            </a:r>
          </a:p>
        </p:txBody>
      </p:sp>
      <p:sp>
        <p:nvSpPr>
          <p:cNvPr id="137220" name="Line 4"/>
          <p:cNvSpPr>
            <a:spLocks noChangeShapeType="1"/>
          </p:cNvSpPr>
          <p:nvPr/>
        </p:nvSpPr>
        <p:spPr bwMode="auto">
          <a:xfrm>
            <a:off x="381000" y="11430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2B0529BC-D736-4FD5-9648-5F222A1ED0C3}" type="slidenum">
              <a:rPr lang="en-US"/>
              <a:pPr/>
              <a:t>30</a:t>
            </a:fld>
            <a:endParaRPr lang="en-US"/>
          </a:p>
        </p:txBody>
      </p:sp>
      <p:sp>
        <p:nvSpPr>
          <p:cNvPr id="58370" name="Rectangle 2"/>
          <p:cNvSpPr>
            <a:spLocks noGrp="1" noChangeArrowheads="1"/>
          </p:cNvSpPr>
          <p:nvPr>
            <p:ph type="title"/>
          </p:nvPr>
        </p:nvSpPr>
        <p:spPr/>
        <p:txBody>
          <a:bodyPr/>
          <a:lstStyle/>
          <a:p>
            <a:r>
              <a:rPr lang="en-US">
                <a:solidFill>
                  <a:schemeClr val="accent2"/>
                </a:solidFill>
              </a:rPr>
              <a:t>Example 2.2 </a:t>
            </a:r>
            <a:r>
              <a:rPr lang="en-US" sz="2400">
                <a:solidFill>
                  <a:schemeClr val="accent2"/>
                </a:solidFill>
              </a:rPr>
              <a:t>(cont…)</a:t>
            </a:r>
          </a:p>
        </p:txBody>
      </p:sp>
      <p:sp>
        <p:nvSpPr>
          <p:cNvPr id="58372"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graphicFrame>
        <p:nvGraphicFramePr>
          <p:cNvPr id="58373" name="Object 5"/>
          <p:cNvGraphicFramePr>
            <a:graphicFrameLocks noChangeAspect="1"/>
          </p:cNvGraphicFramePr>
          <p:nvPr/>
        </p:nvGraphicFramePr>
        <p:xfrm>
          <a:off x="457200" y="1676400"/>
          <a:ext cx="2743200" cy="1011238"/>
        </p:xfrm>
        <a:graphic>
          <a:graphicData uri="http://schemas.openxmlformats.org/presentationml/2006/ole">
            <mc:AlternateContent xmlns:mc="http://schemas.openxmlformats.org/markup-compatibility/2006">
              <mc:Choice xmlns:v="urn:schemas-microsoft-com:vml" Requires="v">
                <p:oleObj spid="_x0000_s58441" name="Bitmap Image" r:id="rId3" imgW="1809524" imgH="666667" progId="PBrush">
                  <p:embed/>
                </p:oleObj>
              </mc:Choice>
              <mc:Fallback>
                <p:oleObj name="Bitmap Image" r:id="rId3" imgW="1809524" imgH="666667"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27432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4" name="Object 6"/>
          <p:cNvGraphicFramePr>
            <a:graphicFrameLocks noChangeAspect="1"/>
          </p:cNvGraphicFramePr>
          <p:nvPr/>
        </p:nvGraphicFramePr>
        <p:xfrm>
          <a:off x="3810000" y="1600200"/>
          <a:ext cx="4876800" cy="1004888"/>
        </p:xfrm>
        <a:graphic>
          <a:graphicData uri="http://schemas.openxmlformats.org/presentationml/2006/ole">
            <mc:AlternateContent xmlns:mc="http://schemas.openxmlformats.org/markup-compatibility/2006">
              <mc:Choice xmlns:v="urn:schemas-microsoft-com:vml" Requires="v">
                <p:oleObj spid="_x0000_s58442" r:id="rId5" imgW="3238952" imgH="666667" progId="PBrush">
                  <p:embed/>
                </p:oleObj>
              </mc:Choice>
              <mc:Fallback>
                <p:oleObj r:id="rId5" imgW="3238952" imgH="666667" progId="PBrush">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600200"/>
                        <a:ext cx="4876800" cy="1004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5" name="Object 7"/>
          <p:cNvGraphicFramePr>
            <a:graphicFrameLocks noChangeAspect="1"/>
          </p:cNvGraphicFramePr>
          <p:nvPr/>
        </p:nvGraphicFramePr>
        <p:xfrm>
          <a:off x="1497013" y="2667000"/>
          <a:ext cx="636587" cy="1371600"/>
        </p:xfrm>
        <a:graphic>
          <a:graphicData uri="http://schemas.openxmlformats.org/presentationml/2006/ole">
            <mc:AlternateContent xmlns:mc="http://schemas.openxmlformats.org/markup-compatibility/2006">
              <mc:Choice xmlns:v="urn:schemas-microsoft-com:vml" Requires="v">
                <p:oleObj spid="_x0000_s58443" r:id="rId7" imgW="343039" imgH="1152381" progId="PBrush">
                  <p:embed/>
                </p:oleObj>
              </mc:Choice>
              <mc:Fallback>
                <p:oleObj r:id="rId7" imgW="343039" imgH="1152381" progId="PBrush">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7013" y="2667000"/>
                        <a:ext cx="636587"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6" name="Object 8"/>
          <p:cNvGraphicFramePr>
            <a:graphicFrameLocks noChangeAspect="1"/>
          </p:cNvGraphicFramePr>
          <p:nvPr/>
        </p:nvGraphicFramePr>
        <p:xfrm flipH="1">
          <a:off x="5943600" y="2819400"/>
          <a:ext cx="582613" cy="1066800"/>
        </p:xfrm>
        <a:graphic>
          <a:graphicData uri="http://schemas.openxmlformats.org/presentationml/2006/ole">
            <mc:AlternateContent xmlns:mc="http://schemas.openxmlformats.org/markup-compatibility/2006">
              <mc:Choice xmlns:v="urn:schemas-microsoft-com:vml" Requires="v">
                <p:oleObj spid="_x0000_s58444" name="Bitmap Image" r:id="rId9" imgW="133192" imgH="762106" progId="PBrush">
                  <p:embed/>
                </p:oleObj>
              </mc:Choice>
              <mc:Fallback>
                <p:oleObj name="Bitmap Image" r:id="rId9" imgW="133192" imgH="762106" progId="PBrush">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5943600" y="2819400"/>
                        <a:ext cx="58261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8" name="Text Box 10"/>
          <p:cNvSpPr txBox="1">
            <a:spLocks noChangeArrowheads="1"/>
          </p:cNvSpPr>
          <p:nvPr/>
        </p:nvSpPr>
        <p:spPr bwMode="auto">
          <a:xfrm>
            <a:off x="685800" y="4800600"/>
            <a:ext cx="7391400" cy="1054100"/>
          </a:xfrm>
          <a:prstGeom prst="rect">
            <a:avLst/>
          </a:prstGeom>
          <a:noFill/>
          <a:ln w="9525">
            <a:noFill/>
            <a:miter lim="800000"/>
            <a:headEnd/>
            <a:tailEnd/>
          </a:ln>
          <a:effectLst/>
        </p:spPr>
        <p:txBody>
          <a:bodyPr>
            <a:spAutoFit/>
          </a:bodyPr>
          <a:lstStyle/>
          <a:p>
            <a:pPr>
              <a:spcBef>
                <a:spcPct val="50000"/>
              </a:spcBef>
            </a:pPr>
            <a:r>
              <a:rPr lang="en-US"/>
              <a:t>Remarks:</a:t>
            </a:r>
          </a:p>
          <a:p>
            <a:pPr>
              <a:spcBef>
                <a:spcPct val="50000"/>
              </a:spcBef>
            </a:pPr>
            <a:r>
              <a:rPr lang="en-US"/>
              <a:t>          A sinosoid of amplitude C has power of         regardless of its frequency                           and phase     .</a:t>
            </a:r>
          </a:p>
        </p:txBody>
      </p:sp>
      <p:sp>
        <p:nvSpPr>
          <p:cNvPr id="58386" name="Rectangle 18"/>
          <p:cNvSpPr>
            <a:spLocks noChangeArrowheads="1"/>
          </p:cNvSpPr>
          <p:nvPr/>
        </p:nvSpPr>
        <p:spPr bwMode="auto">
          <a:xfrm>
            <a:off x="4400550" y="3162300"/>
            <a:ext cx="9144000" cy="0"/>
          </a:xfrm>
          <a:prstGeom prst="rect">
            <a:avLst/>
          </a:prstGeom>
          <a:noFill/>
          <a:ln w="9525">
            <a:noFill/>
            <a:miter lim="800000"/>
            <a:headEnd/>
            <a:tailEnd/>
          </a:ln>
          <a:effectLst/>
        </p:spPr>
        <p:txBody>
          <a:bodyPr>
            <a:spAutoFit/>
          </a:bodyPr>
          <a:lstStyle/>
          <a:p>
            <a:endParaRPr lang="en-US"/>
          </a:p>
        </p:txBody>
      </p:sp>
      <p:graphicFrame>
        <p:nvGraphicFramePr>
          <p:cNvPr id="58389" name="Object 21"/>
          <p:cNvGraphicFramePr>
            <a:graphicFrameLocks noChangeAspect="1"/>
          </p:cNvGraphicFramePr>
          <p:nvPr/>
        </p:nvGraphicFramePr>
        <p:xfrm>
          <a:off x="1828800" y="5562600"/>
          <a:ext cx="1600200" cy="339725"/>
        </p:xfrm>
        <a:graphic>
          <a:graphicData uri="http://schemas.openxmlformats.org/presentationml/2006/ole">
            <mc:AlternateContent xmlns:mc="http://schemas.openxmlformats.org/markup-compatibility/2006">
              <mc:Choice xmlns:v="urn:schemas-microsoft-com:vml" Requires="v">
                <p:oleObj spid="_x0000_s58445" name="Bitmap Image" r:id="rId11" imgW="895238" imgH="190426" progId="PBrush">
                  <p:embed/>
                </p:oleObj>
              </mc:Choice>
              <mc:Fallback>
                <p:oleObj name="Bitmap Image" r:id="rId11" imgW="895238" imgH="190426" progId="PBrush">
                  <p:embed/>
                  <p:pic>
                    <p:nvPicPr>
                      <p:cNvPr id="0"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5562600"/>
                        <a:ext cx="16002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90" name="Object 22"/>
          <p:cNvGraphicFramePr>
            <a:graphicFrameLocks noChangeAspect="1"/>
          </p:cNvGraphicFramePr>
          <p:nvPr/>
        </p:nvGraphicFramePr>
        <p:xfrm>
          <a:off x="4629150" y="5638800"/>
          <a:ext cx="171450" cy="180975"/>
        </p:xfrm>
        <a:graphic>
          <a:graphicData uri="http://schemas.openxmlformats.org/presentationml/2006/ole">
            <mc:AlternateContent xmlns:mc="http://schemas.openxmlformats.org/markup-compatibility/2006">
              <mc:Choice xmlns:v="urn:schemas-microsoft-com:vml" Requires="v">
                <p:oleObj spid="_x0000_s58446" name="Bitmap Image" r:id="rId13" imgW="171338" imgH="181096" progId="PBrush">
                  <p:embed/>
                </p:oleObj>
              </mc:Choice>
              <mc:Fallback>
                <p:oleObj name="Bitmap Image" r:id="rId13" imgW="171338" imgH="181096" progId="PBrush">
                  <p:embed/>
                  <p:pic>
                    <p:nvPicPr>
                      <p:cNvPr id="0"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29150" y="5638800"/>
                        <a:ext cx="1714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92" name="Rectangle 24"/>
          <p:cNvSpPr>
            <a:spLocks noChangeArrowheads="1"/>
          </p:cNvSpPr>
          <p:nvPr/>
        </p:nvSpPr>
        <p:spPr bwMode="auto">
          <a:xfrm>
            <a:off x="4400550" y="3162300"/>
            <a:ext cx="9144000" cy="0"/>
          </a:xfrm>
          <a:prstGeom prst="rect">
            <a:avLst/>
          </a:prstGeom>
          <a:noFill/>
          <a:ln w="9525">
            <a:noFill/>
            <a:miter lim="800000"/>
            <a:headEnd/>
            <a:tailEnd/>
          </a:ln>
          <a:effectLst/>
        </p:spPr>
        <p:txBody>
          <a:bodyPr>
            <a:spAutoFit/>
          </a:bodyPr>
          <a:lstStyle/>
          <a:p>
            <a:endParaRPr lang="en-US"/>
          </a:p>
        </p:txBody>
      </p:sp>
      <p:graphicFrame>
        <p:nvGraphicFramePr>
          <p:cNvPr id="58391" name="Object 23"/>
          <p:cNvGraphicFramePr>
            <a:graphicFrameLocks noChangeAspect="1"/>
          </p:cNvGraphicFramePr>
          <p:nvPr/>
        </p:nvGraphicFramePr>
        <p:xfrm>
          <a:off x="5486400" y="5105400"/>
          <a:ext cx="441325" cy="685800"/>
        </p:xfrm>
        <a:graphic>
          <a:graphicData uri="http://schemas.openxmlformats.org/presentationml/2006/ole">
            <mc:AlternateContent xmlns:mc="http://schemas.openxmlformats.org/markup-compatibility/2006">
              <mc:Choice xmlns:v="urn:schemas-microsoft-com:vml" Requires="v">
                <p:oleObj spid="_x0000_s58447" r:id="rId15" imgW="343039" imgH="533474" progId="PBrush">
                  <p:embed/>
                </p:oleObj>
              </mc:Choice>
              <mc:Fallback>
                <p:oleObj r:id="rId15" imgW="343039" imgH="533474" progId="PBrush">
                  <p:embed/>
                  <p:pic>
                    <p:nvPicPr>
                      <p:cNvPr id="0"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6400" y="5105400"/>
                        <a:ext cx="4413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2460A0BF-E19A-47B9-A8F9-786AAD4D3E84}" type="slidenum">
              <a:rPr lang="en-US"/>
              <a:pPr/>
              <a:t>31</a:t>
            </a:fld>
            <a:endParaRPr lang="en-US"/>
          </a:p>
        </p:txBody>
      </p:sp>
      <p:sp>
        <p:nvSpPr>
          <p:cNvPr id="59394" name="Rectangle 2"/>
          <p:cNvSpPr>
            <a:spLocks noGrp="1" noChangeArrowheads="1"/>
          </p:cNvSpPr>
          <p:nvPr>
            <p:ph type="title"/>
          </p:nvPr>
        </p:nvSpPr>
        <p:spPr/>
        <p:txBody>
          <a:bodyPr/>
          <a:lstStyle/>
          <a:p>
            <a:r>
              <a:rPr lang="en-US">
                <a:solidFill>
                  <a:schemeClr val="accent2"/>
                </a:solidFill>
              </a:rPr>
              <a:t>Example 2.2 </a:t>
            </a:r>
            <a:r>
              <a:rPr lang="en-US" sz="2400">
                <a:solidFill>
                  <a:schemeClr val="accent2"/>
                </a:solidFill>
              </a:rPr>
              <a:t>(cont…)</a:t>
            </a:r>
          </a:p>
        </p:txBody>
      </p:sp>
      <p:sp>
        <p:nvSpPr>
          <p:cNvPr id="59396"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graphicFrame>
        <p:nvGraphicFramePr>
          <p:cNvPr id="59408" name="Object 16"/>
          <p:cNvGraphicFramePr>
            <a:graphicFrameLocks noChangeAspect="1"/>
          </p:cNvGraphicFramePr>
          <p:nvPr/>
        </p:nvGraphicFramePr>
        <p:xfrm>
          <a:off x="457200" y="1600200"/>
          <a:ext cx="6972300" cy="315913"/>
        </p:xfrm>
        <a:graphic>
          <a:graphicData uri="http://schemas.openxmlformats.org/presentationml/2006/ole">
            <mc:AlternateContent xmlns:mc="http://schemas.openxmlformats.org/markup-compatibility/2006">
              <mc:Choice xmlns:v="urn:schemas-microsoft-com:vml" Requires="v">
                <p:oleObj spid="_x0000_s59451" name="Bitmap Image" r:id="rId3" imgW="5257143" imgH="237969" progId="PBrush">
                  <p:embed/>
                </p:oleObj>
              </mc:Choice>
              <mc:Fallback>
                <p:oleObj name="Bitmap Image" r:id="rId3" imgW="5257143" imgH="237969" progId="PBrush">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69723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10" name="Object 18"/>
          <p:cNvGraphicFramePr>
            <a:graphicFrameLocks noChangeAspect="1"/>
          </p:cNvGraphicFramePr>
          <p:nvPr/>
        </p:nvGraphicFramePr>
        <p:xfrm>
          <a:off x="381000" y="2209800"/>
          <a:ext cx="7391400" cy="984250"/>
        </p:xfrm>
        <a:graphic>
          <a:graphicData uri="http://schemas.openxmlformats.org/presentationml/2006/ole">
            <mc:AlternateContent xmlns:mc="http://schemas.openxmlformats.org/markup-compatibility/2006">
              <mc:Choice xmlns:v="urn:schemas-microsoft-com:vml" Requires="v">
                <p:oleObj spid="_x0000_s59452" name="Bitmap Image" r:id="rId5" imgW="4866667" imgH="647619" progId="PBrush">
                  <p:embed/>
                </p:oleObj>
              </mc:Choice>
              <mc:Fallback>
                <p:oleObj name="Bitmap Image" r:id="rId5" imgW="4866667" imgH="647619" progId="PBrush">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09800"/>
                        <a:ext cx="73914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11" name="Object 19"/>
          <p:cNvGraphicFramePr>
            <a:graphicFrameLocks noChangeAspect="1"/>
          </p:cNvGraphicFramePr>
          <p:nvPr/>
        </p:nvGraphicFramePr>
        <p:xfrm>
          <a:off x="914400" y="3200400"/>
          <a:ext cx="4495800" cy="984250"/>
        </p:xfrm>
        <a:graphic>
          <a:graphicData uri="http://schemas.openxmlformats.org/presentationml/2006/ole">
            <mc:AlternateContent xmlns:mc="http://schemas.openxmlformats.org/markup-compatibility/2006">
              <mc:Choice xmlns:v="urn:schemas-microsoft-com:vml" Requires="v">
                <p:oleObj spid="_x0000_s59453" name="Bitmap Image" r:id="rId7" imgW="3048426" imgH="666667" progId="PBrush">
                  <p:embed/>
                </p:oleObj>
              </mc:Choice>
              <mc:Fallback>
                <p:oleObj name="Bitmap Image" r:id="rId7" imgW="3048426" imgH="666667" progId="PBrush">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200400"/>
                        <a:ext cx="44958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12" name="Object 20"/>
          <p:cNvGraphicFramePr>
            <a:graphicFrameLocks noChangeAspect="1"/>
          </p:cNvGraphicFramePr>
          <p:nvPr/>
        </p:nvGraphicFramePr>
        <p:xfrm>
          <a:off x="914400" y="4267200"/>
          <a:ext cx="4495800" cy="935038"/>
        </p:xfrm>
        <a:graphic>
          <a:graphicData uri="http://schemas.openxmlformats.org/presentationml/2006/ole">
            <mc:AlternateContent xmlns:mc="http://schemas.openxmlformats.org/markup-compatibility/2006">
              <mc:Choice xmlns:v="urn:schemas-microsoft-com:vml" Requires="v">
                <p:oleObj spid="_x0000_s59454" name="Bitmap Image" r:id="rId9" imgW="3161905" imgH="657317" progId="PBrush">
                  <p:embed/>
                </p:oleObj>
              </mc:Choice>
              <mc:Fallback>
                <p:oleObj name="Bitmap Image" r:id="rId9" imgW="3161905" imgH="657317" progId="PBrush">
                  <p:embed/>
                  <p:pic>
                    <p:nvPicPr>
                      <p:cNvPr id="0"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4267200"/>
                        <a:ext cx="44958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15" name="Object 23"/>
          <p:cNvGraphicFramePr>
            <a:graphicFrameLocks noChangeAspect="1"/>
          </p:cNvGraphicFramePr>
          <p:nvPr/>
        </p:nvGraphicFramePr>
        <p:xfrm>
          <a:off x="990600" y="5486400"/>
          <a:ext cx="6096000" cy="879475"/>
        </p:xfrm>
        <a:graphic>
          <a:graphicData uri="http://schemas.openxmlformats.org/presentationml/2006/ole">
            <mc:AlternateContent xmlns:mc="http://schemas.openxmlformats.org/markup-compatibility/2006">
              <mc:Choice xmlns:v="urn:schemas-microsoft-com:vml" Requires="v">
                <p:oleObj spid="_x0000_s59455" name="Bitmap Image" r:id="rId11" imgW="4161905" imgH="600159" progId="PBrush">
                  <p:embed/>
                </p:oleObj>
              </mc:Choice>
              <mc:Fallback>
                <p:oleObj name="Bitmap Image" r:id="rId11" imgW="4161905" imgH="600159" progId="PBrush">
                  <p:embed/>
                  <p:pic>
                    <p:nvPicPr>
                      <p:cNvPr id="0"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5486400"/>
                        <a:ext cx="609600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72DF153D-6B3F-4822-B70F-107185A8F356}" type="slidenum">
              <a:rPr lang="en-US"/>
              <a:pPr/>
              <a:t>32</a:t>
            </a:fld>
            <a:endParaRPr lang="en-US"/>
          </a:p>
        </p:txBody>
      </p:sp>
      <p:sp>
        <p:nvSpPr>
          <p:cNvPr id="60418" name="Rectangle 2"/>
          <p:cNvSpPr>
            <a:spLocks noGrp="1" noChangeArrowheads="1"/>
          </p:cNvSpPr>
          <p:nvPr>
            <p:ph type="title"/>
          </p:nvPr>
        </p:nvSpPr>
        <p:spPr/>
        <p:txBody>
          <a:bodyPr/>
          <a:lstStyle/>
          <a:p>
            <a:r>
              <a:rPr lang="en-US">
                <a:solidFill>
                  <a:schemeClr val="accent2"/>
                </a:solidFill>
              </a:rPr>
              <a:t>Example 2.2 </a:t>
            </a:r>
            <a:r>
              <a:rPr lang="en-US" sz="2400">
                <a:solidFill>
                  <a:schemeClr val="accent2"/>
                </a:solidFill>
              </a:rPr>
              <a:t>(cont…)</a:t>
            </a:r>
          </a:p>
        </p:txBody>
      </p:sp>
      <p:sp>
        <p:nvSpPr>
          <p:cNvPr id="60420"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graphicFrame>
        <p:nvGraphicFramePr>
          <p:cNvPr id="60421" name="Object 5"/>
          <p:cNvGraphicFramePr>
            <a:graphicFrameLocks noChangeAspect="1"/>
          </p:cNvGraphicFramePr>
          <p:nvPr/>
        </p:nvGraphicFramePr>
        <p:xfrm>
          <a:off x="1219200" y="1524000"/>
          <a:ext cx="2743200" cy="1290638"/>
        </p:xfrm>
        <a:graphic>
          <a:graphicData uri="http://schemas.openxmlformats.org/presentationml/2006/ole">
            <mc:AlternateContent xmlns:mc="http://schemas.openxmlformats.org/markup-compatibility/2006">
              <mc:Choice xmlns:v="urn:schemas-microsoft-com:vml" Requires="v">
                <p:oleObj spid="_x0000_s60458" name="Bitmap Image" r:id="rId3" imgW="1457143" imgH="685714" progId="PBrush">
                  <p:embed/>
                </p:oleObj>
              </mc:Choice>
              <mc:Fallback>
                <p:oleObj name="Bitmap Image" r:id="rId3" imgW="1457143" imgH="685714"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4000"/>
                        <a:ext cx="2743200"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2" name="Object 6"/>
          <p:cNvGraphicFramePr>
            <a:graphicFrameLocks noChangeAspect="1"/>
          </p:cNvGraphicFramePr>
          <p:nvPr/>
        </p:nvGraphicFramePr>
        <p:xfrm>
          <a:off x="914400" y="2895600"/>
          <a:ext cx="3429000" cy="863600"/>
        </p:xfrm>
        <a:graphic>
          <a:graphicData uri="http://schemas.openxmlformats.org/presentationml/2006/ole">
            <mc:AlternateContent xmlns:mc="http://schemas.openxmlformats.org/markup-compatibility/2006">
              <mc:Choice xmlns:v="urn:schemas-microsoft-com:vml" Requires="v">
                <p:oleObj spid="_x0000_s60459" name="Bitmap Image" r:id="rId5" imgW="2534004" imgH="638264" progId="PBrush">
                  <p:embed/>
                </p:oleObj>
              </mc:Choice>
              <mc:Fallback>
                <p:oleObj name="Bitmap Image" r:id="rId5" imgW="2534004" imgH="638264" progId="PBrush">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95600"/>
                        <a:ext cx="3429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4" name="Rectangle 8"/>
          <p:cNvSpPr>
            <a:spLocks noChangeArrowheads="1"/>
          </p:cNvSpPr>
          <p:nvPr/>
        </p:nvSpPr>
        <p:spPr bwMode="auto">
          <a:xfrm>
            <a:off x="3543300" y="3143250"/>
            <a:ext cx="9144000" cy="0"/>
          </a:xfrm>
          <a:prstGeom prst="rect">
            <a:avLst/>
          </a:prstGeom>
          <a:noFill/>
          <a:ln w="9525">
            <a:noFill/>
            <a:miter lim="800000"/>
            <a:headEnd/>
            <a:tailEnd/>
          </a:ln>
          <a:effectLst/>
        </p:spPr>
        <p:txBody>
          <a:bodyPr>
            <a:spAutoFit/>
          </a:bodyPr>
          <a:lstStyle/>
          <a:p>
            <a:endParaRPr lang="en-US"/>
          </a:p>
        </p:txBody>
      </p:sp>
      <p:sp>
        <p:nvSpPr>
          <p:cNvPr id="60426" name="Rectangle 10"/>
          <p:cNvSpPr>
            <a:spLocks noChangeArrowheads="1"/>
          </p:cNvSpPr>
          <p:nvPr/>
        </p:nvSpPr>
        <p:spPr bwMode="auto">
          <a:xfrm>
            <a:off x="4090988" y="3143250"/>
            <a:ext cx="9144000" cy="0"/>
          </a:xfrm>
          <a:prstGeom prst="rect">
            <a:avLst/>
          </a:prstGeom>
          <a:noFill/>
          <a:ln w="9525">
            <a:noFill/>
            <a:miter lim="800000"/>
            <a:headEnd/>
            <a:tailEnd/>
          </a:ln>
          <a:effectLst/>
        </p:spPr>
        <p:txBody>
          <a:bodyPr>
            <a:spAutoFit/>
          </a:bodyPr>
          <a:lstStyle/>
          <a:p>
            <a:endParaRPr lang="en-US"/>
          </a:p>
        </p:txBody>
      </p:sp>
      <p:graphicFrame>
        <p:nvGraphicFramePr>
          <p:cNvPr id="60427" name="Object 11"/>
          <p:cNvGraphicFramePr>
            <a:graphicFrameLocks noChangeAspect="1"/>
          </p:cNvGraphicFramePr>
          <p:nvPr/>
        </p:nvGraphicFramePr>
        <p:xfrm>
          <a:off x="685800" y="4648200"/>
          <a:ext cx="6096000" cy="868363"/>
        </p:xfrm>
        <a:graphic>
          <a:graphicData uri="http://schemas.openxmlformats.org/presentationml/2006/ole">
            <mc:AlternateContent xmlns:mc="http://schemas.openxmlformats.org/markup-compatibility/2006">
              <mc:Choice xmlns:v="urn:schemas-microsoft-com:vml" Requires="v">
                <p:oleObj spid="_x0000_s60460" name="Bitmap Image" r:id="rId7" imgW="3476190" imgH="495369" progId="PBrush">
                  <p:embed/>
                </p:oleObj>
              </mc:Choice>
              <mc:Fallback>
                <p:oleObj name="Bitmap Image" r:id="rId7" imgW="3476190" imgH="495369" progId="PBrush">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648200"/>
                        <a:ext cx="60960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9" name="Object 13"/>
          <p:cNvGraphicFramePr>
            <a:graphicFrameLocks noChangeAspect="1"/>
          </p:cNvGraphicFramePr>
          <p:nvPr/>
        </p:nvGraphicFramePr>
        <p:xfrm>
          <a:off x="1143000" y="5638800"/>
          <a:ext cx="2667000" cy="798513"/>
        </p:xfrm>
        <a:graphic>
          <a:graphicData uri="http://schemas.openxmlformats.org/presentationml/2006/ole">
            <mc:AlternateContent xmlns:mc="http://schemas.openxmlformats.org/markup-compatibility/2006">
              <mc:Choice xmlns:v="urn:schemas-microsoft-com:vml" Requires="v">
                <p:oleObj spid="_x0000_s60461" name="Bitmap Image" r:id="rId9" imgW="1781424" imgH="533474" progId="PBrush">
                  <p:embed/>
                </p:oleObj>
              </mc:Choice>
              <mc:Fallback>
                <p:oleObj name="Bitmap Image" r:id="rId9" imgW="1781424" imgH="533474" progId="PBrush">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638800"/>
                        <a:ext cx="26670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30" name="Text Box 14"/>
          <p:cNvSpPr txBox="1">
            <a:spLocks noChangeArrowheads="1"/>
          </p:cNvSpPr>
          <p:nvPr/>
        </p:nvSpPr>
        <p:spPr bwMode="auto">
          <a:xfrm>
            <a:off x="0" y="3810000"/>
            <a:ext cx="8534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0431" name="Text Box 15"/>
          <p:cNvSpPr txBox="1">
            <a:spLocks noChangeArrowheads="1"/>
          </p:cNvSpPr>
          <p:nvPr/>
        </p:nvSpPr>
        <p:spPr bwMode="auto">
          <a:xfrm>
            <a:off x="0" y="4114800"/>
            <a:ext cx="8972550" cy="366713"/>
          </a:xfrm>
          <a:prstGeom prst="rect">
            <a:avLst/>
          </a:prstGeom>
          <a:noFill/>
          <a:ln w="9525">
            <a:noFill/>
            <a:miter lim="800000"/>
            <a:headEnd/>
            <a:tailEnd/>
          </a:ln>
          <a:effectLst/>
        </p:spPr>
        <p:txBody>
          <a:bodyPr wrap="none">
            <a:spAutoFit/>
          </a:bodyPr>
          <a:lstStyle/>
          <a:p>
            <a:r>
              <a:rPr lang="en-US"/>
              <a:t>We can extent this result to a sum of any number of sinusoids with distinct frequencies.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F76F6C9E-3D37-4E68-94A0-60B0D22CEFB6}" type="slidenum">
              <a:rPr lang="en-US"/>
              <a:pPr/>
              <a:t>33</a:t>
            </a:fld>
            <a:endParaRPr lang="en-US"/>
          </a:p>
        </p:txBody>
      </p:sp>
      <p:sp>
        <p:nvSpPr>
          <p:cNvPr id="61442" name="Rectangle 2"/>
          <p:cNvSpPr>
            <a:spLocks noGrp="1" noChangeArrowheads="1"/>
          </p:cNvSpPr>
          <p:nvPr>
            <p:ph type="title"/>
          </p:nvPr>
        </p:nvSpPr>
        <p:spPr/>
        <p:txBody>
          <a:bodyPr/>
          <a:lstStyle/>
          <a:p>
            <a:r>
              <a:rPr lang="en-US">
                <a:solidFill>
                  <a:schemeClr val="accent2"/>
                </a:solidFill>
              </a:rPr>
              <a:t>Example 2.2 </a:t>
            </a:r>
            <a:r>
              <a:rPr lang="en-US" sz="2400">
                <a:solidFill>
                  <a:schemeClr val="accent2"/>
                </a:solidFill>
              </a:rPr>
              <a:t>(cont…)</a:t>
            </a:r>
          </a:p>
        </p:txBody>
      </p:sp>
      <p:sp>
        <p:nvSpPr>
          <p:cNvPr id="61444"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graphicFrame>
        <p:nvGraphicFramePr>
          <p:cNvPr id="61445" name="Object 5"/>
          <p:cNvGraphicFramePr>
            <a:graphicFrameLocks noChangeAspect="1"/>
          </p:cNvGraphicFramePr>
          <p:nvPr/>
        </p:nvGraphicFramePr>
        <p:xfrm>
          <a:off x="609600" y="1600200"/>
          <a:ext cx="2514600" cy="554038"/>
        </p:xfrm>
        <a:graphic>
          <a:graphicData uri="http://schemas.openxmlformats.org/presentationml/2006/ole">
            <mc:AlternateContent xmlns:mc="http://schemas.openxmlformats.org/markup-compatibility/2006">
              <mc:Choice xmlns:v="urn:schemas-microsoft-com:vml" Requires="v">
                <p:oleObj spid="_x0000_s61506" name="Bitmap Image" r:id="rId3" imgW="1771429" imgH="390580" progId="PBrush">
                  <p:embed/>
                </p:oleObj>
              </mc:Choice>
              <mc:Fallback>
                <p:oleObj name="Bitmap Image" r:id="rId3" imgW="1771429" imgH="390580"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25146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6"/>
          <p:cNvGraphicFramePr>
            <a:graphicFrameLocks noChangeAspect="1"/>
          </p:cNvGraphicFramePr>
          <p:nvPr/>
        </p:nvGraphicFramePr>
        <p:xfrm>
          <a:off x="1219200" y="2286000"/>
          <a:ext cx="2743200" cy="895350"/>
        </p:xfrm>
        <a:graphic>
          <a:graphicData uri="http://schemas.openxmlformats.org/presentationml/2006/ole">
            <mc:AlternateContent xmlns:mc="http://schemas.openxmlformats.org/markup-compatibility/2006">
              <mc:Choice xmlns:v="urn:schemas-microsoft-com:vml" Requires="v">
                <p:oleObj spid="_x0000_s61507" name="Bitmap Image" r:id="rId5" imgW="1867161" imgH="609524" progId="PBrush">
                  <p:embed/>
                </p:oleObj>
              </mc:Choice>
              <mc:Fallback>
                <p:oleObj name="Bitmap Image" r:id="rId5" imgW="1867161" imgH="609524" progId="PBrush">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286000"/>
                        <a:ext cx="27432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Text Box 7"/>
          <p:cNvSpPr txBox="1">
            <a:spLocks noChangeArrowheads="1"/>
          </p:cNvSpPr>
          <p:nvPr/>
        </p:nvSpPr>
        <p:spPr bwMode="auto">
          <a:xfrm>
            <a:off x="533400" y="3429000"/>
            <a:ext cx="1752600" cy="366713"/>
          </a:xfrm>
          <a:prstGeom prst="rect">
            <a:avLst/>
          </a:prstGeom>
          <a:noFill/>
          <a:ln w="9525">
            <a:noFill/>
            <a:miter lim="800000"/>
            <a:headEnd/>
            <a:tailEnd/>
          </a:ln>
          <a:effectLst/>
        </p:spPr>
        <p:txBody>
          <a:bodyPr>
            <a:spAutoFit/>
          </a:bodyPr>
          <a:lstStyle/>
          <a:p>
            <a:pPr>
              <a:spcBef>
                <a:spcPct val="50000"/>
              </a:spcBef>
            </a:pPr>
            <a:r>
              <a:rPr lang="en-US"/>
              <a:t>Recall that </a:t>
            </a:r>
          </a:p>
        </p:txBody>
      </p:sp>
      <p:graphicFrame>
        <p:nvGraphicFramePr>
          <p:cNvPr id="61448" name="Object 8"/>
          <p:cNvGraphicFramePr>
            <a:graphicFrameLocks noChangeAspect="1"/>
          </p:cNvGraphicFramePr>
          <p:nvPr/>
        </p:nvGraphicFramePr>
        <p:xfrm>
          <a:off x="1828800" y="3352800"/>
          <a:ext cx="1143000" cy="558800"/>
        </p:xfrm>
        <a:graphic>
          <a:graphicData uri="http://schemas.openxmlformats.org/presentationml/2006/ole">
            <mc:AlternateContent xmlns:mc="http://schemas.openxmlformats.org/markup-compatibility/2006">
              <mc:Choice xmlns:v="urn:schemas-microsoft-com:vml" Requires="v">
                <p:oleObj spid="_x0000_s61508" name="Bitmap Image" r:id="rId7" imgW="838095" imgH="409632" progId="PBrush">
                  <p:embed/>
                </p:oleObj>
              </mc:Choice>
              <mc:Fallback>
                <p:oleObj name="Bitmap Image" r:id="rId7" imgW="838095" imgH="409632" progId="PBrush">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352800"/>
                        <a:ext cx="1143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51" name="Object 11"/>
          <p:cNvGraphicFramePr>
            <a:graphicFrameLocks noChangeAspect="1"/>
          </p:cNvGraphicFramePr>
          <p:nvPr/>
        </p:nvGraphicFramePr>
        <p:xfrm>
          <a:off x="3124200" y="3573463"/>
          <a:ext cx="457200" cy="388937"/>
        </p:xfrm>
        <a:graphic>
          <a:graphicData uri="http://schemas.openxmlformats.org/presentationml/2006/ole">
            <mc:AlternateContent xmlns:mc="http://schemas.openxmlformats.org/markup-compatibility/2006">
              <mc:Choice xmlns:v="urn:schemas-microsoft-com:vml" Requires="v">
                <p:oleObj spid="_x0000_s61509" name="Bitmap Image" r:id="rId9" imgW="190426" imgH="161990" progId="PBrush">
                  <p:embed/>
                </p:oleObj>
              </mc:Choice>
              <mc:Fallback>
                <p:oleObj name="Bitmap Image" r:id="rId9" imgW="190426" imgH="161990" progId="PBrush">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3573463"/>
                        <a:ext cx="4572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52" name="Object 12"/>
          <p:cNvGraphicFramePr>
            <a:graphicFrameLocks noChangeAspect="1"/>
          </p:cNvGraphicFramePr>
          <p:nvPr/>
        </p:nvGraphicFramePr>
        <p:xfrm>
          <a:off x="4038600" y="3124200"/>
          <a:ext cx="1981200" cy="774700"/>
        </p:xfrm>
        <a:graphic>
          <a:graphicData uri="http://schemas.openxmlformats.org/presentationml/2006/ole">
            <mc:AlternateContent xmlns:mc="http://schemas.openxmlformats.org/markup-compatibility/2006">
              <mc:Choice xmlns:v="urn:schemas-microsoft-com:vml" Requires="v">
                <p:oleObj spid="_x0000_s61510" name="Bitmap Image" r:id="rId11" imgW="1438095" imgH="561905" progId="PBrush">
                  <p:embed/>
                </p:oleObj>
              </mc:Choice>
              <mc:Fallback>
                <p:oleObj name="Bitmap Image" r:id="rId11" imgW="1438095" imgH="561905" progId="PBrush">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3124200"/>
                        <a:ext cx="19812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53" name="Text Box 13"/>
          <p:cNvSpPr txBox="1">
            <a:spLocks noChangeArrowheads="1"/>
          </p:cNvSpPr>
          <p:nvPr/>
        </p:nvSpPr>
        <p:spPr bwMode="auto">
          <a:xfrm>
            <a:off x="533400" y="4343400"/>
            <a:ext cx="1219200" cy="366713"/>
          </a:xfrm>
          <a:prstGeom prst="rect">
            <a:avLst/>
          </a:prstGeom>
          <a:noFill/>
          <a:ln w="9525">
            <a:noFill/>
            <a:miter lim="800000"/>
            <a:headEnd/>
            <a:tailEnd/>
          </a:ln>
          <a:effectLst/>
        </p:spPr>
        <p:txBody>
          <a:bodyPr>
            <a:spAutoFit/>
          </a:bodyPr>
          <a:lstStyle/>
          <a:p>
            <a:pPr>
              <a:spcBef>
                <a:spcPct val="50000"/>
              </a:spcBef>
            </a:pPr>
            <a:r>
              <a:rPr lang="en-US"/>
              <a:t>Therefore</a:t>
            </a:r>
          </a:p>
        </p:txBody>
      </p:sp>
      <p:graphicFrame>
        <p:nvGraphicFramePr>
          <p:cNvPr id="61454" name="Object 14"/>
          <p:cNvGraphicFramePr>
            <a:graphicFrameLocks noChangeAspect="1"/>
          </p:cNvGraphicFramePr>
          <p:nvPr/>
        </p:nvGraphicFramePr>
        <p:xfrm>
          <a:off x="1752600" y="4648200"/>
          <a:ext cx="3048000" cy="928688"/>
        </p:xfrm>
        <a:graphic>
          <a:graphicData uri="http://schemas.openxmlformats.org/presentationml/2006/ole">
            <mc:AlternateContent xmlns:mc="http://schemas.openxmlformats.org/markup-compatibility/2006">
              <mc:Choice xmlns:v="urn:schemas-microsoft-com:vml" Requires="v">
                <p:oleObj spid="_x0000_s61511" name="Bitmap Image" r:id="rId13" imgW="2219635" imgH="676369" progId="PBrush">
                  <p:embed/>
                </p:oleObj>
              </mc:Choice>
              <mc:Fallback>
                <p:oleObj name="Bitmap Image" r:id="rId13" imgW="2219635" imgH="676369" progId="PBrush">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2600" y="4648200"/>
                        <a:ext cx="3048000"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55" name="Text Box 15"/>
          <p:cNvSpPr txBox="1">
            <a:spLocks noChangeArrowheads="1"/>
          </p:cNvSpPr>
          <p:nvPr/>
        </p:nvSpPr>
        <p:spPr bwMode="auto">
          <a:xfrm>
            <a:off x="609600" y="5867400"/>
            <a:ext cx="2057400" cy="366713"/>
          </a:xfrm>
          <a:prstGeom prst="rect">
            <a:avLst/>
          </a:prstGeom>
          <a:noFill/>
          <a:ln w="9525">
            <a:noFill/>
            <a:miter lim="800000"/>
            <a:headEnd/>
            <a:tailEnd/>
          </a:ln>
          <a:effectLst/>
        </p:spPr>
        <p:txBody>
          <a:bodyPr>
            <a:spAutoFit/>
          </a:bodyPr>
          <a:lstStyle/>
          <a:p>
            <a:pPr>
              <a:spcBef>
                <a:spcPct val="50000"/>
              </a:spcBef>
            </a:pPr>
            <a:r>
              <a:rPr lang="en-US"/>
              <a:t>The rms value is</a:t>
            </a:r>
          </a:p>
        </p:txBody>
      </p:sp>
      <p:graphicFrame>
        <p:nvGraphicFramePr>
          <p:cNvPr id="61456" name="Object 16"/>
          <p:cNvGraphicFramePr>
            <a:graphicFrameLocks noChangeAspect="1"/>
          </p:cNvGraphicFramePr>
          <p:nvPr/>
        </p:nvGraphicFramePr>
        <p:xfrm>
          <a:off x="2971800" y="5734050"/>
          <a:ext cx="647700" cy="485775"/>
        </p:xfrm>
        <a:graphic>
          <a:graphicData uri="http://schemas.openxmlformats.org/presentationml/2006/ole">
            <mc:AlternateContent xmlns:mc="http://schemas.openxmlformats.org/markup-compatibility/2006">
              <mc:Choice xmlns:v="urn:schemas-microsoft-com:vml" Requires="v">
                <p:oleObj spid="_x0000_s61512" name="Bitmap Image" r:id="rId15" imgW="380852" imgH="285866" progId="PBrush">
                  <p:embed/>
                </p:oleObj>
              </mc:Choice>
              <mc:Fallback>
                <p:oleObj name="Bitmap Image" r:id="rId15" imgW="380852" imgH="285866" progId="PBrush">
                  <p:embed/>
                  <p:pic>
                    <p:nvPicPr>
                      <p:cNvPr id="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5734050"/>
                        <a:ext cx="6477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00EFC93-E8CA-4EE2-9F9F-9CDC0CF13A89}" type="slidenum">
              <a:rPr lang="en-US"/>
              <a:pPr/>
              <a:t>34</a:t>
            </a:fld>
            <a:endParaRPr lang="en-US"/>
          </a:p>
        </p:txBody>
      </p:sp>
      <p:sp>
        <p:nvSpPr>
          <p:cNvPr id="69634" name="Rectangle 2"/>
          <p:cNvSpPr>
            <a:spLocks noGrp="1" noChangeArrowheads="1"/>
          </p:cNvSpPr>
          <p:nvPr>
            <p:ph type="title"/>
          </p:nvPr>
        </p:nvSpPr>
        <p:spPr/>
        <p:txBody>
          <a:bodyPr/>
          <a:lstStyle/>
          <a:p>
            <a:r>
              <a:rPr lang="en-US"/>
              <a:t>Classification of signals</a:t>
            </a:r>
          </a:p>
        </p:txBody>
      </p:sp>
      <p:sp>
        <p:nvSpPr>
          <p:cNvPr id="69635"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
        <p:nvSpPr>
          <p:cNvPr id="69636" name="Rectangle 4"/>
          <p:cNvSpPr>
            <a:spLocks noGrp="1" noChangeArrowheads="1"/>
          </p:cNvSpPr>
          <p:nvPr>
            <p:ph type="body" idx="1"/>
          </p:nvPr>
        </p:nvSpPr>
        <p:spPr>
          <a:xfrm>
            <a:off x="457200" y="1600200"/>
            <a:ext cx="8305800" cy="3505200"/>
          </a:xfrm>
          <a:noFill/>
          <a:ln/>
        </p:spPr>
        <p:txBody>
          <a:bodyPr/>
          <a:lstStyle/>
          <a:p>
            <a:pPr marL="609600" indent="-609600">
              <a:buFontTx/>
              <a:buNone/>
            </a:pPr>
            <a:r>
              <a:rPr lang="en-US" sz="2800"/>
              <a:t>1)  Continuous-time and discrete-time signals</a:t>
            </a:r>
          </a:p>
          <a:p>
            <a:pPr marL="609600" indent="-609600">
              <a:buFontTx/>
              <a:buNone/>
            </a:pPr>
            <a:r>
              <a:rPr lang="en-US" sz="2800"/>
              <a:t>2)  Analog and digital signals</a:t>
            </a:r>
          </a:p>
          <a:p>
            <a:pPr marL="609600" indent="-609600">
              <a:buFontTx/>
              <a:buNone/>
            </a:pPr>
            <a:r>
              <a:rPr lang="en-US" sz="2800"/>
              <a:t>3)  Periodic</a:t>
            </a:r>
            <a:r>
              <a:rPr lang="en-US" sz="2800" b="1"/>
              <a:t> </a:t>
            </a:r>
            <a:r>
              <a:rPr lang="en-US" sz="2800"/>
              <a:t>and aperiodic</a:t>
            </a:r>
            <a:r>
              <a:rPr lang="en-US" sz="2800" b="1"/>
              <a:t> </a:t>
            </a:r>
            <a:r>
              <a:rPr lang="en-US" sz="2800"/>
              <a:t>signals</a:t>
            </a:r>
          </a:p>
          <a:p>
            <a:pPr marL="609600" indent="-609600">
              <a:buFontTx/>
              <a:buNone/>
            </a:pPr>
            <a:r>
              <a:rPr lang="en-US" sz="2800"/>
              <a:t>4)</a:t>
            </a:r>
            <a:r>
              <a:rPr lang="en-US" sz="2800" b="1"/>
              <a:t>  </a:t>
            </a:r>
            <a:r>
              <a:rPr lang="en-US" sz="2800"/>
              <a:t>Energy</a:t>
            </a:r>
            <a:r>
              <a:rPr lang="en-US" sz="2800" b="1"/>
              <a:t> </a:t>
            </a:r>
            <a:r>
              <a:rPr lang="en-US" sz="2800"/>
              <a:t>and power</a:t>
            </a:r>
            <a:r>
              <a:rPr lang="en-US" sz="2800" b="1"/>
              <a:t> </a:t>
            </a:r>
            <a:r>
              <a:rPr lang="en-US" sz="2800"/>
              <a:t>signals</a:t>
            </a:r>
          </a:p>
          <a:p>
            <a:pPr marL="609600" indent="-609600">
              <a:buFontTx/>
              <a:buAutoNum type="arabicParenR" startAt="5"/>
            </a:pPr>
            <a:r>
              <a:rPr lang="en-US" sz="2800"/>
              <a:t>Deterministic</a:t>
            </a:r>
            <a:r>
              <a:rPr lang="en-US" sz="2800" b="1"/>
              <a:t> </a:t>
            </a:r>
            <a:r>
              <a:rPr lang="en-US" sz="2800"/>
              <a:t>and random</a:t>
            </a:r>
            <a:r>
              <a:rPr lang="en-US" sz="2800" b="1"/>
              <a:t> </a:t>
            </a:r>
            <a:r>
              <a:rPr lang="en-US" sz="2800"/>
              <a:t>signals</a:t>
            </a:r>
          </a:p>
          <a:p>
            <a:pPr marL="609600" indent="-609600">
              <a:buFontTx/>
              <a:buAutoNum type="arabicParenR" startAt="5"/>
            </a:pPr>
            <a:r>
              <a:rPr lang="en-US" sz="2800"/>
              <a:t>Causal vs. Non-causal signals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03F07DF-3FED-45F4-B3C0-CABB4248CB3D}" type="slidenum">
              <a:rPr lang="en-US"/>
              <a:pPr/>
              <a:t>35</a:t>
            </a:fld>
            <a:endParaRPr lang="en-US"/>
          </a:p>
        </p:txBody>
      </p:sp>
      <p:sp>
        <p:nvSpPr>
          <p:cNvPr id="70658" name="Rectangle 2"/>
          <p:cNvSpPr>
            <a:spLocks noGrp="1" noChangeArrowheads="1"/>
          </p:cNvSpPr>
          <p:nvPr>
            <p:ph type="title"/>
          </p:nvPr>
        </p:nvSpPr>
        <p:spPr>
          <a:xfrm>
            <a:off x="457200" y="274638"/>
            <a:ext cx="8229600" cy="944562"/>
          </a:xfrm>
        </p:spPr>
        <p:txBody>
          <a:bodyPr/>
          <a:lstStyle/>
          <a:p>
            <a:r>
              <a:rPr lang="en-US"/>
              <a:t>Classification of signals</a:t>
            </a:r>
          </a:p>
        </p:txBody>
      </p:sp>
      <p:sp>
        <p:nvSpPr>
          <p:cNvPr id="70659"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
        <p:nvSpPr>
          <p:cNvPr id="70660" name="Rectangle 4"/>
          <p:cNvSpPr>
            <a:spLocks noChangeArrowheads="1"/>
          </p:cNvSpPr>
          <p:nvPr/>
        </p:nvSpPr>
        <p:spPr bwMode="auto">
          <a:xfrm>
            <a:off x="304800" y="1600200"/>
            <a:ext cx="8382000" cy="4038600"/>
          </a:xfrm>
          <a:prstGeom prst="rect">
            <a:avLst/>
          </a:prstGeom>
          <a:noFill/>
          <a:ln w="9525">
            <a:noFill/>
            <a:miter lim="800000"/>
            <a:headEnd/>
            <a:tailEnd/>
          </a:ln>
          <a:effectLst/>
        </p:spPr>
        <p:txBody>
          <a:bodyPr tIns="0" bIns="0"/>
          <a:lstStyle/>
          <a:p>
            <a:pPr marL="342900" indent="-342900" eaLnBrk="0" hangingPunct="0">
              <a:lnSpc>
                <a:spcPct val="90000"/>
              </a:lnSpc>
              <a:spcBef>
                <a:spcPct val="25000"/>
              </a:spcBef>
              <a:spcAft>
                <a:spcPct val="15000"/>
              </a:spcAft>
              <a:buClr>
                <a:schemeClr val="tx2"/>
              </a:buClr>
              <a:buSzPct val="75000"/>
              <a:buFont typeface="Wingdings" pitchFamily="2" charset="2"/>
              <a:buNone/>
            </a:pPr>
            <a:r>
              <a:rPr lang="en-US" sz="2400" b="1">
                <a:latin typeface="Times New Roman" pitchFamily="18" charset="0"/>
              </a:rPr>
              <a:t>    Continuous time (CT) and discrete time (DT) signals</a:t>
            </a:r>
          </a:p>
          <a:p>
            <a:pPr marL="342900" indent="-342900" eaLnBrk="0" hangingPunct="0">
              <a:lnSpc>
                <a:spcPct val="90000"/>
              </a:lnSpc>
              <a:spcBef>
                <a:spcPct val="25000"/>
              </a:spcBef>
              <a:spcAft>
                <a:spcPct val="15000"/>
              </a:spcAft>
              <a:buClr>
                <a:schemeClr val="tx2"/>
              </a:buClr>
              <a:buSzPct val="75000"/>
              <a:buFont typeface="Wingdings" pitchFamily="2" charset="2"/>
              <a:buNone/>
            </a:pPr>
            <a:endParaRPr lang="en-US" sz="2400" b="1">
              <a:latin typeface="Times New Roman" pitchFamily="18" charset="0"/>
            </a:endParaRPr>
          </a:p>
          <a:p>
            <a:pPr marL="342900" indent="-342900" eaLnBrk="0" hangingPunct="0">
              <a:lnSpc>
                <a:spcPct val="90000"/>
              </a:lnSpc>
              <a:spcBef>
                <a:spcPct val="25000"/>
              </a:spcBef>
              <a:spcAft>
                <a:spcPct val="15000"/>
              </a:spcAft>
              <a:buClr>
                <a:schemeClr val="tx2"/>
              </a:buClr>
              <a:buSzPct val="75000"/>
              <a:buFont typeface="Wingdings" pitchFamily="2" charset="2"/>
              <a:buNone/>
            </a:pPr>
            <a:r>
              <a:rPr lang="en-US">
                <a:latin typeface="Times New Roman" pitchFamily="18" charset="0"/>
              </a:rPr>
              <a:t>	</a:t>
            </a:r>
            <a:r>
              <a:rPr lang="en-US" sz="2000">
                <a:latin typeface="Times New Roman" pitchFamily="18" charset="0"/>
              </a:rPr>
              <a:t>CT signals take on real or complex values as a function of an  independent variable that ranges over the real numbers and are denoted as </a:t>
            </a:r>
            <a:r>
              <a:rPr lang="en-US" sz="2000" i="1">
                <a:latin typeface="Times New Roman" pitchFamily="18" charset="0"/>
              </a:rPr>
              <a:t>x</a:t>
            </a:r>
            <a:r>
              <a:rPr lang="en-US" sz="2000">
                <a:latin typeface="Times New Roman" pitchFamily="18" charset="0"/>
              </a:rPr>
              <a:t>(</a:t>
            </a:r>
            <a:r>
              <a:rPr lang="en-US" sz="2000" i="1">
                <a:latin typeface="Times New Roman" pitchFamily="18" charset="0"/>
              </a:rPr>
              <a:t>t</a:t>
            </a:r>
            <a:r>
              <a:rPr lang="en-US" sz="2000">
                <a:latin typeface="Times New Roman" pitchFamily="18" charset="0"/>
              </a:rPr>
              <a:t>). </a:t>
            </a:r>
          </a:p>
          <a:p>
            <a:pPr marL="342900" indent="-342900" eaLnBrk="0" hangingPunct="0">
              <a:lnSpc>
                <a:spcPct val="90000"/>
              </a:lnSpc>
              <a:spcBef>
                <a:spcPct val="25000"/>
              </a:spcBef>
              <a:spcAft>
                <a:spcPct val="15000"/>
              </a:spcAft>
              <a:buClr>
                <a:schemeClr val="tx2"/>
              </a:buClr>
              <a:buSzPct val="75000"/>
              <a:buFont typeface="Wingdings" pitchFamily="2" charset="2"/>
              <a:buNone/>
            </a:pPr>
            <a:endParaRPr lang="en-US" sz="2000">
              <a:latin typeface="Times New Roman" pitchFamily="18" charset="0"/>
            </a:endParaRPr>
          </a:p>
          <a:p>
            <a:pPr marL="342900" indent="-342900" eaLnBrk="0" hangingPunct="0"/>
            <a:r>
              <a:rPr lang="en-US" sz="2000">
                <a:latin typeface="Times New Roman" pitchFamily="18" charset="0"/>
              </a:rPr>
              <a:t>     DT signals take on real or complex values as a function of an independent variable that ranges over the integers and are denoted as </a:t>
            </a:r>
            <a:r>
              <a:rPr lang="en-US" sz="2000" i="1">
                <a:latin typeface="Times New Roman" pitchFamily="18" charset="0"/>
              </a:rPr>
              <a:t>x</a:t>
            </a:r>
            <a:r>
              <a:rPr lang="en-US" sz="2000">
                <a:latin typeface="Times New Roman" pitchFamily="18" charset="0"/>
              </a:rPr>
              <a:t>[</a:t>
            </a:r>
            <a:r>
              <a:rPr lang="en-US" sz="2000" i="1">
                <a:latin typeface="Times New Roman" pitchFamily="18" charset="0"/>
              </a:rPr>
              <a:t>n</a:t>
            </a:r>
            <a:r>
              <a:rPr lang="en-US" sz="2000">
                <a:latin typeface="Times New Roman" pitchFamily="18" charset="0"/>
              </a:rPr>
              <a:t>]. </a:t>
            </a:r>
          </a:p>
          <a:p>
            <a:pPr marL="342900" indent="-342900" eaLnBrk="0" hangingPunct="0"/>
            <a:endParaRPr lang="en-US" sz="2000">
              <a:latin typeface="Times New Roman" pitchFamily="18" charset="0"/>
            </a:endParaRPr>
          </a:p>
          <a:p>
            <a:pPr marL="342900" indent="-342900" eaLnBrk="0" hangingPunct="0"/>
            <a:r>
              <a:rPr lang="en-US" sz="2000">
                <a:latin typeface="Times New Roman" pitchFamily="18" charset="0"/>
              </a:rPr>
              <a:t>    Note the use of parentheses and square brackets to distinguish between CT and DT signals. </a:t>
            </a:r>
          </a:p>
          <a:p>
            <a:pPr marL="342900" indent="-342900" eaLnBrk="0" hangingPunct="0"/>
            <a:r>
              <a:rPr lang="en-US" sz="2000">
                <a:latin typeface="Times New Roman" pitchFamily="18" charset="0"/>
              </a:rPr>
              <a:t>     </a:t>
            </a:r>
          </a:p>
          <a:p>
            <a:pPr marL="342900" indent="-342900" eaLnBrk="0" hangingPunct="0">
              <a:lnSpc>
                <a:spcPct val="90000"/>
              </a:lnSpc>
              <a:spcBef>
                <a:spcPct val="25000"/>
              </a:spcBef>
              <a:spcAft>
                <a:spcPct val="15000"/>
              </a:spcAft>
              <a:buClr>
                <a:schemeClr val="tx2"/>
              </a:buClr>
              <a:buSzPct val="75000"/>
              <a:buFont typeface="Wingdings" pitchFamily="2" charset="2"/>
              <a:buNone/>
            </a:pPr>
            <a:endParaRPr lang="en-US" sz="2000">
              <a:latin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04AB65D2-A04F-45A7-8F15-A7B78BD2F7B9}" type="slidenum">
              <a:rPr lang="en-US"/>
              <a:pPr/>
              <a:t>36</a:t>
            </a:fld>
            <a:endParaRPr lang="en-US"/>
          </a:p>
        </p:txBody>
      </p:sp>
      <p:sp>
        <p:nvSpPr>
          <p:cNvPr id="71682" name="Rectangle 2"/>
          <p:cNvSpPr>
            <a:spLocks noGrp="1" noChangeArrowheads="1"/>
          </p:cNvSpPr>
          <p:nvPr>
            <p:ph type="title"/>
          </p:nvPr>
        </p:nvSpPr>
        <p:spPr/>
        <p:txBody>
          <a:bodyPr/>
          <a:lstStyle/>
          <a:p>
            <a:r>
              <a:rPr lang="en-US"/>
              <a:t>Classification of signals</a:t>
            </a:r>
          </a:p>
        </p:txBody>
      </p:sp>
      <p:sp>
        <p:nvSpPr>
          <p:cNvPr id="71683"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
        <p:nvSpPr>
          <p:cNvPr id="71684" name="Text Box 4"/>
          <p:cNvSpPr txBox="1">
            <a:spLocks noChangeArrowheads="1"/>
          </p:cNvSpPr>
          <p:nvPr/>
        </p:nvSpPr>
        <p:spPr bwMode="auto">
          <a:xfrm>
            <a:off x="746125" y="1560513"/>
            <a:ext cx="184150" cy="366712"/>
          </a:xfrm>
          <a:prstGeom prst="rect">
            <a:avLst/>
          </a:prstGeom>
          <a:noFill/>
          <a:ln w="9525">
            <a:noFill/>
            <a:miter lim="800000"/>
            <a:headEnd/>
            <a:tailEnd/>
          </a:ln>
          <a:effectLst/>
        </p:spPr>
        <p:txBody>
          <a:bodyPr wrap="none">
            <a:spAutoFit/>
          </a:bodyPr>
          <a:lstStyle/>
          <a:p>
            <a:endParaRPr lang="en-US"/>
          </a:p>
        </p:txBody>
      </p:sp>
      <p:sp>
        <p:nvSpPr>
          <p:cNvPr id="71685" name="Text Box 5"/>
          <p:cNvSpPr txBox="1">
            <a:spLocks noChangeArrowheads="1"/>
          </p:cNvSpPr>
          <p:nvPr/>
        </p:nvSpPr>
        <p:spPr bwMode="auto">
          <a:xfrm>
            <a:off x="685800" y="1447800"/>
            <a:ext cx="4800600" cy="396875"/>
          </a:xfrm>
          <a:prstGeom prst="rect">
            <a:avLst/>
          </a:prstGeom>
          <a:noFill/>
          <a:ln w="9525">
            <a:noFill/>
            <a:miter lim="800000"/>
            <a:headEnd/>
            <a:tailEnd/>
          </a:ln>
          <a:effectLst/>
        </p:spPr>
        <p:txBody>
          <a:bodyPr>
            <a:spAutoFit/>
          </a:bodyPr>
          <a:lstStyle/>
          <a:p>
            <a:r>
              <a:rPr lang="en-US" sz="2000" b="1"/>
              <a:t>Analog continuous time signal x(t)</a:t>
            </a:r>
          </a:p>
        </p:txBody>
      </p:sp>
      <p:sp>
        <p:nvSpPr>
          <p:cNvPr id="71686" name="Text Box 6"/>
          <p:cNvSpPr txBox="1">
            <a:spLocks noChangeArrowheads="1"/>
          </p:cNvSpPr>
          <p:nvPr/>
        </p:nvSpPr>
        <p:spPr bwMode="auto">
          <a:xfrm>
            <a:off x="838200" y="4038600"/>
            <a:ext cx="4038600" cy="396875"/>
          </a:xfrm>
          <a:prstGeom prst="rect">
            <a:avLst/>
          </a:prstGeom>
          <a:noFill/>
          <a:ln w="9525">
            <a:noFill/>
            <a:miter lim="800000"/>
            <a:headEnd/>
            <a:tailEnd/>
          </a:ln>
          <a:effectLst/>
        </p:spPr>
        <p:txBody>
          <a:bodyPr>
            <a:spAutoFit/>
          </a:bodyPr>
          <a:lstStyle/>
          <a:p>
            <a:r>
              <a:rPr lang="en-US" sz="2000" b="1"/>
              <a:t>Analog discrete time signal x[n]</a:t>
            </a:r>
          </a:p>
        </p:txBody>
      </p:sp>
      <p:graphicFrame>
        <p:nvGraphicFramePr>
          <p:cNvPr id="71687" name="Object 7"/>
          <p:cNvGraphicFramePr>
            <a:graphicFrameLocks noChangeAspect="1"/>
          </p:cNvGraphicFramePr>
          <p:nvPr/>
        </p:nvGraphicFramePr>
        <p:xfrm>
          <a:off x="1143000" y="1905000"/>
          <a:ext cx="2362200" cy="2073275"/>
        </p:xfrm>
        <a:graphic>
          <a:graphicData uri="http://schemas.openxmlformats.org/presentationml/2006/ole">
            <mc:AlternateContent xmlns:mc="http://schemas.openxmlformats.org/markup-compatibility/2006">
              <mc:Choice xmlns:v="urn:schemas-microsoft-com:vml" Requires="v">
                <p:oleObj spid="_x0000_s71711" name="Bitmap Image" r:id="rId3" imgW="1867161" imgH="1638529" progId="PBrush">
                  <p:embed/>
                </p:oleObj>
              </mc:Choice>
              <mc:Fallback>
                <p:oleObj name="Bitmap Image" r:id="rId3" imgW="1867161" imgH="1638529" progId="PBrush">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05000"/>
                        <a:ext cx="23622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8" name="Object 8"/>
          <p:cNvGraphicFramePr>
            <a:graphicFrameLocks noChangeAspect="1"/>
          </p:cNvGraphicFramePr>
          <p:nvPr/>
        </p:nvGraphicFramePr>
        <p:xfrm>
          <a:off x="1066800" y="4449763"/>
          <a:ext cx="2514600" cy="2179637"/>
        </p:xfrm>
        <a:graphic>
          <a:graphicData uri="http://schemas.openxmlformats.org/presentationml/2006/ole">
            <mc:AlternateContent xmlns:mc="http://schemas.openxmlformats.org/markup-compatibility/2006">
              <mc:Choice xmlns:v="urn:schemas-microsoft-com:vml" Requires="v">
                <p:oleObj spid="_x0000_s71712" name="Bitmap Image" r:id="rId5" imgW="1933333" imgH="1676634" progId="PBrush">
                  <p:embed/>
                </p:oleObj>
              </mc:Choice>
              <mc:Fallback>
                <p:oleObj name="Bitmap Image" r:id="rId5" imgW="1933333" imgH="1676634" progId="PBrush">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449763"/>
                        <a:ext cx="2514600" cy="21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9" name="Object 9"/>
          <p:cNvGraphicFramePr>
            <a:graphicFrameLocks noChangeAspect="1"/>
          </p:cNvGraphicFramePr>
          <p:nvPr/>
        </p:nvGraphicFramePr>
        <p:xfrm>
          <a:off x="5029200" y="2667000"/>
          <a:ext cx="2743200" cy="2246313"/>
        </p:xfrm>
        <a:graphic>
          <a:graphicData uri="http://schemas.openxmlformats.org/presentationml/2006/ole">
            <mc:AlternateContent xmlns:mc="http://schemas.openxmlformats.org/markup-compatibility/2006">
              <mc:Choice xmlns:v="urn:schemas-microsoft-com:vml" Requires="v">
                <p:oleObj spid="_x0000_s71713" name="Bitmap Image" r:id="rId7" imgW="2048161" imgH="1676634" progId="PBrush">
                  <p:embed/>
                </p:oleObj>
              </mc:Choice>
              <mc:Fallback>
                <p:oleObj name="Bitmap Image" r:id="rId7" imgW="2048161" imgH="1676634" progId="PBrush">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667000"/>
                        <a:ext cx="27432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90" name="Text Box 10"/>
          <p:cNvSpPr txBox="1">
            <a:spLocks noChangeArrowheads="1"/>
          </p:cNvSpPr>
          <p:nvPr/>
        </p:nvSpPr>
        <p:spPr bwMode="auto">
          <a:xfrm>
            <a:off x="4191000" y="5334000"/>
            <a:ext cx="3048000"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8E7D7F10-F9FB-4FAE-8242-4ED689488966}" type="slidenum">
              <a:rPr lang="en-US"/>
              <a:pPr/>
              <a:t>37</a:t>
            </a:fld>
            <a:endParaRPr lang="en-US"/>
          </a:p>
        </p:txBody>
      </p:sp>
      <p:sp>
        <p:nvSpPr>
          <p:cNvPr id="72706" name="Rectangle 2"/>
          <p:cNvSpPr>
            <a:spLocks noGrp="1" noChangeArrowheads="1"/>
          </p:cNvSpPr>
          <p:nvPr>
            <p:ph type="title"/>
          </p:nvPr>
        </p:nvSpPr>
        <p:spPr/>
        <p:txBody>
          <a:bodyPr/>
          <a:lstStyle/>
          <a:p>
            <a:r>
              <a:rPr lang="en-US"/>
              <a:t>Classification of signals</a:t>
            </a:r>
          </a:p>
        </p:txBody>
      </p:sp>
      <p:sp>
        <p:nvSpPr>
          <p:cNvPr id="72707"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
        <p:nvSpPr>
          <p:cNvPr id="72708" name="Rectangle 4"/>
          <p:cNvSpPr>
            <a:spLocks noChangeArrowheads="1"/>
          </p:cNvSpPr>
          <p:nvPr/>
        </p:nvSpPr>
        <p:spPr bwMode="auto">
          <a:xfrm>
            <a:off x="533400" y="1447800"/>
            <a:ext cx="5246688" cy="519113"/>
          </a:xfrm>
          <a:prstGeom prst="rect">
            <a:avLst/>
          </a:prstGeom>
          <a:noFill/>
          <a:ln w="9525">
            <a:noFill/>
            <a:miter lim="800000"/>
            <a:headEnd/>
            <a:tailEnd/>
          </a:ln>
          <a:effectLst/>
        </p:spPr>
        <p:txBody>
          <a:bodyPr wrap="none">
            <a:spAutoFit/>
          </a:bodyPr>
          <a:lstStyle/>
          <a:p>
            <a:r>
              <a:rPr lang="en-US" sz="2800" b="1"/>
              <a:t>Digital continuous time signal</a:t>
            </a:r>
          </a:p>
        </p:txBody>
      </p:sp>
      <p:sp>
        <p:nvSpPr>
          <p:cNvPr id="72709" name="Rectangle 5"/>
          <p:cNvSpPr>
            <a:spLocks noChangeArrowheads="1"/>
          </p:cNvSpPr>
          <p:nvPr/>
        </p:nvSpPr>
        <p:spPr bwMode="auto">
          <a:xfrm>
            <a:off x="685800" y="3810000"/>
            <a:ext cx="4694238" cy="519113"/>
          </a:xfrm>
          <a:prstGeom prst="rect">
            <a:avLst/>
          </a:prstGeom>
          <a:noFill/>
          <a:ln w="9525">
            <a:noFill/>
            <a:miter lim="800000"/>
            <a:headEnd/>
            <a:tailEnd/>
          </a:ln>
          <a:effectLst/>
        </p:spPr>
        <p:txBody>
          <a:bodyPr>
            <a:spAutoFit/>
          </a:bodyPr>
          <a:lstStyle/>
          <a:p>
            <a:r>
              <a:rPr lang="en-US" sz="2800" b="1"/>
              <a:t>Digital discrete time signal</a:t>
            </a:r>
          </a:p>
        </p:txBody>
      </p:sp>
      <p:graphicFrame>
        <p:nvGraphicFramePr>
          <p:cNvPr id="72710" name="Object 6"/>
          <p:cNvGraphicFramePr>
            <a:graphicFrameLocks noChangeAspect="1"/>
          </p:cNvGraphicFramePr>
          <p:nvPr/>
        </p:nvGraphicFramePr>
        <p:xfrm>
          <a:off x="990600" y="2057400"/>
          <a:ext cx="4114800" cy="1530350"/>
        </p:xfrm>
        <a:graphic>
          <a:graphicData uri="http://schemas.openxmlformats.org/presentationml/2006/ole">
            <mc:AlternateContent xmlns:mc="http://schemas.openxmlformats.org/markup-compatibility/2006">
              <mc:Choice xmlns:v="urn:schemas-microsoft-com:vml" Requires="v">
                <p:oleObj spid="_x0000_s72726" name="Bitmap Image" r:id="rId3" imgW="3277057" imgH="1219370" progId="PBrush">
                  <p:embed/>
                </p:oleObj>
              </mc:Choice>
              <mc:Fallback>
                <p:oleObj name="Bitmap Image" r:id="rId3" imgW="3277057" imgH="1219370"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57400"/>
                        <a:ext cx="41148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1" name="Object 7"/>
          <p:cNvGraphicFramePr>
            <a:graphicFrameLocks noChangeAspect="1"/>
          </p:cNvGraphicFramePr>
          <p:nvPr/>
        </p:nvGraphicFramePr>
        <p:xfrm>
          <a:off x="1295400" y="4572000"/>
          <a:ext cx="3581400" cy="1720850"/>
        </p:xfrm>
        <a:graphic>
          <a:graphicData uri="http://schemas.openxmlformats.org/presentationml/2006/ole">
            <mc:AlternateContent xmlns:mc="http://schemas.openxmlformats.org/markup-compatibility/2006">
              <mc:Choice xmlns:v="urn:schemas-microsoft-com:vml" Requires="v">
                <p:oleObj spid="_x0000_s72727" name="Bitmap Image" r:id="rId5" imgW="2914286" imgH="1400000" progId="PBrush">
                  <p:embed/>
                </p:oleObj>
              </mc:Choice>
              <mc:Fallback>
                <p:oleObj name="Bitmap Image" r:id="rId5" imgW="2914286" imgH="1400000" progId="PBrush">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572000"/>
                        <a:ext cx="3581400"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2F08206E-0F4F-4B25-BFEA-07901ACB4385}" type="slidenum">
              <a:rPr lang="en-US"/>
              <a:pPr/>
              <a:t>38</a:t>
            </a:fld>
            <a:endParaRPr lang="en-US"/>
          </a:p>
        </p:txBody>
      </p:sp>
      <p:sp>
        <p:nvSpPr>
          <p:cNvPr id="73730" name="Rectangle 2"/>
          <p:cNvSpPr>
            <a:spLocks noGrp="1" noChangeArrowheads="1"/>
          </p:cNvSpPr>
          <p:nvPr>
            <p:ph type="title"/>
          </p:nvPr>
        </p:nvSpPr>
        <p:spPr>
          <a:xfrm>
            <a:off x="457200" y="274638"/>
            <a:ext cx="8229600" cy="792162"/>
          </a:xfrm>
        </p:spPr>
        <p:txBody>
          <a:bodyPr/>
          <a:lstStyle/>
          <a:p>
            <a:r>
              <a:rPr lang="en-US"/>
              <a:t>Classification of signals</a:t>
            </a:r>
          </a:p>
        </p:txBody>
      </p:sp>
      <p:graphicFrame>
        <p:nvGraphicFramePr>
          <p:cNvPr id="7373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3757" name="Equation" r:id="rId3" imgW="114120" imgH="215640" progId="Equation.3">
                  <p:embed/>
                </p:oleObj>
              </mc:Choice>
              <mc:Fallback>
                <p:oleObj name="Equation" r:id="rId3"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2" name="Rectangle 4"/>
          <p:cNvSpPr>
            <a:spLocks noGrp="1" noChangeArrowheads="1"/>
          </p:cNvSpPr>
          <p:nvPr>
            <p:ph type="body" idx="1"/>
          </p:nvPr>
        </p:nvSpPr>
        <p:spPr>
          <a:xfrm>
            <a:off x="457200" y="1447800"/>
            <a:ext cx="8229600" cy="685800"/>
          </a:xfrm>
        </p:spPr>
        <p:txBody>
          <a:bodyPr/>
          <a:lstStyle/>
          <a:p>
            <a:pPr>
              <a:buFontTx/>
              <a:buNone/>
            </a:pPr>
            <a:r>
              <a:rPr lang="en-US" sz="2800" b="1"/>
              <a:t>periodic </a:t>
            </a:r>
            <a:r>
              <a:rPr lang="en-US" sz="2800"/>
              <a:t>and </a:t>
            </a:r>
            <a:r>
              <a:rPr lang="en-US" sz="2800" b="1"/>
              <a:t>aperiodic </a:t>
            </a:r>
            <a:r>
              <a:rPr lang="en-US" sz="2800"/>
              <a:t>signals</a:t>
            </a:r>
            <a:endParaRPr lang="en-US"/>
          </a:p>
        </p:txBody>
      </p:sp>
      <p:sp>
        <p:nvSpPr>
          <p:cNvPr id="73733" name="Line 5"/>
          <p:cNvSpPr>
            <a:spLocks noChangeShapeType="1"/>
          </p:cNvSpPr>
          <p:nvPr/>
        </p:nvSpPr>
        <p:spPr bwMode="auto">
          <a:xfrm>
            <a:off x="457200" y="1066800"/>
            <a:ext cx="8229600" cy="0"/>
          </a:xfrm>
          <a:prstGeom prst="line">
            <a:avLst/>
          </a:prstGeom>
          <a:noFill/>
          <a:ln w="31750">
            <a:solidFill>
              <a:schemeClr val="tx1"/>
            </a:solidFill>
            <a:round/>
            <a:headEnd/>
            <a:tailEnd/>
          </a:ln>
          <a:effectLst/>
        </p:spPr>
        <p:txBody>
          <a:bodyPr/>
          <a:lstStyle/>
          <a:p>
            <a:endParaRPr lang="en-US"/>
          </a:p>
        </p:txBody>
      </p:sp>
      <p:graphicFrame>
        <p:nvGraphicFramePr>
          <p:cNvPr id="73734" name="Object 6"/>
          <p:cNvGraphicFramePr>
            <a:graphicFrameLocks noChangeAspect="1"/>
          </p:cNvGraphicFramePr>
          <p:nvPr/>
        </p:nvGraphicFramePr>
        <p:xfrm>
          <a:off x="533400" y="2286000"/>
          <a:ext cx="8305800" cy="703263"/>
        </p:xfrm>
        <a:graphic>
          <a:graphicData uri="http://schemas.openxmlformats.org/presentationml/2006/ole">
            <mc:AlternateContent xmlns:mc="http://schemas.openxmlformats.org/markup-compatibility/2006">
              <mc:Choice xmlns:v="urn:schemas-microsoft-com:vml" Requires="v">
                <p:oleObj spid="_x0000_s73758" name="Bitmap Image" r:id="rId5" imgW="4723810" imgH="400000" progId="PBrush">
                  <p:embed/>
                </p:oleObj>
              </mc:Choice>
              <mc:Fallback>
                <p:oleObj name="Bitmap Image" r:id="rId5" imgW="4723810" imgH="400000" progId="PBrush">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286000"/>
                        <a:ext cx="83058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5" name="Object 7"/>
          <p:cNvGraphicFramePr>
            <a:graphicFrameLocks noChangeAspect="1"/>
          </p:cNvGraphicFramePr>
          <p:nvPr/>
        </p:nvGraphicFramePr>
        <p:xfrm>
          <a:off x="533400" y="4038600"/>
          <a:ext cx="7696200" cy="1771650"/>
        </p:xfrm>
        <a:graphic>
          <a:graphicData uri="http://schemas.openxmlformats.org/presentationml/2006/ole">
            <mc:AlternateContent xmlns:mc="http://schemas.openxmlformats.org/markup-compatibility/2006">
              <mc:Choice xmlns:v="urn:schemas-microsoft-com:vml" Requires="v">
                <p:oleObj spid="_x0000_s73759" name="Bitmap Image" r:id="rId7" imgW="4219048" imgH="971686" progId="PBrush">
                  <p:embed/>
                </p:oleObj>
              </mc:Choice>
              <mc:Fallback>
                <p:oleObj name="Bitmap Image" r:id="rId7" imgW="4219048" imgH="971686" progId="PBrush">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038600"/>
                        <a:ext cx="76962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6" name="Text Box 8"/>
          <p:cNvSpPr txBox="1">
            <a:spLocks noChangeArrowheads="1"/>
          </p:cNvSpPr>
          <p:nvPr/>
        </p:nvSpPr>
        <p:spPr bwMode="auto">
          <a:xfrm>
            <a:off x="457200" y="3276600"/>
            <a:ext cx="3048000" cy="396875"/>
          </a:xfrm>
          <a:prstGeom prst="rect">
            <a:avLst/>
          </a:prstGeom>
          <a:noFill/>
          <a:ln w="9525">
            <a:noFill/>
            <a:miter lim="800000"/>
            <a:headEnd/>
            <a:tailEnd/>
          </a:ln>
          <a:effectLst/>
        </p:spPr>
        <p:txBody>
          <a:bodyPr>
            <a:spAutoFit/>
          </a:bodyPr>
          <a:lstStyle/>
          <a:p>
            <a:pPr>
              <a:spcBef>
                <a:spcPct val="50000"/>
              </a:spcBef>
            </a:pPr>
            <a:r>
              <a:rPr lang="en-US" sz="2000" b="1"/>
              <a:t>Examples: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D124EC87-9C49-487F-8F0E-5C199C03A366}" type="slidenum">
              <a:rPr lang="en-US"/>
              <a:pPr/>
              <a:t>39</a:t>
            </a:fld>
            <a:endParaRPr lang="en-US"/>
          </a:p>
        </p:txBody>
      </p:sp>
      <p:sp>
        <p:nvSpPr>
          <p:cNvPr id="74754" name="Rectangle 2"/>
          <p:cNvSpPr>
            <a:spLocks noGrp="1" noChangeArrowheads="1"/>
          </p:cNvSpPr>
          <p:nvPr>
            <p:ph type="title"/>
          </p:nvPr>
        </p:nvSpPr>
        <p:spPr/>
        <p:txBody>
          <a:bodyPr/>
          <a:lstStyle/>
          <a:p>
            <a:r>
              <a:rPr lang="en-US"/>
              <a:t>Classification of signals</a:t>
            </a:r>
          </a:p>
        </p:txBody>
      </p:sp>
      <p:sp>
        <p:nvSpPr>
          <p:cNvPr id="74755"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graphicFrame>
        <p:nvGraphicFramePr>
          <p:cNvPr id="74756" name="Object 4"/>
          <p:cNvGraphicFramePr>
            <a:graphicFrameLocks noChangeAspect="1"/>
          </p:cNvGraphicFramePr>
          <p:nvPr/>
        </p:nvGraphicFramePr>
        <p:xfrm>
          <a:off x="2667000" y="1981200"/>
          <a:ext cx="2895600" cy="1760538"/>
        </p:xfrm>
        <a:graphic>
          <a:graphicData uri="http://schemas.openxmlformats.org/presentationml/2006/ole">
            <mc:AlternateContent xmlns:mc="http://schemas.openxmlformats.org/markup-compatibility/2006">
              <mc:Choice xmlns:v="urn:schemas-microsoft-com:vml" Requires="v">
                <p:oleObj spid="_x0000_s74772" name="Bitmap Image" r:id="rId3" imgW="2019048" imgH="1228571" progId="PBrush">
                  <p:embed/>
                </p:oleObj>
              </mc:Choice>
              <mc:Fallback>
                <p:oleObj name="Bitmap Image" r:id="rId3" imgW="2019048" imgH="1228571"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81200"/>
                        <a:ext cx="2895600" cy="176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7" name="Object 5"/>
          <p:cNvGraphicFramePr>
            <a:graphicFrameLocks noChangeAspect="1"/>
          </p:cNvGraphicFramePr>
          <p:nvPr/>
        </p:nvGraphicFramePr>
        <p:xfrm>
          <a:off x="2286000" y="4114800"/>
          <a:ext cx="3581400" cy="1949450"/>
        </p:xfrm>
        <a:graphic>
          <a:graphicData uri="http://schemas.openxmlformats.org/presentationml/2006/ole">
            <mc:AlternateContent xmlns:mc="http://schemas.openxmlformats.org/markup-compatibility/2006">
              <mc:Choice xmlns:v="urn:schemas-microsoft-com:vml" Requires="v">
                <p:oleObj spid="_x0000_s74773" name="Bitmap Image" r:id="rId5" imgW="2362530" imgH="1286055" progId="PBrush">
                  <p:embed/>
                </p:oleObj>
              </mc:Choice>
              <mc:Fallback>
                <p:oleObj name="Bitmap Image" r:id="rId5" imgW="2362530" imgH="1286055" progId="PBrush">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114800"/>
                        <a:ext cx="35814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CCCB0D9-798E-4ACD-A05D-5109C198B300}" type="slidenum">
              <a:rPr lang="en-US"/>
              <a:pPr/>
              <a:t>4</a:t>
            </a:fld>
            <a:endParaRPr lang="en-US"/>
          </a:p>
        </p:txBody>
      </p:sp>
      <p:sp>
        <p:nvSpPr>
          <p:cNvPr id="138242" name="Rectangle 2"/>
          <p:cNvSpPr>
            <a:spLocks noGrp="1" noChangeArrowheads="1"/>
          </p:cNvSpPr>
          <p:nvPr>
            <p:ph type="title"/>
          </p:nvPr>
        </p:nvSpPr>
        <p:spPr/>
        <p:txBody>
          <a:bodyPr/>
          <a:lstStyle/>
          <a:p>
            <a:r>
              <a:rPr lang="en-US" sz="4000"/>
              <a:t>Communication systems</a:t>
            </a:r>
            <a:r>
              <a:rPr lang="en-US"/>
              <a:t>  </a:t>
            </a:r>
            <a:r>
              <a:rPr lang="en-US" sz="2800"/>
              <a:t>(Cont..)</a:t>
            </a:r>
          </a:p>
        </p:txBody>
      </p:sp>
      <p:sp>
        <p:nvSpPr>
          <p:cNvPr id="138243" name="Rectangle 3"/>
          <p:cNvSpPr>
            <a:spLocks noGrp="1" noChangeArrowheads="1"/>
          </p:cNvSpPr>
          <p:nvPr>
            <p:ph type="body" idx="1"/>
          </p:nvPr>
        </p:nvSpPr>
        <p:spPr/>
        <p:txBody>
          <a:bodyPr/>
          <a:lstStyle/>
          <a:p>
            <a:r>
              <a:rPr lang="en-US" sz="2000" b="1" dirty="0"/>
              <a:t>Nowadays </a:t>
            </a:r>
            <a:r>
              <a:rPr lang="en-US" sz="2000" b="1" dirty="0">
                <a:solidFill>
                  <a:srgbClr val="3366FF"/>
                </a:solidFill>
              </a:rPr>
              <a:t>communications</a:t>
            </a:r>
            <a:r>
              <a:rPr lang="en-US" sz="2000" b="1" dirty="0"/>
              <a:t> is essential to all sectors of society.</a:t>
            </a:r>
          </a:p>
          <a:p>
            <a:r>
              <a:rPr lang="en-US" sz="2000" b="1" dirty="0"/>
              <a:t>From stock market to battlefield, fast and reliable </a:t>
            </a:r>
            <a:r>
              <a:rPr lang="en-US" sz="2000" b="1" dirty="0">
                <a:solidFill>
                  <a:srgbClr val="3366FF"/>
                </a:solidFill>
              </a:rPr>
              <a:t>information transmission</a:t>
            </a:r>
            <a:r>
              <a:rPr lang="en-US" sz="2000" b="1" dirty="0"/>
              <a:t> is EXTREMELY IMPORTANT.</a:t>
            </a:r>
          </a:p>
          <a:p>
            <a:r>
              <a:rPr lang="en-US" sz="2000" b="1" dirty="0"/>
              <a:t>In this era of Information </a:t>
            </a:r>
            <a:r>
              <a:rPr lang="en-US" sz="2000" b="1" dirty="0" err="1"/>
              <a:t>Technlogy</a:t>
            </a:r>
            <a:r>
              <a:rPr lang="en-US" sz="2000" b="1" dirty="0"/>
              <a:t>, it is believed that the prosperity and continued development of modern nations will depend primarily on </a:t>
            </a:r>
            <a:r>
              <a:rPr lang="en-US" sz="2000" b="1" dirty="0">
                <a:solidFill>
                  <a:srgbClr val="3366FF"/>
                </a:solidFill>
              </a:rPr>
              <a:t>communications</a:t>
            </a:r>
            <a:r>
              <a:rPr lang="en-US" sz="2000" b="1" dirty="0"/>
              <a:t>.</a:t>
            </a:r>
          </a:p>
          <a:p>
            <a:r>
              <a:rPr lang="en-US" sz="2000" b="1" dirty="0">
                <a:solidFill>
                  <a:srgbClr val="3366FF"/>
                </a:solidFill>
              </a:rPr>
              <a:t>Communications </a:t>
            </a:r>
            <a:r>
              <a:rPr lang="en-US" sz="2000" b="1" dirty="0"/>
              <a:t>involves transfer of information over a distance</a:t>
            </a:r>
          </a:p>
          <a:p>
            <a:r>
              <a:rPr lang="en-US" sz="2000" b="1" dirty="0">
                <a:solidFill>
                  <a:srgbClr val="3366FF"/>
                </a:solidFill>
              </a:rPr>
              <a:t>Communications</a:t>
            </a:r>
            <a:r>
              <a:rPr lang="en-US" sz="2000" b="1" dirty="0"/>
              <a:t> had its beginning in 1837 with </a:t>
            </a:r>
            <a:r>
              <a:rPr lang="en-US" sz="2000" b="1" dirty="0" smtClean="0"/>
              <a:t>the invention </a:t>
            </a:r>
            <a:r>
              <a:rPr lang="en-US" sz="2000" b="1" dirty="0"/>
              <a:t>of the telegraph by Samuel Morse, </a:t>
            </a:r>
            <a:r>
              <a:rPr lang="en-US" sz="2000" b="1"/>
              <a:t>followed </a:t>
            </a:r>
            <a:r>
              <a:rPr lang="en-US" sz="2000" b="1" smtClean="0"/>
              <a:t>bythe </a:t>
            </a:r>
            <a:r>
              <a:rPr lang="en-US" sz="2000" b="1" dirty="0"/>
              <a:t>invention of the telephone in 1876.</a:t>
            </a:r>
          </a:p>
        </p:txBody>
      </p:sp>
      <p:sp>
        <p:nvSpPr>
          <p:cNvPr id="138244"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B8C7DBE-CBE8-4C86-84F4-AC39D7A40BB5}" type="slidenum">
              <a:rPr lang="en-US"/>
              <a:pPr/>
              <a:t>40</a:t>
            </a:fld>
            <a:endParaRPr lang="en-US"/>
          </a:p>
        </p:txBody>
      </p:sp>
      <p:sp>
        <p:nvSpPr>
          <p:cNvPr id="75778" name="Rectangle 2"/>
          <p:cNvSpPr>
            <a:spLocks noGrp="1" noChangeArrowheads="1"/>
          </p:cNvSpPr>
          <p:nvPr>
            <p:ph type="title"/>
          </p:nvPr>
        </p:nvSpPr>
        <p:spPr/>
        <p:txBody>
          <a:bodyPr/>
          <a:lstStyle/>
          <a:p>
            <a:r>
              <a:rPr lang="en-US"/>
              <a:t>Classification of signals</a:t>
            </a:r>
          </a:p>
        </p:txBody>
      </p:sp>
      <p:graphicFrame>
        <p:nvGraphicFramePr>
          <p:cNvPr id="75779" name="Object 3"/>
          <p:cNvGraphicFramePr>
            <a:graphicFrameLocks noChangeAspect="1"/>
          </p:cNvGraphicFramePr>
          <p:nvPr/>
        </p:nvGraphicFramePr>
        <p:xfrm>
          <a:off x="457200" y="2133600"/>
          <a:ext cx="8229600" cy="1833563"/>
        </p:xfrm>
        <a:graphic>
          <a:graphicData uri="http://schemas.openxmlformats.org/presentationml/2006/ole">
            <mc:AlternateContent xmlns:mc="http://schemas.openxmlformats.org/markup-compatibility/2006">
              <mc:Choice xmlns:v="urn:schemas-microsoft-com:vml" Requires="v">
                <p:oleObj spid="_x0000_s75787" name="Bitmap Image" r:id="rId3" imgW="4704762" imgH="1047619" progId="PBrush">
                  <p:embed/>
                </p:oleObj>
              </mc:Choice>
              <mc:Fallback>
                <p:oleObj name="Bitmap Image" r:id="rId3" imgW="4704762" imgH="1047619"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33600"/>
                        <a:ext cx="8229600"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0"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BD7930F-F29A-4363-B73B-838B7706E194}" type="slidenum">
              <a:rPr lang="en-US"/>
              <a:pPr/>
              <a:t>41</a:t>
            </a:fld>
            <a:endParaRPr lang="en-US"/>
          </a:p>
        </p:txBody>
      </p:sp>
      <p:sp>
        <p:nvSpPr>
          <p:cNvPr id="76802" name="Rectangle 2"/>
          <p:cNvSpPr>
            <a:spLocks noGrp="1" noChangeArrowheads="1"/>
          </p:cNvSpPr>
          <p:nvPr>
            <p:ph type="title"/>
          </p:nvPr>
        </p:nvSpPr>
        <p:spPr/>
        <p:txBody>
          <a:bodyPr/>
          <a:lstStyle/>
          <a:p>
            <a:r>
              <a:rPr lang="en-US"/>
              <a:t>Classification of signals</a:t>
            </a:r>
          </a:p>
        </p:txBody>
      </p:sp>
      <p:sp>
        <p:nvSpPr>
          <p:cNvPr id="76803"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
        <p:nvSpPr>
          <p:cNvPr id="76804" name="Text Box 4"/>
          <p:cNvSpPr txBox="1">
            <a:spLocks noChangeArrowheads="1"/>
          </p:cNvSpPr>
          <p:nvPr/>
        </p:nvSpPr>
        <p:spPr bwMode="auto">
          <a:xfrm>
            <a:off x="762000" y="1524000"/>
            <a:ext cx="4648200" cy="457200"/>
          </a:xfrm>
          <a:prstGeom prst="rect">
            <a:avLst/>
          </a:prstGeom>
          <a:noFill/>
          <a:ln w="9525">
            <a:noFill/>
            <a:miter lim="800000"/>
            <a:headEnd/>
            <a:tailEnd/>
          </a:ln>
          <a:effectLst/>
        </p:spPr>
        <p:txBody>
          <a:bodyPr>
            <a:spAutoFit/>
          </a:bodyPr>
          <a:lstStyle/>
          <a:p>
            <a:pPr>
              <a:spcBef>
                <a:spcPct val="50000"/>
              </a:spcBef>
            </a:pPr>
            <a:r>
              <a:rPr lang="en-US" sz="2400" b="1"/>
              <a:t>Energy and Power Signals</a:t>
            </a:r>
          </a:p>
        </p:txBody>
      </p:sp>
      <p:graphicFrame>
        <p:nvGraphicFramePr>
          <p:cNvPr id="76805" name="Object 5"/>
          <p:cNvGraphicFramePr>
            <a:graphicFrameLocks noChangeAspect="1"/>
          </p:cNvGraphicFramePr>
          <p:nvPr/>
        </p:nvGraphicFramePr>
        <p:xfrm>
          <a:off x="990600" y="2362200"/>
          <a:ext cx="6400800" cy="3513138"/>
        </p:xfrm>
        <a:graphic>
          <a:graphicData uri="http://schemas.openxmlformats.org/presentationml/2006/ole">
            <mc:AlternateContent xmlns:mc="http://schemas.openxmlformats.org/markup-compatibility/2006">
              <mc:Choice xmlns:v="urn:schemas-microsoft-com:vml" Requires="v">
                <p:oleObj spid="_x0000_s76813" name="Bitmap Image" r:id="rId3" imgW="3209524" imgH="1762371" progId="PBrush">
                  <p:embed/>
                </p:oleObj>
              </mc:Choice>
              <mc:Fallback>
                <p:oleObj name="Bitmap Image" r:id="rId3" imgW="3209524" imgH="1762371"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62200"/>
                        <a:ext cx="6400800" cy="351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B96890E-BCEB-4DC5-B5DF-0BBB17B56A49}" type="slidenum">
              <a:rPr lang="en-US"/>
              <a:pPr/>
              <a:t>42</a:t>
            </a:fld>
            <a:endParaRPr lang="en-US"/>
          </a:p>
        </p:txBody>
      </p:sp>
      <p:sp>
        <p:nvSpPr>
          <p:cNvPr id="77826" name="Rectangle 2"/>
          <p:cNvSpPr>
            <a:spLocks noGrp="1" noChangeArrowheads="1"/>
          </p:cNvSpPr>
          <p:nvPr>
            <p:ph type="title"/>
          </p:nvPr>
        </p:nvSpPr>
        <p:spPr/>
        <p:txBody>
          <a:bodyPr/>
          <a:lstStyle/>
          <a:p>
            <a:r>
              <a:rPr lang="en-US"/>
              <a:t>Classification of signals</a:t>
            </a:r>
          </a:p>
        </p:txBody>
      </p:sp>
      <p:sp>
        <p:nvSpPr>
          <p:cNvPr id="77827"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
        <p:nvSpPr>
          <p:cNvPr id="77828" name="Text Box 4"/>
          <p:cNvSpPr txBox="1">
            <a:spLocks noChangeArrowheads="1"/>
          </p:cNvSpPr>
          <p:nvPr/>
        </p:nvSpPr>
        <p:spPr bwMode="auto">
          <a:xfrm>
            <a:off x="533400" y="1752600"/>
            <a:ext cx="8001000" cy="2514600"/>
          </a:xfrm>
          <a:prstGeom prst="rect">
            <a:avLst/>
          </a:prstGeom>
          <a:noFill/>
          <a:ln w="9525">
            <a:noFill/>
            <a:miter lim="800000"/>
            <a:headEnd/>
            <a:tailEnd/>
          </a:ln>
          <a:effectLst/>
        </p:spPr>
        <p:txBody>
          <a:bodyPr>
            <a:spAutoFit/>
          </a:bodyPr>
          <a:lstStyle/>
          <a:p>
            <a:pPr>
              <a:spcBef>
                <a:spcPct val="50000"/>
              </a:spcBef>
            </a:pPr>
            <a:r>
              <a:rPr lang="en-US" sz="2400" b="1"/>
              <a:t>Remarks:</a:t>
            </a:r>
          </a:p>
          <a:p>
            <a:pPr>
              <a:spcBef>
                <a:spcPct val="50000"/>
              </a:spcBef>
              <a:buFontTx/>
              <a:buChar char="•"/>
            </a:pPr>
            <a:r>
              <a:rPr lang="en-US" sz="2100"/>
              <a:t>   A signal with finite energy has zero power.</a:t>
            </a:r>
          </a:p>
          <a:p>
            <a:pPr>
              <a:spcBef>
                <a:spcPct val="50000"/>
              </a:spcBef>
              <a:buFontTx/>
              <a:buChar char="•"/>
            </a:pPr>
            <a:r>
              <a:rPr lang="en-US" sz="2100"/>
              <a:t>  A signal can be either energy signal or power signal, not both.</a:t>
            </a:r>
          </a:p>
          <a:p>
            <a:pPr>
              <a:spcBef>
                <a:spcPct val="50000"/>
              </a:spcBef>
              <a:buFontTx/>
              <a:buChar char="•"/>
            </a:pPr>
            <a:r>
              <a:rPr lang="en-US" sz="2400"/>
              <a:t>  </a:t>
            </a:r>
            <a:r>
              <a:rPr lang="en-US" sz="2100"/>
              <a:t>A signal can be neither energy nor power e.g. ramp signal</a:t>
            </a:r>
          </a:p>
          <a:p>
            <a:pPr>
              <a:spcBef>
                <a:spcPct val="50000"/>
              </a:spcBef>
            </a:pPr>
            <a:endParaRPr lang="en-US"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7B20349-522B-49FE-A7E6-B1BE21864087}" type="slidenum">
              <a:rPr lang="en-US"/>
              <a:pPr/>
              <a:t>43</a:t>
            </a:fld>
            <a:endParaRPr lang="en-US"/>
          </a:p>
        </p:txBody>
      </p:sp>
      <p:sp>
        <p:nvSpPr>
          <p:cNvPr id="78850" name="Rectangle 2"/>
          <p:cNvSpPr>
            <a:spLocks noGrp="1" noChangeArrowheads="1"/>
          </p:cNvSpPr>
          <p:nvPr>
            <p:ph type="title"/>
          </p:nvPr>
        </p:nvSpPr>
        <p:spPr/>
        <p:txBody>
          <a:bodyPr/>
          <a:lstStyle/>
          <a:p>
            <a:r>
              <a:rPr lang="en-US"/>
              <a:t>Classification of signals</a:t>
            </a:r>
          </a:p>
        </p:txBody>
      </p:sp>
      <p:sp>
        <p:nvSpPr>
          <p:cNvPr id="78851"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
        <p:nvSpPr>
          <p:cNvPr id="78852" name="Rectangle 4"/>
          <p:cNvSpPr>
            <a:spLocks noGrp="1" noChangeArrowheads="1"/>
          </p:cNvSpPr>
          <p:nvPr>
            <p:ph type="body" idx="1"/>
          </p:nvPr>
        </p:nvSpPr>
        <p:spPr>
          <a:xfrm>
            <a:off x="457200" y="2209800"/>
            <a:ext cx="8001000" cy="3581400"/>
          </a:xfrm>
          <a:noFill/>
          <a:ln/>
        </p:spPr>
        <p:txBody>
          <a:bodyPr/>
          <a:lstStyle/>
          <a:p>
            <a:pPr>
              <a:lnSpc>
                <a:spcPct val="90000"/>
              </a:lnSpc>
            </a:pPr>
            <a:r>
              <a:rPr lang="en-US" sz="2000"/>
              <a:t>A signal </a:t>
            </a:r>
            <a:r>
              <a:rPr lang="en-US" sz="2000" i="1"/>
              <a:t>g</a:t>
            </a:r>
            <a:r>
              <a:rPr lang="en-US" sz="2000"/>
              <a:t>(</a:t>
            </a:r>
            <a:r>
              <a:rPr lang="en-US" sz="2000" i="1"/>
              <a:t>t</a:t>
            </a:r>
            <a:r>
              <a:rPr lang="en-US" sz="2000"/>
              <a:t>) is called </a:t>
            </a:r>
            <a:r>
              <a:rPr lang="en-US" sz="2000" b="1"/>
              <a:t>deterministic</a:t>
            </a:r>
            <a:r>
              <a:rPr lang="en-US" sz="2000"/>
              <a:t>, if it is </a:t>
            </a:r>
            <a:r>
              <a:rPr lang="en-US" sz="2000" i="1"/>
              <a:t>completely </a:t>
            </a:r>
            <a:r>
              <a:rPr lang="en-US" sz="2000"/>
              <a:t>known and can be described mathematically</a:t>
            </a:r>
          </a:p>
          <a:p>
            <a:pPr>
              <a:lnSpc>
                <a:spcPct val="90000"/>
              </a:lnSpc>
              <a:buFontTx/>
              <a:buNone/>
            </a:pPr>
            <a:endParaRPr lang="en-US" sz="2000"/>
          </a:p>
          <a:p>
            <a:pPr>
              <a:lnSpc>
                <a:spcPct val="90000"/>
              </a:lnSpc>
            </a:pPr>
            <a:r>
              <a:rPr lang="en-US" sz="2000"/>
              <a:t>A signal </a:t>
            </a:r>
            <a:r>
              <a:rPr lang="en-US" sz="2000" i="1"/>
              <a:t>g</a:t>
            </a:r>
            <a:r>
              <a:rPr lang="en-US" sz="2000"/>
              <a:t>(</a:t>
            </a:r>
            <a:r>
              <a:rPr lang="en-US" sz="2000" i="1"/>
              <a:t>t</a:t>
            </a:r>
            <a:r>
              <a:rPr lang="en-US" sz="2000"/>
              <a:t>) is called </a:t>
            </a:r>
            <a:r>
              <a:rPr lang="en-US" sz="2000" b="1"/>
              <a:t>random</a:t>
            </a:r>
            <a:r>
              <a:rPr lang="en-US" sz="2000"/>
              <a:t>, if it can be described only by </a:t>
            </a:r>
          </a:p>
          <a:p>
            <a:pPr>
              <a:lnSpc>
                <a:spcPct val="90000"/>
              </a:lnSpc>
              <a:buFontTx/>
              <a:buNone/>
            </a:pPr>
            <a:r>
              <a:rPr lang="en-US" sz="2000"/>
              <a:t>     terms of probabilistic description, such as</a:t>
            </a:r>
          </a:p>
          <a:p>
            <a:pPr lvl="1">
              <a:lnSpc>
                <a:spcPct val="90000"/>
              </a:lnSpc>
            </a:pPr>
            <a:r>
              <a:rPr lang="en-US" sz="2400"/>
              <a:t>  distribution</a:t>
            </a:r>
          </a:p>
          <a:p>
            <a:pPr lvl="1">
              <a:lnSpc>
                <a:spcPct val="90000"/>
              </a:lnSpc>
            </a:pPr>
            <a:r>
              <a:rPr lang="en-US" sz="2400"/>
              <a:t>  mean value  (</a:t>
            </a:r>
            <a:r>
              <a:rPr lang="en-US" sz="2000"/>
              <a:t>The average or </a:t>
            </a:r>
            <a:r>
              <a:rPr lang="en-US" sz="2000" i="1"/>
              <a:t>expected value</a:t>
            </a:r>
            <a:r>
              <a:rPr lang="en-US" sz="2400"/>
              <a:t>)</a:t>
            </a:r>
          </a:p>
          <a:p>
            <a:pPr lvl="1">
              <a:lnSpc>
                <a:spcPct val="90000"/>
              </a:lnSpc>
            </a:pPr>
            <a:r>
              <a:rPr lang="en-US" sz="2400"/>
              <a:t>  squared mean value </a:t>
            </a:r>
            <a:r>
              <a:rPr lang="en-US" sz="2000"/>
              <a:t>(The expected value of the squared error</a:t>
            </a:r>
            <a:r>
              <a:rPr lang="en-US" sz="2400"/>
              <a:t>)</a:t>
            </a:r>
          </a:p>
          <a:p>
            <a:pPr lvl="1">
              <a:lnSpc>
                <a:spcPct val="90000"/>
              </a:lnSpc>
            </a:pPr>
            <a:r>
              <a:rPr lang="en-US" sz="2400"/>
              <a:t>  standard deviation </a:t>
            </a:r>
            <a:r>
              <a:rPr lang="en-US" sz="2000"/>
              <a:t>(The square root of the variance</a:t>
            </a:r>
            <a:r>
              <a:rPr lang="en-US" sz="2400"/>
              <a:t>)</a:t>
            </a:r>
          </a:p>
        </p:txBody>
      </p:sp>
      <p:sp>
        <p:nvSpPr>
          <p:cNvPr id="78853" name="Rectangle 5"/>
          <p:cNvSpPr>
            <a:spLocks noChangeArrowheads="1"/>
          </p:cNvSpPr>
          <p:nvPr/>
        </p:nvSpPr>
        <p:spPr bwMode="auto">
          <a:xfrm>
            <a:off x="762000" y="1524000"/>
            <a:ext cx="6477000" cy="519113"/>
          </a:xfrm>
          <a:prstGeom prst="rect">
            <a:avLst/>
          </a:prstGeom>
          <a:noFill/>
          <a:ln w="9525">
            <a:noFill/>
            <a:miter lim="800000"/>
            <a:headEnd/>
            <a:tailEnd/>
          </a:ln>
          <a:effectLst/>
        </p:spPr>
        <p:txBody>
          <a:bodyPr>
            <a:spAutoFit/>
          </a:bodyPr>
          <a:lstStyle/>
          <a:p>
            <a:r>
              <a:rPr lang="en-US" sz="2800" b="1"/>
              <a:t>Deterministic and Random signals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8D950EC-7C5B-4661-BB2D-B741F02C9DAF}" type="slidenum">
              <a:rPr lang="en-US"/>
              <a:pPr/>
              <a:t>44</a:t>
            </a:fld>
            <a:endParaRPr lang="en-US"/>
          </a:p>
        </p:txBody>
      </p:sp>
      <p:sp>
        <p:nvSpPr>
          <p:cNvPr id="79874" name="Rectangle 2"/>
          <p:cNvSpPr>
            <a:spLocks noGrp="1" noChangeArrowheads="1"/>
          </p:cNvSpPr>
          <p:nvPr>
            <p:ph type="title"/>
          </p:nvPr>
        </p:nvSpPr>
        <p:spPr/>
        <p:txBody>
          <a:bodyPr/>
          <a:lstStyle/>
          <a:p>
            <a:r>
              <a:rPr lang="en-US"/>
              <a:t>Classification of signals</a:t>
            </a:r>
          </a:p>
        </p:txBody>
      </p:sp>
      <p:sp>
        <p:nvSpPr>
          <p:cNvPr id="79875" name="Rectangle 3"/>
          <p:cNvSpPr>
            <a:spLocks noGrp="1" noChangeArrowheads="1"/>
          </p:cNvSpPr>
          <p:nvPr>
            <p:ph type="body" idx="1"/>
          </p:nvPr>
        </p:nvSpPr>
        <p:spPr>
          <a:xfrm>
            <a:off x="457200" y="1524000"/>
            <a:ext cx="8229600" cy="2895600"/>
          </a:xfrm>
        </p:spPr>
        <p:txBody>
          <a:bodyPr/>
          <a:lstStyle/>
          <a:p>
            <a:pPr>
              <a:buFontTx/>
              <a:buNone/>
            </a:pPr>
            <a:r>
              <a:rPr lang="en-US" sz="2800" b="1"/>
              <a:t>Causal vs. Non-causal signals</a:t>
            </a:r>
          </a:p>
          <a:p>
            <a:pPr eaLnBrk="0" hangingPunct="0">
              <a:spcBef>
                <a:spcPct val="25000"/>
              </a:spcBef>
              <a:spcAft>
                <a:spcPct val="15000"/>
              </a:spcAft>
              <a:buClr>
                <a:schemeClr val="tx2"/>
              </a:buClr>
              <a:buSzPct val="75000"/>
              <a:buFont typeface="Wingdings" pitchFamily="2" charset="2"/>
              <a:buNone/>
            </a:pPr>
            <a:r>
              <a:rPr lang="en-US" sz="2400">
                <a:latin typeface="Times New Roman" pitchFamily="18" charset="0"/>
              </a:rPr>
              <a:t>    A </a:t>
            </a:r>
            <a:r>
              <a:rPr lang="en-US" sz="2400" b="1">
                <a:latin typeface="Times New Roman" pitchFamily="18" charset="0"/>
              </a:rPr>
              <a:t>causal</a:t>
            </a:r>
            <a:r>
              <a:rPr lang="en-US" sz="2400">
                <a:latin typeface="Times New Roman" pitchFamily="18" charset="0"/>
              </a:rPr>
              <a:t> signal is zero for </a:t>
            </a:r>
            <a:r>
              <a:rPr lang="en-US" sz="2400" i="1">
                <a:latin typeface="Times New Roman" pitchFamily="18" charset="0"/>
              </a:rPr>
              <a:t>t &lt; </a:t>
            </a:r>
            <a:r>
              <a:rPr lang="en-US" sz="2400">
                <a:latin typeface="Times New Roman" pitchFamily="18" charset="0"/>
              </a:rPr>
              <a:t>0 and an </a:t>
            </a:r>
            <a:r>
              <a:rPr lang="en-US" sz="2400" b="1">
                <a:latin typeface="Times New Roman" pitchFamily="18" charset="0"/>
              </a:rPr>
              <a:t>non-causal </a:t>
            </a:r>
            <a:r>
              <a:rPr lang="en-US" sz="2400">
                <a:latin typeface="Times New Roman" pitchFamily="18" charset="0"/>
              </a:rPr>
              <a:t>signal is zero for </a:t>
            </a:r>
            <a:r>
              <a:rPr lang="en-US" sz="2400" i="1">
                <a:latin typeface="Times New Roman" pitchFamily="18" charset="0"/>
              </a:rPr>
              <a:t>t &gt; </a:t>
            </a:r>
            <a:r>
              <a:rPr lang="en-US" sz="2400">
                <a:latin typeface="Times New Roman" pitchFamily="18" charset="0"/>
              </a:rPr>
              <a:t>0  </a:t>
            </a:r>
            <a:r>
              <a:rPr lang="en-US" sz="2400" b="1">
                <a:latin typeface="Times New Roman" pitchFamily="18" charset="0"/>
              </a:rPr>
              <a:t>or</a:t>
            </a:r>
          </a:p>
          <a:p>
            <a:pPr eaLnBrk="0" hangingPunct="0">
              <a:spcBef>
                <a:spcPct val="25000"/>
              </a:spcBef>
              <a:spcAft>
                <a:spcPct val="15000"/>
              </a:spcAft>
              <a:buClr>
                <a:schemeClr val="tx2"/>
              </a:buClr>
              <a:buSzPct val="75000"/>
              <a:buFont typeface="Wingdings" pitchFamily="2" charset="2"/>
              <a:buNone/>
            </a:pPr>
            <a:r>
              <a:rPr lang="en-US" sz="2400">
                <a:latin typeface="Times New Roman" pitchFamily="18" charset="0"/>
                <a:cs typeface="Arial" charset="0"/>
              </a:rPr>
              <a:t>    A </a:t>
            </a:r>
            <a:r>
              <a:rPr lang="en-US" sz="2400" i="1">
                <a:latin typeface="Times New Roman" pitchFamily="18" charset="0"/>
                <a:cs typeface="Arial" charset="0"/>
              </a:rPr>
              <a:t>causal signal</a:t>
            </a:r>
            <a:r>
              <a:rPr lang="en-US" sz="2400">
                <a:latin typeface="Times New Roman" pitchFamily="18" charset="0"/>
                <a:cs typeface="Arial" charset="0"/>
              </a:rPr>
              <a:t> is any signal that is zero prior to time zero. Thus, if x(n) denotes the signal amplitude at time (sample) n, the signal x is said to be causal if x(n)=0 for all n&lt; 0</a:t>
            </a:r>
            <a:r>
              <a:rPr lang="en-US" sz="2400">
                <a:latin typeface="Times New Roman" pitchFamily="18" charset="0"/>
              </a:rPr>
              <a:t> </a:t>
            </a:r>
          </a:p>
          <a:p>
            <a:pPr eaLnBrk="0" hangingPunct="0">
              <a:spcBef>
                <a:spcPct val="25000"/>
              </a:spcBef>
              <a:spcAft>
                <a:spcPct val="15000"/>
              </a:spcAft>
              <a:buClr>
                <a:schemeClr val="tx2"/>
              </a:buClr>
              <a:buSzPct val="75000"/>
              <a:buFont typeface="Wingdings" pitchFamily="2" charset="2"/>
              <a:buNone/>
            </a:pPr>
            <a:endParaRPr lang="en-US" sz="2400" b="1">
              <a:latin typeface="Times New Roman" pitchFamily="18" charset="0"/>
            </a:endParaRPr>
          </a:p>
          <a:p>
            <a:pPr eaLnBrk="0" hangingPunct="0">
              <a:spcBef>
                <a:spcPct val="25000"/>
              </a:spcBef>
              <a:spcAft>
                <a:spcPct val="15000"/>
              </a:spcAft>
              <a:buClr>
                <a:schemeClr val="tx2"/>
              </a:buClr>
              <a:buSzPct val="75000"/>
              <a:buFont typeface="Wingdings" pitchFamily="2" charset="2"/>
              <a:buNone/>
            </a:pPr>
            <a:endParaRPr lang="en-US" sz="2400">
              <a:latin typeface="Times New Roman" pitchFamily="18" charset="0"/>
            </a:endParaRPr>
          </a:p>
          <a:p>
            <a:endParaRPr lang="en-US" sz="2800" b="1"/>
          </a:p>
        </p:txBody>
      </p:sp>
      <p:sp>
        <p:nvSpPr>
          <p:cNvPr id="79876"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pic>
        <p:nvPicPr>
          <p:cNvPr id="79877" name="Picture 5"/>
          <p:cNvPicPr>
            <a:picLocks noChangeAspect="1" noChangeArrowheads="1"/>
          </p:cNvPicPr>
          <p:nvPr/>
        </p:nvPicPr>
        <p:blipFill>
          <a:blip r:embed="rId2" cstate="print"/>
          <a:srcRect/>
          <a:stretch>
            <a:fillRect/>
          </a:stretch>
        </p:blipFill>
        <p:spPr bwMode="auto">
          <a:xfrm>
            <a:off x="1371600" y="4648200"/>
            <a:ext cx="5486400" cy="1543050"/>
          </a:xfrm>
          <a:prstGeom prst="rect">
            <a:avLst/>
          </a:prstGeom>
          <a:noFill/>
          <a:ln w="38100">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0C47B81-057E-40AF-83CA-3DE934F17CBB}" type="slidenum">
              <a:rPr lang="en-US"/>
              <a:pPr/>
              <a:t>45</a:t>
            </a:fld>
            <a:endParaRPr lang="en-US"/>
          </a:p>
        </p:txBody>
      </p:sp>
      <p:sp>
        <p:nvSpPr>
          <p:cNvPr id="80898" name="Rectangle 2"/>
          <p:cNvSpPr>
            <a:spLocks noGrp="1" noChangeArrowheads="1"/>
          </p:cNvSpPr>
          <p:nvPr>
            <p:ph type="title"/>
          </p:nvPr>
        </p:nvSpPr>
        <p:spPr/>
        <p:txBody>
          <a:bodyPr/>
          <a:lstStyle/>
          <a:p>
            <a:r>
              <a:rPr lang="en-US"/>
              <a:t>Classification of signals</a:t>
            </a:r>
          </a:p>
        </p:txBody>
      </p:sp>
      <p:sp>
        <p:nvSpPr>
          <p:cNvPr id="80899" name="Rectangle 3"/>
          <p:cNvSpPr>
            <a:spLocks noGrp="1" noChangeArrowheads="1"/>
          </p:cNvSpPr>
          <p:nvPr>
            <p:ph type="body" idx="1"/>
          </p:nvPr>
        </p:nvSpPr>
        <p:spPr>
          <a:xfrm>
            <a:off x="381000" y="1905000"/>
            <a:ext cx="8077200" cy="1447800"/>
          </a:xfrm>
        </p:spPr>
        <p:txBody>
          <a:bodyPr/>
          <a:lstStyle/>
          <a:p>
            <a:pPr eaLnBrk="0" hangingPunct="0">
              <a:lnSpc>
                <a:spcPct val="90000"/>
              </a:lnSpc>
              <a:spcBef>
                <a:spcPct val="25000"/>
              </a:spcBef>
              <a:spcAft>
                <a:spcPct val="15000"/>
              </a:spcAft>
              <a:buClr>
                <a:schemeClr val="tx2"/>
              </a:buClr>
              <a:buSzPct val="75000"/>
              <a:buFont typeface="Wingdings" pitchFamily="2" charset="2"/>
              <a:buNone/>
            </a:pPr>
            <a:r>
              <a:rPr lang="en-US" sz="2400" b="1">
                <a:latin typeface="Times New Roman" pitchFamily="18" charset="0"/>
              </a:rPr>
              <a:t>Right- and left-sided signals</a:t>
            </a:r>
          </a:p>
          <a:p>
            <a:pPr eaLnBrk="0" hangingPunct="0">
              <a:spcBef>
                <a:spcPct val="0"/>
              </a:spcBef>
              <a:buFontTx/>
              <a:buNone/>
            </a:pPr>
            <a:r>
              <a:rPr lang="en-US" sz="2400">
                <a:latin typeface="Times New Roman" pitchFamily="18" charset="0"/>
              </a:rPr>
              <a:t>A right-sided signal is zero for </a:t>
            </a:r>
            <a:r>
              <a:rPr lang="en-US" sz="2400" i="1">
                <a:latin typeface="Times New Roman" pitchFamily="18" charset="0"/>
              </a:rPr>
              <a:t>t &lt; T </a:t>
            </a:r>
            <a:r>
              <a:rPr lang="en-US" sz="2400">
                <a:latin typeface="Times New Roman" pitchFamily="18" charset="0"/>
              </a:rPr>
              <a:t>and a left-sided signal is zero for </a:t>
            </a:r>
            <a:r>
              <a:rPr lang="en-US" sz="2400" i="1">
                <a:latin typeface="Times New Roman" pitchFamily="18" charset="0"/>
              </a:rPr>
              <a:t>t &gt; T </a:t>
            </a:r>
            <a:r>
              <a:rPr lang="en-US" sz="2400">
                <a:latin typeface="Times New Roman" pitchFamily="18" charset="0"/>
              </a:rPr>
              <a:t>where </a:t>
            </a:r>
            <a:r>
              <a:rPr lang="en-US" sz="2400" i="1">
                <a:latin typeface="Times New Roman" pitchFamily="18" charset="0"/>
              </a:rPr>
              <a:t>T </a:t>
            </a:r>
            <a:r>
              <a:rPr lang="en-US" sz="2400">
                <a:latin typeface="Times New Roman" pitchFamily="18" charset="0"/>
              </a:rPr>
              <a:t>can be positive or negative.</a:t>
            </a:r>
          </a:p>
        </p:txBody>
      </p:sp>
      <p:sp>
        <p:nvSpPr>
          <p:cNvPr id="80900"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pic>
        <p:nvPicPr>
          <p:cNvPr id="80901" name="Picture 5"/>
          <p:cNvPicPr>
            <a:picLocks noChangeAspect="1" noChangeArrowheads="1"/>
          </p:cNvPicPr>
          <p:nvPr/>
        </p:nvPicPr>
        <p:blipFill>
          <a:blip r:embed="rId2" cstate="print"/>
          <a:srcRect/>
          <a:stretch>
            <a:fillRect/>
          </a:stretch>
        </p:blipFill>
        <p:spPr bwMode="auto">
          <a:xfrm>
            <a:off x="1143000" y="3810000"/>
            <a:ext cx="6172200" cy="1397000"/>
          </a:xfrm>
          <a:prstGeom prst="rect">
            <a:avLst/>
          </a:prstGeom>
          <a:noFill/>
          <a:ln w="38100">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E9D7B88-7CD4-4C07-BD5B-17D1F60F37DF}" type="slidenum">
              <a:rPr lang="en-US"/>
              <a:pPr/>
              <a:t>46</a:t>
            </a:fld>
            <a:endParaRPr lang="en-US"/>
          </a:p>
        </p:txBody>
      </p:sp>
      <p:sp>
        <p:nvSpPr>
          <p:cNvPr id="81922" name="Rectangle 2"/>
          <p:cNvSpPr>
            <a:spLocks noGrp="1" noChangeArrowheads="1"/>
          </p:cNvSpPr>
          <p:nvPr>
            <p:ph type="title"/>
          </p:nvPr>
        </p:nvSpPr>
        <p:spPr/>
        <p:txBody>
          <a:bodyPr/>
          <a:lstStyle/>
          <a:p>
            <a:r>
              <a:rPr lang="en-US"/>
              <a:t>Classification of signals</a:t>
            </a:r>
          </a:p>
        </p:txBody>
      </p:sp>
      <p:sp>
        <p:nvSpPr>
          <p:cNvPr id="81923"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
        <p:nvSpPr>
          <p:cNvPr id="81924" name="Rectangle 4"/>
          <p:cNvSpPr>
            <a:spLocks noChangeArrowheads="1"/>
          </p:cNvSpPr>
          <p:nvPr/>
        </p:nvSpPr>
        <p:spPr bwMode="auto">
          <a:xfrm>
            <a:off x="304800" y="1600200"/>
            <a:ext cx="8534400" cy="2743200"/>
          </a:xfrm>
          <a:prstGeom prst="rect">
            <a:avLst/>
          </a:prstGeom>
          <a:noFill/>
          <a:ln w="9525">
            <a:noFill/>
            <a:miter lim="800000"/>
            <a:headEnd/>
            <a:tailEnd/>
          </a:ln>
          <a:effectLst/>
        </p:spPr>
        <p:txBody>
          <a:bodyPr tIns="0" bIns="0"/>
          <a:lstStyle/>
          <a:p>
            <a:pPr marL="342900" indent="-342900" eaLnBrk="0" hangingPunct="0">
              <a:lnSpc>
                <a:spcPct val="90000"/>
              </a:lnSpc>
              <a:spcBef>
                <a:spcPct val="25000"/>
              </a:spcBef>
              <a:spcAft>
                <a:spcPct val="15000"/>
              </a:spcAft>
              <a:buClr>
                <a:schemeClr val="tx2"/>
              </a:buClr>
              <a:buSzPct val="75000"/>
              <a:buFont typeface="Wingdings" pitchFamily="2" charset="2"/>
              <a:buChar char="l"/>
            </a:pPr>
            <a:r>
              <a:rPr lang="en-US" sz="2400">
                <a:latin typeface="Times New Roman" pitchFamily="18" charset="0"/>
              </a:rPr>
              <a:t>Even signals </a:t>
            </a:r>
            <a:r>
              <a:rPr lang="en-US" sz="2400" i="1">
                <a:latin typeface="Times New Roman" pitchFamily="18" charset="0"/>
              </a:rPr>
              <a:t>xe</a:t>
            </a:r>
            <a:r>
              <a:rPr lang="en-US" sz="2400">
                <a:latin typeface="Times New Roman" pitchFamily="18" charset="0"/>
              </a:rPr>
              <a:t>(</a:t>
            </a:r>
            <a:r>
              <a:rPr lang="en-US" sz="2400" i="1">
                <a:latin typeface="Times New Roman" pitchFamily="18" charset="0"/>
              </a:rPr>
              <a:t>t</a:t>
            </a:r>
            <a:r>
              <a:rPr lang="en-US" sz="2400">
                <a:latin typeface="Times New Roman" pitchFamily="18" charset="0"/>
              </a:rPr>
              <a:t>) and odd signals </a:t>
            </a:r>
            <a:r>
              <a:rPr lang="en-US" sz="2400" i="1">
                <a:latin typeface="Times New Roman" pitchFamily="18" charset="0"/>
              </a:rPr>
              <a:t>xo</a:t>
            </a:r>
            <a:r>
              <a:rPr lang="en-US" sz="2400">
                <a:latin typeface="Times New Roman" pitchFamily="18" charset="0"/>
              </a:rPr>
              <a:t>(</a:t>
            </a:r>
            <a:r>
              <a:rPr lang="en-US" sz="2400" i="1">
                <a:latin typeface="Times New Roman" pitchFamily="18" charset="0"/>
              </a:rPr>
              <a:t>t</a:t>
            </a:r>
            <a:r>
              <a:rPr lang="en-US" sz="2400">
                <a:latin typeface="Times New Roman" pitchFamily="18" charset="0"/>
              </a:rPr>
              <a:t>) are defined as</a:t>
            </a:r>
          </a:p>
          <a:p>
            <a:pPr marL="342900" indent="-342900" algn="ctr" eaLnBrk="0" hangingPunct="0"/>
            <a:r>
              <a:rPr lang="en-US" sz="2400" i="1">
                <a:latin typeface="Times New Roman" pitchFamily="18" charset="0"/>
              </a:rPr>
              <a:t>x</a:t>
            </a:r>
            <a:r>
              <a:rPr lang="en-US" sz="1600" i="1">
                <a:latin typeface="Times New Roman" pitchFamily="18" charset="0"/>
              </a:rPr>
              <a:t>e</a:t>
            </a:r>
            <a:r>
              <a:rPr lang="en-US" sz="2400">
                <a:latin typeface="Times New Roman" pitchFamily="18" charset="0"/>
              </a:rPr>
              <a:t>(</a:t>
            </a:r>
            <a:r>
              <a:rPr lang="en-US" sz="2400" i="1">
                <a:latin typeface="Times New Roman" pitchFamily="18" charset="0"/>
              </a:rPr>
              <a:t>t</a:t>
            </a:r>
            <a:r>
              <a:rPr lang="en-US" sz="2400">
                <a:latin typeface="Times New Roman" pitchFamily="18" charset="0"/>
              </a:rPr>
              <a:t>) = </a:t>
            </a:r>
            <a:r>
              <a:rPr lang="en-US" sz="2400" i="1">
                <a:latin typeface="Times New Roman" pitchFamily="18" charset="0"/>
              </a:rPr>
              <a:t>x</a:t>
            </a:r>
            <a:r>
              <a:rPr lang="en-US" sz="1600" i="1">
                <a:latin typeface="Times New Roman" pitchFamily="18" charset="0"/>
              </a:rPr>
              <a:t>e</a:t>
            </a:r>
            <a:r>
              <a:rPr lang="en-US" sz="2400">
                <a:latin typeface="Times New Roman" pitchFamily="18" charset="0"/>
              </a:rPr>
              <a:t>(</a:t>
            </a:r>
            <a:r>
              <a:rPr lang="en-US" sz="2400" i="1">
                <a:latin typeface="Times New Roman" pitchFamily="18" charset="0"/>
              </a:rPr>
              <a:t>−t</a:t>
            </a:r>
            <a:r>
              <a:rPr lang="en-US" sz="2400">
                <a:latin typeface="Times New Roman" pitchFamily="18" charset="0"/>
              </a:rPr>
              <a:t>)  and       </a:t>
            </a:r>
            <a:r>
              <a:rPr lang="en-US" sz="2400" i="1">
                <a:latin typeface="Times New Roman" pitchFamily="18" charset="0"/>
              </a:rPr>
              <a:t>x</a:t>
            </a:r>
            <a:r>
              <a:rPr lang="en-US" sz="1600" i="1">
                <a:latin typeface="Times New Roman" pitchFamily="18" charset="0"/>
              </a:rPr>
              <a:t>o</a:t>
            </a:r>
            <a:r>
              <a:rPr lang="en-US" sz="2400">
                <a:latin typeface="Times New Roman" pitchFamily="18" charset="0"/>
              </a:rPr>
              <a:t>(</a:t>
            </a:r>
            <a:r>
              <a:rPr lang="en-US" sz="2400" i="1">
                <a:latin typeface="Times New Roman" pitchFamily="18" charset="0"/>
              </a:rPr>
              <a:t>−t</a:t>
            </a:r>
            <a:r>
              <a:rPr lang="en-US" sz="2400">
                <a:latin typeface="Times New Roman" pitchFamily="18" charset="0"/>
              </a:rPr>
              <a:t>) = </a:t>
            </a:r>
            <a:r>
              <a:rPr lang="en-US" sz="2400" i="1">
                <a:latin typeface="Times New Roman" pitchFamily="18" charset="0"/>
              </a:rPr>
              <a:t>−x</a:t>
            </a:r>
            <a:r>
              <a:rPr lang="en-US" sz="1600" i="1">
                <a:latin typeface="Times New Roman" pitchFamily="18" charset="0"/>
              </a:rPr>
              <a:t>o</a:t>
            </a:r>
            <a:r>
              <a:rPr lang="en-US" sz="2400">
                <a:latin typeface="Times New Roman" pitchFamily="18" charset="0"/>
              </a:rPr>
              <a:t>(</a:t>
            </a:r>
            <a:r>
              <a:rPr lang="en-US" sz="2400" i="1">
                <a:latin typeface="Times New Roman" pitchFamily="18" charset="0"/>
              </a:rPr>
              <a:t>t</a:t>
            </a:r>
            <a:r>
              <a:rPr lang="en-US" sz="2400">
                <a:latin typeface="Times New Roman" pitchFamily="18" charset="0"/>
              </a:rPr>
              <a:t>)</a:t>
            </a:r>
            <a:r>
              <a:rPr lang="en-US" sz="2400" i="1">
                <a:latin typeface="Times New Roman" pitchFamily="18" charset="0"/>
              </a:rPr>
              <a:t>.</a:t>
            </a:r>
          </a:p>
          <a:p>
            <a:pPr marL="342900" indent="-342900" eaLnBrk="0" hangingPunct="0">
              <a:lnSpc>
                <a:spcPct val="90000"/>
              </a:lnSpc>
              <a:spcBef>
                <a:spcPct val="25000"/>
              </a:spcBef>
              <a:spcAft>
                <a:spcPct val="15000"/>
              </a:spcAft>
              <a:buClr>
                <a:schemeClr val="tx2"/>
              </a:buClr>
              <a:buSzPct val="75000"/>
              <a:buFont typeface="Wingdings" pitchFamily="2" charset="2"/>
              <a:buNone/>
            </a:pPr>
            <a:endParaRPr lang="en-US" sz="2400">
              <a:latin typeface="Times New Roman" pitchFamily="18" charset="0"/>
            </a:endParaRPr>
          </a:p>
          <a:p>
            <a:pPr marL="342900" indent="-342900" eaLnBrk="0" hangingPunct="0">
              <a:lnSpc>
                <a:spcPct val="90000"/>
              </a:lnSpc>
              <a:spcBef>
                <a:spcPct val="25000"/>
              </a:spcBef>
              <a:spcAft>
                <a:spcPct val="15000"/>
              </a:spcAft>
              <a:buClr>
                <a:schemeClr val="tx2"/>
              </a:buClr>
              <a:buSzPct val="75000"/>
              <a:buFont typeface="Wingdings" pitchFamily="2" charset="2"/>
              <a:buChar char="l"/>
            </a:pPr>
            <a:r>
              <a:rPr lang="en-US" sz="2400" i="1">
                <a:latin typeface="Times New Roman" pitchFamily="18" charset="0"/>
              </a:rPr>
              <a:t>If the signal is even, it is composed of cosine waves. If the signal is odd, it is composed out of sine waves. If the signal is neither even nor odd, it is composed  of both sine and cosine waves.</a:t>
            </a:r>
            <a:endParaRPr lang="en-US" sz="2400">
              <a:latin typeface="Times New Roman" pitchFamily="18" charset="0"/>
            </a:endParaRPr>
          </a:p>
          <a:p>
            <a:pPr marL="342900" indent="-342900" algn="ctr" eaLnBrk="0" hangingPunct="0"/>
            <a:endParaRPr lang="en-US" sz="2400" i="1">
              <a:latin typeface="Times New Roman" pitchFamily="18" charset="0"/>
            </a:endParaRPr>
          </a:p>
          <a:p>
            <a:pPr marL="342900" indent="-342900" eaLnBrk="0" hangingPunct="0">
              <a:buFontTx/>
              <a:buChar char="•"/>
            </a:pPr>
            <a:endParaRPr lang="en-US" sz="2400" i="1">
              <a:latin typeface="Times New Roman" pitchFamily="18" charset="0"/>
            </a:endParaRPr>
          </a:p>
          <a:p>
            <a:pPr marL="342900" indent="-342900" eaLnBrk="0" hangingPunct="0"/>
            <a:endParaRPr lang="en-US" sz="2400" i="1">
              <a:latin typeface="Times New Roman" pitchFamily="18" charset="0"/>
            </a:endParaRPr>
          </a:p>
          <a:p>
            <a:pPr marL="342900" indent="-342900" algn="ctr" eaLnBrk="0" hangingPunct="0"/>
            <a:endParaRPr lang="en-US" sz="2400">
              <a:latin typeface="Times New Roman" pitchFamily="18" charset="0"/>
            </a:endParaRPr>
          </a:p>
          <a:p>
            <a:pPr marL="342900" indent="-342900" eaLnBrk="0" hangingPunct="0">
              <a:lnSpc>
                <a:spcPct val="90000"/>
              </a:lnSpc>
              <a:spcBef>
                <a:spcPct val="25000"/>
              </a:spcBef>
              <a:spcAft>
                <a:spcPct val="15000"/>
              </a:spcAft>
              <a:buClr>
                <a:schemeClr val="tx2"/>
              </a:buClr>
              <a:buSzPct val="75000"/>
              <a:buFont typeface="Wingdings" pitchFamily="2" charset="2"/>
              <a:buChar char="l"/>
            </a:pPr>
            <a:endParaRPr lang="en-US" sz="2400">
              <a:latin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6CDCEAF-7F35-49F2-9633-AB1646DF0C70}" type="slidenum">
              <a:rPr lang="en-US"/>
              <a:pPr/>
              <a:t>47</a:t>
            </a:fld>
            <a:endParaRPr lang="en-US"/>
          </a:p>
        </p:txBody>
      </p:sp>
      <p:sp>
        <p:nvSpPr>
          <p:cNvPr id="82946" name="Line 2"/>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graphicFrame>
        <p:nvGraphicFramePr>
          <p:cNvPr id="82947" name="Object 3"/>
          <p:cNvGraphicFramePr>
            <a:graphicFrameLocks noChangeAspect="1"/>
          </p:cNvGraphicFramePr>
          <p:nvPr/>
        </p:nvGraphicFramePr>
        <p:xfrm>
          <a:off x="533400" y="2133600"/>
          <a:ext cx="7086600" cy="4249738"/>
        </p:xfrm>
        <a:graphic>
          <a:graphicData uri="http://schemas.openxmlformats.org/presentationml/2006/ole">
            <mc:AlternateContent xmlns:mc="http://schemas.openxmlformats.org/markup-compatibility/2006">
              <mc:Choice xmlns:v="urn:schemas-microsoft-com:vml" Requires="v">
                <p:oleObj spid="_x0000_s82955" name="Bitmap Image" r:id="rId3" imgW="4877481" imgH="2924583" progId="PBrush">
                  <p:embed/>
                </p:oleObj>
              </mc:Choice>
              <mc:Fallback>
                <p:oleObj name="Bitmap Image" r:id="rId3" imgW="4877481" imgH="2924583"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7086600"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8" name="Rectangle 4"/>
          <p:cNvSpPr>
            <a:spLocks noChangeArrowheads="1"/>
          </p:cNvSpPr>
          <p:nvPr/>
        </p:nvSpPr>
        <p:spPr bwMode="auto">
          <a:xfrm>
            <a:off x="609600" y="381000"/>
            <a:ext cx="7924800" cy="762000"/>
          </a:xfrm>
          <a:prstGeom prst="rect">
            <a:avLst/>
          </a:prstGeom>
          <a:noFill/>
          <a:ln w="9525">
            <a:noFill/>
            <a:miter lim="800000"/>
            <a:headEnd/>
            <a:tailEnd/>
          </a:ln>
          <a:effectLst/>
        </p:spPr>
        <p:txBody>
          <a:bodyPr>
            <a:spAutoFit/>
          </a:bodyPr>
          <a:lstStyle/>
          <a:p>
            <a:pPr algn="ctr"/>
            <a:r>
              <a:rPr lang="en-US" sz="4400">
                <a:solidFill>
                  <a:schemeClr val="tx2"/>
                </a:solidFill>
              </a:rPr>
              <a:t>Signal operations</a:t>
            </a:r>
          </a:p>
        </p:txBody>
      </p:sp>
      <p:sp>
        <p:nvSpPr>
          <p:cNvPr id="82949" name="Rectangle 5"/>
          <p:cNvSpPr>
            <a:spLocks noChangeArrowheads="1"/>
          </p:cNvSpPr>
          <p:nvPr/>
        </p:nvSpPr>
        <p:spPr bwMode="auto">
          <a:xfrm>
            <a:off x="533400" y="1447800"/>
            <a:ext cx="7696200" cy="519113"/>
          </a:xfrm>
          <a:prstGeom prst="rect">
            <a:avLst/>
          </a:prstGeom>
          <a:noFill/>
          <a:ln w="9525">
            <a:noFill/>
            <a:miter lim="800000"/>
            <a:headEnd/>
            <a:tailEnd/>
          </a:ln>
          <a:effectLst/>
        </p:spPr>
        <p:txBody>
          <a:bodyPr>
            <a:spAutoFit/>
          </a:bodyPr>
          <a:lstStyle/>
          <a:p>
            <a:r>
              <a:rPr lang="en-US" sz="2800" b="1">
                <a:solidFill>
                  <a:schemeClr val="tx2"/>
                </a:solidFill>
              </a:rPr>
              <a:t>Time Shifting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32BF749-ACE8-4365-811F-2A5A2764CA36}" type="slidenum">
              <a:rPr lang="en-US"/>
              <a:pPr/>
              <a:t>48</a:t>
            </a:fld>
            <a:endParaRPr lang="en-US"/>
          </a:p>
        </p:txBody>
      </p:sp>
      <p:sp>
        <p:nvSpPr>
          <p:cNvPr id="83970" name="Rectangle 2"/>
          <p:cNvSpPr>
            <a:spLocks noGrp="1" noChangeArrowheads="1"/>
          </p:cNvSpPr>
          <p:nvPr>
            <p:ph type="title"/>
          </p:nvPr>
        </p:nvSpPr>
        <p:spPr>
          <a:xfrm>
            <a:off x="457200" y="274638"/>
            <a:ext cx="8153400" cy="639762"/>
          </a:xfrm>
        </p:spPr>
        <p:txBody>
          <a:bodyPr/>
          <a:lstStyle/>
          <a:p>
            <a:r>
              <a:rPr lang="en-US"/>
              <a:t>Signal operations  (cont'd)</a:t>
            </a:r>
            <a:br>
              <a:rPr lang="en-US"/>
            </a:br>
            <a:endParaRPr lang="en-US" sz="2800" b="1">
              <a:solidFill>
                <a:schemeClr val="accent2"/>
              </a:solidFill>
            </a:endParaRPr>
          </a:p>
        </p:txBody>
      </p:sp>
      <p:sp>
        <p:nvSpPr>
          <p:cNvPr id="83971" name="Rectangle 3"/>
          <p:cNvSpPr>
            <a:spLocks noGrp="1" noChangeArrowheads="1"/>
          </p:cNvSpPr>
          <p:nvPr>
            <p:ph type="body" idx="1"/>
          </p:nvPr>
        </p:nvSpPr>
        <p:spPr>
          <a:xfrm>
            <a:off x="381000" y="1219200"/>
            <a:ext cx="7696200" cy="457200"/>
          </a:xfrm>
        </p:spPr>
        <p:txBody>
          <a:bodyPr/>
          <a:lstStyle/>
          <a:p>
            <a:pPr>
              <a:buFontTx/>
              <a:buNone/>
            </a:pPr>
            <a:r>
              <a:rPr lang="en-US" sz="2400" b="1">
                <a:solidFill>
                  <a:schemeClr val="accent2"/>
                </a:solidFill>
              </a:rPr>
              <a:t>Time-Scaling</a:t>
            </a:r>
          </a:p>
        </p:txBody>
      </p:sp>
      <p:sp>
        <p:nvSpPr>
          <p:cNvPr id="83972" name="Line 4"/>
          <p:cNvSpPr>
            <a:spLocks noChangeShapeType="1"/>
          </p:cNvSpPr>
          <p:nvPr/>
        </p:nvSpPr>
        <p:spPr bwMode="auto">
          <a:xfrm>
            <a:off x="457200" y="838200"/>
            <a:ext cx="8229600" cy="0"/>
          </a:xfrm>
          <a:prstGeom prst="line">
            <a:avLst/>
          </a:prstGeom>
          <a:noFill/>
          <a:ln w="31750">
            <a:solidFill>
              <a:schemeClr val="tx1"/>
            </a:solidFill>
            <a:round/>
            <a:headEnd/>
            <a:tailEnd/>
          </a:ln>
          <a:effectLst/>
        </p:spPr>
        <p:txBody>
          <a:bodyPr/>
          <a:lstStyle/>
          <a:p>
            <a:endParaRPr lang="en-US"/>
          </a:p>
        </p:txBody>
      </p:sp>
      <p:graphicFrame>
        <p:nvGraphicFramePr>
          <p:cNvPr id="83973" name="Object 5"/>
          <p:cNvGraphicFramePr>
            <a:graphicFrameLocks noChangeAspect="1"/>
          </p:cNvGraphicFramePr>
          <p:nvPr/>
        </p:nvGraphicFramePr>
        <p:xfrm>
          <a:off x="762000" y="1981200"/>
          <a:ext cx="7162800" cy="4065588"/>
        </p:xfrm>
        <a:graphic>
          <a:graphicData uri="http://schemas.openxmlformats.org/presentationml/2006/ole">
            <mc:AlternateContent xmlns:mc="http://schemas.openxmlformats.org/markup-compatibility/2006">
              <mc:Choice xmlns:v="urn:schemas-microsoft-com:vml" Requires="v">
                <p:oleObj spid="_x0000_s83981" name="Bitmap Image" r:id="rId3" imgW="5068007" imgH="2876190" progId="PBrush">
                  <p:embed/>
                </p:oleObj>
              </mc:Choice>
              <mc:Fallback>
                <p:oleObj name="Bitmap Image" r:id="rId3" imgW="5068007" imgH="2876190"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7162800" cy="406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F29E7F4-BAA7-4D78-9BBE-01DF4B932617}" type="slidenum">
              <a:rPr lang="en-US"/>
              <a:pPr/>
              <a:t>49</a:t>
            </a:fld>
            <a:endParaRPr lang="en-US"/>
          </a:p>
        </p:txBody>
      </p:sp>
      <p:sp>
        <p:nvSpPr>
          <p:cNvPr id="115714" name="Rectangle 2"/>
          <p:cNvSpPr>
            <a:spLocks noGrp="1" noChangeArrowheads="1"/>
          </p:cNvSpPr>
          <p:nvPr>
            <p:ph type="title"/>
          </p:nvPr>
        </p:nvSpPr>
        <p:spPr/>
        <p:txBody>
          <a:bodyPr/>
          <a:lstStyle/>
          <a:p>
            <a:r>
              <a:rPr lang="en-US"/>
              <a:t>Signal operations  (cont'd)</a:t>
            </a:r>
            <a:br>
              <a:rPr lang="en-US"/>
            </a:br>
            <a:endParaRPr lang="en-US"/>
          </a:p>
        </p:txBody>
      </p:sp>
      <p:sp>
        <p:nvSpPr>
          <p:cNvPr id="115715" name="Rectangle 3"/>
          <p:cNvSpPr>
            <a:spLocks noGrp="1" noChangeArrowheads="1"/>
          </p:cNvSpPr>
          <p:nvPr>
            <p:ph type="body" idx="1"/>
          </p:nvPr>
        </p:nvSpPr>
        <p:spPr>
          <a:xfrm>
            <a:off x="609600" y="1676400"/>
            <a:ext cx="7391400" cy="533400"/>
          </a:xfrm>
        </p:spPr>
        <p:txBody>
          <a:bodyPr/>
          <a:lstStyle/>
          <a:p>
            <a:pPr>
              <a:buFontTx/>
              <a:buNone/>
            </a:pPr>
            <a:r>
              <a:rPr lang="en-US" sz="2400" b="1">
                <a:solidFill>
                  <a:schemeClr val="accent2"/>
                </a:solidFill>
              </a:rPr>
              <a:t>Time- Inversion/ Time-Reversal</a:t>
            </a:r>
          </a:p>
        </p:txBody>
      </p:sp>
      <p:sp>
        <p:nvSpPr>
          <p:cNvPr id="115716"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graphicFrame>
        <p:nvGraphicFramePr>
          <p:cNvPr id="115717" name="Object 5"/>
          <p:cNvGraphicFramePr>
            <a:graphicFrameLocks noChangeAspect="1"/>
          </p:cNvGraphicFramePr>
          <p:nvPr/>
        </p:nvGraphicFramePr>
        <p:xfrm>
          <a:off x="762000" y="2438400"/>
          <a:ext cx="6629400" cy="3725863"/>
        </p:xfrm>
        <a:graphic>
          <a:graphicData uri="http://schemas.openxmlformats.org/presentationml/2006/ole">
            <mc:AlternateContent xmlns:mc="http://schemas.openxmlformats.org/markup-compatibility/2006">
              <mc:Choice xmlns:v="urn:schemas-microsoft-com:vml" Requires="v">
                <p:oleObj spid="_x0000_s115725" name="Bitmap Image" r:id="rId3" imgW="5068007" imgH="2847619" progId="PBrush">
                  <p:embed/>
                </p:oleObj>
              </mc:Choice>
              <mc:Fallback>
                <p:oleObj name="Bitmap Image" r:id="rId3" imgW="5068007" imgH="2847619"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38400"/>
                        <a:ext cx="66294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9346082-F93E-4DEC-8293-2711198EC87B}" type="slidenum">
              <a:rPr lang="en-US"/>
              <a:pPr/>
              <a:t>5</a:t>
            </a:fld>
            <a:endParaRPr lang="en-US"/>
          </a:p>
        </p:txBody>
      </p:sp>
      <p:sp>
        <p:nvSpPr>
          <p:cNvPr id="139266" name="Rectangle 2"/>
          <p:cNvSpPr>
            <a:spLocks noGrp="1" noChangeArrowheads="1"/>
          </p:cNvSpPr>
          <p:nvPr>
            <p:ph type="title"/>
          </p:nvPr>
        </p:nvSpPr>
        <p:spPr/>
        <p:txBody>
          <a:bodyPr/>
          <a:lstStyle/>
          <a:p>
            <a:r>
              <a:rPr lang="en-US" sz="4000"/>
              <a:t>Communication systems</a:t>
            </a:r>
            <a:r>
              <a:rPr lang="en-US"/>
              <a:t>  </a:t>
            </a:r>
            <a:r>
              <a:rPr lang="en-US" sz="2800"/>
              <a:t>(Cont..)</a:t>
            </a:r>
          </a:p>
        </p:txBody>
      </p:sp>
      <p:sp>
        <p:nvSpPr>
          <p:cNvPr id="139267" name="Rectangle 3"/>
          <p:cNvSpPr>
            <a:spLocks noGrp="1" noChangeArrowheads="1"/>
          </p:cNvSpPr>
          <p:nvPr>
            <p:ph type="body" idx="1"/>
          </p:nvPr>
        </p:nvSpPr>
        <p:spPr>
          <a:xfrm>
            <a:off x="457200" y="1600200"/>
            <a:ext cx="8153400" cy="3505200"/>
          </a:xfrm>
        </p:spPr>
        <p:txBody>
          <a:bodyPr/>
          <a:lstStyle/>
          <a:p>
            <a:pPr marL="609600" indent="-609600">
              <a:buFontTx/>
              <a:buNone/>
            </a:pPr>
            <a:r>
              <a:rPr lang="en-US" b="1">
                <a:solidFill>
                  <a:srgbClr val="3366FF"/>
                </a:solidFill>
              </a:rPr>
              <a:t>Signal</a:t>
            </a:r>
          </a:p>
          <a:p>
            <a:pPr marL="990600" lvl="1" indent="-533400"/>
            <a:r>
              <a:rPr lang="en-US" sz="2000"/>
              <a:t>The actual entity (electrical, optical, mechanical, etc.) that is transmitted from sender to receiver.</a:t>
            </a:r>
          </a:p>
          <a:p>
            <a:pPr marL="609600" indent="-609600">
              <a:buFontTx/>
              <a:buNone/>
            </a:pPr>
            <a:r>
              <a:rPr lang="en-US" b="1">
                <a:solidFill>
                  <a:srgbClr val="3366FF"/>
                </a:solidFill>
              </a:rPr>
              <a:t>Message</a:t>
            </a:r>
          </a:p>
          <a:p>
            <a:pPr marL="990600" lvl="1" indent="-533400"/>
            <a:r>
              <a:rPr lang="en-US" sz="2000"/>
              <a:t>knowledge that is transmitted</a:t>
            </a:r>
            <a:endParaRPr lang="en-US" sz="2000" b="1"/>
          </a:p>
          <a:p>
            <a:pPr marL="609600" indent="-609600">
              <a:buFontTx/>
              <a:buNone/>
            </a:pPr>
            <a:r>
              <a:rPr lang="en-US" b="1">
                <a:solidFill>
                  <a:srgbClr val="3366FF"/>
                </a:solidFill>
              </a:rPr>
              <a:t>Information</a:t>
            </a:r>
          </a:p>
          <a:p>
            <a:pPr marL="990600" lvl="1" indent="-533400"/>
            <a:r>
              <a:rPr lang="en-US" sz="2000"/>
              <a:t>Knowledge communicated or received concerning some fact or circumstance</a:t>
            </a:r>
          </a:p>
          <a:p>
            <a:pPr marL="609600" indent="-609600">
              <a:buFontTx/>
              <a:buNone/>
            </a:pPr>
            <a:endParaRPr lang="en-US" sz="2400"/>
          </a:p>
          <a:p>
            <a:pPr marL="609600" indent="-609600">
              <a:buFontTx/>
              <a:buNone/>
            </a:pPr>
            <a:endParaRPr lang="en-US"/>
          </a:p>
        </p:txBody>
      </p:sp>
      <p:sp>
        <p:nvSpPr>
          <p:cNvPr id="139268"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
        <p:nvSpPr>
          <p:cNvPr id="139269" name="Text Box 5"/>
          <p:cNvSpPr txBox="1">
            <a:spLocks noChangeArrowheads="1"/>
          </p:cNvSpPr>
          <p:nvPr/>
        </p:nvSpPr>
        <p:spPr bwMode="auto">
          <a:xfrm>
            <a:off x="990600" y="5638800"/>
            <a:ext cx="7543800" cy="1004888"/>
          </a:xfrm>
          <a:prstGeom prst="rect">
            <a:avLst/>
          </a:prstGeom>
          <a:noFill/>
          <a:ln w="9525">
            <a:noFill/>
            <a:miter lim="800000"/>
            <a:headEnd/>
            <a:tailEnd/>
          </a:ln>
          <a:effectLst/>
        </p:spPr>
        <p:txBody>
          <a:bodyPr>
            <a:spAutoFit/>
          </a:bodyPr>
          <a:lstStyle/>
          <a:p>
            <a:pPr>
              <a:spcBef>
                <a:spcPct val="20000"/>
              </a:spcBef>
              <a:buClr>
                <a:schemeClr val="hlink"/>
              </a:buClr>
            </a:pPr>
            <a:r>
              <a:rPr lang="en-US" sz="2400" i="1">
                <a:effectLst>
                  <a:outerShdw blurRad="38100" dist="38100" dir="2700000" algn="tl">
                    <a:srgbClr val="C0C0C0"/>
                  </a:outerShdw>
                </a:effectLst>
                <a:cs typeface="Arial" charset="0"/>
              </a:rPr>
              <a:t>Message and information are quite closely related.</a:t>
            </a:r>
          </a:p>
          <a:p>
            <a:pPr>
              <a:spcBef>
                <a:spcPct val="50000"/>
              </a:spcBef>
            </a:pPr>
            <a:endParaRPr lang="en-US" sz="2400"/>
          </a:p>
        </p:txBody>
      </p:sp>
      <p:sp>
        <p:nvSpPr>
          <p:cNvPr id="139270" name="Text Box 6"/>
          <p:cNvSpPr txBox="1">
            <a:spLocks noChangeArrowheads="1"/>
          </p:cNvSpPr>
          <p:nvPr/>
        </p:nvSpPr>
        <p:spPr bwMode="auto">
          <a:xfrm>
            <a:off x="228600" y="5715000"/>
            <a:ext cx="8077200"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BF13B05-D090-4239-823F-E73E791FF8CF}" type="slidenum">
              <a:rPr lang="en-US"/>
              <a:pPr/>
              <a:t>50</a:t>
            </a:fld>
            <a:endParaRPr lang="en-US"/>
          </a:p>
        </p:txBody>
      </p:sp>
      <p:sp>
        <p:nvSpPr>
          <p:cNvPr id="116738" name="Rectangle 2"/>
          <p:cNvSpPr>
            <a:spLocks noGrp="1" noChangeArrowheads="1"/>
          </p:cNvSpPr>
          <p:nvPr>
            <p:ph type="title"/>
          </p:nvPr>
        </p:nvSpPr>
        <p:spPr>
          <a:xfrm>
            <a:off x="457200" y="274638"/>
            <a:ext cx="8229600" cy="533400"/>
          </a:xfrm>
        </p:spPr>
        <p:txBody>
          <a:bodyPr/>
          <a:lstStyle/>
          <a:p>
            <a:r>
              <a:rPr lang="en-US"/>
              <a:t>Signal operations  (cont'd)</a:t>
            </a:r>
          </a:p>
        </p:txBody>
      </p:sp>
      <p:sp>
        <p:nvSpPr>
          <p:cNvPr id="116739"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graphicFrame>
        <p:nvGraphicFramePr>
          <p:cNvPr id="116740" name="Object 4"/>
          <p:cNvGraphicFramePr>
            <a:graphicFrameLocks noChangeAspect="1"/>
          </p:cNvGraphicFramePr>
          <p:nvPr/>
        </p:nvGraphicFramePr>
        <p:xfrm>
          <a:off x="762000" y="2371725"/>
          <a:ext cx="7467600" cy="4486275"/>
        </p:xfrm>
        <a:graphic>
          <a:graphicData uri="http://schemas.openxmlformats.org/presentationml/2006/ole">
            <mc:AlternateContent xmlns:mc="http://schemas.openxmlformats.org/markup-compatibility/2006">
              <mc:Choice xmlns:v="urn:schemas-microsoft-com:vml" Requires="v">
                <p:oleObj spid="_x0000_s116748" name="Bitmap Image" r:id="rId3" imgW="4342857" imgH="2610214" progId="PBrush">
                  <p:embed/>
                </p:oleObj>
              </mc:Choice>
              <mc:Fallback>
                <p:oleObj name="Bitmap Image" r:id="rId3" imgW="4342857" imgH="2610214"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71725"/>
                        <a:ext cx="74676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741" name="Text Box 5"/>
          <p:cNvSpPr txBox="1">
            <a:spLocks noChangeArrowheads="1"/>
          </p:cNvSpPr>
          <p:nvPr/>
        </p:nvSpPr>
        <p:spPr bwMode="auto">
          <a:xfrm>
            <a:off x="838200" y="1295400"/>
            <a:ext cx="8305800" cy="914400"/>
          </a:xfrm>
          <a:prstGeom prst="rect">
            <a:avLst/>
          </a:prstGeom>
          <a:noFill/>
          <a:ln w="9525">
            <a:noFill/>
            <a:miter lim="800000"/>
            <a:headEnd/>
            <a:tailEnd/>
          </a:ln>
          <a:effectLst/>
        </p:spPr>
        <p:txBody>
          <a:bodyPr>
            <a:spAutoFit/>
          </a:bodyPr>
          <a:lstStyle/>
          <a:p>
            <a:pPr>
              <a:spcBef>
                <a:spcPct val="50000"/>
              </a:spcBef>
            </a:pPr>
            <a:r>
              <a:rPr lang="en-US" sz="2400" b="1">
                <a:solidFill>
                  <a:schemeClr val="accent2"/>
                </a:solidFill>
                <a:latin typeface="Times New Roman" pitchFamily="18" charset="0"/>
              </a:rPr>
              <a:t>Example: 2.4</a:t>
            </a:r>
          </a:p>
          <a:p>
            <a:pPr>
              <a:spcBef>
                <a:spcPct val="50000"/>
              </a:spcBef>
            </a:pPr>
            <a:r>
              <a:rPr lang="en-US" sz="2000">
                <a:latin typeface="Times New Roman" pitchFamily="18" charset="0"/>
              </a:rPr>
              <a:t>For the dignal g(t), shown in the fig. Below , sketch g(-t)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a:p>
          <a:p>
            <a:pPr algn="ctr">
              <a:buNone/>
            </a:pPr>
            <a:r>
              <a:rPr lang="en-US" dirty="0"/>
              <a:t>Lecture 3</a:t>
            </a:r>
          </a:p>
        </p:txBody>
      </p:sp>
      <p:sp>
        <p:nvSpPr>
          <p:cNvPr id="4" name="Slide Number Placeholder 3"/>
          <p:cNvSpPr>
            <a:spLocks noGrp="1"/>
          </p:cNvSpPr>
          <p:nvPr>
            <p:ph type="sldNum" sz="quarter" idx="12"/>
          </p:nvPr>
        </p:nvSpPr>
        <p:spPr/>
        <p:txBody>
          <a:bodyPr/>
          <a:lstStyle/>
          <a:p>
            <a:fld id="{B363B15E-942F-4259-ABC6-947E61D33FC5}"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1951235-D3CE-4537-8574-C666A671E03A}" type="slidenum">
              <a:rPr lang="en-US"/>
              <a:pPr/>
              <a:t>52</a:t>
            </a:fld>
            <a:endParaRPr lang="en-US"/>
          </a:p>
        </p:txBody>
      </p:sp>
      <p:sp>
        <p:nvSpPr>
          <p:cNvPr id="117762" name="Rectangle 2"/>
          <p:cNvSpPr>
            <a:spLocks noGrp="1" noChangeArrowheads="1"/>
          </p:cNvSpPr>
          <p:nvPr>
            <p:ph type="title"/>
          </p:nvPr>
        </p:nvSpPr>
        <p:spPr/>
        <p:txBody>
          <a:bodyPr/>
          <a:lstStyle/>
          <a:p>
            <a:r>
              <a:rPr lang="en-US" dirty="0"/>
              <a:t>Unit Impulse Function</a:t>
            </a:r>
            <a:br>
              <a:rPr lang="en-US" dirty="0"/>
            </a:br>
            <a:endParaRPr lang="en-US" dirty="0"/>
          </a:p>
        </p:txBody>
      </p:sp>
      <p:sp>
        <p:nvSpPr>
          <p:cNvPr id="117763"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graphicFrame>
        <p:nvGraphicFramePr>
          <p:cNvPr id="117764" name="Object 4"/>
          <p:cNvGraphicFramePr>
            <a:graphicFrameLocks noChangeAspect="1"/>
          </p:cNvGraphicFramePr>
          <p:nvPr/>
        </p:nvGraphicFramePr>
        <p:xfrm>
          <a:off x="533400" y="1295400"/>
          <a:ext cx="7924800" cy="5187950"/>
        </p:xfrm>
        <a:graphic>
          <a:graphicData uri="http://schemas.openxmlformats.org/presentationml/2006/ole">
            <mc:AlternateContent xmlns:mc="http://schemas.openxmlformats.org/markup-compatibility/2006">
              <mc:Choice xmlns:v="urn:schemas-microsoft-com:vml" Requires="v">
                <p:oleObj spid="_x0000_s117772" name="Bitmap Image" r:id="rId3" imgW="5106113" imgH="3820058" progId="PBrush">
                  <p:embed/>
                </p:oleObj>
              </mc:Choice>
              <mc:Fallback>
                <p:oleObj name="Bitmap Image" r:id="rId3" imgW="5106113" imgH="3820058"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7924800"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E0E4EE6-270A-4E74-A85A-CB20CD20978E}" type="slidenum">
              <a:rPr lang="en-US"/>
              <a:pPr/>
              <a:t>53</a:t>
            </a:fld>
            <a:endParaRPr lang="en-US"/>
          </a:p>
        </p:txBody>
      </p:sp>
      <p:sp>
        <p:nvSpPr>
          <p:cNvPr id="118786" name="Rectangle 2"/>
          <p:cNvSpPr>
            <a:spLocks noGrp="1" noChangeArrowheads="1"/>
          </p:cNvSpPr>
          <p:nvPr>
            <p:ph type="title"/>
          </p:nvPr>
        </p:nvSpPr>
        <p:spPr/>
        <p:txBody>
          <a:bodyPr/>
          <a:lstStyle/>
          <a:p>
            <a:r>
              <a:rPr lang="en-US"/>
              <a:t>Unit Impilse Function</a:t>
            </a:r>
            <a:br>
              <a:rPr lang="en-US"/>
            </a:br>
            <a:endParaRPr lang="en-US"/>
          </a:p>
        </p:txBody>
      </p:sp>
      <p:sp>
        <p:nvSpPr>
          <p:cNvPr id="118787"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pic>
        <p:nvPicPr>
          <p:cNvPr id="118788" name="Picture 4"/>
          <p:cNvPicPr>
            <a:picLocks noGrp="1" noChangeAspect="1" noChangeArrowheads="1"/>
          </p:cNvPicPr>
          <p:nvPr>
            <p:ph type="body" idx="1"/>
          </p:nvPr>
        </p:nvPicPr>
        <p:blipFill>
          <a:blip r:embed="rId2" cstate="print"/>
          <a:srcRect/>
          <a:stretch>
            <a:fillRect/>
          </a:stretch>
        </p:blipFill>
        <p:spPr>
          <a:xfrm>
            <a:off x="381000" y="1676400"/>
            <a:ext cx="8229600" cy="4008438"/>
          </a:xfrm>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71BA2AF-5035-456D-B100-700080E80556}" type="slidenum">
              <a:rPr lang="en-US"/>
              <a:pPr/>
              <a:t>54</a:t>
            </a:fld>
            <a:endParaRPr lang="en-US"/>
          </a:p>
        </p:txBody>
      </p:sp>
      <p:sp>
        <p:nvSpPr>
          <p:cNvPr id="119810" name="Rectangle 2"/>
          <p:cNvSpPr>
            <a:spLocks noGrp="1" noChangeArrowheads="1"/>
          </p:cNvSpPr>
          <p:nvPr>
            <p:ph type="title"/>
          </p:nvPr>
        </p:nvSpPr>
        <p:spPr/>
        <p:txBody>
          <a:bodyPr/>
          <a:lstStyle/>
          <a:p>
            <a:r>
              <a:rPr lang="en-US"/>
              <a:t>Unit Step Function</a:t>
            </a:r>
            <a:br>
              <a:rPr lang="en-US"/>
            </a:br>
            <a:endParaRPr lang="en-US"/>
          </a:p>
        </p:txBody>
      </p:sp>
      <p:sp>
        <p:nvSpPr>
          <p:cNvPr id="119811"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graphicFrame>
        <p:nvGraphicFramePr>
          <p:cNvPr id="119812" name="Object 4"/>
          <p:cNvGraphicFramePr>
            <a:graphicFrameLocks noChangeAspect="1"/>
          </p:cNvGraphicFramePr>
          <p:nvPr/>
        </p:nvGraphicFramePr>
        <p:xfrm>
          <a:off x="304800" y="1905000"/>
          <a:ext cx="6858000" cy="1138238"/>
        </p:xfrm>
        <a:graphic>
          <a:graphicData uri="http://schemas.openxmlformats.org/presentationml/2006/ole">
            <mc:AlternateContent xmlns:mc="http://schemas.openxmlformats.org/markup-compatibility/2006">
              <mc:Choice xmlns:v="urn:schemas-microsoft-com:vml" Requires="v">
                <p:oleObj spid="_x0000_s119836" name="Bitmap Image" r:id="rId3" imgW="4877481" imgH="809738" progId="PBrush">
                  <p:embed/>
                </p:oleObj>
              </mc:Choice>
              <mc:Fallback>
                <p:oleObj name="Bitmap Image" r:id="rId3" imgW="4877481" imgH="809738"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6858000"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5"/>
          <p:cNvGraphicFramePr>
            <a:graphicFrameLocks noChangeAspect="1"/>
          </p:cNvGraphicFramePr>
          <p:nvPr/>
        </p:nvGraphicFramePr>
        <p:xfrm>
          <a:off x="5257800" y="1905000"/>
          <a:ext cx="3124200" cy="1319213"/>
        </p:xfrm>
        <a:graphic>
          <a:graphicData uri="http://schemas.openxmlformats.org/presentationml/2006/ole">
            <mc:AlternateContent xmlns:mc="http://schemas.openxmlformats.org/markup-compatibility/2006">
              <mc:Choice xmlns:v="urn:schemas-microsoft-com:vml" Requires="v">
                <p:oleObj spid="_x0000_s119837" name="Bitmap Image" r:id="rId5" imgW="2572109" imgH="1085714" progId="PBrush">
                  <p:embed/>
                </p:oleObj>
              </mc:Choice>
              <mc:Fallback>
                <p:oleObj name="Bitmap Image" r:id="rId5" imgW="2572109" imgH="1085714" progId="PBrush">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905000"/>
                        <a:ext cx="3124200"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4" name="Object 6"/>
          <p:cNvGraphicFramePr>
            <a:graphicFrameLocks noChangeAspect="1"/>
          </p:cNvGraphicFramePr>
          <p:nvPr/>
        </p:nvGraphicFramePr>
        <p:xfrm>
          <a:off x="685800" y="3673475"/>
          <a:ext cx="6553200" cy="3184525"/>
        </p:xfrm>
        <a:graphic>
          <a:graphicData uri="http://schemas.openxmlformats.org/presentationml/2006/ole">
            <mc:AlternateContent xmlns:mc="http://schemas.openxmlformats.org/markup-compatibility/2006">
              <mc:Choice xmlns:v="urn:schemas-microsoft-com:vml" Requires="v">
                <p:oleObj spid="_x0000_s119838" name="Bitmap Image" r:id="rId7" imgW="4742857" imgH="2305372" progId="PBrush">
                  <p:embed/>
                </p:oleObj>
              </mc:Choice>
              <mc:Fallback>
                <p:oleObj name="Bitmap Image" r:id="rId7" imgW="4742857" imgH="2305372" progId="PBrush">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673475"/>
                        <a:ext cx="6553200"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BEC07F4-BE2B-45E8-9479-BC828B50AB24}" type="slidenum">
              <a:rPr lang="en-US"/>
              <a:pPr/>
              <a:t>55</a:t>
            </a:fld>
            <a:endParaRPr lang="en-US"/>
          </a:p>
        </p:txBody>
      </p:sp>
      <p:sp>
        <p:nvSpPr>
          <p:cNvPr id="152578" name="Rectangle 2"/>
          <p:cNvSpPr>
            <a:spLocks noGrp="1" noChangeArrowheads="1"/>
          </p:cNvSpPr>
          <p:nvPr>
            <p:ph type="title"/>
          </p:nvPr>
        </p:nvSpPr>
        <p:spPr>
          <a:xfrm>
            <a:off x="457200" y="274638"/>
            <a:ext cx="8229600" cy="533400"/>
          </a:xfrm>
        </p:spPr>
        <p:txBody>
          <a:bodyPr/>
          <a:lstStyle/>
          <a:p>
            <a:r>
              <a:rPr lang="en-US">
                <a:solidFill>
                  <a:schemeClr val="accent2"/>
                </a:solidFill>
              </a:rPr>
              <a:t>Signals and Vectors</a:t>
            </a:r>
          </a:p>
        </p:txBody>
      </p:sp>
      <p:sp>
        <p:nvSpPr>
          <p:cNvPr id="152579" name="Rectangle 3"/>
          <p:cNvSpPr>
            <a:spLocks noGrp="1" noChangeArrowheads="1"/>
          </p:cNvSpPr>
          <p:nvPr>
            <p:ph type="body" idx="1"/>
          </p:nvPr>
        </p:nvSpPr>
        <p:spPr>
          <a:xfrm>
            <a:off x="685800" y="1371600"/>
            <a:ext cx="7543800" cy="3962400"/>
          </a:xfrm>
        </p:spPr>
        <p:txBody>
          <a:bodyPr/>
          <a:lstStyle/>
          <a:p>
            <a:pPr>
              <a:lnSpc>
                <a:spcPct val="90000"/>
              </a:lnSpc>
            </a:pPr>
            <a:r>
              <a:rPr lang="en-US" sz="1800"/>
              <a:t>Analogy between Signals and Vectors</a:t>
            </a:r>
          </a:p>
          <a:p>
            <a:pPr>
              <a:lnSpc>
                <a:spcPct val="90000"/>
              </a:lnSpc>
            </a:pPr>
            <a:r>
              <a:rPr lang="en-US" sz="1800"/>
              <a:t>--A </a:t>
            </a:r>
            <a:r>
              <a:rPr lang="en-US" sz="1800">
                <a:solidFill>
                  <a:schemeClr val="accent2"/>
                </a:solidFill>
              </a:rPr>
              <a:t>vector</a:t>
            </a:r>
            <a:r>
              <a:rPr lang="en-US" sz="1800"/>
              <a:t> can be represented as a sum of its components</a:t>
            </a:r>
          </a:p>
          <a:p>
            <a:pPr>
              <a:lnSpc>
                <a:spcPct val="90000"/>
              </a:lnSpc>
            </a:pPr>
            <a:r>
              <a:rPr lang="en-US" sz="1800"/>
              <a:t>--A </a:t>
            </a:r>
            <a:r>
              <a:rPr lang="en-US" sz="1800">
                <a:solidFill>
                  <a:schemeClr val="accent2"/>
                </a:solidFill>
              </a:rPr>
              <a:t>Signal </a:t>
            </a:r>
            <a:r>
              <a:rPr lang="en-US" sz="1800"/>
              <a:t>can also be represented as a sum of its components</a:t>
            </a:r>
          </a:p>
          <a:p>
            <a:pPr>
              <a:lnSpc>
                <a:spcPct val="90000"/>
              </a:lnSpc>
            </a:pPr>
            <a:r>
              <a:rPr lang="en-US" sz="1800" b="1">
                <a:solidFill>
                  <a:schemeClr val="accent1"/>
                </a:solidFill>
              </a:rPr>
              <a:t>Component of a vector:</a:t>
            </a:r>
          </a:p>
          <a:p>
            <a:pPr>
              <a:lnSpc>
                <a:spcPct val="90000"/>
              </a:lnSpc>
            </a:pPr>
            <a:r>
              <a:rPr lang="en-US" sz="1800"/>
              <a:t>A vector is represented by bold-face type</a:t>
            </a:r>
          </a:p>
          <a:p>
            <a:pPr>
              <a:lnSpc>
                <a:spcPct val="90000"/>
              </a:lnSpc>
            </a:pPr>
            <a:r>
              <a:rPr lang="en-US" sz="1800"/>
              <a:t>Specified by its</a:t>
            </a:r>
            <a:r>
              <a:rPr lang="en-US" sz="1800" b="1"/>
              <a:t> magnitude </a:t>
            </a:r>
            <a:r>
              <a:rPr lang="en-US" sz="1800"/>
              <a:t>and its</a:t>
            </a:r>
            <a:r>
              <a:rPr lang="en-US" sz="1800" b="1"/>
              <a:t> direction.</a:t>
            </a:r>
            <a:r>
              <a:rPr lang="en-US" sz="1600" b="1"/>
              <a:t> </a:t>
            </a:r>
          </a:p>
          <a:p>
            <a:pPr>
              <a:lnSpc>
                <a:spcPct val="90000"/>
              </a:lnSpc>
            </a:pPr>
            <a:r>
              <a:rPr lang="en-US" sz="1600" b="1"/>
              <a:t>E.g </a:t>
            </a:r>
          </a:p>
          <a:p>
            <a:pPr>
              <a:lnSpc>
                <a:spcPct val="90000"/>
              </a:lnSpc>
              <a:buFontTx/>
              <a:buNone/>
            </a:pPr>
            <a:r>
              <a:rPr lang="en-US" sz="1600" b="1"/>
              <a:t>       </a:t>
            </a:r>
            <a:r>
              <a:rPr lang="en-US" sz="1800" b="1"/>
              <a:t>Vector</a:t>
            </a:r>
            <a:r>
              <a:rPr lang="en-US" sz="1600" b="1"/>
              <a:t> </a:t>
            </a:r>
            <a:r>
              <a:rPr lang="en-US" sz="2000" b="1">
                <a:solidFill>
                  <a:srgbClr val="009999"/>
                </a:solidFill>
              </a:rPr>
              <a:t>x</a:t>
            </a:r>
            <a:r>
              <a:rPr lang="en-US" sz="1600" b="1">
                <a:solidFill>
                  <a:srgbClr val="009999"/>
                </a:solidFill>
              </a:rPr>
              <a:t> </a:t>
            </a:r>
            <a:r>
              <a:rPr lang="en-US" sz="1800"/>
              <a:t>of magnitude</a:t>
            </a:r>
            <a:r>
              <a:rPr lang="en-US" sz="1800" b="1"/>
              <a:t> </a:t>
            </a:r>
            <a:r>
              <a:rPr lang="en-US" sz="2000" b="1">
                <a:solidFill>
                  <a:srgbClr val="009999"/>
                </a:solidFill>
                <a:cs typeface="Times New Roman" pitchFamily="18" charset="0"/>
              </a:rPr>
              <a:t>| x |</a:t>
            </a:r>
            <a:r>
              <a:rPr lang="en-US" sz="1600" b="1">
                <a:cs typeface="Times New Roman" pitchFamily="18" charset="0"/>
              </a:rPr>
              <a:t> </a:t>
            </a:r>
            <a:r>
              <a:rPr lang="en-US" sz="1600" b="1"/>
              <a:t> </a:t>
            </a:r>
            <a:r>
              <a:rPr lang="en-US" sz="1800"/>
              <a:t>and</a:t>
            </a:r>
            <a:r>
              <a:rPr lang="en-US" sz="1800" b="1"/>
              <a:t> Vector </a:t>
            </a:r>
            <a:r>
              <a:rPr lang="en-US" sz="1800" b="1">
                <a:solidFill>
                  <a:schemeClr val="accent2"/>
                </a:solidFill>
              </a:rPr>
              <a:t>g </a:t>
            </a:r>
            <a:r>
              <a:rPr lang="en-US" sz="1800"/>
              <a:t>of magnitude</a:t>
            </a:r>
            <a:r>
              <a:rPr lang="en-US" sz="1600" b="1"/>
              <a:t> </a:t>
            </a:r>
            <a:r>
              <a:rPr lang="en-US" sz="2000" b="1">
                <a:solidFill>
                  <a:srgbClr val="009999"/>
                </a:solidFill>
                <a:cs typeface="Times New Roman" pitchFamily="18" charset="0"/>
              </a:rPr>
              <a:t>| g |</a:t>
            </a:r>
          </a:p>
          <a:p>
            <a:pPr>
              <a:lnSpc>
                <a:spcPct val="90000"/>
              </a:lnSpc>
            </a:pPr>
            <a:r>
              <a:rPr lang="en-US" sz="1600" b="1">
                <a:cs typeface="Times New Roman" pitchFamily="18" charset="0"/>
              </a:rPr>
              <a:t> </a:t>
            </a:r>
            <a:r>
              <a:rPr lang="en-US" sz="1800">
                <a:cs typeface="Times New Roman" pitchFamily="18" charset="0"/>
              </a:rPr>
              <a:t>Let </a:t>
            </a:r>
            <a:r>
              <a:rPr lang="en-US" sz="1800" b="1">
                <a:cs typeface="Times New Roman" pitchFamily="18" charset="0"/>
              </a:rPr>
              <a:t> </a:t>
            </a:r>
            <a:r>
              <a:rPr lang="en-US" sz="1800">
                <a:cs typeface="Times New Roman" pitchFamily="18" charset="0"/>
              </a:rPr>
              <a:t>the component of</a:t>
            </a:r>
            <a:r>
              <a:rPr lang="en-US" sz="1800" b="1">
                <a:cs typeface="Times New Roman" pitchFamily="18" charset="0"/>
              </a:rPr>
              <a:t> </a:t>
            </a:r>
            <a:r>
              <a:rPr lang="en-US" sz="1800">
                <a:cs typeface="Times New Roman" pitchFamily="18" charset="0"/>
              </a:rPr>
              <a:t>vector</a:t>
            </a:r>
            <a:r>
              <a:rPr lang="en-US" sz="1600">
                <a:cs typeface="Times New Roman" pitchFamily="18" charset="0"/>
              </a:rPr>
              <a:t> </a:t>
            </a:r>
            <a:r>
              <a:rPr lang="en-US" sz="2000" b="1">
                <a:solidFill>
                  <a:srgbClr val="009999"/>
                </a:solidFill>
                <a:cs typeface="Times New Roman" pitchFamily="18" charset="0"/>
              </a:rPr>
              <a:t>g </a:t>
            </a:r>
            <a:r>
              <a:rPr lang="en-US" sz="1800">
                <a:cs typeface="Times New Roman" pitchFamily="18" charset="0"/>
              </a:rPr>
              <a:t>along</a:t>
            </a:r>
            <a:r>
              <a:rPr lang="en-US" sz="1800" b="1">
                <a:cs typeface="Times New Roman" pitchFamily="18" charset="0"/>
              </a:rPr>
              <a:t> </a:t>
            </a:r>
            <a:r>
              <a:rPr lang="en-US" sz="1800" b="1">
                <a:solidFill>
                  <a:schemeClr val="accent2"/>
                </a:solidFill>
                <a:cs typeface="Times New Roman" pitchFamily="18" charset="0"/>
              </a:rPr>
              <a:t>x</a:t>
            </a:r>
            <a:r>
              <a:rPr lang="en-US" sz="1600" b="1">
                <a:cs typeface="Times New Roman" pitchFamily="18" charset="0"/>
              </a:rPr>
              <a:t> </a:t>
            </a:r>
            <a:r>
              <a:rPr lang="en-US" sz="1600">
                <a:cs typeface="Times New Roman" pitchFamily="18" charset="0"/>
              </a:rPr>
              <a:t>be</a:t>
            </a:r>
            <a:r>
              <a:rPr lang="en-US" sz="1600" b="1">
                <a:cs typeface="Times New Roman" pitchFamily="18" charset="0"/>
              </a:rPr>
              <a:t> </a:t>
            </a:r>
            <a:r>
              <a:rPr lang="en-US" sz="2000" b="1">
                <a:solidFill>
                  <a:srgbClr val="009999"/>
                </a:solidFill>
                <a:cs typeface="Times New Roman" pitchFamily="18" charset="0"/>
              </a:rPr>
              <a:t>cx</a:t>
            </a:r>
          </a:p>
          <a:p>
            <a:pPr>
              <a:lnSpc>
                <a:spcPct val="90000"/>
              </a:lnSpc>
            </a:pPr>
            <a:r>
              <a:rPr lang="en-US" sz="1800" b="1">
                <a:solidFill>
                  <a:schemeClr val="accent2"/>
                </a:solidFill>
                <a:cs typeface="Times New Roman" pitchFamily="18" charset="0"/>
              </a:rPr>
              <a:t>G</a:t>
            </a:r>
            <a:r>
              <a:rPr lang="en-US" sz="1800">
                <a:cs typeface="Times New Roman" pitchFamily="18" charset="0"/>
              </a:rPr>
              <a:t>eometrically this component is the projection of</a:t>
            </a:r>
            <a:r>
              <a:rPr lang="en-US" sz="1600" b="1">
                <a:cs typeface="Times New Roman" pitchFamily="18" charset="0"/>
              </a:rPr>
              <a:t> </a:t>
            </a:r>
            <a:r>
              <a:rPr lang="en-US" sz="2000" b="1">
                <a:solidFill>
                  <a:srgbClr val="009999"/>
                </a:solidFill>
                <a:cs typeface="Times New Roman" pitchFamily="18" charset="0"/>
              </a:rPr>
              <a:t>g</a:t>
            </a:r>
            <a:r>
              <a:rPr lang="en-US" sz="1600" b="1">
                <a:solidFill>
                  <a:srgbClr val="009999"/>
                </a:solidFill>
                <a:cs typeface="Times New Roman" pitchFamily="18" charset="0"/>
              </a:rPr>
              <a:t> </a:t>
            </a:r>
            <a:r>
              <a:rPr lang="en-US" sz="1800">
                <a:cs typeface="Times New Roman" pitchFamily="18" charset="0"/>
              </a:rPr>
              <a:t>on</a:t>
            </a:r>
            <a:r>
              <a:rPr lang="en-US" sz="1800" b="1">
                <a:cs typeface="Times New Roman" pitchFamily="18" charset="0"/>
              </a:rPr>
              <a:t> </a:t>
            </a:r>
            <a:r>
              <a:rPr lang="en-US" sz="2000" b="1">
                <a:solidFill>
                  <a:srgbClr val="009999"/>
                </a:solidFill>
                <a:cs typeface="Times New Roman" pitchFamily="18" charset="0"/>
              </a:rPr>
              <a:t>x</a:t>
            </a:r>
          </a:p>
          <a:p>
            <a:pPr>
              <a:lnSpc>
                <a:spcPct val="90000"/>
              </a:lnSpc>
            </a:pPr>
            <a:r>
              <a:rPr lang="en-US" sz="1800">
                <a:cs typeface="Times New Roman" pitchFamily="18" charset="0"/>
              </a:rPr>
              <a:t>The component can be obtained by drawing a perpendicular from the tip of </a:t>
            </a:r>
            <a:r>
              <a:rPr lang="en-US" sz="2000" b="1">
                <a:solidFill>
                  <a:srgbClr val="009999"/>
                </a:solidFill>
                <a:cs typeface="Times New Roman" pitchFamily="18" charset="0"/>
              </a:rPr>
              <a:t>g</a:t>
            </a:r>
            <a:r>
              <a:rPr lang="en-US" sz="2000">
                <a:cs typeface="Times New Roman" pitchFamily="18" charset="0"/>
              </a:rPr>
              <a:t> </a:t>
            </a:r>
            <a:r>
              <a:rPr lang="en-US" sz="1800">
                <a:cs typeface="Times New Roman" pitchFamily="18" charset="0"/>
              </a:rPr>
              <a:t>on </a:t>
            </a:r>
            <a:r>
              <a:rPr lang="en-US" sz="2000" b="1">
                <a:solidFill>
                  <a:srgbClr val="009999"/>
                </a:solidFill>
                <a:cs typeface="Times New Roman" pitchFamily="18" charset="0"/>
              </a:rPr>
              <a:t>x</a:t>
            </a:r>
            <a:r>
              <a:rPr lang="en-US" sz="1800" b="1">
                <a:solidFill>
                  <a:srgbClr val="009999"/>
                </a:solidFill>
                <a:cs typeface="Times New Roman" pitchFamily="18" charset="0"/>
              </a:rPr>
              <a:t> </a:t>
            </a:r>
            <a:r>
              <a:rPr lang="en-US" sz="1800">
                <a:cs typeface="Times New Roman" pitchFamily="18" charset="0"/>
              </a:rPr>
              <a:t>and expressed as</a:t>
            </a:r>
          </a:p>
          <a:p>
            <a:pPr lvl="2">
              <a:lnSpc>
                <a:spcPct val="90000"/>
              </a:lnSpc>
              <a:buFontTx/>
              <a:buNone/>
            </a:pPr>
            <a:r>
              <a:rPr lang="en-US" sz="2000" b="1">
                <a:solidFill>
                  <a:srgbClr val="009999"/>
                </a:solidFill>
                <a:cs typeface="Times New Roman" pitchFamily="18" charset="0"/>
              </a:rPr>
              <a:t>          g =  cx + e</a:t>
            </a:r>
            <a:r>
              <a:rPr lang="en-US" sz="1800" b="1">
                <a:solidFill>
                  <a:schemeClr val="accent2"/>
                </a:solidFill>
                <a:cs typeface="Times New Roman" pitchFamily="18" charset="0"/>
              </a:rPr>
              <a:t>              </a:t>
            </a:r>
          </a:p>
          <a:p>
            <a:pPr lvl="2">
              <a:lnSpc>
                <a:spcPct val="90000"/>
              </a:lnSpc>
            </a:pPr>
            <a:endParaRPr lang="en-US" sz="1600" b="1">
              <a:solidFill>
                <a:schemeClr val="accent2"/>
              </a:solidFill>
              <a:cs typeface="Times New Roman" pitchFamily="18" charset="0"/>
            </a:endParaRPr>
          </a:p>
        </p:txBody>
      </p:sp>
      <p:sp>
        <p:nvSpPr>
          <p:cNvPr id="152580" name="Rectangle 4"/>
          <p:cNvSpPr>
            <a:spLocks noChangeArrowheads="1"/>
          </p:cNvSpPr>
          <p:nvPr/>
        </p:nvSpPr>
        <p:spPr bwMode="auto">
          <a:xfrm>
            <a:off x="4500563" y="3367088"/>
            <a:ext cx="9144000" cy="0"/>
          </a:xfrm>
          <a:prstGeom prst="rect">
            <a:avLst/>
          </a:prstGeom>
          <a:noFill/>
          <a:ln w="9525">
            <a:noFill/>
            <a:miter lim="800000"/>
            <a:headEnd/>
            <a:tailEnd/>
          </a:ln>
          <a:effectLst/>
        </p:spPr>
        <p:txBody>
          <a:bodyPr>
            <a:spAutoFit/>
          </a:bodyPr>
          <a:lstStyle/>
          <a:p>
            <a:endParaRPr lang="en-US"/>
          </a:p>
        </p:txBody>
      </p:sp>
      <p:sp>
        <p:nvSpPr>
          <p:cNvPr id="152581" name="Rectangle 5"/>
          <p:cNvSpPr>
            <a:spLocks noChangeArrowheads="1"/>
          </p:cNvSpPr>
          <p:nvPr/>
        </p:nvSpPr>
        <p:spPr bwMode="auto">
          <a:xfrm>
            <a:off x="4038600" y="5334000"/>
            <a:ext cx="9677400" cy="381000"/>
          </a:xfrm>
          <a:prstGeom prst="rect">
            <a:avLst/>
          </a:prstGeom>
          <a:noFill/>
          <a:ln w="9525">
            <a:noFill/>
            <a:miter lim="800000"/>
            <a:headEnd/>
            <a:tailEnd/>
          </a:ln>
          <a:effectLst/>
        </p:spPr>
        <p:txBody>
          <a:bodyPr>
            <a:spAutoFit/>
          </a:bodyPr>
          <a:lstStyle/>
          <a:p>
            <a:endParaRPr lang="en-US"/>
          </a:p>
        </p:txBody>
      </p:sp>
      <p:graphicFrame>
        <p:nvGraphicFramePr>
          <p:cNvPr id="152582" name="Object 6"/>
          <p:cNvGraphicFramePr>
            <a:graphicFrameLocks noChangeAspect="1"/>
          </p:cNvGraphicFramePr>
          <p:nvPr/>
        </p:nvGraphicFramePr>
        <p:xfrm>
          <a:off x="3810000" y="4787900"/>
          <a:ext cx="2286000" cy="1889125"/>
        </p:xfrm>
        <a:graphic>
          <a:graphicData uri="http://schemas.openxmlformats.org/presentationml/2006/ole">
            <mc:AlternateContent xmlns:mc="http://schemas.openxmlformats.org/markup-compatibility/2006">
              <mc:Choice xmlns:v="urn:schemas-microsoft-com:vml" Requires="v">
                <p:oleObj spid="_x0000_s152590" name="Bitmap Image" r:id="rId3" imgW="1867161" imgH="1542857" progId="PBrush">
                  <p:embed/>
                </p:oleObj>
              </mc:Choice>
              <mc:Fallback>
                <p:oleObj name="Bitmap Image" r:id="rId3" imgW="1867161" imgH="1542857"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787900"/>
                        <a:ext cx="2286000"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2583" name="Line 7"/>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77609CAC-62AB-46BA-818F-1F20D9BC3FCE}" type="slidenum">
              <a:rPr lang="en-US"/>
              <a:pPr/>
              <a:t>56</a:t>
            </a:fld>
            <a:endParaRPr lang="en-US"/>
          </a:p>
        </p:txBody>
      </p:sp>
      <p:sp>
        <p:nvSpPr>
          <p:cNvPr id="153602" name="Rectangle 2"/>
          <p:cNvSpPr>
            <a:spLocks noGrp="1" noChangeArrowheads="1"/>
          </p:cNvSpPr>
          <p:nvPr>
            <p:ph type="title"/>
          </p:nvPr>
        </p:nvSpPr>
        <p:spPr>
          <a:xfrm>
            <a:off x="609600" y="76200"/>
            <a:ext cx="7543800" cy="685800"/>
          </a:xfrm>
        </p:spPr>
        <p:txBody>
          <a:bodyPr/>
          <a:lstStyle/>
          <a:p>
            <a:r>
              <a:rPr lang="en-US">
                <a:solidFill>
                  <a:schemeClr val="accent2"/>
                </a:solidFill>
              </a:rPr>
              <a:t>Component of a Vector  </a:t>
            </a:r>
          </a:p>
        </p:txBody>
      </p:sp>
      <p:sp>
        <p:nvSpPr>
          <p:cNvPr id="153603" name="Rectangle 3"/>
          <p:cNvSpPr>
            <a:spLocks noGrp="1" noChangeArrowheads="1"/>
          </p:cNvSpPr>
          <p:nvPr>
            <p:ph type="body" idx="1"/>
          </p:nvPr>
        </p:nvSpPr>
        <p:spPr>
          <a:xfrm>
            <a:off x="533400" y="1219200"/>
            <a:ext cx="7924800" cy="990600"/>
          </a:xfrm>
        </p:spPr>
        <p:txBody>
          <a:bodyPr/>
          <a:lstStyle/>
          <a:p>
            <a:r>
              <a:rPr lang="en-US" sz="2000"/>
              <a:t>There are infinite ways to express </a:t>
            </a:r>
            <a:r>
              <a:rPr lang="en-US" sz="2000" b="1">
                <a:solidFill>
                  <a:srgbClr val="009999"/>
                </a:solidFill>
              </a:rPr>
              <a:t>g</a:t>
            </a:r>
            <a:r>
              <a:rPr lang="en-US" sz="2000"/>
              <a:t> in terms of </a:t>
            </a:r>
            <a:r>
              <a:rPr lang="en-US" sz="2000" b="1">
                <a:solidFill>
                  <a:srgbClr val="009999"/>
                </a:solidFill>
              </a:rPr>
              <a:t>x</a:t>
            </a:r>
            <a:r>
              <a:rPr lang="en-US" sz="2000"/>
              <a:t> </a:t>
            </a:r>
          </a:p>
        </p:txBody>
      </p:sp>
      <p:sp>
        <p:nvSpPr>
          <p:cNvPr id="153604" name="Line 4"/>
          <p:cNvSpPr>
            <a:spLocks noChangeShapeType="1"/>
          </p:cNvSpPr>
          <p:nvPr/>
        </p:nvSpPr>
        <p:spPr bwMode="auto">
          <a:xfrm>
            <a:off x="457200" y="838200"/>
            <a:ext cx="8229600" cy="0"/>
          </a:xfrm>
          <a:prstGeom prst="line">
            <a:avLst/>
          </a:prstGeom>
          <a:noFill/>
          <a:ln w="31750">
            <a:solidFill>
              <a:schemeClr val="tx1"/>
            </a:solidFill>
            <a:round/>
            <a:headEnd/>
            <a:tailEnd/>
          </a:ln>
          <a:effectLst/>
        </p:spPr>
        <p:txBody>
          <a:bodyPr/>
          <a:lstStyle/>
          <a:p>
            <a:endParaRPr lang="en-US"/>
          </a:p>
        </p:txBody>
      </p:sp>
      <p:graphicFrame>
        <p:nvGraphicFramePr>
          <p:cNvPr id="153605" name="Object 5"/>
          <p:cNvGraphicFramePr>
            <a:graphicFrameLocks noChangeAspect="1"/>
          </p:cNvGraphicFramePr>
          <p:nvPr/>
        </p:nvGraphicFramePr>
        <p:xfrm>
          <a:off x="1143000" y="1981200"/>
          <a:ext cx="4267200" cy="1835150"/>
        </p:xfrm>
        <a:graphic>
          <a:graphicData uri="http://schemas.openxmlformats.org/presentationml/2006/ole">
            <mc:AlternateContent xmlns:mc="http://schemas.openxmlformats.org/markup-compatibility/2006">
              <mc:Choice xmlns:v="urn:schemas-microsoft-com:vml" Requires="v">
                <p:oleObj spid="_x0000_s153622" name="Bitmap Image" r:id="rId3" imgW="3877216" imgH="1666667" progId="PBrush">
                  <p:embed/>
                </p:oleObj>
              </mc:Choice>
              <mc:Fallback>
                <p:oleObj name="Bitmap Image" r:id="rId3" imgW="3877216" imgH="1666667"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81200"/>
                        <a:ext cx="42672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06" name="Text Box 6"/>
          <p:cNvSpPr txBox="1">
            <a:spLocks noChangeArrowheads="1"/>
          </p:cNvSpPr>
          <p:nvPr/>
        </p:nvSpPr>
        <p:spPr bwMode="auto">
          <a:xfrm>
            <a:off x="914400" y="4343400"/>
            <a:ext cx="7315200" cy="1917700"/>
          </a:xfrm>
          <a:prstGeom prst="rect">
            <a:avLst/>
          </a:prstGeom>
          <a:noFill/>
          <a:ln w="9525">
            <a:noFill/>
            <a:miter lim="800000"/>
            <a:headEnd/>
            <a:tailEnd/>
          </a:ln>
          <a:effectLst/>
        </p:spPr>
        <p:txBody>
          <a:bodyPr>
            <a:spAutoFit/>
          </a:bodyPr>
          <a:lstStyle/>
          <a:p>
            <a:pPr>
              <a:spcBef>
                <a:spcPct val="50000"/>
              </a:spcBef>
              <a:buFontTx/>
              <a:buChar char="•"/>
            </a:pPr>
            <a:r>
              <a:rPr lang="en-US" sz="2000">
                <a:latin typeface="Times New Roman" pitchFamily="18" charset="0"/>
              </a:rPr>
              <a:t> </a:t>
            </a:r>
            <a:r>
              <a:rPr lang="en-US" sz="2400" b="1">
                <a:solidFill>
                  <a:srgbClr val="009999"/>
                </a:solidFill>
                <a:latin typeface="Times New Roman" pitchFamily="18" charset="0"/>
              </a:rPr>
              <a:t>g</a:t>
            </a:r>
            <a:r>
              <a:rPr lang="en-US" sz="2000">
                <a:latin typeface="Times New Roman" pitchFamily="18" charset="0"/>
              </a:rPr>
              <a:t> is represented in terms of </a:t>
            </a:r>
            <a:r>
              <a:rPr lang="en-US" sz="2400" b="1">
                <a:solidFill>
                  <a:srgbClr val="009999"/>
                </a:solidFill>
                <a:latin typeface="Times New Roman" pitchFamily="18" charset="0"/>
              </a:rPr>
              <a:t>x</a:t>
            </a:r>
            <a:r>
              <a:rPr lang="en-US" sz="2000">
                <a:latin typeface="Times New Roman" pitchFamily="18" charset="0"/>
              </a:rPr>
              <a:t> plus another vector which is called the    error vector </a:t>
            </a:r>
            <a:r>
              <a:rPr lang="en-US" sz="2400" b="1">
                <a:solidFill>
                  <a:srgbClr val="009999"/>
                </a:solidFill>
                <a:latin typeface="Times New Roman" pitchFamily="18" charset="0"/>
              </a:rPr>
              <a:t>e</a:t>
            </a:r>
          </a:p>
          <a:p>
            <a:pPr>
              <a:spcBef>
                <a:spcPct val="50000"/>
              </a:spcBef>
              <a:buFontTx/>
              <a:buChar char="•"/>
            </a:pPr>
            <a:r>
              <a:rPr lang="en-US" sz="2400" b="1">
                <a:solidFill>
                  <a:srgbClr val="009999"/>
                </a:solidFill>
                <a:latin typeface="Times New Roman" pitchFamily="18" charset="0"/>
              </a:rPr>
              <a:t> </a:t>
            </a:r>
            <a:r>
              <a:rPr lang="en-US" sz="2000">
                <a:latin typeface="Times New Roman" pitchFamily="18" charset="0"/>
              </a:rPr>
              <a:t>If we</a:t>
            </a:r>
            <a:r>
              <a:rPr lang="en-US" sz="2000">
                <a:solidFill>
                  <a:srgbClr val="009999"/>
                </a:solidFill>
                <a:latin typeface="Times New Roman" pitchFamily="18" charset="0"/>
              </a:rPr>
              <a:t> </a:t>
            </a:r>
            <a:r>
              <a:rPr lang="en-US" sz="2000">
                <a:latin typeface="Times New Roman" pitchFamily="18" charset="0"/>
              </a:rPr>
              <a:t>approximate</a:t>
            </a:r>
            <a:r>
              <a:rPr lang="en-US" sz="2000">
                <a:solidFill>
                  <a:srgbClr val="009999"/>
                </a:solidFill>
                <a:latin typeface="Times New Roman" pitchFamily="18" charset="0"/>
              </a:rPr>
              <a:t>   </a:t>
            </a:r>
            <a:r>
              <a:rPr lang="en-US" sz="2400" b="1">
                <a:solidFill>
                  <a:srgbClr val="009999"/>
                </a:solidFill>
                <a:latin typeface="Times New Roman" pitchFamily="18" charset="0"/>
              </a:rPr>
              <a:t>g</a:t>
            </a:r>
            <a:r>
              <a:rPr lang="en-US" sz="2000">
                <a:solidFill>
                  <a:srgbClr val="009999"/>
                </a:solidFill>
                <a:latin typeface="Times New Roman" pitchFamily="18" charset="0"/>
              </a:rPr>
              <a:t>  by   </a:t>
            </a:r>
            <a:r>
              <a:rPr lang="en-US" sz="2400" b="1">
                <a:solidFill>
                  <a:srgbClr val="009999"/>
                </a:solidFill>
                <a:latin typeface="Times New Roman" pitchFamily="18" charset="0"/>
              </a:rPr>
              <a:t>cx</a:t>
            </a:r>
          </a:p>
          <a:p>
            <a:pPr>
              <a:spcBef>
                <a:spcPct val="50000"/>
              </a:spcBef>
            </a:pPr>
            <a:r>
              <a:rPr lang="en-US" sz="2400" b="1">
                <a:solidFill>
                  <a:srgbClr val="009999"/>
                </a:solidFill>
                <a:latin typeface="Times New Roman" pitchFamily="18" charset="0"/>
              </a:rPr>
              <a:t>                           </a:t>
            </a:r>
          </a:p>
        </p:txBody>
      </p:sp>
      <p:graphicFrame>
        <p:nvGraphicFramePr>
          <p:cNvPr id="153607" name="Object 7"/>
          <p:cNvGraphicFramePr>
            <a:graphicFrameLocks noChangeAspect="1"/>
          </p:cNvGraphicFramePr>
          <p:nvPr/>
        </p:nvGraphicFramePr>
        <p:xfrm>
          <a:off x="2971800" y="5867400"/>
          <a:ext cx="1447800" cy="482600"/>
        </p:xfrm>
        <a:graphic>
          <a:graphicData uri="http://schemas.openxmlformats.org/presentationml/2006/ole">
            <mc:AlternateContent xmlns:mc="http://schemas.openxmlformats.org/markup-compatibility/2006">
              <mc:Choice xmlns:v="urn:schemas-microsoft-com:vml" Requires="v">
                <p:oleObj spid="_x0000_s153623" name="Bitmap Image" r:id="rId5" imgW="743054" imgH="247685" progId="PBrush">
                  <p:embed/>
                </p:oleObj>
              </mc:Choice>
              <mc:Fallback>
                <p:oleObj name="Bitmap Image" r:id="rId5" imgW="743054" imgH="247685" progId="PBrush">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867400"/>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5D747E13-3A39-4501-825D-EA6C7FEF00D5}" type="slidenum">
              <a:rPr lang="en-US"/>
              <a:pPr/>
              <a:t>57</a:t>
            </a:fld>
            <a:endParaRPr lang="en-US"/>
          </a:p>
        </p:txBody>
      </p:sp>
      <p:sp>
        <p:nvSpPr>
          <p:cNvPr id="154626" name="Rectangle 2"/>
          <p:cNvSpPr>
            <a:spLocks noGrp="1" noChangeArrowheads="1"/>
          </p:cNvSpPr>
          <p:nvPr>
            <p:ph type="title"/>
          </p:nvPr>
        </p:nvSpPr>
        <p:spPr>
          <a:xfrm>
            <a:off x="457200" y="274638"/>
            <a:ext cx="8229600" cy="533400"/>
          </a:xfrm>
        </p:spPr>
        <p:txBody>
          <a:bodyPr/>
          <a:lstStyle/>
          <a:p>
            <a:r>
              <a:rPr lang="en-US">
                <a:solidFill>
                  <a:schemeClr val="accent2"/>
                </a:solidFill>
              </a:rPr>
              <a:t>Component of a Vector  (cont..)</a:t>
            </a:r>
          </a:p>
        </p:txBody>
      </p:sp>
      <p:sp>
        <p:nvSpPr>
          <p:cNvPr id="154627" name="Line 3"/>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graphicFrame>
        <p:nvGraphicFramePr>
          <p:cNvPr id="154628" name="Object 4"/>
          <p:cNvGraphicFramePr>
            <a:graphicFrameLocks noGrp="1" noChangeAspect="1"/>
          </p:cNvGraphicFramePr>
          <p:nvPr>
            <p:ph type="body" idx="1"/>
          </p:nvPr>
        </p:nvGraphicFramePr>
        <p:xfrm flipV="1">
          <a:off x="1447800" y="1676400"/>
          <a:ext cx="1295400" cy="431800"/>
        </p:xfrm>
        <a:graphic>
          <a:graphicData uri="http://schemas.openxmlformats.org/presentationml/2006/ole">
            <mc:AlternateContent xmlns:mc="http://schemas.openxmlformats.org/markup-compatibility/2006">
              <mc:Choice xmlns:v="urn:schemas-microsoft-com:vml" Requires="v">
                <p:oleObj spid="_x0000_s154647" name="Bitmap Image" r:id="rId3" imgW="743054" imgH="247685" progId="PBrush">
                  <p:embed/>
                </p:oleObj>
              </mc:Choice>
              <mc:Fallback>
                <p:oleObj name="Bitmap Image" r:id="rId3" imgW="743054" imgH="247685"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447800" y="1676400"/>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629" name="Text Box 5"/>
          <p:cNvSpPr txBox="1">
            <a:spLocks noChangeArrowheads="1"/>
          </p:cNvSpPr>
          <p:nvPr/>
        </p:nvSpPr>
        <p:spPr bwMode="auto">
          <a:xfrm>
            <a:off x="685800" y="2209800"/>
            <a:ext cx="7391400" cy="457200"/>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The error in this approximation is the vector</a:t>
            </a:r>
            <a:r>
              <a:rPr lang="en-US" sz="2400">
                <a:latin typeface="Times New Roman" pitchFamily="18" charset="0"/>
              </a:rPr>
              <a:t> </a:t>
            </a:r>
            <a:r>
              <a:rPr lang="en-US" sz="2400" b="1">
                <a:solidFill>
                  <a:srgbClr val="009999"/>
                </a:solidFill>
                <a:latin typeface="Times New Roman" pitchFamily="18" charset="0"/>
              </a:rPr>
              <a:t>e</a:t>
            </a:r>
            <a:r>
              <a:rPr lang="en-US" sz="2400">
                <a:latin typeface="Times New Roman" pitchFamily="18" charset="0"/>
              </a:rPr>
              <a:t> </a:t>
            </a:r>
            <a:endParaRPr lang="en-US" sz="2400">
              <a:solidFill>
                <a:srgbClr val="009999"/>
              </a:solidFill>
              <a:latin typeface="Times New Roman" pitchFamily="18" charset="0"/>
            </a:endParaRPr>
          </a:p>
        </p:txBody>
      </p:sp>
      <p:sp>
        <p:nvSpPr>
          <p:cNvPr id="154630" name="Rectangle 6"/>
          <p:cNvSpPr>
            <a:spLocks noChangeArrowheads="1"/>
          </p:cNvSpPr>
          <p:nvPr/>
        </p:nvSpPr>
        <p:spPr bwMode="auto">
          <a:xfrm>
            <a:off x="1371600" y="2743200"/>
            <a:ext cx="1600200" cy="519113"/>
          </a:xfrm>
          <a:prstGeom prst="rect">
            <a:avLst/>
          </a:prstGeom>
          <a:noFill/>
          <a:ln w="9525">
            <a:noFill/>
            <a:miter lim="800000"/>
            <a:headEnd/>
            <a:tailEnd/>
          </a:ln>
          <a:effectLst/>
        </p:spPr>
        <p:txBody>
          <a:bodyPr>
            <a:spAutoFit/>
          </a:bodyPr>
          <a:lstStyle/>
          <a:p>
            <a:r>
              <a:rPr lang="en-US" sz="2800" b="1">
                <a:solidFill>
                  <a:srgbClr val="009999"/>
                </a:solidFill>
                <a:latin typeface="Times New Roman" pitchFamily="18" charset="0"/>
                <a:cs typeface="Times New Roman" pitchFamily="18" charset="0"/>
              </a:rPr>
              <a:t>e </a:t>
            </a:r>
            <a:r>
              <a:rPr lang="en-US" sz="2400" b="1">
                <a:solidFill>
                  <a:schemeClr val="accent2"/>
                </a:solidFill>
                <a:latin typeface="Times New Roman" pitchFamily="18" charset="0"/>
                <a:cs typeface="Times New Roman" pitchFamily="18" charset="0"/>
              </a:rPr>
              <a:t>=</a:t>
            </a:r>
            <a:r>
              <a:rPr lang="en-US" sz="2800" b="1">
                <a:solidFill>
                  <a:schemeClr val="accent2"/>
                </a:solidFill>
                <a:latin typeface="Times New Roman" pitchFamily="18" charset="0"/>
                <a:cs typeface="Times New Roman" pitchFamily="18" charset="0"/>
              </a:rPr>
              <a:t> </a:t>
            </a:r>
            <a:r>
              <a:rPr lang="en-US" sz="2800" b="1">
                <a:latin typeface="Times New Roman" pitchFamily="18" charset="0"/>
                <a:cs typeface="Times New Roman" pitchFamily="18" charset="0"/>
              </a:rPr>
              <a:t>g</a:t>
            </a:r>
            <a:r>
              <a:rPr lang="en-US" sz="2800" b="1">
                <a:solidFill>
                  <a:srgbClr val="009999"/>
                </a:solidFill>
                <a:latin typeface="Times New Roman" pitchFamily="18" charset="0"/>
                <a:cs typeface="Times New Roman" pitchFamily="18" charset="0"/>
              </a:rPr>
              <a:t> </a:t>
            </a:r>
            <a:r>
              <a:rPr lang="en-US" sz="2800" b="1">
                <a:solidFill>
                  <a:schemeClr val="accent2"/>
                </a:solidFill>
                <a:latin typeface="Times New Roman" pitchFamily="18" charset="0"/>
                <a:cs typeface="Times New Roman" pitchFamily="18" charset="0"/>
              </a:rPr>
              <a:t>- cx</a:t>
            </a:r>
          </a:p>
        </p:txBody>
      </p:sp>
      <p:sp>
        <p:nvSpPr>
          <p:cNvPr id="154631" name="Text Box 7"/>
          <p:cNvSpPr txBox="1">
            <a:spLocks noChangeArrowheads="1"/>
          </p:cNvSpPr>
          <p:nvPr/>
        </p:nvSpPr>
        <p:spPr bwMode="auto">
          <a:xfrm>
            <a:off x="762000" y="3581400"/>
            <a:ext cx="7620000" cy="82232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The error in the approximation in both cases for last figure are</a:t>
            </a:r>
          </a:p>
        </p:txBody>
      </p:sp>
      <p:graphicFrame>
        <p:nvGraphicFramePr>
          <p:cNvPr id="154632" name="Object 8"/>
          <p:cNvGraphicFramePr>
            <a:graphicFrameLocks noChangeAspect="1"/>
          </p:cNvGraphicFramePr>
          <p:nvPr/>
        </p:nvGraphicFramePr>
        <p:xfrm>
          <a:off x="1676400" y="4343400"/>
          <a:ext cx="1981200" cy="1290638"/>
        </p:xfrm>
        <a:graphic>
          <a:graphicData uri="http://schemas.openxmlformats.org/presentationml/2006/ole">
            <mc:AlternateContent xmlns:mc="http://schemas.openxmlformats.org/markup-compatibility/2006">
              <mc:Choice xmlns:v="urn:schemas-microsoft-com:vml" Requires="v">
                <p:oleObj spid="_x0000_s154648" name="Bitmap Image" r:id="rId5" imgW="1257476" imgH="819048" progId="PBrush">
                  <p:embed/>
                </p:oleObj>
              </mc:Choice>
              <mc:Fallback>
                <p:oleObj name="Bitmap Image" r:id="rId5" imgW="1257476" imgH="819048" progId="PBrush">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343400"/>
                        <a:ext cx="1981200"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4F988D4-3464-4BA5-89C8-4200236FA0A6}" type="slidenum">
              <a:rPr lang="en-US"/>
              <a:pPr/>
              <a:t>58</a:t>
            </a:fld>
            <a:endParaRPr lang="en-US"/>
          </a:p>
        </p:txBody>
      </p:sp>
      <p:sp>
        <p:nvSpPr>
          <p:cNvPr id="155650" name="Rectangle 2"/>
          <p:cNvSpPr>
            <a:spLocks noGrp="1" noChangeArrowheads="1"/>
          </p:cNvSpPr>
          <p:nvPr>
            <p:ph type="title"/>
          </p:nvPr>
        </p:nvSpPr>
        <p:spPr>
          <a:xfrm>
            <a:off x="457200" y="274638"/>
            <a:ext cx="7988300" cy="457200"/>
          </a:xfrm>
        </p:spPr>
        <p:txBody>
          <a:bodyPr/>
          <a:lstStyle/>
          <a:p>
            <a:r>
              <a:rPr lang="en-US">
                <a:solidFill>
                  <a:schemeClr val="accent2"/>
                </a:solidFill>
              </a:rPr>
              <a:t>Component of a Vector  (cont..)</a:t>
            </a:r>
          </a:p>
        </p:txBody>
      </p:sp>
      <p:sp>
        <p:nvSpPr>
          <p:cNvPr id="155651" name="Rectangle 3"/>
          <p:cNvSpPr>
            <a:spLocks noGrp="1" noChangeArrowheads="1"/>
          </p:cNvSpPr>
          <p:nvPr>
            <p:ph type="body" idx="1"/>
          </p:nvPr>
        </p:nvSpPr>
        <p:spPr>
          <a:xfrm>
            <a:off x="609600" y="1371600"/>
            <a:ext cx="7772400" cy="4114800"/>
          </a:xfrm>
        </p:spPr>
        <p:txBody>
          <a:bodyPr/>
          <a:lstStyle/>
          <a:p>
            <a:r>
              <a:rPr lang="en-US" sz="1800"/>
              <a:t>We can mathematically define the component of vector </a:t>
            </a:r>
            <a:r>
              <a:rPr lang="en-US" sz="2000">
                <a:solidFill>
                  <a:srgbClr val="009999"/>
                </a:solidFill>
              </a:rPr>
              <a:t>g</a:t>
            </a:r>
            <a:r>
              <a:rPr lang="en-US" sz="2000"/>
              <a:t> </a:t>
            </a:r>
            <a:r>
              <a:rPr lang="en-US" sz="1800"/>
              <a:t>along  </a:t>
            </a:r>
            <a:r>
              <a:rPr lang="en-US" sz="2000">
                <a:solidFill>
                  <a:srgbClr val="009999"/>
                </a:solidFill>
              </a:rPr>
              <a:t>x</a:t>
            </a:r>
          </a:p>
          <a:p>
            <a:r>
              <a:rPr lang="en-US" sz="1800"/>
              <a:t>We take dot product (inner or scalar) of two vectors </a:t>
            </a:r>
            <a:r>
              <a:rPr lang="en-US" sz="2000">
                <a:solidFill>
                  <a:srgbClr val="009999"/>
                </a:solidFill>
              </a:rPr>
              <a:t>g</a:t>
            </a:r>
            <a:r>
              <a:rPr lang="en-US" sz="1800"/>
              <a:t> and </a:t>
            </a:r>
            <a:r>
              <a:rPr lang="en-US" sz="2000">
                <a:solidFill>
                  <a:srgbClr val="009999"/>
                </a:solidFill>
              </a:rPr>
              <a:t>x</a:t>
            </a:r>
            <a:r>
              <a:rPr lang="en-US" sz="1800"/>
              <a:t> as:</a:t>
            </a:r>
          </a:p>
          <a:p>
            <a:pPr>
              <a:buFontTx/>
              <a:buNone/>
            </a:pPr>
            <a:r>
              <a:rPr lang="en-US" sz="1800"/>
              <a:t>         </a:t>
            </a:r>
          </a:p>
          <a:p>
            <a:pPr>
              <a:buFontTx/>
              <a:buNone/>
            </a:pPr>
            <a:r>
              <a:rPr lang="en-US" sz="1800"/>
              <a:t>                               </a:t>
            </a:r>
            <a:r>
              <a:rPr lang="en-US" sz="2000" b="1">
                <a:solidFill>
                  <a:schemeClr val="accent1"/>
                </a:solidFill>
              </a:rPr>
              <a:t>g.x</a:t>
            </a:r>
            <a:r>
              <a:rPr lang="en-US" sz="1400" b="1"/>
              <a:t>   </a:t>
            </a:r>
            <a:r>
              <a:rPr lang="en-US" sz="2000" b="1"/>
              <a:t>=</a:t>
            </a:r>
            <a:r>
              <a:rPr lang="en-US" sz="1400" b="1"/>
              <a:t>  </a:t>
            </a:r>
            <a:r>
              <a:rPr lang="en-US" sz="2000" b="1">
                <a:solidFill>
                  <a:schemeClr val="accent2"/>
                </a:solidFill>
                <a:cs typeface="Times New Roman" pitchFamily="18" charset="0"/>
              </a:rPr>
              <a:t>| g || x | cos </a:t>
            </a:r>
            <a:r>
              <a:rPr lang="en-US" sz="2000" b="1">
                <a:solidFill>
                  <a:schemeClr val="accent2"/>
                </a:solidFill>
                <a:cs typeface="Times New Roman" pitchFamily="18" charset="0"/>
                <a:sym typeface="Symbol" pitchFamily="18" charset="2"/>
              </a:rPr>
              <a:t></a:t>
            </a:r>
          </a:p>
          <a:p>
            <a:pPr>
              <a:buFontTx/>
              <a:buNone/>
            </a:pPr>
            <a:endParaRPr lang="en-US" sz="2000" b="1">
              <a:solidFill>
                <a:schemeClr val="accent2"/>
              </a:solidFill>
              <a:cs typeface="Times New Roman" pitchFamily="18" charset="0"/>
              <a:sym typeface="Symbol" pitchFamily="18" charset="2"/>
            </a:endParaRPr>
          </a:p>
          <a:p>
            <a:r>
              <a:rPr lang="en-US" sz="1800">
                <a:solidFill>
                  <a:schemeClr val="accent2"/>
                </a:solidFill>
                <a:cs typeface="Times New Roman" pitchFamily="18" charset="0"/>
                <a:sym typeface="Symbol" pitchFamily="18" charset="2"/>
              </a:rPr>
              <a:t>The length of vector by definition is </a:t>
            </a:r>
          </a:p>
          <a:p>
            <a:pPr>
              <a:buFontTx/>
              <a:buNone/>
            </a:pPr>
            <a:r>
              <a:rPr lang="en-US" sz="2000" b="1">
                <a:solidFill>
                  <a:schemeClr val="accent1"/>
                </a:solidFill>
                <a:cs typeface="Times New Roman" pitchFamily="18" charset="0"/>
              </a:rPr>
              <a:t>                         | x | ² </a:t>
            </a:r>
            <a:r>
              <a:rPr lang="en-US" sz="2000" b="1">
                <a:solidFill>
                  <a:schemeClr val="accent2"/>
                </a:solidFill>
                <a:cs typeface="Times New Roman" pitchFamily="18" charset="0"/>
              </a:rPr>
              <a:t> =  x . x</a:t>
            </a:r>
          </a:p>
          <a:p>
            <a:r>
              <a:rPr lang="en-US" sz="1800">
                <a:solidFill>
                  <a:schemeClr val="accent2"/>
                </a:solidFill>
                <a:cs typeface="Times New Roman" pitchFamily="18" charset="0"/>
              </a:rPr>
              <a:t>The length of component of g along x is </a:t>
            </a:r>
          </a:p>
          <a:p>
            <a:pPr>
              <a:buFontTx/>
              <a:buNone/>
            </a:pPr>
            <a:r>
              <a:rPr lang="en-US" sz="1800">
                <a:solidFill>
                  <a:schemeClr val="accent2"/>
                </a:solidFill>
                <a:cs typeface="Times New Roman" pitchFamily="18" charset="0"/>
              </a:rPr>
              <a:t>                             </a:t>
            </a:r>
            <a:r>
              <a:rPr lang="en-US" sz="2000">
                <a:solidFill>
                  <a:schemeClr val="accent1"/>
                </a:solidFill>
                <a:cs typeface="Times New Roman" pitchFamily="18" charset="0"/>
              </a:rPr>
              <a:t>c</a:t>
            </a:r>
            <a:r>
              <a:rPr lang="en-US" sz="2000" b="1">
                <a:solidFill>
                  <a:schemeClr val="accent1"/>
                </a:solidFill>
                <a:cs typeface="Times New Roman" pitchFamily="18" charset="0"/>
              </a:rPr>
              <a:t>| x |</a:t>
            </a:r>
            <a:r>
              <a:rPr lang="en-US" sz="1600" b="1">
                <a:solidFill>
                  <a:schemeClr val="accent2"/>
                </a:solidFill>
                <a:cs typeface="Times New Roman" pitchFamily="18" charset="0"/>
              </a:rPr>
              <a:t>  =  </a:t>
            </a:r>
            <a:r>
              <a:rPr lang="en-US" sz="2000" b="1">
                <a:solidFill>
                  <a:schemeClr val="accent2"/>
                </a:solidFill>
                <a:cs typeface="Times New Roman" pitchFamily="18" charset="0"/>
              </a:rPr>
              <a:t>| g | cos </a:t>
            </a:r>
            <a:r>
              <a:rPr lang="en-US" sz="2000" b="1">
                <a:solidFill>
                  <a:schemeClr val="accent2"/>
                </a:solidFill>
                <a:cs typeface="Times New Roman" pitchFamily="18" charset="0"/>
                <a:sym typeface="Symbol" pitchFamily="18" charset="2"/>
              </a:rPr>
              <a:t></a:t>
            </a:r>
          </a:p>
          <a:p>
            <a:pPr>
              <a:buFontTx/>
              <a:buNone/>
            </a:pPr>
            <a:r>
              <a:rPr lang="en-US" sz="1800">
                <a:solidFill>
                  <a:schemeClr val="accent2"/>
                </a:solidFill>
                <a:cs typeface="Times New Roman" pitchFamily="18" charset="0"/>
                <a:sym typeface="Symbol" pitchFamily="18" charset="2"/>
              </a:rPr>
              <a:t>              Multiply both sides by  </a:t>
            </a:r>
            <a:r>
              <a:rPr lang="en-US" sz="2000" b="1">
                <a:solidFill>
                  <a:schemeClr val="accent1"/>
                </a:solidFill>
                <a:cs typeface="Times New Roman" pitchFamily="18" charset="0"/>
              </a:rPr>
              <a:t>| x | </a:t>
            </a:r>
            <a:endParaRPr lang="en-US" sz="1800">
              <a:solidFill>
                <a:schemeClr val="accent1"/>
              </a:solidFill>
              <a:cs typeface="Times New Roman" pitchFamily="18" charset="0"/>
              <a:sym typeface="Symbol" pitchFamily="18" charset="2"/>
            </a:endParaRPr>
          </a:p>
          <a:p>
            <a:pPr>
              <a:buFontTx/>
              <a:buNone/>
            </a:pPr>
            <a:r>
              <a:rPr lang="en-US" sz="1600" b="1">
                <a:solidFill>
                  <a:schemeClr val="accent2"/>
                </a:solidFill>
                <a:cs typeface="Times New Roman" pitchFamily="18" charset="0"/>
              </a:rPr>
              <a:t>                                 </a:t>
            </a:r>
            <a:r>
              <a:rPr lang="en-US" sz="2400">
                <a:solidFill>
                  <a:schemeClr val="accent1"/>
                </a:solidFill>
                <a:cs typeface="Times New Roman" pitchFamily="18" charset="0"/>
              </a:rPr>
              <a:t>c </a:t>
            </a:r>
            <a:r>
              <a:rPr lang="en-US" sz="2400" b="1">
                <a:solidFill>
                  <a:schemeClr val="accent1"/>
                </a:solidFill>
                <a:cs typeface="Times New Roman" pitchFamily="18" charset="0"/>
              </a:rPr>
              <a:t>| x | ²</a:t>
            </a:r>
            <a:r>
              <a:rPr lang="en-US" sz="2400">
                <a:cs typeface="Times New Roman" pitchFamily="18" charset="0"/>
              </a:rPr>
              <a:t>  </a:t>
            </a:r>
            <a:r>
              <a:rPr lang="en-US" sz="2400">
                <a:solidFill>
                  <a:schemeClr val="accent2"/>
                </a:solidFill>
                <a:cs typeface="Times New Roman" pitchFamily="18" charset="0"/>
              </a:rPr>
              <a:t>=</a:t>
            </a:r>
            <a:r>
              <a:rPr lang="en-US" sz="2400" b="1">
                <a:solidFill>
                  <a:schemeClr val="accent2"/>
                </a:solidFill>
                <a:cs typeface="Times New Roman" pitchFamily="18" charset="0"/>
              </a:rPr>
              <a:t>   | g | | x | cos </a:t>
            </a:r>
            <a:r>
              <a:rPr lang="en-US" sz="2400" b="1">
                <a:solidFill>
                  <a:schemeClr val="accent2"/>
                </a:solidFill>
                <a:cs typeface="Times New Roman" pitchFamily="18" charset="0"/>
                <a:sym typeface="Symbol" pitchFamily="18" charset="2"/>
              </a:rPr>
              <a:t> =    </a:t>
            </a:r>
            <a:r>
              <a:rPr lang="en-US" sz="2400" b="1">
                <a:solidFill>
                  <a:schemeClr val="accent1"/>
                </a:solidFill>
              </a:rPr>
              <a:t>g . x</a:t>
            </a:r>
          </a:p>
        </p:txBody>
      </p:sp>
      <p:sp>
        <p:nvSpPr>
          <p:cNvPr id="155652" name="Line 4"/>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graphicFrame>
        <p:nvGraphicFramePr>
          <p:cNvPr id="155653" name="Object 5"/>
          <p:cNvGraphicFramePr>
            <a:graphicFrameLocks noChangeAspect="1"/>
          </p:cNvGraphicFramePr>
          <p:nvPr/>
        </p:nvGraphicFramePr>
        <p:xfrm>
          <a:off x="1828800" y="5410200"/>
          <a:ext cx="4724400" cy="1201738"/>
        </p:xfrm>
        <a:graphic>
          <a:graphicData uri="http://schemas.openxmlformats.org/presentationml/2006/ole">
            <mc:AlternateContent xmlns:mc="http://schemas.openxmlformats.org/markup-compatibility/2006">
              <mc:Choice xmlns:v="urn:schemas-microsoft-com:vml" Requires="v">
                <p:oleObj spid="_x0000_s155661" name="Bitmap Image" r:id="rId3" imgW="2580952" imgH="657317" progId="PBrush">
                  <p:embed/>
                </p:oleObj>
              </mc:Choice>
              <mc:Fallback>
                <p:oleObj name="Bitmap Image" r:id="rId3" imgW="2580952" imgH="657317"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410200"/>
                        <a:ext cx="4724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3BDBE170-1E48-42B2-B6F3-602A6455898F}" type="slidenum">
              <a:rPr lang="en-US"/>
              <a:pPr/>
              <a:t>59</a:t>
            </a:fld>
            <a:endParaRPr lang="en-US"/>
          </a:p>
        </p:txBody>
      </p:sp>
      <p:sp>
        <p:nvSpPr>
          <p:cNvPr id="156674" name="Rectangle 2"/>
          <p:cNvSpPr>
            <a:spLocks noGrp="1" noChangeArrowheads="1"/>
          </p:cNvSpPr>
          <p:nvPr>
            <p:ph type="title"/>
          </p:nvPr>
        </p:nvSpPr>
        <p:spPr>
          <a:xfrm>
            <a:off x="457200" y="274638"/>
            <a:ext cx="7988300" cy="685800"/>
          </a:xfrm>
        </p:spPr>
        <p:txBody>
          <a:bodyPr/>
          <a:lstStyle/>
          <a:p>
            <a:r>
              <a:rPr lang="en-US">
                <a:solidFill>
                  <a:schemeClr val="accent2"/>
                </a:solidFill>
              </a:rPr>
              <a:t>Component of a Vector  (cont..)</a:t>
            </a:r>
          </a:p>
        </p:txBody>
      </p:sp>
      <p:sp>
        <p:nvSpPr>
          <p:cNvPr id="156675" name="Rectangle 3"/>
          <p:cNvSpPr>
            <a:spLocks noGrp="1" noChangeArrowheads="1"/>
          </p:cNvSpPr>
          <p:nvPr>
            <p:ph type="body" idx="1"/>
          </p:nvPr>
        </p:nvSpPr>
        <p:spPr>
          <a:xfrm>
            <a:off x="609600" y="1600200"/>
            <a:ext cx="7239000" cy="457200"/>
          </a:xfrm>
        </p:spPr>
        <p:txBody>
          <a:bodyPr/>
          <a:lstStyle/>
          <a:p>
            <a:pPr>
              <a:buFontTx/>
              <a:buNone/>
            </a:pPr>
            <a:r>
              <a:rPr lang="en-US" sz="2000"/>
              <a:t>Consider the first figure again  </a:t>
            </a:r>
            <a:r>
              <a:rPr lang="en-US" sz="2000">
                <a:solidFill>
                  <a:schemeClr val="accent1"/>
                </a:solidFill>
              </a:rPr>
              <a:t>and</a:t>
            </a:r>
            <a:r>
              <a:rPr lang="en-US" sz="2000"/>
              <a:t> expression for  </a:t>
            </a:r>
            <a:r>
              <a:rPr lang="en-US" sz="2000">
                <a:solidFill>
                  <a:schemeClr val="accent1"/>
                </a:solidFill>
              </a:rPr>
              <a:t>c</a:t>
            </a:r>
          </a:p>
        </p:txBody>
      </p:sp>
      <p:sp>
        <p:nvSpPr>
          <p:cNvPr id="156676"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graphicFrame>
        <p:nvGraphicFramePr>
          <p:cNvPr id="156677" name="Object 5"/>
          <p:cNvGraphicFramePr>
            <a:graphicFrameLocks noChangeAspect="1"/>
          </p:cNvGraphicFramePr>
          <p:nvPr/>
        </p:nvGraphicFramePr>
        <p:xfrm>
          <a:off x="685800" y="2057400"/>
          <a:ext cx="2209800" cy="1825625"/>
        </p:xfrm>
        <a:graphic>
          <a:graphicData uri="http://schemas.openxmlformats.org/presentationml/2006/ole">
            <mc:AlternateContent xmlns:mc="http://schemas.openxmlformats.org/markup-compatibility/2006">
              <mc:Choice xmlns:v="urn:schemas-microsoft-com:vml" Requires="v">
                <p:oleObj spid="_x0000_s156694" name="Bitmap Image" r:id="rId3" imgW="1867161" imgH="1542857" progId="PBrush">
                  <p:embed/>
                </p:oleObj>
              </mc:Choice>
              <mc:Fallback>
                <p:oleObj name="Bitmap Image" r:id="rId3" imgW="1867161" imgH="1542857"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220980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678" name="Text Box 6"/>
          <p:cNvSpPr txBox="1">
            <a:spLocks noChangeArrowheads="1"/>
          </p:cNvSpPr>
          <p:nvPr/>
        </p:nvSpPr>
        <p:spPr bwMode="auto">
          <a:xfrm>
            <a:off x="609600" y="4038600"/>
            <a:ext cx="8153400" cy="2073275"/>
          </a:xfrm>
          <a:prstGeom prst="rect">
            <a:avLst/>
          </a:prstGeom>
          <a:noFill/>
          <a:ln w="9525">
            <a:noFill/>
            <a:miter lim="800000"/>
            <a:headEnd/>
            <a:tailEnd/>
          </a:ln>
          <a:effectLst/>
        </p:spPr>
        <p:txBody>
          <a:bodyPr>
            <a:spAutoFit/>
          </a:bodyPr>
          <a:lstStyle/>
          <a:p>
            <a:pPr>
              <a:spcBef>
                <a:spcPct val="50000"/>
              </a:spcBef>
              <a:buFontTx/>
              <a:buChar char="•"/>
            </a:pPr>
            <a:r>
              <a:rPr lang="en-US" sz="2400">
                <a:latin typeface="Times New Roman" pitchFamily="18" charset="0"/>
              </a:rPr>
              <a:t> Let g and x are perpendicular (orthogonal)</a:t>
            </a:r>
          </a:p>
          <a:p>
            <a:pPr>
              <a:spcBef>
                <a:spcPct val="50000"/>
              </a:spcBef>
              <a:buFontTx/>
              <a:buChar char="•"/>
            </a:pPr>
            <a:r>
              <a:rPr lang="en-US" sz="2400">
                <a:latin typeface="Times New Roman" pitchFamily="18" charset="0"/>
              </a:rPr>
              <a:t> </a:t>
            </a:r>
            <a:r>
              <a:rPr lang="en-US" sz="2400" b="1">
                <a:solidFill>
                  <a:srgbClr val="009999"/>
                </a:solidFill>
                <a:latin typeface="Times New Roman" pitchFamily="18" charset="0"/>
              </a:rPr>
              <a:t>g</a:t>
            </a:r>
            <a:r>
              <a:rPr lang="en-US" sz="2400">
                <a:latin typeface="Times New Roman" pitchFamily="18" charset="0"/>
              </a:rPr>
              <a:t> has a zero component along x  gives  </a:t>
            </a:r>
            <a:r>
              <a:rPr lang="en-US" sz="2800">
                <a:solidFill>
                  <a:schemeClr val="accent1"/>
                </a:solidFill>
                <a:latin typeface="Times New Roman" pitchFamily="18" charset="0"/>
              </a:rPr>
              <a:t>c</a:t>
            </a:r>
            <a:r>
              <a:rPr lang="en-US" sz="2400">
                <a:solidFill>
                  <a:schemeClr val="accent1"/>
                </a:solidFill>
                <a:latin typeface="Times New Roman" pitchFamily="18" charset="0"/>
              </a:rPr>
              <a:t> </a:t>
            </a:r>
            <a:r>
              <a:rPr lang="en-US" sz="2400">
                <a:latin typeface="Times New Roman" pitchFamily="18" charset="0"/>
              </a:rPr>
              <a:t>= 0</a:t>
            </a:r>
          </a:p>
          <a:p>
            <a:pPr>
              <a:spcBef>
                <a:spcPct val="50000"/>
              </a:spcBef>
              <a:buFontTx/>
              <a:buChar char="•"/>
            </a:pPr>
            <a:r>
              <a:rPr lang="en-US" sz="2400">
                <a:latin typeface="Times New Roman" pitchFamily="18" charset="0"/>
              </a:rPr>
              <a:t> From equation g and x are orthogonal if the inner   (scalar or dot) product of two vectors is zero i.e.</a:t>
            </a:r>
            <a:r>
              <a:rPr lang="en-US" sz="2800">
                <a:solidFill>
                  <a:srgbClr val="009999"/>
                </a:solidFill>
                <a:latin typeface="Times New Roman" pitchFamily="18" charset="0"/>
              </a:rPr>
              <a:t>                             </a:t>
            </a:r>
            <a:endParaRPr lang="en-US" sz="2400">
              <a:latin typeface="Times New Roman" pitchFamily="18" charset="0"/>
            </a:endParaRPr>
          </a:p>
        </p:txBody>
      </p:sp>
      <p:graphicFrame>
        <p:nvGraphicFramePr>
          <p:cNvPr id="156679" name="Object 7"/>
          <p:cNvGraphicFramePr>
            <a:graphicFrameLocks noChangeAspect="1"/>
          </p:cNvGraphicFramePr>
          <p:nvPr/>
        </p:nvGraphicFramePr>
        <p:xfrm>
          <a:off x="3581400" y="2286000"/>
          <a:ext cx="4419600" cy="1190625"/>
        </p:xfrm>
        <a:graphic>
          <a:graphicData uri="http://schemas.openxmlformats.org/presentationml/2006/ole">
            <mc:AlternateContent xmlns:mc="http://schemas.openxmlformats.org/markup-compatibility/2006">
              <mc:Choice xmlns:v="urn:schemas-microsoft-com:vml" Requires="v">
                <p:oleObj spid="_x0000_s156695" name="Bitmap Image" r:id="rId5" imgW="2438095" imgH="657317" progId="PBrush">
                  <p:embed/>
                </p:oleObj>
              </mc:Choice>
              <mc:Fallback>
                <p:oleObj name="Bitmap Image" r:id="rId5" imgW="2438095" imgH="657317" progId="PBrush">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286000"/>
                        <a:ext cx="441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680" name="Text Box 8"/>
          <p:cNvSpPr txBox="1">
            <a:spLocks noChangeArrowheads="1"/>
          </p:cNvSpPr>
          <p:nvPr/>
        </p:nvSpPr>
        <p:spPr bwMode="auto">
          <a:xfrm>
            <a:off x="3810000" y="6019800"/>
            <a:ext cx="1524000" cy="519113"/>
          </a:xfrm>
          <a:prstGeom prst="rect">
            <a:avLst/>
          </a:prstGeom>
          <a:noFill/>
          <a:ln w="9525">
            <a:noFill/>
            <a:miter lim="800000"/>
            <a:headEnd/>
            <a:tailEnd/>
          </a:ln>
          <a:effectLst/>
        </p:spPr>
        <p:txBody>
          <a:bodyPr>
            <a:spAutoFit/>
          </a:bodyPr>
          <a:lstStyle/>
          <a:p>
            <a:pPr>
              <a:spcBef>
                <a:spcPct val="50000"/>
              </a:spcBef>
            </a:pPr>
            <a:r>
              <a:rPr lang="en-US" sz="2800">
                <a:solidFill>
                  <a:srgbClr val="009999"/>
                </a:solidFill>
                <a:latin typeface="Times New Roman" pitchFamily="18" charset="0"/>
              </a:rPr>
              <a:t>g . x</a:t>
            </a:r>
            <a:r>
              <a:rPr lang="en-US" sz="2400">
                <a:latin typeface="Times New Roman" pitchFamily="18" charset="0"/>
              </a:rPr>
              <a:t>  =  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AF342B1F-89F1-49FA-B5C9-4146B5009F15}" type="slidenum">
              <a:rPr lang="en-US"/>
              <a:pPr/>
              <a:t>6</a:t>
            </a:fld>
            <a:endParaRPr lang="en-US"/>
          </a:p>
        </p:txBody>
      </p:sp>
      <p:sp>
        <p:nvSpPr>
          <p:cNvPr id="140290" name="Rectangle 2"/>
          <p:cNvSpPr>
            <a:spLocks noGrp="1" noChangeArrowheads="1"/>
          </p:cNvSpPr>
          <p:nvPr>
            <p:ph type="title"/>
          </p:nvPr>
        </p:nvSpPr>
        <p:spPr/>
        <p:txBody>
          <a:bodyPr/>
          <a:lstStyle/>
          <a:p>
            <a:r>
              <a:rPr lang="en-US" sz="4000"/>
              <a:t>Communication systems</a:t>
            </a:r>
            <a:r>
              <a:rPr lang="en-US"/>
              <a:t>  </a:t>
            </a:r>
            <a:r>
              <a:rPr lang="en-US" sz="2800"/>
              <a:t>(Cont..)</a:t>
            </a:r>
          </a:p>
        </p:txBody>
      </p:sp>
      <p:sp>
        <p:nvSpPr>
          <p:cNvPr id="140291" name="Rectangle 3"/>
          <p:cNvSpPr>
            <a:spLocks noGrp="1" noChangeArrowheads="1"/>
          </p:cNvSpPr>
          <p:nvPr>
            <p:ph type="body" idx="1"/>
          </p:nvPr>
        </p:nvSpPr>
        <p:spPr>
          <a:xfrm>
            <a:off x="457200" y="3276600"/>
            <a:ext cx="8229600" cy="2971800"/>
          </a:xfrm>
        </p:spPr>
        <p:txBody>
          <a:bodyPr/>
          <a:lstStyle/>
          <a:p>
            <a:pPr>
              <a:lnSpc>
                <a:spcPct val="80000"/>
              </a:lnSpc>
            </a:pPr>
            <a:r>
              <a:rPr lang="en-US" sz="2400"/>
              <a:t> </a:t>
            </a:r>
            <a:r>
              <a:rPr lang="en-US" sz="2400" b="1">
                <a:solidFill>
                  <a:srgbClr val="3366FF"/>
                </a:solidFill>
              </a:rPr>
              <a:t>source</a:t>
            </a:r>
            <a:r>
              <a:rPr lang="en-US" sz="2400"/>
              <a:t>:  originates a message</a:t>
            </a:r>
          </a:p>
          <a:p>
            <a:pPr>
              <a:lnSpc>
                <a:spcPct val="80000"/>
              </a:lnSpc>
            </a:pPr>
            <a:r>
              <a:rPr lang="en-US" sz="2400"/>
              <a:t> </a:t>
            </a:r>
            <a:r>
              <a:rPr lang="en-US" sz="2400" b="1">
                <a:solidFill>
                  <a:srgbClr val="3366FF"/>
                </a:solidFill>
              </a:rPr>
              <a:t>transmitter</a:t>
            </a:r>
            <a:r>
              <a:rPr lang="en-US" sz="2400"/>
              <a:t>:  converts the message into a signal that can be transmitted over a channel</a:t>
            </a:r>
          </a:p>
          <a:p>
            <a:pPr>
              <a:lnSpc>
                <a:spcPct val="80000"/>
              </a:lnSpc>
            </a:pPr>
            <a:r>
              <a:rPr lang="en-US" sz="2400" b="1"/>
              <a:t>Channel</a:t>
            </a:r>
            <a:r>
              <a:rPr lang="en-US" sz="2400"/>
              <a:t>:  transport of the signal over a certain medium (e.g. wire, optical fiber or a radio link)</a:t>
            </a:r>
          </a:p>
          <a:p>
            <a:pPr>
              <a:lnSpc>
                <a:spcPct val="80000"/>
              </a:lnSpc>
            </a:pPr>
            <a:r>
              <a:rPr lang="en-US" sz="2400" b="1">
                <a:solidFill>
                  <a:srgbClr val="3366FF"/>
                </a:solidFill>
              </a:rPr>
              <a:t>Receiver</a:t>
            </a:r>
            <a:r>
              <a:rPr lang="en-US" sz="2400"/>
              <a:t>:  converts the received signal back into a readable message</a:t>
            </a:r>
          </a:p>
          <a:p>
            <a:pPr>
              <a:lnSpc>
                <a:spcPct val="80000"/>
              </a:lnSpc>
            </a:pPr>
            <a:r>
              <a:rPr lang="en-US" sz="2400" b="1">
                <a:solidFill>
                  <a:srgbClr val="3366FF"/>
                </a:solidFill>
              </a:rPr>
              <a:t>Sink/destination</a:t>
            </a:r>
            <a:r>
              <a:rPr lang="en-US" sz="2400"/>
              <a:t>:  end user</a:t>
            </a:r>
          </a:p>
        </p:txBody>
      </p:sp>
      <p:sp>
        <p:nvSpPr>
          <p:cNvPr id="140292"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
        <p:nvSpPr>
          <p:cNvPr id="140293" name="Rectangle 5"/>
          <p:cNvSpPr>
            <a:spLocks noChangeArrowheads="1"/>
          </p:cNvSpPr>
          <p:nvPr/>
        </p:nvSpPr>
        <p:spPr bwMode="auto">
          <a:xfrm>
            <a:off x="1524000" y="2667000"/>
            <a:ext cx="5791200" cy="396875"/>
          </a:xfrm>
          <a:prstGeom prst="rect">
            <a:avLst/>
          </a:prstGeom>
          <a:noFill/>
          <a:ln w="9525">
            <a:noFill/>
            <a:miter lim="800000"/>
            <a:headEnd/>
            <a:tailEnd/>
          </a:ln>
          <a:effectLst/>
        </p:spPr>
        <p:txBody>
          <a:bodyPr>
            <a:spAutoFit/>
          </a:bodyPr>
          <a:lstStyle/>
          <a:p>
            <a:r>
              <a:rPr lang="en-US" sz="2000" i="1" u="sng"/>
              <a:t>scheme of a simplified communication system</a:t>
            </a:r>
            <a:endParaRPr lang="en-US" sz="2000" u="sng"/>
          </a:p>
        </p:txBody>
      </p:sp>
      <p:graphicFrame>
        <p:nvGraphicFramePr>
          <p:cNvPr id="140294" name="Object 6"/>
          <p:cNvGraphicFramePr>
            <a:graphicFrameLocks noChangeAspect="1"/>
          </p:cNvGraphicFramePr>
          <p:nvPr/>
        </p:nvGraphicFramePr>
        <p:xfrm>
          <a:off x="914400" y="1905000"/>
          <a:ext cx="7086600" cy="725488"/>
        </p:xfrm>
        <a:graphic>
          <a:graphicData uri="http://schemas.openxmlformats.org/presentationml/2006/ole">
            <mc:AlternateContent xmlns:mc="http://schemas.openxmlformats.org/markup-compatibility/2006">
              <mc:Choice xmlns:v="urn:schemas-microsoft-com:vml" Requires="v">
                <p:oleObj spid="_x0000_s140302" name="Bitmap Image" r:id="rId3" imgW="4839375" imgH="495369" progId="PBrush">
                  <p:embed/>
                </p:oleObj>
              </mc:Choice>
              <mc:Fallback>
                <p:oleObj name="Bitmap Image" r:id="rId3" imgW="4839375" imgH="495369"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70866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BB04C7AF-08A9-4ACC-B5D2-4B1862B5CCC9}" type="slidenum">
              <a:rPr lang="en-US"/>
              <a:pPr/>
              <a:t>60</a:t>
            </a:fld>
            <a:endParaRPr lang="en-US"/>
          </a:p>
        </p:txBody>
      </p:sp>
      <p:sp>
        <p:nvSpPr>
          <p:cNvPr id="157698" name="Rectangle 2"/>
          <p:cNvSpPr>
            <a:spLocks noGrp="1" noChangeArrowheads="1"/>
          </p:cNvSpPr>
          <p:nvPr>
            <p:ph type="title"/>
          </p:nvPr>
        </p:nvSpPr>
        <p:spPr>
          <a:xfrm>
            <a:off x="457200" y="274638"/>
            <a:ext cx="7988300" cy="381000"/>
          </a:xfrm>
        </p:spPr>
        <p:txBody>
          <a:bodyPr/>
          <a:lstStyle/>
          <a:p>
            <a:r>
              <a:rPr lang="en-US">
                <a:solidFill>
                  <a:schemeClr val="accent2"/>
                </a:solidFill>
              </a:rPr>
              <a:t>Component of a Signal</a:t>
            </a:r>
          </a:p>
        </p:txBody>
      </p:sp>
      <p:sp>
        <p:nvSpPr>
          <p:cNvPr id="157699"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
        <p:nvSpPr>
          <p:cNvPr id="157700" name="Text Box 4"/>
          <p:cNvSpPr txBox="1">
            <a:spLocks noChangeArrowheads="1"/>
          </p:cNvSpPr>
          <p:nvPr/>
        </p:nvSpPr>
        <p:spPr bwMode="auto">
          <a:xfrm>
            <a:off x="533400" y="1600200"/>
            <a:ext cx="7924800" cy="1265238"/>
          </a:xfrm>
          <a:prstGeom prst="rect">
            <a:avLst/>
          </a:prstGeom>
          <a:noFill/>
          <a:ln w="9525">
            <a:noFill/>
            <a:miter lim="800000"/>
            <a:headEnd/>
            <a:tailEnd/>
          </a:ln>
          <a:effectLst/>
        </p:spPr>
        <p:txBody>
          <a:bodyPr>
            <a:spAutoFit/>
          </a:bodyPr>
          <a:lstStyle/>
          <a:p>
            <a:pPr>
              <a:spcBef>
                <a:spcPct val="50000"/>
              </a:spcBef>
              <a:buFontTx/>
              <a:buChar char="•"/>
            </a:pPr>
            <a:r>
              <a:rPr lang="en-US" sz="2200">
                <a:latin typeface="Times New Roman" pitchFamily="18" charset="0"/>
              </a:rPr>
              <a:t>  Vector component and orthogonality can be extended to signals</a:t>
            </a:r>
          </a:p>
          <a:p>
            <a:pPr>
              <a:spcBef>
                <a:spcPct val="50000"/>
              </a:spcBef>
              <a:buFontTx/>
              <a:buChar char="•"/>
            </a:pPr>
            <a:r>
              <a:rPr lang="en-US" sz="2200">
                <a:latin typeface="Times New Roman" pitchFamily="18" charset="0"/>
              </a:rPr>
              <a:t>  Consider approximating a real signal g(t) in terms of another real  signal x(t)</a:t>
            </a:r>
          </a:p>
        </p:txBody>
      </p:sp>
      <p:graphicFrame>
        <p:nvGraphicFramePr>
          <p:cNvPr id="157701" name="Object 5"/>
          <p:cNvGraphicFramePr>
            <a:graphicFrameLocks noChangeAspect="1"/>
          </p:cNvGraphicFramePr>
          <p:nvPr/>
        </p:nvGraphicFramePr>
        <p:xfrm>
          <a:off x="1371600" y="4495800"/>
          <a:ext cx="6172200" cy="1035050"/>
        </p:xfrm>
        <a:graphic>
          <a:graphicData uri="http://schemas.openxmlformats.org/presentationml/2006/ole">
            <mc:AlternateContent xmlns:mc="http://schemas.openxmlformats.org/markup-compatibility/2006">
              <mc:Choice xmlns:v="urn:schemas-microsoft-com:vml" Requires="v">
                <p:oleObj spid="_x0000_s157717" name="Bitmap Image" r:id="rId3" imgW="3753374" imgH="628571" progId="PBrush">
                  <p:embed/>
                </p:oleObj>
              </mc:Choice>
              <mc:Fallback>
                <p:oleObj name="Bitmap Image" r:id="rId3" imgW="3753374" imgH="628571"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495800"/>
                        <a:ext cx="61722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2" name="Object 6"/>
          <p:cNvGraphicFramePr>
            <a:graphicFrameLocks noChangeAspect="1"/>
          </p:cNvGraphicFramePr>
          <p:nvPr/>
        </p:nvGraphicFramePr>
        <p:xfrm>
          <a:off x="1447800" y="3048000"/>
          <a:ext cx="5562600" cy="457200"/>
        </p:xfrm>
        <a:graphic>
          <a:graphicData uri="http://schemas.openxmlformats.org/presentationml/2006/ole">
            <mc:AlternateContent xmlns:mc="http://schemas.openxmlformats.org/markup-compatibility/2006">
              <mc:Choice xmlns:v="urn:schemas-microsoft-com:vml" Requires="v">
                <p:oleObj spid="_x0000_s157718" name="Bitmap Image" r:id="rId5" imgW="3591426" imgH="295238" progId="PBrush">
                  <p:embed/>
                </p:oleObj>
              </mc:Choice>
              <mc:Fallback>
                <p:oleObj name="Bitmap Image" r:id="rId5" imgW="3591426" imgH="295238" progId="PBrush">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48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7703" name="Text Box 7"/>
          <p:cNvSpPr txBox="1">
            <a:spLocks noChangeArrowheads="1"/>
          </p:cNvSpPr>
          <p:nvPr/>
        </p:nvSpPr>
        <p:spPr bwMode="auto">
          <a:xfrm>
            <a:off x="457200" y="3810000"/>
            <a:ext cx="6324600" cy="427038"/>
          </a:xfrm>
          <a:prstGeom prst="rect">
            <a:avLst/>
          </a:prstGeom>
          <a:noFill/>
          <a:ln w="9525">
            <a:noFill/>
            <a:miter lim="800000"/>
            <a:headEnd/>
            <a:tailEnd/>
          </a:ln>
          <a:effectLst/>
        </p:spPr>
        <p:txBody>
          <a:bodyPr>
            <a:spAutoFit/>
          </a:bodyPr>
          <a:lstStyle/>
          <a:p>
            <a:pPr>
              <a:spcBef>
                <a:spcPct val="50000"/>
              </a:spcBef>
            </a:pPr>
            <a:r>
              <a:rPr lang="en-US" sz="2200">
                <a:latin typeface="Times New Roman" pitchFamily="18" charset="0"/>
              </a:rPr>
              <a:t>The error e(t) in the approximation is given by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1B1CF56C-64BD-4D2C-844F-556ECB10360E}" type="slidenum">
              <a:rPr lang="en-US"/>
              <a:pPr/>
              <a:t>61</a:t>
            </a:fld>
            <a:endParaRPr lang="en-US"/>
          </a:p>
        </p:txBody>
      </p:sp>
      <p:sp>
        <p:nvSpPr>
          <p:cNvPr id="158722" name="Rectangle 2"/>
          <p:cNvSpPr>
            <a:spLocks noGrp="1" noChangeArrowheads="1"/>
          </p:cNvSpPr>
          <p:nvPr>
            <p:ph type="title"/>
          </p:nvPr>
        </p:nvSpPr>
        <p:spPr>
          <a:xfrm>
            <a:off x="457200" y="274638"/>
            <a:ext cx="8067675" cy="533400"/>
          </a:xfrm>
        </p:spPr>
        <p:txBody>
          <a:bodyPr/>
          <a:lstStyle/>
          <a:p>
            <a:r>
              <a:rPr lang="en-US">
                <a:solidFill>
                  <a:schemeClr val="accent2"/>
                </a:solidFill>
              </a:rPr>
              <a:t>Component of a Signal</a:t>
            </a:r>
          </a:p>
        </p:txBody>
      </p:sp>
      <p:sp>
        <p:nvSpPr>
          <p:cNvPr id="158723"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
        <p:nvSpPr>
          <p:cNvPr id="158724" name="Text Box 4"/>
          <p:cNvSpPr txBox="1">
            <a:spLocks noChangeArrowheads="1"/>
          </p:cNvSpPr>
          <p:nvPr/>
        </p:nvSpPr>
        <p:spPr bwMode="auto">
          <a:xfrm>
            <a:off x="533400" y="1295400"/>
            <a:ext cx="7696200" cy="1265238"/>
          </a:xfrm>
          <a:prstGeom prst="rect">
            <a:avLst/>
          </a:prstGeom>
          <a:noFill/>
          <a:ln w="9525">
            <a:noFill/>
            <a:miter lim="800000"/>
            <a:headEnd/>
            <a:tailEnd/>
          </a:ln>
          <a:effectLst/>
        </p:spPr>
        <p:txBody>
          <a:bodyPr>
            <a:spAutoFit/>
          </a:bodyPr>
          <a:lstStyle/>
          <a:p>
            <a:pPr>
              <a:spcBef>
                <a:spcPct val="50000"/>
              </a:spcBef>
              <a:buFontTx/>
              <a:buChar char="•"/>
            </a:pPr>
            <a:r>
              <a:rPr lang="en-US" sz="2200">
                <a:latin typeface="Times New Roman" pitchFamily="18" charset="0"/>
              </a:rPr>
              <a:t> As energy is one possible measure of signal size.</a:t>
            </a:r>
          </a:p>
          <a:p>
            <a:pPr>
              <a:spcBef>
                <a:spcPct val="50000"/>
              </a:spcBef>
              <a:buFontTx/>
              <a:buChar char="•"/>
            </a:pPr>
            <a:r>
              <a:rPr lang="en-US" sz="2200">
                <a:latin typeface="Times New Roman" pitchFamily="18" charset="0"/>
              </a:rPr>
              <a:t> To minimize the effect of error signal we need to minimize its size-----which is its energy over the interval </a:t>
            </a:r>
            <a:endParaRPr lang="en-US" sz="2400">
              <a:latin typeface="Times New Roman" pitchFamily="18" charset="0"/>
            </a:endParaRPr>
          </a:p>
        </p:txBody>
      </p:sp>
      <p:graphicFrame>
        <p:nvGraphicFramePr>
          <p:cNvPr id="158725" name="Object 5"/>
          <p:cNvGraphicFramePr>
            <a:graphicFrameLocks noChangeAspect="1"/>
          </p:cNvGraphicFramePr>
          <p:nvPr/>
        </p:nvGraphicFramePr>
        <p:xfrm>
          <a:off x="5715000" y="2209800"/>
          <a:ext cx="1066800" cy="355600"/>
        </p:xfrm>
        <a:graphic>
          <a:graphicData uri="http://schemas.openxmlformats.org/presentationml/2006/ole">
            <mc:AlternateContent xmlns:mc="http://schemas.openxmlformats.org/markup-compatibility/2006">
              <mc:Choice xmlns:v="urn:schemas-microsoft-com:vml" Requires="v">
                <p:oleObj spid="_x0000_s158752" name="Bitmap Image" r:id="rId3" imgW="743054" imgH="247685" progId="PBrush">
                  <p:embed/>
                </p:oleObj>
              </mc:Choice>
              <mc:Fallback>
                <p:oleObj name="Bitmap Image" r:id="rId3" imgW="743054" imgH="247685"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209800"/>
                        <a:ext cx="10668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6" name="Object 6"/>
          <p:cNvGraphicFramePr>
            <a:graphicFrameLocks noChangeAspect="1"/>
          </p:cNvGraphicFramePr>
          <p:nvPr/>
        </p:nvGraphicFramePr>
        <p:xfrm>
          <a:off x="2514600" y="5638800"/>
          <a:ext cx="1219200" cy="760413"/>
        </p:xfrm>
        <a:graphic>
          <a:graphicData uri="http://schemas.openxmlformats.org/presentationml/2006/ole">
            <mc:AlternateContent xmlns:mc="http://schemas.openxmlformats.org/markup-compatibility/2006">
              <mc:Choice xmlns:v="urn:schemas-microsoft-com:vml" Requires="v">
                <p:oleObj spid="_x0000_s158753" name="Bitmap Image" r:id="rId5" imgW="961905" imgH="600159" progId="PBrush">
                  <p:embed/>
                </p:oleObj>
              </mc:Choice>
              <mc:Fallback>
                <p:oleObj name="Bitmap Image" r:id="rId5" imgW="961905" imgH="600159" progId="PBrush">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638800"/>
                        <a:ext cx="1219200"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27" name="Comment 7"/>
          <p:cNvSpPr>
            <a:spLocks noChangeArrowheads="1"/>
          </p:cNvSpPr>
          <p:nvPr/>
        </p:nvSpPr>
        <p:spPr bwMode="auto">
          <a:xfrm>
            <a:off x="4953000" y="3657600"/>
            <a:ext cx="2895600" cy="957263"/>
          </a:xfrm>
          <a:prstGeom prst="rect">
            <a:avLst/>
          </a:prstGeom>
          <a:solidFill>
            <a:schemeClr val="accent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1600" b="1">
                <a:solidFill>
                  <a:srgbClr val="000000"/>
                </a:solidFill>
              </a:rPr>
              <a:t>This is definite integral with dummy variable t</a:t>
            </a:r>
          </a:p>
          <a:p>
            <a:pPr>
              <a:spcBef>
                <a:spcPct val="50000"/>
              </a:spcBef>
            </a:pPr>
            <a:r>
              <a:rPr lang="en-US" sz="1600" b="1">
                <a:solidFill>
                  <a:srgbClr val="000000"/>
                </a:solidFill>
              </a:rPr>
              <a:t>Hence function of c (not t)</a:t>
            </a:r>
            <a:endParaRPr lang="en-US" sz="1600">
              <a:solidFill>
                <a:srgbClr val="000000"/>
              </a:solidFill>
            </a:endParaRPr>
          </a:p>
        </p:txBody>
      </p:sp>
      <p:sp>
        <p:nvSpPr>
          <p:cNvPr id="158728" name="Text Box 8"/>
          <p:cNvSpPr txBox="1">
            <a:spLocks noChangeArrowheads="1"/>
          </p:cNvSpPr>
          <p:nvPr/>
        </p:nvSpPr>
        <p:spPr bwMode="auto">
          <a:xfrm>
            <a:off x="838200" y="4876800"/>
            <a:ext cx="76200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For some choice of c the energy is minimum</a:t>
            </a:r>
          </a:p>
        </p:txBody>
      </p:sp>
      <p:sp>
        <p:nvSpPr>
          <p:cNvPr id="158729" name="Comment 9"/>
          <p:cNvSpPr>
            <a:spLocks noChangeArrowheads="1"/>
          </p:cNvSpPr>
          <p:nvPr/>
        </p:nvSpPr>
        <p:spPr bwMode="auto">
          <a:xfrm>
            <a:off x="4343400" y="5638800"/>
            <a:ext cx="2133600" cy="346075"/>
          </a:xfrm>
          <a:prstGeom prst="rect">
            <a:avLst/>
          </a:prstGeom>
          <a:solidFill>
            <a:schemeClr val="accent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1600">
                <a:solidFill>
                  <a:srgbClr val="000000"/>
                </a:solidFill>
              </a:rPr>
              <a:t>Necessary condition </a:t>
            </a:r>
          </a:p>
        </p:txBody>
      </p:sp>
      <p:graphicFrame>
        <p:nvGraphicFramePr>
          <p:cNvPr id="158730" name="Object 10"/>
          <p:cNvGraphicFramePr>
            <a:graphicFrameLocks noChangeAspect="1"/>
          </p:cNvGraphicFramePr>
          <p:nvPr/>
        </p:nvGraphicFramePr>
        <p:xfrm>
          <a:off x="1066800" y="2819400"/>
          <a:ext cx="3200400" cy="1698625"/>
        </p:xfrm>
        <a:graphic>
          <a:graphicData uri="http://schemas.openxmlformats.org/presentationml/2006/ole">
            <mc:AlternateContent xmlns:mc="http://schemas.openxmlformats.org/markup-compatibility/2006">
              <mc:Choice xmlns:v="urn:schemas-microsoft-com:vml" Requires="v">
                <p:oleObj spid="_x0000_s158754" name="Bitmap Image" r:id="rId7" imgW="2314286" imgH="1228571" progId="PBrush">
                  <p:embed/>
                </p:oleObj>
              </mc:Choice>
              <mc:Fallback>
                <p:oleObj name="Bitmap Image" r:id="rId7" imgW="2314286" imgH="1228571" progId="PBrush">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819400"/>
                        <a:ext cx="32004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D82801C3-D749-40E7-962B-91EEFB9244E5}" type="slidenum">
              <a:rPr lang="en-US"/>
              <a:pPr/>
              <a:t>62</a:t>
            </a:fld>
            <a:endParaRPr lang="en-US"/>
          </a:p>
        </p:txBody>
      </p:sp>
      <p:sp>
        <p:nvSpPr>
          <p:cNvPr id="159746" name="Rectangle 2"/>
          <p:cNvSpPr>
            <a:spLocks noGrp="1" noChangeArrowheads="1"/>
          </p:cNvSpPr>
          <p:nvPr>
            <p:ph type="title"/>
          </p:nvPr>
        </p:nvSpPr>
        <p:spPr>
          <a:xfrm>
            <a:off x="457200" y="274638"/>
            <a:ext cx="7988300" cy="457200"/>
          </a:xfrm>
        </p:spPr>
        <p:txBody>
          <a:bodyPr/>
          <a:lstStyle/>
          <a:p>
            <a:r>
              <a:rPr lang="en-US">
                <a:solidFill>
                  <a:schemeClr val="accent2"/>
                </a:solidFill>
              </a:rPr>
              <a:t>Component of a Signal</a:t>
            </a:r>
          </a:p>
        </p:txBody>
      </p:sp>
      <p:sp>
        <p:nvSpPr>
          <p:cNvPr id="159747"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graphicFrame>
        <p:nvGraphicFramePr>
          <p:cNvPr id="159748" name="Object 4"/>
          <p:cNvGraphicFramePr>
            <a:graphicFrameLocks noChangeAspect="1"/>
          </p:cNvGraphicFramePr>
          <p:nvPr/>
        </p:nvGraphicFramePr>
        <p:xfrm>
          <a:off x="1143000" y="1752600"/>
          <a:ext cx="4419600" cy="1117600"/>
        </p:xfrm>
        <a:graphic>
          <a:graphicData uri="http://schemas.openxmlformats.org/presentationml/2006/ole">
            <mc:AlternateContent xmlns:mc="http://schemas.openxmlformats.org/markup-compatibility/2006">
              <mc:Choice xmlns:v="urn:schemas-microsoft-com:vml" Requires="v">
                <p:oleObj spid="_x0000_s159772" name="Bitmap Image" r:id="rId3" imgW="2409524" imgH="609524" progId="PBrush">
                  <p:embed/>
                </p:oleObj>
              </mc:Choice>
              <mc:Fallback>
                <p:oleObj name="Bitmap Image" r:id="rId3" imgW="2409524" imgH="609524"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52600"/>
                        <a:ext cx="44196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9" name="Object 5"/>
          <p:cNvGraphicFramePr>
            <a:graphicFrameLocks noChangeAspect="1"/>
          </p:cNvGraphicFramePr>
          <p:nvPr/>
        </p:nvGraphicFramePr>
        <p:xfrm>
          <a:off x="1219200" y="4724400"/>
          <a:ext cx="5105400" cy="1189038"/>
        </p:xfrm>
        <a:graphic>
          <a:graphicData uri="http://schemas.openxmlformats.org/presentationml/2006/ole">
            <mc:AlternateContent xmlns:mc="http://schemas.openxmlformats.org/markup-compatibility/2006">
              <mc:Choice xmlns:v="urn:schemas-microsoft-com:vml" Requires="v">
                <p:oleObj spid="_x0000_s159773" name="Bitmap Image" r:id="rId5" imgW="3228571" imgH="752381" progId="PBrush">
                  <p:embed/>
                </p:oleObj>
              </mc:Choice>
              <mc:Fallback>
                <p:oleObj name="Bitmap Image" r:id="rId5" imgW="3228571" imgH="752381" progId="PBrush">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724400"/>
                        <a:ext cx="5105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50" name="Object 6"/>
          <p:cNvGraphicFramePr>
            <a:graphicFrameLocks noChangeAspect="1"/>
          </p:cNvGraphicFramePr>
          <p:nvPr/>
        </p:nvGraphicFramePr>
        <p:xfrm>
          <a:off x="990600" y="3200400"/>
          <a:ext cx="7772400" cy="1136650"/>
        </p:xfrm>
        <a:graphic>
          <a:graphicData uri="http://schemas.openxmlformats.org/presentationml/2006/ole">
            <mc:AlternateContent xmlns:mc="http://schemas.openxmlformats.org/markup-compatibility/2006">
              <mc:Choice xmlns:v="urn:schemas-microsoft-com:vml" Requires="v">
                <p:oleObj spid="_x0000_s159774" name="Bitmap Image" r:id="rId7" imgW="5076190" imgH="743054" progId="PBrush">
                  <p:embed/>
                </p:oleObj>
              </mc:Choice>
              <mc:Fallback>
                <p:oleObj name="Bitmap Image" r:id="rId7" imgW="5076190" imgH="743054" progId="PBrush">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200400"/>
                        <a:ext cx="77724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55A4C98-E7BE-42C7-B5FB-901DB6C4A73C}" type="slidenum">
              <a:rPr lang="en-US"/>
              <a:pPr/>
              <a:t>63</a:t>
            </a:fld>
            <a:endParaRPr lang="en-US"/>
          </a:p>
        </p:txBody>
      </p:sp>
      <p:sp>
        <p:nvSpPr>
          <p:cNvPr id="160770" name="Rectangle 2"/>
          <p:cNvSpPr>
            <a:spLocks noGrp="1" noChangeArrowheads="1"/>
          </p:cNvSpPr>
          <p:nvPr>
            <p:ph type="title"/>
          </p:nvPr>
        </p:nvSpPr>
        <p:spPr>
          <a:xfrm>
            <a:off x="457200" y="274638"/>
            <a:ext cx="7988300" cy="457200"/>
          </a:xfrm>
        </p:spPr>
        <p:txBody>
          <a:bodyPr/>
          <a:lstStyle/>
          <a:p>
            <a:r>
              <a:rPr lang="en-US">
                <a:solidFill>
                  <a:schemeClr val="accent2"/>
                </a:solidFill>
              </a:rPr>
              <a:t>Component of a Signal</a:t>
            </a:r>
          </a:p>
        </p:txBody>
      </p:sp>
      <p:graphicFrame>
        <p:nvGraphicFramePr>
          <p:cNvPr id="160771" name="Object 3"/>
          <p:cNvGraphicFramePr>
            <a:graphicFrameLocks noChangeAspect="1"/>
          </p:cNvGraphicFramePr>
          <p:nvPr/>
        </p:nvGraphicFramePr>
        <p:xfrm>
          <a:off x="304800" y="1447800"/>
          <a:ext cx="3276600" cy="2127250"/>
        </p:xfrm>
        <a:graphic>
          <a:graphicData uri="http://schemas.openxmlformats.org/presentationml/2006/ole">
            <mc:AlternateContent xmlns:mc="http://schemas.openxmlformats.org/markup-compatibility/2006">
              <mc:Choice xmlns:v="urn:schemas-microsoft-com:vml" Requires="v">
                <p:oleObj spid="_x0000_s160797" name="Bitmap Image" r:id="rId3" imgW="2333333" imgH="1514686" progId="PBrush">
                  <p:embed/>
                </p:oleObj>
              </mc:Choice>
              <mc:Fallback>
                <p:oleObj name="Bitmap Image" r:id="rId3" imgW="2333333" imgH="1514686"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27660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772" name="Line 4"/>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graphicFrame>
        <p:nvGraphicFramePr>
          <p:cNvPr id="160773" name="Object 5"/>
          <p:cNvGraphicFramePr>
            <a:graphicFrameLocks noChangeAspect="1"/>
          </p:cNvGraphicFramePr>
          <p:nvPr/>
        </p:nvGraphicFramePr>
        <p:xfrm>
          <a:off x="228600" y="3581400"/>
          <a:ext cx="3581400" cy="1320800"/>
        </p:xfrm>
        <a:graphic>
          <a:graphicData uri="http://schemas.openxmlformats.org/presentationml/2006/ole">
            <mc:AlternateContent xmlns:mc="http://schemas.openxmlformats.org/markup-compatibility/2006">
              <mc:Choice xmlns:v="urn:schemas-microsoft-com:vml" Requires="v">
                <p:oleObj spid="_x0000_s160798" name="Bitmap Image" r:id="rId5" imgW="2324424" imgH="857143" progId="PBrush">
                  <p:embed/>
                </p:oleObj>
              </mc:Choice>
              <mc:Fallback>
                <p:oleObj name="Bitmap Image" r:id="rId5" imgW="2324424" imgH="857143" progId="PBrush">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581400"/>
                        <a:ext cx="35814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774" name="Text Box 6"/>
          <p:cNvSpPr txBox="1">
            <a:spLocks noChangeArrowheads="1"/>
          </p:cNvSpPr>
          <p:nvPr/>
        </p:nvSpPr>
        <p:spPr bwMode="auto">
          <a:xfrm>
            <a:off x="0" y="4876800"/>
            <a:ext cx="3886200" cy="427038"/>
          </a:xfrm>
          <a:prstGeom prst="rect">
            <a:avLst/>
          </a:prstGeom>
          <a:noFill/>
          <a:ln w="9525">
            <a:noFill/>
            <a:miter lim="800000"/>
            <a:headEnd/>
            <a:tailEnd/>
          </a:ln>
          <a:effectLst/>
        </p:spPr>
        <p:txBody>
          <a:bodyPr>
            <a:spAutoFit/>
          </a:bodyPr>
          <a:lstStyle/>
          <a:p>
            <a:pPr>
              <a:spcBef>
                <a:spcPct val="50000"/>
              </a:spcBef>
            </a:pPr>
            <a:r>
              <a:rPr lang="en-US" sz="2200">
                <a:latin typeface="Times New Roman" pitchFamily="18" charset="0"/>
              </a:rPr>
              <a:t>Recall equation for two vectors</a:t>
            </a:r>
          </a:p>
        </p:txBody>
      </p:sp>
      <p:graphicFrame>
        <p:nvGraphicFramePr>
          <p:cNvPr id="160775" name="Object 7"/>
          <p:cNvGraphicFramePr>
            <a:graphicFrameLocks noChangeAspect="1"/>
          </p:cNvGraphicFramePr>
          <p:nvPr/>
        </p:nvGraphicFramePr>
        <p:xfrm>
          <a:off x="152400" y="5410200"/>
          <a:ext cx="3657600" cy="1019175"/>
        </p:xfrm>
        <a:graphic>
          <a:graphicData uri="http://schemas.openxmlformats.org/presentationml/2006/ole">
            <mc:AlternateContent xmlns:mc="http://schemas.openxmlformats.org/markup-compatibility/2006">
              <mc:Choice xmlns:v="urn:schemas-microsoft-com:vml" Requires="v">
                <p:oleObj spid="_x0000_s160799" name="Bitmap Image" r:id="rId7" imgW="2905531" imgH="809738" progId="PBrush">
                  <p:embed/>
                </p:oleObj>
              </mc:Choice>
              <mc:Fallback>
                <p:oleObj name="Bitmap Image" r:id="rId7" imgW="2905531" imgH="809738" progId="PBrush">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5410200"/>
                        <a:ext cx="36576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776" name="Comment 8"/>
          <p:cNvSpPr>
            <a:spLocks noChangeArrowheads="1"/>
          </p:cNvSpPr>
          <p:nvPr/>
        </p:nvSpPr>
        <p:spPr bwMode="auto">
          <a:xfrm>
            <a:off x="4191000" y="4114800"/>
            <a:ext cx="4876800" cy="2179638"/>
          </a:xfrm>
          <a:prstGeom prst="rect">
            <a:avLst/>
          </a:prstGeom>
          <a:solidFill>
            <a:schemeClr val="accent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buFontTx/>
              <a:buChar char="•"/>
            </a:pPr>
            <a:r>
              <a:rPr lang="en-US" sz="1600">
                <a:solidFill>
                  <a:srgbClr val="000000"/>
                </a:solidFill>
              </a:rPr>
              <a:t>  Remarkable similarity between behavior of vectors and signals. Area under the product of two signals corresponds to the dot product of two vectors</a:t>
            </a:r>
          </a:p>
          <a:p>
            <a:pPr>
              <a:spcBef>
                <a:spcPct val="50000"/>
              </a:spcBef>
              <a:buFontTx/>
              <a:buChar char="•"/>
            </a:pPr>
            <a:r>
              <a:rPr lang="en-US" sz="1600">
                <a:solidFill>
                  <a:srgbClr val="000000"/>
                </a:solidFill>
              </a:rPr>
              <a:t> The energy of the signal is the inner product of signal with itself and corresponds to the vector length squared (which is the inner product of the vector with itself)</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68742004-DD82-4BE2-80AD-ECFA383AE385}" type="slidenum">
              <a:rPr lang="en-US"/>
              <a:pPr/>
              <a:t>64</a:t>
            </a:fld>
            <a:endParaRPr lang="en-US"/>
          </a:p>
        </p:txBody>
      </p:sp>
      <p:sp>
        <p:nvSpPr>
          <p:cNvPr id="161794" name="Rectangle 2"/>
          <p:cNvSpPr>
            <a:spLocks noGrp="1" noChangeArrowheads="1"/>
          </p:cNvSpPr>
          <p:nvPr>
            <p:ph type="title"/>
          </p:nvPr>
        </p:nvSpPr>
        <p:spPr>
          <a:xfrm>
            <a:off x="457200" y="274638"/>
            <a:ext cx="8148638" cy="685800"/>
          </a:xfrm>
        </p:spPr>
        <p:txBody>
          <a:bodyPr/>
          <a:lstStyle/>
          <a:p>
            <a:r>
              <a:rPr lang="en-US">
                <a:solidFill>
                  <a:schemeClr val="accent2"/>
                </a:solidFill>
              </a:rPr>
              <a:t>Component of a Signal</a:t>
            </a:r>
          </a:p>
        </p:txBody>
      </p:sp>
      <p:sp>
        <p:nvSpPr>
          <p:cNvPr id="161795" name="Line 3"/>
          <p:cNvSpPr>
            <a:spLocks noChangeShapeType="1"/>
          </p:cNvSpPr>
          <p:nvPr/>
        </p:nvSpPr>
        <p:spPr bwMode="auto">
          <a:xfrm>
            <a:off x="457200" y="1295400"/>
            <a:ext cx="8229600" cy="0"/>
          </a:xfrm>
          <a:prstGeom prst="line">
            <a:avLst/>
          </a:prstGeom>
          <a:noFill/>
          <a:ln w="31750">
            <a:solidFill>
              <a:schemeClr val="tx1"/>
            </a:solidFill>
            <a:round/>
            <a:headEnd/>
            <a:tailEnd/>
          </a:ln>
          <a:effectLst/>
        </p:spPr>
        <p:txBody>
          <a:bodyPr/>
          <a:lstStyle/>
          <a:p>
            <a:endParaRPr lang="en-US"/>
          </a:p>
        </p:txBody>
      </p:sp>
      <p:sp>
        <p:nvSpPr>
          <p:cNvPr id="161796" name="Text Box 4"/>
          <p:cNvSpPr txBox="1">
            <a:spLocks noChangeArrowheads="1"/>
          </p:cNvSpPr>
          <p:nvPr/>
        </p:nvSpPr>
        <p:spPr bwMode="auto">
          <a:xfrm>
            <a:off x="609600" y="1676400"/>
            <a:ext cx="7924800" cy="427038"/>
          </a:xfrm>
          <a:prstGeom prst="rect">
            <a:avLst/>
          </a:prstGeom>
          <a:noFill/>
          <a:ln w="9525">
            <a:noFill/>
            <a:miter lim="800000"/>
            <a:headEnd/>
            <a:tailEnd/>
          </a:ln>
          <a:effectLst/>
        </p:spPr>
        <p:txBody>
          <a:bodyPr>
            <a:spAutoFit/>
          </a:bodyPr>
          <a:lstStyle/>
          <a:p>
            <a:pPr>
              <a:spcBef>
                <a:spcPct val="50000"/>
              </a:spcBef>
            </a:pPr>
            <a:r>
              <a:rPr lang="en-US" sz="2200">
                <a:latin typeface="Times New Roman" pitchFamily="18" charset="0"/>
              </a:rPr>
              <a:t>Consider the signal equation again:</a:t>
            </a:r>
          </a:p>
        </p:txBody>
      </p:sp>
      <p:sp>
        <p:nvSpPr>
          <p:cNvPr id="161797" name="Text Box 5"/>
          <p:cNvSpPr txBox="1">
            <a:spLocks noChangeArrowheads="1"/>
          </p:cNvSpPr>
          <p:nvPr/>
        </p:nvSpPr>
        <p:spPr bwMode="auto">
          <a:xfrm>
            <a:off x="304800" y="3429000"/>
            <a:ext cx="8077200" cy="2647950"/>
          </a:xfrm>
          <a:prstGeom prst="rect">
            <a:avLst/>
          </a:prstGeom>
          <a:noFill/>
          <a:ln w="9525">
            <a:noFill/>
            <a:miter lim="800000"/>
            <a:headEnd/>
            <a:tailEnd/>
          </a:ln>
          <a:effectLst/>
        </p:spPr>
        <p:txBody>
          <a:bodyPr>
            <a:spAutoFit/>
          </a:bodyPr>
          <a:lstStyle/>
          <a:p>
            <a:pPr>
              <a:spcBef>
                <a:spcPct val="50000"/>
              </a:spcBef>
              <a:buFontTx/>
              <a:buChar char="•"/>
            </a:pPr>
            <a:r>
              <a:rPr lang="en-US" sz="2400">
                <a:latin typeface="Times New Roman" pitchFamily="18" charset="0"/>
              </a:rPr>
              <a:t> Signal g(t) contains a component cx(t)</a:t>
            </a:r>
          </a:p>
          <a:p>
            <a:pPr>
              <a:spcBef>
                <a:spcPct val="50000"/>
              </a:spcBef>
              <a:buFontTx/>
              <a:buChar char="•"/>
            </a:pPr>
            <a:r>
              <a:rPr lang="en-US" sz="2400">
                <a:latin typeface="Times New Roman" pitchFamily="18" charset="0"/>
              </a:rPr>
              <a:t> cx(t) is the projection of g(t) on x(t)</a:t>
            </a:r>
          </a:p>
          <a:p>
            <a:pPr>
              <a:spcBef>
                <a:spcPct val="50000"/>
              </a:spcBef>
              <a:buFontTx/>
              <a:buChar char="•"/>
            </a:pPr>
            <a:r>
              <a:rPr lang="en-US" sz="2400">
                <a:latin typeface="Times New Roman" pitchFamily="18" charset="0"/>
              </a:rPr>
              <a:t> If cx(t) = 0        c = 0     </a:t>
            </a:r>
          </a:p>
          <a:p>
            <a:pPr>
              <a:spcBef>
                <a:spcPct val="50000"/>
              </a:spcBef>
            </a:pPr>
            <a:r>
              <a:rPr lang="en-US" sz="2400">
                <a:latin typeface="Times New Roman" pitchFamily="18" charset="0"/>
              </a:rPr>
              <a:t>       signal g(t) and x(t) are orthogonal over the interval </a:t>
            </a:r>
          </a:p>
          <a:p>
            <a:pPr>
              <a:spcBef>
                <a:spcPct val="50000"/>
              </a:spcBef>
            </a:pPr>
            <a:endParaRPr lang="en-US" sz="2400">
              <a:latin typeface="Times New Roman" pitchFamily="18" charset="0"/>
            </a:endParaRPr>
          </a:p>
        </p:txBody>
      </p:sp>
      <p:graphicFrame>
        <p:nvGraphicFramePr>
          <p:cNvPr id="161798" name="Object 6"/>
          <p:cNvGraphicFramePr>
            <a:graphicFrameLocks noChangeAspect="1"/>
          </p:cNvGraphicFramePr>
          <p:nvPr/>
        </p:nvGraphicFramePr>
        <p:xfrm>
          <a:off x="1905000" y="4648200"/>
          <a:ext cx="457200" cy="360363"/>
        </p:xfrm>
        <a:graphic>
          <a:graphicData uri="http://schemas.openxmlformats.org/presentationml/2006/ole">
            <mc:AlternateContent xmlns:mc="http://schemas.openxmlformats.org/markup-compatibility/2006">
              <mc:Choice xmlns:v="urn:schemas-microsoft-com:vml" Requires="v">
                <p:oleObj spid="_x0000_s161830" name="Equation" r:id="rId3" imgW="177480" imgH="139680" progId="Equation.3">
                  <p:embed/>
                </p:oleObj>
              </mc:Choice>
              <mc:Fallback>
                <p:oleObj name="Equation" r:id="rId3" imgW="177480" imgH="13968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648200"/>
                        <a:ext cx="45720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1799" name="Object 7"/>
          <p:cNvGraphicFramePr>
            <a:graphicFrameLocks noChangeAspect="1"/>
          </p:cNvGraphicFramePr>
          <p:nvPr/>
        </p:nvGraphicFramePr>
        <p:xfrm>
          <a:off x="381000" y="5202238"/>
          <a:ext cx="457200" cy="360362"/>
        </p:xfrm>
        <a:graphic>
          <a:graphicData uri="http://schemas.openxmlformats.org/presentationml/2006/ole">
            <mc:AlternateContent xmlns:mc="http://schemas.openxmlformats.org/markup-compatibility/2006">
              <mc:Choice xmlns:v="urn:schemas-microsoft-com:vml" Requires="v">
                <p:oleObj spid="_x0000_s161831" name="Equation" r:id="rId5" imgW="177480" imgH="139680" progId="Equation.3">
                  <p:embed/>
                </p:oleObj>
              </mc:Choice>
              <mc:Fallback>
                <p:oleObj name="Equation" r:id="rId5" imgW="177480" imgH="13968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202238"/>
                        <a:ext cx="45720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1800" name="Object 8"/>
          <p:cNvGraphicFramePr>
            <a:graphicFrameLocks noChangeAspect="1"/>
          </p:cNvGraphicFramePr>
          <p:nvPr/>
        </p:nvGraphicFramePr>
        <p:xfrm>
          <a:off x="7162800" y="5029200"/>
          <a:ext cx="914400" cy="622300"/>
        </p:xfrm>
        <a:graphic>
          <a:graphicData uri="http://schemas.openxmlformats.org/presentationml/2006/ole">
            <mc:AlternateContent xmlns:mc="http://schemas.openxmlformats.org/markup-compatibility/2006">
              <mc:Choice xmlns:v="urn:schemas-microsoft-com:vml" Requires="v">
                <p:oleObj spid="_x0000_s161832" name="Equation" r:id="rId6" imgW="317160" imgH="215640" progId="Equation.3">
                  <p:embed/>
                </p:oleObj>
              </mc:Choice>
              <mc:Fallback>
                <p:oleObj name="Equation" r:id="rId6" imgW="317160" imgH="21564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5029200"/>
                        <a:ext cx="9144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1801" name="Object 9"/>
          <p:cNvGraphicFramePr>
            <a:graphicFrameLocks noChangeAspect="1"/>
          </p:cNvGraphicFramePr>
          <p:nvPr/>
        </p:nvGraphicFramePr>
        <p:xfrm>
          <a:off x="1219200" y="2133600"/>
          <a:ext cx="2819400" cy="1193800"/>
        </p:xfrm>
        <a:graphic>
          <a:graphicData uri="http://schemas.openxmlformats.org/presentationml/2006/ole">
            <mc:AlternateContent xmlns:mc="http://schemas.openxmlformats.org/markup-compatibility/2006">
              <mc:Choice xmlns:v="urn:schemas-microsoft-com:vml" Requires="v">
                <p:oleObj spid="_x0000_s161833" name="Equation" r:id="rId8" imgW="1168200" imgH="495000" progId="Equation.3">
                  <p:embed/>
                </p:oleObj>
              </mc:Choice>
              <mc:Fallback>
                <p:oleObj name="Equation" r:id="rId8" imgW="1168200" imgH="49500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133600"/>
                        <a:ext cx="2819400"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A6B5E41E-D4FC-41D3-81C8-2DE4047D9541}" type="slidenum">
              <a:rPr lang="en-US"/>
              <a:pPr/>
              <a:t>65</a:t>
            </a:fld>
            <a:endParaRPr lang="en-US"/>
          </a:p>
        </p:txBody>
      </p:sp>
      <p:sp>
        <p:nvSpPr>
          <p:cNvPr id="162818" name="Rectangle 2"/>
          <p:cNvSpPr>
            <a:spLocks noGrp="1" noChangeArrowheads="1"/>
          </p:cNvSpPr>
          <p:nvPr>
            <p:ph type="title"/>
          </p:nvPr>
        </p:nvSpPr>
        <p:spPr>
          <a:xfrm>
            <a:off x="457200" y="274638"/>
            <a:ext cx="8067675" cy="762000"/>
          </a:xfrm>
        </p:spPr>
        <p:txBody>
          <a:bodyPr/>
          <a:lstStyle/>
          <a:p>
            <a:r>
              <a:rPr lang="en-US" sz="3200" b="1">
                <a:solidFill>
                  <a:schemeClr val="accent2"/>
                </a:solidFill>
              </a:rPr>
              <a:t>Example 2.5</a:t>
            </a:r>
            <a:r>
              <a:rPr lang="en-US" sz="2000">
                <a:solidFill>
                  <a:schemeClr val="accent2"/>
                </a:solidFill>
              </a:rPr>
              <a:t>          </a:t>
            </a:r>
            <a:r>
              <a:rPr lang="en-US" sz="2000" b="1">
                <a:solidFill>
                  <a:schemeClr val="accent2"/>
                </a:solidFill>
              </a:rPr>
              <a:t>Component of a Signal (cont..)</a:t>
            </a:r>
          </a:p>
        </p:txBody>
      </p:sp>
      <p:sp>
        <p:nvSpPr>
          <p:cNvPr id="162819" name="Line 3"/>
          <p:cNvSpPr>
            <a:spLocks noChangeShapeType="1"/>
          </p:cNvSpPr>
          <p:nvPr/>
        </p:nvSpPr>
        <p:spPr bwMode="auto">
          <a:xfrm>
            <a:off x="457200" y="1295400"/>
            <a:ext cx="8229600" cy="0"/>
          </a:xfrm>
          <a:prstGeom prst="line">
            <a:avLst/>
          </a:prstGeom>
          <a:noFill/>
          <a:ln w="31750">
            <a:solidFill>
              <a:schemeClr val="tx1"/>
            </a:solidFill>
            <a:round/>
            <a:headEnd/>
            <a:tailEnd/>
          </a:ln>
          <a:effectLst/>
        </p:spPr>
        <p:txBody>
          <a:bodyPr/>
          <a:lstStyle/>
          <a:p>
            <a:endParaRPr lang="en-US"/>
          </a:p>
        </p:txBody>
      </p:sp>
      <p:sp>
        <p:nvSpPr>
          <p:cNvPr id="162820" name="Text Box 4"/>
          <p:cNvSpPr txBox="1">
            <a:spLocks noChangeArrowheads="1"/>
          </p:cNvSpPr>
          <p:nvPr/>
        </p:nvSpPr>
        <p:spPr bwMode="auto">
          <a:xfrm>
            <a:off x="533400" y="1676400"/>
            <a:ext cx="8153400" cy="82232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For the square signal g(t), find the component of g(t) of the form sin</a:t>
            </a:r>
            <a:r>
              <a:rPr lang="en-US" sz="2400" i="1">
                <a:latin typeface="Times New Roman" pitchFamily="18" charset="0"/>
              </a:rPr>
              <a:t>t</a:t>
            </a:r>
            <a:r>
              <a:rPr lang="en-US" sz="2400">
                <a:latin typeface="Times New Roman" pitchFamily="18" charset="0"/>
              </a:rPr>
              <a:t> or in other words approximate g(t) in terms of sin</a:t>
            </a:r>
            <a:r>
              <a:rPr lang="en-US" sz="2400" i="1">
                <a:latin typeface="Times New Roman" pitchFamily="18" charset="0"/>
              </a:rPr>
              <a:t>t</a:t>
            </a:r>
          </a:p>
        </p:txBody>
      </p:sp>
      <p:graphicFrame>
        <p:nvGraphicFramePr>
          <p:cNvPr id="162821" name="Object 5"/>
          <p:cNvGraphicFramePr>
            <a:graphicFrameLocks noChangeAspect="1"/>
          </p:cNvGraphicFramePr>
          <p:nvPr/>
        </p:nvGraphicFramePr>
        <p:xfrm>
          <a:off x="1422400" y="2667000"/>
          <a:ext cx="1803400" cy="465138"/>
        </p:xfrm>
        <a:graphic>
          <a:graphicData uri="http://schemas.openxmlformats.org/presentationml/2006/ole">
            <mc:AlternateContent xmlns:mc="http://schemas.openxmlformats.org/markup-compatibility/2006">
              <mc:Choice xmlns:v="urn:schemas-microsoft-com:vml" Requires="v">
                <p:oleObj spid="_x0000_s162845" name="Equation" r:id="rId3" imgW="787320" imgH="203040" progId="Equation.3">
                  <p:embed/>
                </p:oleObj>
              </mc:Choice>
              <mc:Fallback>
                <p:oleObj name="Equation" r:id="rId3" imgW="787320" imgH="2030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0" y="2667000"/>
                        <a:ext cx="1803400"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2822" name="Object 6"/>
          <p:cNvGraphicFramePr>
            <a:graphicFrameLocks noChangeAspect="1"/>
          </p:cNvGraphicFramePr>
          <p:nvPr/>
        </p:nvGraphicFramePr>
        <p:xfrm>
          <a:off x="5257800" y="2667000"/>
          <a:ext cx="1390650" cy="381000"/>
        </p:xfrm>
        <a:graphic>
          <a:graphicData uri="http://schemas.openxmlformats.org/presentationml/2006/ole">
            <mc:AlternateContent xmlns:mc="http://schemas.openxmlformats.org/markup-compatibility/2006">
              <mc:Choice xmlns:v="urn:schemas-microsoft-com:vml" Requires="v">
                <p:oleObj spid="_x0000_s162846" name="Equation" r:id="rId5" imgW="647640" imgH="177480" progId="Equation.3">
                  <p:embed/>
                </p:oleObj>
              </mc:Choice>
              <mc:Fallback>
                <p:oleObj name="Equation" r:id="rId5" imgW="647640" imgH="1774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667000"/>
                        <a:ext cx="13906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2823" name="Object 7"/>
          <p:cNvGraphicFramePr>
            <a:graphicFrameLocks noChangeAspect="1"/>
          </p:cNvGraphicFramePr>
          <p:nvPr/>
        </p:nvGraphicFramePr>
        <p:xfrm>
          <a:off x="1600200" y="3581400"/>
          <a:ext cx="6019800" cy="1862138"/>
        </p:xfrm>
        <a:graphic>
          <a:graphicData uri="http://schemas.openxmlformats.org/presentationml/2006/ole">
            <mc:AlternateContent xmlns:mc="http://schemas.openxmlformats.org/markup-compatibility/2006">
              <mc:Choice xmlns:v="urn:schemas-microsoft-com:vml" Requires="v">
                <p:oleObj spid="_x0000_s162847" name="Bitmap Image" r:id="rId7" imgW="3543795" imgH="1095528" progId="PBrush">
                  <p:embed/>
                </p:oleObj>
              </mc:Choice>
              <mc:Fallback>
                <p:oleObj name="Bitmap Image" r:id="rId7" imgW="3543795" imgH="1095528" progId="PBrush">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581400"/>
                        <a:ext cx="6019800" cy="186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8561899C-820F-4829-AB59-3DBE0B9ACA27}" type="slidenum">
              <a:rPr lang="en-US"/>
              <a:pPr/>
              <a:t>66</a:t>
            </a:fld>
            <a:endParaRPr lang="en-US"/>
          </a:p>
        </p:txBody>
      </p:sp>
      <p:sp>
        <p:nvSpPr>
          <p:cNvPr id="163842" name="Rectangle 2"/>
          <p:cNvSpPr>
            <a:spLocks noGrp="1" noChangeArrowheads="1"/>
          </p:cNvSpPr>
          <p:nvPr>
            <p:ph type="title"/>
          </p:nvPr>
        </p:nvSpPr>
        <p:spPr>
          <a:xfrm>
            <a:off x="457200" y="274638"/>
            <a:ext cx="8148638" cy="762000"/>
          </a:xfrm>
        </p:spPr>
        <p:txBody>
          <a:bodyPr/>
          <a:lstStyle/>
          <a:p>
            <a:r>
              <a:rPr lang="en-US" sz="3200" b="1">
                <a:solidFill>
                  <a:schemeClr val="accent2"/>
                </a:solidFill>
              </a:rPr>
              <a:t>Example 2.5 (cont…)</a:t>
            </a:r>
            <a:endParaRPr lang="en-US" sz="2400">
              <a:solidFill>
                <a:schemeClr val="accent2"/>
              </a:solidFill>
            </a:endParaRPr>
          </a:p>
        </p:txBody>
      </p:sp>
      <p:sp>
        <p:nvSpPr>
          <p:cNvPr id="163843" name="Line 3"/>
          <p:cNvSpPr>
            <a:spLocks noChangeShapeType="1"/>
          </p:cNvSpPr>
          <p:nvPr/>
        </p:nvSpPr>
        <p:spPr bwMode="auto">
          <a:xfrm>
            <a:off x="457200" y="1295400"/>
            <a:ext cx="8229600" cy="0"/>
          </a:xfrm>
          <a:prstGeom prst="line">
            <a:avLst/>
          </a:prstGeom>
          <a:noFill/>
          <a:ln w="31750">
            <a:solidFill>
              <a:schemeClr val="tx1"/>
            </a:solidFill>
            <a:round/>
            <a:headEnd/>
            <a:tailEnd/>
          </a:ln>
          <a:effectLst/>
        </p:spPr>
        <p:txBody>
          <a:bodyPr/>
          <a:lstStyle/>
          <a:p>
            <a:endParaRPr lang="en-US"/>
          </a:p>
        </p:txBody>
      </p:sp>
      <p:graphicFrame>
        <p:nvGraphicFramePr>
          <p:cNvPr id="163844" name="Object 4"/>
          <p:cNvGraphicFramePr>
            <a:graphicFrameLocks noChangeAspect="1"/>
          </p:cNvGraphicFramePr>
          <p:nvPr/>
        </p:nvGraphicFramePr>
        <p:xfrm>
          <a:off x="1295400" y="1978025"/>
          <a:ext cx="1295400" cy="384175"/>
        </p:xfrm>
        <a:graphic>
          <a:graphicData uri="http://schemas.openxmlformats.org/presentationml/2006/ole">
            <mc:AlternateContent xmlns:mc="http://schemas.openxmlformats.org/markup-compatibility/2006">
              <mc:Choice xmlns:v="urn:schemas-microsoft-com:vml" Requires="v">
                <p:oleObj spid="_x0000_s163885" name="Equation" r:id="rId3" imgW="685800" imgH="203040" progId="Equation.3">
                  <p:embed/>
                </p:oleObj>
              </mc:Choice>
              <mc:Fallback>
                <p:oleObj name="Equation" r:id="rId3" imgW="685800" imgH="2030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78025"/>
                        <a:ext cx="1295400"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45" name="Text Box 5"/>
          <p:cNvSpPr txBox="1">
            <a:spLocks noChangeArrowheads="1"/>
          </p:cNvSpPr>
          <p:nvPr/>
        </p:nvSpPr>
        <p:spPr bwMode="auto">
          <a:xfrm>
            <a:off x="685800" y="2667000"/>
            <a:ext cx="34290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From equation for signals</a:t>
            </a:r>
          </a:p>
        </p:txBody>
      </p:sp>
      <p:graphicFrame>
        <p:nvGraphicFramePr>
          <p:cNvPr id="163846" name="Object 6"/>
          <p:cNvGraphicFramePr>
            <a:graphicFrameLocks noChangeAspect="1"/>
          </p:cNvGraphicFramePr>
          <p:nvPr/>
        </p:nvGraphicFramePr>
        <p:xfrm>
          <a:off x="685800" y="4191000"/>
          <a:ext cx="533400" cy="427038"/>
        </p:xfrm>
        <a:graphic>
          <a:graphicData uri="http://schemas.openxmlformats.org/presentationml/2006/ole">
            <mc:AlternateContent xmlns:mc="http://schemas.openxmlformats.org/markup-compatibility/2006">
              <mc:Choice xmlns:v="urn:schemas-microsoft-com:vml" Requires="v">
                <p:oleObj spid="_x0000_s163886" name="Equation" r:id="rId5" imgW="190440" imgH="152280" progId="Equation.3">
                  <p:embed/>
                </p:oleObj>
              </mc:Choice>
              <mc:Fallback>
                <p:oleObj name="Equation" r:id="rId5" imgW="190440" imgH="1522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191000"/>
                        <a:ext cx="5334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47" name="Object 7"/>
          <p:cNvGraphicFramePr>
            <a:graphicFrameLocks noChangeAspect="1"/>
          </p:cNvGraphicFramePr>
          <p:nvPr/>
        </p:nvGraphicFramePr>
        <p:xfrm>
          <a:off x="1041400" y="4572000"/>
          <a:ext cx="6146800" cy="1033463"/>
        </p:xfrm>
        <a:graphic>
          <a:graphicData uri="http://schemas.openxmlformats.org/presentationml/2006/ole">
            <mc:AlternateContent xmlns:mc="http://schemas.openxmlformats.org/markup-compatibility/2006">
              <mc:Choice xmlns:v="urn:schemas-microsoft-com:vml" Requires="v">
                <p:oleObj spid="_x0000_s163887" name="Equation" r:id="rId7" imgW="3022560" imgH="507960" progId="Equation.3">
                  <p:embed/>
                </p:oleObj>
              </mc:Choice>
              <mc:Fallback>
                <p:oleObj name="Equation" r:id="rId7" imgW="3022560" imgH="50796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1400" y="4572000"/>
                        <a:ext cx="6146800" cy="103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48" name="Object 8"/>
          <p:cNvGraphicFramePr>
            <a:graphicFrameLocks noChangeAspect="1"/>
          </p:cNvGraphicFramePr>
          <p:nvPr/>
        </p:nvGraphicFramePr>
        <p:xfrm>
          <a:off x="1371600" y="5715000"/>
          <a:ext cx="1638300" cy="769938"/>
        </p:xfrm>
        <a:graphic>
          <a:graphicData uri="http://schemas.openxmlformats.org/presentationml/2006/ole">
            <mc:AlternateContent xmlns:mc="http://schemas.openxmlformats.org/markup-compatibility/2006">
              <mc:Choice xmlns:v="urn:schemas-microsoft-com:vml" Requires="v">
                <p:oleObj spid="_x0000_s163888" name="Equation" r:id="rId9" imgW="838080" imgH="393480" progId="Equation.3">
                  <p:embed/>
                </p:oleObj>
              </mc:Choice>
              <mc:Fallback>
                <p:oleObj name="Equation" r:id="rId9" imgW="838080" imgH="39348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5715000"/>
                        <a:ext cx="1638300"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49" name="Object 9"/>
          <p:cNvGraphicFramePr>
            <a:graphicFrameLocks noChangeAspect="1"/>
          </p:cNvGraphicFramePr>
          <p:nvPr/>
        </p:nvGraphicFramePr>
        <p:xfrm>
          <a:off x="1828800" y="3276600"/>
          <a:ext cx="2438400" cy="1033463"/>
        </p:xfrm>
        <a:graphic>
          <a:graphicData uri="http://schemas.openxmlformats.org/presentationml/2006/ole">
            <mc:AlternateContent xmlns:mc="http://schemas.openxmlformats.org/markup-compatibility/2006">
              <mc:Choice xmlns:v="urn:schemas-microsoft-com:vml" Requires="v">
                <p:oleObj spid="_x0000_s163889" name="Equation" r:id="rId11" imgW="1168200" imgH="495000" progId="Equation.3">
                  <p:embed/>
                </p:oleObj>
              </mc:Choice>
              <mc:Fallback>
                <p:oleObj name="Equation" r:id="rId11" imgW="1168200" imgH="4950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3276600"/>
                        <a:ext cx="2438400" cy="103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50" name="Text Box 10"/>
          <p:cNvSpPr txBox="1">
            <a:spLocks noChangeArrowheads="1"/>
          </p:cNvSpPr>
          <p:nvPr/>
        </p:nvSpPr>
        <p:spPr bwMode="auto">
          <a:xfrm>
            <a:off x="3048000" y="1905000"/>
            <a:ext cx="10668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and</a:t>
            </a:r>
          </a:p>
        </p:txBody>
      </p:sp>
      <p:pic>
        <p:nvPicPr>
          <p:cNvPr id="163851" name="Picture 11"/>
          <p:cNvPicPr>
            <a:picLocks noChangeAspect="1" noChangeArrowheads="1"/>
          </p:cNvPicPr>
          <p:nvPr/>
        </p:nvPicPr>
        <p:blipFill>
          <a:blip r:embed="rId13" cstate="print"/>
          <a:srcRect/>
          <a:stretch>
            <a:fillRect/>
          </a:stretch>
        </p:blipFill>
        <p:spPr bwMode="auto">
          <a:xfrm>
            <a:off x="4267200" y="1676400"/>
            <a:ext cx="3171825" cy="10668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94F9F2F7-F2B5-42F7-888F-17FF375C02ED}" type="slidenum">
              <a:rPr lang="en-US"/>
              <a:pPr/>
              <a:t>67</a:t>
            </a:fld>
            <a:endParaRPr lang="en-US"/>
          </a:p>
        </p:txBody>
      </p:sp>
      <p:sp>
        <p:nvSpPr>
          <p:cNvPr id="164866" name="Rectangle 2"/>
          <p:cNvSpPr>
            <a:spLocks noGrp="1" noChangeArrowheads="1"/>
          </p:cNvSpPr>
          <p:nvPr>
            <p:ph type="title"/>
          </p:nvPr>
        </p:nvSpPr>
        <p:spPr>
          <a:xfrm>
            <a:off x="457200" y="274638"/>
            <a:ext cx="8067675" cy="609600"/>
          </a:xfrm>
        </p:spPr>
        <p:txBody>
          <a:bodyPr/>
          <a:lstStyle/>
          <a:p>
            <a:r>
              <a:rPr lang="en-US" sz="3600">
                <a:solidFill>
                  <a:schemeClr val="accent2"/>
                </a:solidFill>
              </a:rPr>
              <a:t>Orthogonality in complex signals</a:t>
            </a:r>
          </a:p>
        </p:txBody>
      </p:sp>
      <p:sp>
        <p:nvSpPr>
          <p:cNvPr id="164867" name="Line 3"/>
          <p:cNvSpPr>
            <a:spLocks noChangeShapeType="1"/>
          </p:cNvSpPr>
          <p:nvPr/>
        </p:nvSpPr>
        <p:spPr bwMode="auto">
          <a:xfrm>
            <a:off x="457200" y="1295400"/>
            <a:ext cx="8229600" cy="0"/>
          </a:xfrm>
          <a:prstGeom prst="line">
            <a:avLst/>
          </a:prstGeom>
          <a:noFill/>
          <a:ln w="31750">
            <a:solidFill>
              <a:schemeClr val="tx1"/>
            </a:solidFill>
            <a:round/>
            <a:headEnd/>
            <a:tailEnd/>
          </a:ln>
          <a:effectLst/>
        </p:spPr>
        <p:txBody>
          <a:bodyPr/>
          <a:lstStyle/>
          <a:p>
            <a:endParaRPr lang="en-US"/>
          </a:p>
        </p:txBody>
      </p:sp>
      <p:graphicFrame>
        <p:nvGraphicFramePr>
          <p:cNvPr id="164868" name="Object 4"/>
          <p:cNvGraphicFramePr>
            <a:graphicFrameLocks noChangeAspect="1"/>
          </p:cNvGraphicFramePr>
          <p:nvPr/>
        </p:nvGraphicFramePr>
        <p:xfrm>
          <a:off x="762000" y="2362200"/>
          <a:ext cx="2514600" cy="2066925"/>
        </p:xfrm>
        <a:graphic>
          <a:graphicData uri="http://schemas.openxmlformats.org/presentationml/2006/ole">
            <mc:AlternateContent xmlns:mc="http://schemas.openxmlformats.org/markup-compatibility/2006">
              <mc:Choice xmlns:v="urn:schemas-microsoft-com:vml" Requires="v">
                <p:oleObj spid="_x0000_s164902" name="Equation" r:id="rId3" imgW="927000" imgH="761760" progId="Equation.3">
                  <p:embed/>
                </p:oleObj>
              </mc:Choice>
              <mc:Fallback>
                <p:oleObj name="Equation" r:id="rId3" imgW="927000" imgH="7617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62200"/>
                        <a:ext cx="2514600" cy="206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869" name="Text Box 5"/>
          <p:cNvSpPr txBox="1">
            <a:spLocks noChangeArrowheads="1"/>
          </p:cNvSpPr>
          <p:nvPr/>
        </p:nvSpPr>
        <p:spPr bwMode="auto">
          <a:xfrm>
            <a:off x="533400" y="4191000"/>
            <a:ext cx="52578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Coefficient c and the error in this case is</a:t>
            </a:r>
          </a:p>
        </p:txBody>
      </p:sp>
      <p:graphicFrame>
        <p:nvGraphicFramePr>
          <p:cNvPr id="164870" name="Object 6"/>
          <p:cNvGraphicFramePr>
            <a:graphicFrameLocks noChangeAspect="1"/>
          </p:cNvGraphicFramePr>
          <p:nvPr/>
        </p:nvGraphicFramePr>
        <p:xfrm>
          <a:off x="762000" y="4876800"/>
          <a:ext cx="2514600" cy="468313"/>
        </p:xfrm>
        <a:graphic>
          <a:graphicData uri="http://schemas.openxmlformats.org/presentationml/2006/ole">
            <mc:AlternateContent xmlns:mc="http://schemas.openxmlformats.org/markup-compatibility/2006">
              <mc:Choice xmlns:v="urn:schemas-microsoft-com:vml" Requires="v">
                <p:oleObj spid="_x0000_s164903" name="Equation" r:id="rId5" imgW="1091880" imgH="203040" progId="Equation.3">
                  <p:embed/>
                </p:oleObj>
              </mc:Choice>
              <mc:Fallback>
                <p:oleObj name="Equation" r:id="rId5" imgW="1091880" imgH="2030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876800"/>
                        <a:ext cx="2514600"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871" name="Text Box 7"/>
          <p:cNvSpPr txBox="1">
            <a:spLocks noChangeArrowheads="1"/>
          </p:cNvSpPr>
          <p:nvPr/>
        </p:nvSpPr>
        <p:spPr bwMode="auto">
          <a:xfrm>
            <a:off x="381000" y="1524000"/>
            <a:ext cx="54864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For complex functions of t over an interval </a:t>
            </a:r>
          </a:p>
        </p:txBody>
      </p:sp>
      <p:graphicFrame>
        <p:nvGraphicFramePr>
          <p:cNvPr id="164872" name="Object 8"/>
          <p:cNvGraphicFramePr>
            <a:graphicFrameLocks noChangeAspect="1"/>
          </p:cNvGraphicFramePr>
          <p:nvPr/>
        </p:nvGraphicFramePr>
        <p:xfrm>
          <a:off x="5943600" y="1600200"/>
          <a:ext cx="1371600" cy="407988"/>
        </p:xfrm>
        <a:graphic>
          <a:graphicData uri="http://schemas.openxmlformats.org/presentationml/2006/ole">
            <mc:AlternateContent xmlns:mc="http://schemas.openxmlformats.org/markup-compatibility/2006">
              <mc:Choice xmlns:v="urn:schemas-microsoft-com:vml" Requires="v">
                <p:oleObj spid="_x0000_s164904" name="Bitmap Image" r:id="rId7" imgW="895238" imgH="266737" progId="PBrush">
                  <p:embed/>
                </p:oleObj>
              </mc:Choice>
              <mc:Fallback>
                <p:oleObj name="Bitmap Image" r:id="rId7" imgW="895238" imgH="266737" progId="PBrush">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1600200"/>
                        <a:ext cx="13716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73" name="Object 9"/>
          <p:cNvGraphicFramePr>
            <a:graphicFrameLocks noChangeAspect="1"/>
          </p:cNvGraphicFramePr>
          <p:nvPr/>
        </p:nvGraphicFramePr>
        <p:xfrm>
          <a:off x="609600" y="5257800"/>
          <a:ext cx="2971800" cy="1300163"/>
        </p:xfrm>
        <a:graphic>
          <a:graphicData uri="http://schemas.openxmlformats.org/presentationml/2006/ole">
            <mc:AlternateContent xmlns:mc="http://schemas.openxmlformats.org/markup-compatibility/2006">
              <mc:Choice xmlns:v="urn:schemas-microsoft-com:vml" Requires="v">
                <p:oleObj spid="_x0000_s164905" name="Equation" r:id="rId9" imgW="1218960" imgH="533160" progId="Equation.3">
                  <p:embed/>
                </p:oleObj>
              </mc:Choice>
              <mc:Fallback>
                <p:oleObj name="Equation" r:id="rId9" imgW="1218960" imgH="53316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5257800"/>
                        <a:ext cx="2971800" cy="1300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D46E917-2E74-40D5-88F7-4FE2F40669B3}" type="slidenum">
              <a:rPr lang="en-US"/>
              <a:pPr/>
              <a:t>68</a:t>
            </a:fld>
            <a:endParaRPr lang="en-US"/>
          </a:p>
        </p:txBody>
      </p:sp>
      <p:sp>
        <p:nvSpPr>
          <p:cNvPr id="165890" name="Rectangle 2"/>
          <p:cNvSpPr>
            <a:spLocks noGrp="1" noChangeArrowheads="1"/>
          </p:cNvSpPr>
          <p:nvPr>
            <p:ph type="title"/>
          </p:nvPr>
        </p:nvSpPr>
        <p:spPr>
          <a:xfrm>
            <a:off x="457200" y="274638"/>
            <a:ext cx="7907338" cy="381000"/>
          </a:xfrm>
        </p:spPr>
        <p:txBody>
          <a:bodyPr/>
          <a:lstStyle/>
          <a:p>
            <a:r>
              <a:rPr lang="en-US" sz="3600">
                <a:solidFill>
                  <a:schemeClr val="accent2"/>
                </a:solidFill>
              </a:rPr>
              <a:t>Orthogonality in complex signals</a:t>
            </a:r>
          </a:p>
        </p:txBody>
      </p:sp>
      <p:graphicFrame>
        <p:nvGraphicFramePr>
          <p:cNvPr id="165891" name="Object 3"/>
          <p:cNvGraphicFramePr>
            <a:graphicFrameLocks noChangeAspect="1"/>
          </p:cNvGraphicFramePr>
          <p:nvPr/>
        </p:nvGraphicFramePr>
        <p:xfrm>
          <a:off x="609600" y="3581400"/>
          <a:ext cx="6910388" cy="733425"/>
        </p:xfrm>
        <a:graphic>
          <a:graphicData uri="http://schemas.openxmlformats.org/presentationml/2006/ole">
            <mc:AlternateContent xmlns:mc="http://schemas.openxmlformats.org/markup-compatibility/2006">
              <mc:Choice xmlns:v="urn:schemas-microsoft-com:vml" Requires="v">
                <p:oleObj spid="_x0000_s165915" name="Equation" r:id="rId3" imgW="2628720" imgH="279360" progId="Equation.3">
                  <p:embed/>
                </p:oleObj>
              </mc:Choice>
              <mc:Fallback>
                <p:oleObj name="Equation" r:id="rId3" imgW="2628720" imgH="27936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81400"/>
                        <a:ext cx="6910388"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5892" name="Object 4"/>
          <p:cNvGraphicFramePr>
            <a:graphicFrameLocks noChangeAspect="1"/>
          </p:cNvGraphicFramePr>
          <p:nvPr/>
        </p:nvGraphicFramePr>
        <p:xfrm>
          <a:off x="0" y="4419600"/>
          <a:ext cx="8763000" cy="1228725"/>
        </p:xfrm>
        <a:graphic>
          <a:graphicData uri="http://schemas.openxmlformats.org/presentationml/2006/ole">
            <mc:AlternateContent xmlns:mc="http://schemas.openxmlformats.org/markup-compatibility/2006">
              <mc:Choice xmlns:v="urn:schemas-microsoft-com:vml" Requires="v">
                <p:oleObj spid="_x0000_s165916" name="Equation" r:id="rId5" imgW="4076640" imgH="571320" progId="Equation.3">
                  <p:embed/>
                </p:oleObj>
              </mc:Choice>
              <mc:Fallback>
                <p:oleObj name="Equation" r:id="rId5" imgW="4076640" imgH="57132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19600"/>
                        <a:ext cx="8763000" cy="122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5893" name="Object 5"/>
          <p:cNvGraphicFramePr>
            <a:graphicFrameLocks noChangeAspect="1"/>
          </p:cNvGraphicFramePr>
          <p:nvPr/>
        </p:nvGraphicFramePr>
        <p:xfrm>
          <a:off x="838200" y="1524000"/>
          <a:ext cx="2971800" cy="1300163"/>
        </p:xfrm>
        <a:graphic>
          <a:graphicData uri="http://schemas.openxmlformats.org/presentationml/2006/ole">
            <mc:AlternateContent xmlns:mc="http://schemas.openxmlformats.org/markup-compatibility/2006">
              <mc:Choice xmlns:v="urn:schemas-microsoft-com:vml" Requires="v">
                <p:oleObj spid="_x0000_s165917" name="Equation" r:id="rId7" imgW="1218960" imgH="533160" progId="Equation.3">
                  <p:embed/>
                </p:oleObj>
              </mc:Choice>
              <mc:Fallback>
                <p:oleObj name="Equation" r:id="rId7" imgW="1218960" imgH="53316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1524000"/>
                        <a:ext cx="2971800" cy="1300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894" name="Text Box 6"/>
          <p:cNvSpPr txBox="1">
            <a:spLocks noChangeArrowheads="1"/>
          </p:cNvSpPr>
          <p:nvPr/>
        </p:nvSpPr>
        <p:spPr bwMode="auto">
          <a:xfrm>
            <a:off x="762000" y="2895600"/>
            <a:ext cx="22098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We know that:</a:t>
            </a:r>
          </a:p>
        </p:txBody>
      </p:sp>
      <p:sp>
        <p:nvSpPr>
          <p:cNvPr id="165895" name="Line 7"/>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BE98B46-F2E2-4702-A94D-54A2DEA398F8}" type="slidenum">
              <a:rPr lang="en-US"/>
              <a:pPr/>
              <a:t>69</a:t>
            </a:fld>
            <a:endParaRPr lang="en-US"/>
          </a:p>
        </p:txBody>
      </p:sp>
      <p:sp>
        <p:nvSpPr>
          <p:cNvPr id="166914" name="Rectangle 2"/>
          <p:cNvSpPr>
            <a:spLocks noGrp="1" noChangeArrowheads="1"/>
          </p:cNvSpPr>
          <p:nvPr>
            <p:ph type="title"/>
          </p:nvPr>
        </p:nvSpPr>
        <p:spPr>
          <a:xfrm>
            <a:off x="457200" y="274638"/>
            <a:ext cx="7907338" cy="533400"/>
          </a:xfrm>
        </p:spPr>
        <p:txBody>
          <a:bodyPr/>
          <a:lstStyle/>
          <a:p>
            <a:r>
              <a:rPr lang="en-US" sz="3600">
                <a:solidFill>
                  <a:schemeClr val="accent2"/>
                </a:solidFill>
              </a:rPr>
              <a:t>Orthogonality in complex signals</a:t>
            </a:r>
          </a:p>
        </p:txBody>
      </p:sp>
      <p:graphicFrame>
        <p:nvGraphicFramePr>
          <p:cNvPr id="166915" name="Object 3"/>
          <p:cNvGraphicFramePr>
            <a:graphicFrameLocks noChangeAspect="1"/>
          </p:cNvGraphicFramePr>
          <p:nvPr/>
        </p:nvGraphicFramePr>
        <p:xfrm>
          <a:off x="838200" y="1905000"/>
          <a:ext cx="2438400" cy="979488"/>
        </p:xfrm>
        <a:graphic>
          <a:graphicData uri="http://schemas.openxmlformats.org/presentationml/2006/ole">
            <mc:AlternateContent xmlns:mc="http://schemas.openxmlformats.org/markup-compatibility/2006">
              <mc:Choice xmlns:v="urn:schemas-microsoft-com:vml" Requires="v">
                <p:oleObj spid="_x0000_s166939" name="Equation" r:id="rId3" imgW="1231560" imgH="495000" progId="Equation.3">
                  <p:embed/>
                </p:oleObj>
              </mc:Choice>
              <mc:Fallback>
                <p:oleObj name="Equation" r:id="rId3" imgW="1231560" imgH="4950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2438400"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16" name="Object 4"/>
          <p:cNvGraphicFramePr>
            <a:graphicFrameLocks noChangeAspect="1"/>
          </p:cNvGraphicFramePr>
          <p:nvPr/>
        </p:nvGraphicFramePr>
        <p:xfrm>
          <a:off x="914400" y="3886200"/>
          <a:ext cx="2667000" cy="1238250"/>
        </p:xfrm>
        <a:graphic>
          <a:graphicData uri="http://schemas.openxmlformats.org/presentationml/2006/ole">
            <mc:AlternateContent xmlns:mc="http://schemas.openxmlformats.org/markup-compatibility/2006">
              <mc:Choice xmlns:v="urn:schemas-microsoft-com:vml" Requires="v">
                <p:oleObj spid="_x0000_s166940" name="Equation" r:id="rId5" imgW="1066680" imgH="495000" progId="Equation.3">
                  <p:embed/>
                </p:oleObj>
              </mc:Choice>
              <mc:Fallback>
                <p:oleObj name="Equation" r:id="rId5" imgW="1066680" imgH="4950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886200"/>
                        <a:ext cx="26670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17" name="Object 5"/>
          <p:cNvGraphicFramePr>
            <a:graphicFrameLocks noChangeAspect="1"/>
          </p:cNvGraphicFramePr>
          <p:nvPr/>
        </p:nvGraphicFramePr>
        <p:xfrm>
          <a:off x="914400" y="5105400"/>
          <a:ext cx="2819400" cy="1293813"/>
        </p:xfrm>
        <a:graphic>
          <a:graphicData uri="http://schemas.openxmlformats.org/presentationml/2006/ole">
            <mc:AlternateContent xmlns:mc="http://schemas.openxmlformats.org/markup-compatibility/2006">
              <mc:Choice xmlns:v="urn:schemas-microsoft-com:vml" Requires="v">
                <p:oleObj spid="_x0000_s166941" name="Equation" r:id="rId7" imgW="1079280" imgH="495000" progId="Equation.3">
                  <p:embed/>
                </p:oleObj>
              </mc:Choice>
              <mc:Fallback>
                <p:oleObj name="Equation" r:id="rId7" imgW="1079280" imgH="4950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105400"/>
                        <a:ext cx="2819400" cy="1293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6918" name="Text Box 6"/>
          <p:cNvSpPr txBox="1">
            <a:spLocks noChangeArrowheads="1"/>
          </p:cNvSpPr>
          <p:nvPr/>
        </p:nvSpPr>
        <p:spPr bwMode="auto">
          <a:xfrm>
            <a:off x="838200" y="3124200"/>
            <a:ext cx="78486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So, two complex functions are orthogonal over an interval, if </a:t>
            </a:r>
          </a:p>
        </p:txBody>
      </p:sp>
      <p:sp>
        <p:nvSpPr>
          <p:cNvPr id="166919" name="Text Box 7"/>
          <p:cNvSpPr txBox="1">
            <a:spLocks noChangeArrowheads="1"/>
          </p:cNvSpPr>
          <p:nvPr/>
        </p:nvSpPr>
        <p:spPr bwMode="auto">
          <a:xfrm>
            <a:off x="3733800" y="4724400"/>
            <a:ext cx="762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or</a:t>
            </a:r>
          </a:p>
        </p:txBody>
      </p:sp>
      <p:sp>
        <p:nvSpPr>
          <p:cNvPr id="166920" name="Line 8"/>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109378C-96CE-49C1-A57E-205E3CF92F62}" type="slidenum">
              <a:rPr lang="en-US"/>
              <a:pPr/>
              <a:t>7</a:t>
            </a:fld>
            <a:endParaRPr lang="en-US"/>
          </a:p>
        </p:txBody>
      </p:sp>
      <p:sp>
        <p:nvSpPr>
          <p:cNvPr id="141314" name="Rectangle 2"/>
          <p:cNvSpPr>
            <a:spLocks noGrp="1" noChangeArrowheads="1"/>
          </p:cNvSpPr>
          <p:nvPr>
            <p:ph type="title"/>
          </p:nvPr>
        </p:nvSpPr>
        <p:spPr/>
        <p:txBody>
          <a:bodyPr/>
          <a:lstStyle/>
          <a:p>
            <a:r>
              <a:rPr lang="en-US" sz="4000"/>
              <a:t>Communication systems</a:t>
            </a:r>
            <a:r>
              <a:rPr lang="en-US"/>
              <a:t>  </a:t>
            </a:r>
            <a:r>
              <a:rPr lang="en-US" sz="2800"/>
              <a:t>(Cont..)</a:t>
            </a:r>
          </a:p>
        </p:txBody>
      </p:sp>
      <p:sp>
        <p:nvSpPr>
          <p:cNvPr id="141315" name="Rectangle 3"/>
          <p:cNvSpPr>
            <a:spLocks noGrp="1" noChangeArrowheads="1"/>
          </p:cNvSpPr>
          <p:nvPr>
            <p:ph type="body" idx="1"/>
          </p:nvPr>
        </p:nvSpPr>
        <p:spPr>
          <a:xfrm>
            <a:off x="457200" y="3810000"/>
            <a:ext cx="8229600" cy="2743200"/>
          </a:xfrm>
        </p:spPr>
        <p:txBody>
          <a:bodyPr/>
          <a:lstStyle/>
          <a:p>
            <a:r>
              <a:rPr lang="en-US" sz="2000" b="1">
                <a:solidFill>
                  <a:srgbClr val="3366FF"/>
                </a:solidFill>
              </a:rPr>
              <a:t>adc</a:t>
            </a:r>
            <a:r>
              <a:rPr lang="en-US" sz="2000" b="1"/>
              <a:t> </a:t>
            </a:r>
            <a:r>
              <a:rPr lang="en-US" sz="2000"/>
              <a:t>(</a:t>
            </a:r>
            <a:r>
              <a:rPr lang="en-US" sz="2000" u="sng"/>
              <a:t>a</a:t>
            </a:r>
            <a:r>
              <a:rPr lang="en-US" sz="2000"/>
              <a:t>nalog/</a:t>
            </a:r>
            <a:r>
              <a:rPr lang="en-US" sz="2000" u="sng"/>
              <a:t>d</a:t>
            </a:r>
            <a:r>
              <a:rPr lang="en-US" sz="2000"/>
              <a:t>igital </a:t>
            </a:r>
            <a:r>
              <a:rPr lang="en-US" sz="2000" u="sng"/>
              <a:t>c</a:t>
            </a:r>
            <a:r>
              <a:rPr lang="en-US" sz="2000"/>
              <a:t>onverter): converts the physical analog signal into a digital electronic signal</a:t>
            </a:r>
          </a:p>
          <a:p>
            <a:r>
              <a:rPr lang="en-US" sz="2000" b="1">
                <a:solidFill>
                  <a:srgbClr val="3366FF"/>
                </a:solidFill>
              </a:rPr>
              <a:t>source encoder</a:t>
            </a:r>
            <a:r>
              <a:rPr lang="en-US" sz="2000"/>
              <a:t>:  encodes the data in a format that removes redundancy and irrelevant information</a:t>
            </a:r>
          </a:p>
          <a:p>
            <a:r>
              <a:rPr lang="en-US" sz="2000" b="1">
                <a:solidFill>
                  <a:srgbClr val="3366FF"/>
                </a:solidFill>
              </a:rPr>
              <a:t>modulator</a:t>
            </a:r>
            <a:r>
              <a:rPr lang="en-US" sz="2000"/>
              <a:t>:  adaptation of the frequency according to the channel characteristics</a:t>
            </a:r>
          </a:p>
          <a:p>
            <a:r>
              <a:rPr lang="en-US" sz="2000"/>
              <a:t>on the receiver side all transformation steps must be reversed</a:t>
            </a:r>
          </a:p>
        </p:txBody>
      </p:sp>
      <p:sp>
        <p:nvSpPr>
          <p:cNvPr id="141316" name="Rectangle 4"/>
          <p:cNvSpPr>
            <a:spLocks noChangeArrowheads="1"/>
          </p:cNvSpPr>
          <p:nvPr/>
        </p:nvSpPr>
        <p:spPr bwMode="auto">
          <a:xfrm>
            <a:off x="1295400" y="3276600"/>
            <a:ext cx="6640513" cy="396875"/>
          </a:xfrm>
          <a:prstGeom prst="rect">
            <a:avLst/>
          </a:prstGeom>
          <a:noFill/>
          <a:ln w="9525">
            <a:noFill/>
            <a:miter lim="800000"/>
            <a:headEnd/>
            <a:tailEnd/>
          </a:ln>
          <a:effectLst/>
        </p:spPr>
        <p:txBody>
          <a:bodyPr wrap="none">
            <a:spAutoFit/>
          </a:bodyPr>
          <a:lstStyle/>
          <a:p>
            <a:r>
              <a:rPr lang="en-US" sz="2000" i="1" dirty="0"/>
              <a:t>scheme of a more detailed </a:t>
            </a:r>
            <a:r>
              <a:rPr lang="en-US" sz="2000" b="1" i="1" dirty="0"/>
              <a:t>digital </a:t>
            </a:r>
            <a:r>
              <a:rPr lang="en-US" sz="2000" i="1" dirty="0"/>
              <a:t>communication system</a:t>
            </a:r>
          </a:p>
        </p:txBody>
      </p:sp>
      <p:graphicFrame>
        <p:nvGraphicFramePr>
          <p:cNvPr id="141317" name="Object 5"/>
          <p:cNvGraphicFramePr>
            <a:graphicFrameLocks noChangeAspect="1"/>
          </p:cNvGraphicFramePr>
          <p:nvPr/>
        </p:nvGraphicFramePr>
        <p:xfrm>
          <a:off x="1676400" y="1371600"/>
          <a:ext cx="5486400" cy="1651000"/>
        </p:xfrm>
        <a:graphic>
          <a:graphicData uri="http://schemas.openxmlformats.org/presentationml/2006/ole">
            <mc:AlternateContent xmlns:mc="http://schemas.openxmlformats.org/markup-compatibility/2006">
              <mc:Choice xmlns:v="urn:schemas-microsoft-com:vml" Requires="v">
                <p:oleObj spid="_x0000_s141325" name="Bitmap Image" r:id="rId3" imgW="3704762" imgH="1114581" progId="PBrush">
                  <p:embed/>
                </p:oleObj>
              </mc:Choice>
              <mc:Fallback>
                <p:oleObj name="Bitmap Image" r:id="rId3" imgW="3704762" imgH="1114581"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1600"/>
                        <a:ext cx="54864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1318" name="Line 6"/>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294311F-8D22-4F83-929D-A06FB5C3EBEF}" type="slidenum">
              <a:rPr lang="en-US"/>
              <a:pPr/>
              <a:t>70</a:t>
            </a:fld>
            <a:endParaRPr lang="en-US"/>
          </a:p>
        </p:txBody>
      </p:sp>
      <p:sp>
        <p:nvSpPr>
          <p:cNvPr id="167938" name="Rectangle 2"/>
          <p:cNvSpPr>
            <a:spLocks noGrp="1" noChangeArrowheads="1"/>
          </p:cNvSpPr>
          <p:nvPr>
            <p:ph type="title"/>
          </p:nvPr>
        </p:nvSpPr>
        <p:spPr>
          <a:xfrm>
            <a:off x="457200" y="274638"/>
            <a:ext cx="7907338" cy="457200"/>
          </a:xfrm>
        </p:spPr>
        <p:txBody>
          <a:bodyPr/>
          <a:lstStyle/>
          <a:p>
            <a:r>
              <a:rPr lang="en-US" sz="3200" b="1"/>
              <a:t>Energy of the sum of orthogonal signals</a:t>
            </a:r>
          </a:p>
        </p:txBody>
      </p:sp>
      <p:sp>
        <p:nvSpPr>
          <p:cNvPr id="167939" name="Text Box 3"/>
          <p:cNvSpPr txBox="1">
            <a:spLocks noChangeArrowheads="1"/>
          </p:cNvSpPr>
          <p:nvPr/>
        </p:nvSpPr>
        <p:spPr bwMode="auto">
          <a:xfrm>
            <a:off x="381000" y="1524000"/>
            <a:ext cx="8305800" cy="822325"/>
          </a:xfrm>
          <a:prstGeom prst="rect">
            <a:avLst/>
          </a:prstGeom>
          <a:noFill/>
          <a:ln w="9525">
            <a:noFill/>
            <a:miter lim="800000"/>
            <a:headEnd/>
            <a:tailEnd/>
          </a:ln>
          <a:effectLst/>
        </p:spPr>
        <p:txBody>
          <a:bodyPr>
            <a:spAutoFit/>
          </a:bodyPr>
          <a:lstStyle/>
          <a:p>
            <a:pPr>
              <a:spcBef>
                <a:spcPct val="50000"/>
              </a:spcBef>
              <a:buFontTx/>
              <a:buChar char="•"/>
            </a:pPr>
            <a:r>
              <a:rPr lang="en-US" sz="2400">
                <a:latin typeface="Times New Roman" pitchFamily="18" charset="0"/>
              </a:rPr>
              <a:t> Sum of the two orthogonal vectors is equal to the sum of the lengths of the squared of two vectors.  z = x+y  then     </a:t>
            </a:r>
          </a:p>
        </p:txBody>
      </p:sp>
      <p:graphicFrame>
        <p:nvGraphicFramePr>
          <p:cNvPr id="167940" name="Object 4"/>
          <p:cNvGraphicFramePr>
            <a:graphicFrameLocks noChangeAspect="1"/>
          </p:cNvGraphicFramePr>
          <p:nvPr/>
        </p:nvGraphicFramePr>
        <p:xfrm>
          <a:off x="2438400" y="2667000"/>
          <a:ext cx="2133600" cy="669925"/>
        </p:xfrm>
        <a:graphic>
          <a:graphicData uri="http://schemas.openxmlformats.org/presentationml/2006/ole">
            <mc:AlternateContent xmlns:mc="http://schemas.openxmlformats.org/markup-compatibility/2006">
              <mc:Choice xmlns:v="urn:schemas-microsoft-com:vml" Requires="v">
                <p:oleObj spid="_x0000_s167965" name="Equation" r:id="rId3" imgW="888840" imgH="279360" progId="Equation.3">
                  <p:embed/>
                </p:oleObj>
              </mc:Choice>
              <mc:Fallback>
                <p:oleObj name="Equation" r:id="rId3" imgW="888840" imgH="2793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667000"/>
                        <a:ext cx="2133600"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7941" name="Text Box 5"/>
          <p:cNvSpPr txBox="1">
            <a:spLocks noChangeArrowheads="1"/>
          </p:cNvSpPr>
          <p:nvPr/>
        </p:nvSpPr>
        <p:spPr bwMode="auto">
          <a:xfrm>
            <a:off x="457200" y="3581400"/>
            <a:ext cx="7543800" cy="1735138"/>
          </a:xfrm>
          <a:prstGeom prst="rect">
            <a:avLst/>
          </a:prstGeom>
          <a:noFill/>
          <a:ln w="9525">
            <a:noFill/>
            <a:miter lim="800000"/>
            <a:headEnd/>
            <a:tailEnd/>
          </a:ln>
          <a:effectLst/>
        </p:spPr>
        <p:txBody>
          <a:bodyPr>
            <a:spAutoFit/>
          </a:bodyPr>
          <a:lstStyle/>
          <a:p>
            <a:pPr>
              <a:spcBef>
                <a:spcPct val="50000"/>
              </a:spcBef>
              <a:buFontTx/>
              <a:buChar char="•"/>
            </a:pPr>
            <a:r>
              <a:rPr lang="en-US" sz="2400">
                <a:latin typeface="Times New Roman" pitchFamily="18" charset="0"/>
              </a:rPr>
              <a:t> Sum of the energy of two orthogonal signals is equal to the sum of the energy of the two signals. If x(t) and y(t) are orthogonal signals over the interval,                  and if</a:t>
            </a:r>
          </a:p>
          <a:p>
            <a:pPr>
              <a:spcBef>
                <a:spcPct val="50000"/>
              </a:spcBef>
            </a:pPr>
            <a:r>
              <a:rPr lang="en-US" sz="2400">
                <a:latin typeface="Times New Roman" pitchFamily="18" charset="0"/>
              </a:rPr>
              <a:t> z(t) = x(t)+ y(t) then      </a:t>
            </a:r>
          </a:p>
        </p:txBody>
      </p:sp>
      <p:graphicFrame>
        <p:nvGraphicFramePr>
          <p:cNvPr id="167942" name="Object 6"/>
          <p:cNvGraphicFramePr>
            <a:graphicFrameLocks noChangeAspect="1"/>
          </p:cNvGraphicFramePr>
          <p:nvPr/>
        </p:nvGraphicFramePr>
        <p:xfrm>
          <a:off x="5257800" y="4343400"/>
          <a:ext cx="762000" cy="446088"/>
        </p:xfrm>
        <a:graphic>
          <a:graphicData uri="http://schemas.openxmlformats.org/presentationml/2006/ole">
            <mc:AlternateContent xmlns:mc="http://schemas.openxmlformats.org/markup-compatibility/2006">
              <mc:Choice xmlns:v="urn:schemas-microsoft-com:vml" Requires="v">
                <p:oleObj spid="_x0000_s167966" name="Equation" r:id="rId5" imgW="368280" imgH="215640" progId="Equation.3">
                  <p:embed/>
                </p:oleObj>
              </mc:Choice>
              <mc:Fallback>
                <p:oleObj name="Equation" r:id="rId5" imgW="368280" imgH="2156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343400"/>
                        <a:ext cx="762000"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43" name="Object 7"/>
          <p:cNvGraphicFramePr>
            <a:graphicFrameLocks noChangeAspect="1"/>
          </p:cNvGraphicFramePr>
          <p:nvPr/>
        </p:nvGraphicFramePr>
        <p:xfrm>
          <a:off x="3733800" y="5257800"/>
          <a:ext cx="2057400" cy="611188"/>
        </p:xfrm>
        <a:graphic>
          <a:graphicData uri="http://schemas.openxmlformats.org/presentationml/2006/ole">
            <mc:AlternateContent xmlns:mc="http://schemas.openxmlformats.org/markup-compatibility/2006">
              <mc:Choice xmlns:v="urn:schemas-microsoft-com:vml" Requires="v">
                <p:oleObj spid="_x0000_s167967" name="Equation" r:id="rId7" imgW="812520" imgH="241200" progId="Equation.3">
                  <p:embed/>
                </p:oleObj>
              </mc:Choice>
              <mc:Fallback>
                <p:oleObj name="Equation" r:id="rId7" imgW="812520" imgH="2412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5257800"/>
                        <a:ext cx="205740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7944" name="Line 8"/>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16FA951-85D5-4268-9AFA-06D93D1E5B49}" type="slidenum">
              <a:rPr lang="en-US"/>
              <a:pPr/>
              <a:t>71</a:t>
            </a:fld>
            <a:endParaRPr lang="en-US"/>
          </a:p>
        </p:txBody>
      </p:sp>
      <p:sp>
        <p:nvSpPr>
          <p:cNvPr id="168962" name="Rectangle 2"/>
          <p:cNvSpPr>
            <a:spLocks noGrp="1" noChangeArrowheads="1"/>
          </p:cNvSpPr>
          <p:nvPr>
            <p:ph type="title"/>
          </p:nvPr>
        </p:nvSpPr>
        <p:spPr>
          <a:xfrm>
            <a:off x="457200" y="274638"/>
            <a:ext cx="7907338" cy="533400"/>
          </a:xfrm>
        </p:spPr>
        <p:txBody>
          <a:bodyPr/>
          <a:lstStyle/>
          <a:p>
            <a:r>
              <a:rPr lang="en-US">
                <a:solidFill>
                  <a:schemeClr val="tx1"/>
                </a:solidFill>
              </a:rPr>
              <a:t>Correlation</a:t>
            </a:r>
          </a:p>
        </p:txBody>
      </p:sp>
      <p:sp>
        <p:nvSpPr>
          <p:cNvPr id="168963"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
        <p:nvSpPr>
          <p:cNvPr id="168964" name="Text Box 4"/>
          <p:cNvSpPr txBox="1">
            <a:spLocks noChangeArrowheads="1"/>
          </p:cNvSpPr>
          <p:nvPr/>
        </p:nvSpPr>
        <p:spPr bwMode="auto">
          <a:xfrm>
            <a:off x="0" y="1371600"/>
            <a:ext cx="8305800" cy="1323439"/>
          </a:xfrm>
          <a:prstGeom prst="rect">
            <a:avLst/>
          </a:prstGeom>
          <a:noFill/>
          <a:ln w="9525">
            <a:noFill/>
            <a:miter lim="800000"/>
            <a:headEnd/>
            <a:tailEnd/>
          </a:ln>
          <a:effectLst/>
        </p:spPr>
        <p:txBody>
          <a:bodyPr>
            <a:spAutoFit/>
          </a:bodyPr>
          <a:lstStyle/>
          <a:p>
            <a:pPr>
              <a:spcBef>
                <a:spcPct val="50000"/>
              </a:spcBef>
            </a:pPr>
            <a:r>
              <a:rPr lang="en-US" sz="2400" b="1" i="1" dirty="0">
                <a:latin typeface="Times New Roman" pitchFamily="18" charset="0"/>
              </a:rPr>
              <a:t>Consider vectors again:</a:t>
            </a:r>
          </a:p>
          <a:p>
            <a:pPr algn="ctr">
              <a:spcBef>
                <a:spcPct val="50000"/>
              </a:spcBef>
              <a:buFontTx/>
              <a:buChar char="•"/>
            </a:pPr>
            <a:r>
              <a:rPr lang="en-US" sz="2200" dirty="0">
                <a:latin typeface="Times New Roman" pitchFamily="18" charset="0"/>
              </a:rPr>
              <a:t> T</a:t>
            </a:r>
            <a:r>
              <a:rPr lang="en-US" sz="2200" i="1" dirty="0">
                <a:latin typeface="Times New Roman" pitchFamily="18" charset="0"/>
              </a:rPr>
              <a:t>wo </a:t>
            </a:r>
            <a:r>
              <a:rPr lang="en-US" sz="2200" dirty="0">
                <a:latin typeface="Times New Roman" pitchFamily="18" charset="0"/>
              </a:rPr>
              <a:t>vectors </a:t>
            </a:r>
            <a:r>
              <a:rPr lang="en-US" sz="2200" b="1" dirty="0">
                <a:latin typeface="Times New Roman" pitchFamily="18" charset="0"/>
              </a:rPr>
              <a:t>g</a:t>
            </a:r>
            <a:r>
              <a:rPr lang="en-US" sz="2200" dirty="0">
                <a:latin typeface="Times New Roman" pitchFamily="18" charset="0"/>
              </a:rPr>
              <a:t> and </a:t>
            </a:r>
            <a:r>
              <a:rPr lang="en-US" sz="2200" b="1" dirty="0">
                <a:latin typeface="Times New Roman" pitchFamily="18" charset="0"/>
              </a:rPr>
              <a:t>x</a:t>
            </a:r>
            <a:r>
              <a:rPr lang="en-US" sz="2200" dirty="0">
                <a:latin typeface="Times New Roman" pitchFamily="18" charset="0"/>
              </a:rPr>
              <a:t> are similar if g has a large component along</a:t>
            </a:r>
            <a:r>
              <a:rPr lang="en-US" sz="2400" dirty="0">
                <a:latin typeface="Times New Roman" pitchFamily="18" charset="0"/>
              </a:rPr>
              <a:t>  </a:t>
            </a:r>
            <a:r>
              <a:rPr lang="en-US" sz="2400" b="1" dirty="0">
                <a:latin typeface="Times New Roman" pitchFamily="18" charset="0"/>
              </a:rPr>
              <a:t>x</a:t>
            </a:r>
            <a:r>
              <a:rPr lang="en-US" sz="2400" dirty="0">
                <a:latin typeface="Times New Roman" pitchFamily="18" charset="0"/>
              </a:rPr>
              <a:t>                                                                        </a:t>
            </a:r>
            <a:r>
              <a:rPr lang="en-US" sz="2000" b="1" dirty="0">
                <a:latin typeface="Times New Roman" pitchFamily="18" charset="0"/>
              </a:rPr>
              <a:t>OR</a:t>
            </a:r>
          </a:p>
        </p:txBody>
      </p:sp>
      <p:sp>
        <p:nvSpPr>
          <p:cNvPr id="168965" name="Text Box 5"/>
          <p:cNvSpPr txBox="1">
            <a:spLocks noChangeArrowheads="1"/>
          </p:cNvSpPr>
          <p:nvPr/>
        </p:nvSpPr>
        <p:spPr bwMode="auto">
          <a:xfrm>
            <a:off x="0" y="2971800"/>
            <a:ext cx="7315200" cy="427038"/>
          </a:xfrm>
          <a:prstGeom prst="rect">
            <a:avLst/>
          </a:prstGeom>
          <a:noFill/>
          <a:ln w="9525">
            <a:noFill/>
            <a:miter lim="800000"/>
            <a:headEnd/>
            <a:tailEnd/>
          </a:ln>
          <a:effectLst/>
        </p:spPr>
        <p:txBody>
          <a:bodyPr>
            <a:spAutoFit/>
          </a:bodyPr>
          <a:lstStyle/>
          <a:p>
            <a:pPr>
              <a:spcBef>
                <a:spcPct val="50000"/>
              </a:spcBef>
              <a:buFontTx/>
              <a:buChar char="•"/>
            </a:pPr>
            <a:r>
              <a:rPr lang="en-US" sz="2200">
                <a:latin typeface="Times New Roman" pitchFamily="18" charset="0"/>
              </a:rPr>
              <a:t> If  c has a large value, then the two vectors will be similar</a:t>
            </a:r>
          </a:p>
        </p:txBody>
      </p:sp>
      <p:graphicFrame>
        <p:nvGraphicFramePr>
          <p:cNvPr id="168966" name="Object 6"/>
          <p:cNvGraphicFramePr>
            <a:graphicFrameLocks noGrp="1" noChangeAspect="1"/>
          </p:cNvGraphicFramePr>
          <p:nvPr>
            <p:ph type="body" idx="1"/>
          </p:nvPr>
        </p:nvGraphicFramePr>
        <p:xfrm>
          <a:off x="7234238" y="2667000"/>
          <a:ext cx="1376362" cy="500206"/>
        </p:xfrm>
        <a:graphic>
          <a:graphicData uri="http://schemas.openxmlformats.org/presentationml/2006/ole">
            <mc:AlternateContent xmlns:mc="http://schemas.openxmlformats.org/markup-compatibility/2006">
              <mc:Choice xmlns:v="urn:schemas-microsoft-com:vml" Requires="v">
                <p:oleObj spid="_x0000_s168974" name="Bitmap Image" r:id="rId3" imgW="743054" imgH="247685" progId="PBrush">
                  <p:embed/>
                </p:oleObj>
              </mc:Choice>
              <mc:Fallback>
                <p:oleObj name="Bitmap Image" r:id="rId3" imgW="743054" imgH="247685"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2667000"/>
                        <a:ext cx="1376362" cy="50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967" name="Text Box 7"/>
          <p:cNvSpPr txBox="1">
            <a:spLocks noChangeArrowheads="1"/>
          </p:cNvSpPr>
          <p:nvPr/>
        </p:nvSpPr>
        <p:spPr bwMode="auto">
          <a:xfrm>
            <a:off x="0" y="3733800"/>
            <a:ext cx="8839200" cy="1370013"/>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c could be considered the quantitative measure of similarity between </a:t>
            </a:r>
            <a:r>
              <a:rPr lang="en-US" sz="2400" b="1">
                <a:solidFill>
                  <a:schemeClr val="accent1"/>
                </a:solidFill>
                <a:latin typeface="Times New Roman" pitchFamily="18" charset="0"/>
              </a:rPr>
              <a:t>g</a:t>
            </a:r>
            <a:r>
              <a:rPr lang="en-US" sz="2400">
                <a:latin typeface="Times New Roman" pitchFamily="18" charset="0"/>
              </a:rPr>
              <a:t> and </a:t>
            </a:r>
            <a:r>
              <a:rPr lang="en-US" sz="2400" b="1">
                <a:solidFill>
                  <a:schemeClr val="accent1"/>
                </a:solidFill>
                <a:latin typeface="Times New Roman" pitchFamily="18" charset="0"/>
              </a:rPr>
              <a:t>x</a:t>
            </a:r>
          </a:p>
          <a:p>
            <a:pPr>
              <a:spcBef>
                <a:spcPct val="50000"/>
              </a:spcBef>
            </a:pPr>
            <a:endParaRPr lang="en-US" sz="2400" b="1">
              <a:solidFill>
                <a:schemeClr val="accent1"/>
              </a:solidFill>
              <a:latin typeface="Times New Roman" pitchFamily="18" charset="0"/>
            </a:endParaRPr>
          </a:p>
        </p:txBody>
      </p:sp>
      <p:sp>
        <p:nvSpPr>
          <p:cNvPr id="168968" name="Comment 8"/>
          <p:cNvSpPr>
            <a:spLocks noChangeArrowheads="1"/>
          </p:cNvSpPr>
          <p:nvPr/>
        </p:nvSpPr>
        <p:spPr bwMode="auto">
          <a:xfrm>
            <a:off x="1447800" y="4800600"/>
            <a:ext cx="6858000" cy="1196975"/>
          </a:xfrm>
          <a:prstGeom prst="rect">
            <a:avLst/>
          </a:prstGeom>
          <a:solidFill>
            <a:schemeClr val="hlink"/>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2400">
                <a:solidFill>
                  <a:srgbClr val="000000"/>
                </a:solidFill>
              </a:rPr>
              <a:t>But such a measure could be </a:t>
            </a:r>
            <a:r>
              <a:rPr lang="en-US" sz="2400" i="1">
                <a:solidFill>
                  <a:srgbClr val="FF3300"/>
                </a:solidFill>
              </a:rPr>
              <a:t>defective</a:t>
            </a:r>
            <a:r>
              <a:rPr lang="en-US" sz="2400">
                <a:solidFill>
                  <a:srgbClr val="000000"/>
                </a:solidFill>
              </a:rPr>
              <a:t>. The amount of similarity should be independent of the lengths of</a:t>
            </a:r>
            <a:r>
              <a:rPr lang="en-US" sz="2400" b="1">
                <a:solidFill>
                  <a:srgbClr val="000000"/>
                </a:solidFill>
              </a:rPr>
              <a:t> </a:t>
            </a:r>
            <a:r>
              <a:rPr lang="en-US" sz="2400" b="1">
                <a:solidFill>
                  <a:schemeClr val="accent1"/>
                </a:solidFill>
              </a:rPr>
              <a:t>g</a:t>
            </a:r>
            <a:r>
              <a:rPr lang="en-US" sz="2400" b="1">
                <a:solidFill>
                  <a:srgbClr val="000000"/>
                </a:solidFill>
              </a:rPr>
              <a:t> and </a:t>
            </a:r>
            <a:r>
              <a:rPr lang="en-US" sz="2400" b="1">
                <a:solidFill>
                  <a:schemeClr val="accent1"/>
                </a:solidFill>
              </a:rPr>
              <a:t>x</a:t>
            </a:r>
            <a:endParaRPr lang="en-US" sz="160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1228B765-DFE7-420F-9074-47EB50084888}" type="slidenum">
              <a:rPr lang="en-US"/>
              <a:pPr/>
              <a:t>72</a:t>
            </a:fld>
            <a:endParaRPr lang="en-US"/>
          </a:p>
        </p:txBody>
      </p:sp>
      <p:sp>
        <p:nvSpPr>
          <p:cNvPr id="169986" name="Rectangle 2"/>
          <p:cNvSpPr>
            <a:spLocks noGrp="1" noChangeArrowheads="1"/>
          </p:cNvSpPr>
          <p:nvPr>
            <p:ph type="title"/>
          </p:nvPr>
        </p:nvSpPr>
        <p:spPr>
          <a:xfrm>
            <a:off x="457200" y="274638"/>
            <a:ext cx="8067675" cy="533400"/>
          </a:xfrm>
        </p:spPr>
        <p:txBody>
          <a:bodyPr/>
          <a:lstStyle/>
          <a:p>
            <a:r>
              <a:rPr lang="en-US">
                <a:solidFill>
                  <a:schemeClr val="tx1"/>
                </a:solidFill>
              </a:rPr>
              <a:t>Correlation</a:t>
            </a:r>
          </a:p>
        </p:txBody>
      </p:sp>
      <p:sp>
        <p:nvSpPr>
          <p:cNvPr id="169987" name="Rectangle 3"/>
          <p:cNvSpPr>
            <a:spLocks noGrp="1" noChangeArrowheads="1"/>
          </p:cNvSpPr>
          <p:nvPr>
            <p:ph type="body" idx="1"/>
          </p:nvPr>
        </p:nvSpPr>
        <p:spPr>
          <a:xfrm>
            <a:off x="533400" y="1447800"/>
            <a:ext cx="7924800" cy="4038600"/>
          </a:xfrm>
        </p:spPr>
        <p:txBody>
          <a:bodyPr/>
          <a:lstStyle/>
          <a:p>
            <a:pPr>
              <a:buFontTx/>
              <a:buNone/>
            </a:pPr>
            <a:r>
              <a:rPr lang="en-US" sz="2200" dirty="0"/>
              <a:t>Doubling </a:t>
            </a:r>
            <a:r>
              <a:rPr lang="en-US" sz="2200" b="1" dirty="0"/>
              <a:t>g</a:t>
            </a:r>
            <a:r>
              <a:rPr lang="en-US" sz="2200" dirty="0"/>
              <a:t> should not change the similarity between </a:t>
            </a:r>
            <a:r>
              <a:rPr lang="en-US" sz="2200" b="1" dirty="0"/>
              <a:t>g</a:t>
            </a:r>
            <a:r>
              <a:rPr lang="en-US" sz="2200" dirty="0"/>
              <a:t> and </a:t>
            </a:r>
            <a:r>
              <a:rPr lang="en-US" sz="2200" b="1" dirty="0"/>
              <a:t>x</a:t>
            </a:r>
          </a:p>
        </p:txBody>
      </p:sp>
      <p:sp>
        <p:nvSpPr>
          <p:cNvPr id="169988" name="Line 4"/>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
        <p:nvSpPr>
          <p:cNvPr id="169989" name="Comment 5"/>
          <p:cNvSpPr>
            <a:spLocks noChangeArrowheads="1"/>
          </p:cNvSpPr>
          <p:nvPr/>
        </p:nvSpPr>
        <p:spPr bwMode="auto">
          <a:xfrm>
            <a:off x="609600" y="1981200"/>
            <a:ext cx="5410200" cy="1443038"/>
          </a:xfrm>
          <a:prstGeom prst="rect">
            <a:avLst/>
          </a:prstGeom>
          <a:solidFill>
            <a:schemeClr val="hlink"/>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2200" b="1">
                <a:solidFill>
                  <a:srgbClr val="000000"/>
                </a:solidFill>
              </a:rPr>
              <a:t>However: </a:t>
            </a:r>
          </a:p>
          <a:p>
            <a:pPr>
              <a:spcBef>
                <a:spcPct val="50000"/>
              </a:spcBef>
            </a:pPr>
            <a:r>
              <a:rPr lang="en-US" sz="2200" b="1">
                <a:solidFill>
                  <a:srgbClr val="000000"/>
                </a:solidFill>
              </a:rPr>
              <a:t>Doubling </a:t>
            </a:r>
            <a:r>
              <a:rPr lang="en-US" sz="2200" b="1">
                <a:solidFill>
                  <a:schemeClr val="accent1"/>
                </a:solidFill>
              </a:rPr>
              <a:t>g</a:t>
            </a:r>
            <a:r>
              <a:rPr lang="en-US" sz="2200" b="1">
                <a:solidFill>
                  <a:srgbClr val="000000"/>
                </a:solidFill>
              </a:rPr>
              <a:t> doubles the value of c</a:t>
            </a:r>
          </a:p>
          <a:p>
            <a:pPr>
              <a:spcBef>
                <a:spcPct val="50000"/>
              </a:spcBef>
            </a:pPr>
            <a:r>
              <a:rPr lang="en-US" sz="2200" b="1">
                <a:solidFill>
                  <a:srgbClr val="000000"/>
                </a:solidFill>
              </a:rPr>
              <a:t>Doubling </a:t>
            </a:r>
            <a:r>
              <a:rPr lang="en-US" sz="2200" b="1">
                <a:solidFill>
                  <a:schemeClr val="accent1"/>
                </a:solidFill>
              </a:rPr>
              <a:t>x</a:t>
            </a:r>
            <a:r>
              <a:rPr lang="en-US" sz="2200" b="1">
                <a:solidFill>
                  <a:srgbClr val="000000"/>
                </a:solidFill>
              </a:rPr>
              <a:t> halves the value of c</a:t>
            </a:r>
            <a:endParaRPr lang="en-US" sz="2200">
              <a:solidFill>
                <a:srgbClr val="000000"/>
              </a:solidFill>
            </a:endParaRPr>
          </a:p>
        </p:txBody>
      </p:sp>
      <p:sp>
        <p:nvSpPr>
          <p:cNvPr id="169990" name="Text Box 6"/>
          <p:cNvSpPr txBox="1">
            <a:spLocks noChangeArrowheads="1"/>
          </p:cNvSpPr>
          <p:nvPr/>
        </p:nvSpPr>
        <p:spPr bwMode="auto">
          <a:xfrm>
            <a:off x="6324600" y="2743200"/>
            <a:ext cx="2438400" cy="762000"/>
          </a:xfrm>
          <a:prstGeom prst="rect">
            <a:avLst/>
          </a:prstGeom>
          <a:noFill/>
          <a:ln w="9525">
            <a:noFill/>
            <a:miter lim="800000"/>
            <a:headEnd/>
            <a:tailEnd/>
          </a:ln>
          <a:effectLst/>
        </p:spPr>
        <p:txBody>
          <a:bodyPr>
            <a:spAutoFit/>
          </a:bodyPr>
          <a:lstStyle/>
          <a:p>
            <a:pPr>
              <a:spcBef>
                <a:spcPct val="50000"/>
              </a:spcBef>
            </a:pPr>
            <a:r>
              <a:rPr lang="en-US" sz="2200">
                <a:latin typeface="Times New Roman" pitchFamily="18" charset="0"/>
              </a:rPr>
              <a:t>c is faulty measure for similarity</a:t>
            </a:r>
          </a:p>
        </p:txBody>
      </p:sp>
      <p:graphicFrame>
        <p:nvGraphicFramePr>
          <p:cNvPr id="169991" name="Object 7"/>
          <p:cNvGraphicFramePr>
            <a:graphicFrameLocks noChangeAspect="1"/>
          </p:cNvGraphicFramePr>
          <p:nvPr/>
        </p:nvGraphicFramePr>
        <p:xfrm flipV="1">
          <a:off x="6400800" y="2286000"/>
          <a:ext cx="609600" cy="485775"/>
        </p:xfrm>
        <a:graphic>
          <a:graphicData uri="http://schemas.openxmlformats.org/presentationml/2006/ole">
            <mc:AlternateContent xmlns:mc="http://schemas.openxmlformats.org/markup-compatibility/2006">
              <mc:Choice xmlns:v="urn:schemas-microsoft-com:vml" Requires="v">
                <p:oleObj spid="_x0000_s170016" name="Equation" r:id="rId3" imgW="190440" imgH="152280" progId="Equation.3">
                  <p:embed/>
                </p:oleObj>
              </mc:Choice>
              <mc:Fallback>
                <p:oleObj name="Equation" r:id="rId3" imgW="190440" imgH="15228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400800" y="2286000"/>
                        <a:ext cx="6096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9992" name="Text Box 8"/>
          <p:cNvSpPr txBox="1">
            <a:spLocks noChangeArrowheads="1"/>
          </p:cNvSpPr>
          <p:nvPr/>
        </p:nvSpPr>
        <p:spPr bwMode="auto">
          <a:xfrm>
            <a:off x="533400" y="3733800"/>
            <a:ext cx="7772400" cy="1768475"/>
          </a:xfrm>
          <a:prstGeom prst="rect">
            <a:avLst/>
          </a:prstGeom>
          <a:noFill/>
          <a:ln w="9525">
            <a:noFill/>
            <a:miter lim="800000"/>
            <a:headEnd/>
            <a:tailEnd/>
          </a:ln>
          <a:effectLst/>
        </p:spPr>
        <p:txBody>
          <a:bodyPr>
            <a:spAutoFit/>
          </a:bodyPr>
          <a:lstStyle/>
          <a:p>
            <a:pPr>
              <a:spcBef>
                <a:spcPct val="50000"/>
              </a:spcBef>
              <a:buFontTx/>
              <a:buChar char="•"/>
            </a:pPr>
            <a:r>
              <a:rPr lang="en-US" sz="2200">
                <a:latin typeface="Times New Roman" pitchFamily="18" charset="0"/>
              </a:rPr>
              <a:t> Similarity between the vectors is indicated by angle between the vectors.</a:t>
            </a:r>
          </a:p>
          <a:p>
            <a:pPr>
              <a:spcBef>
                <a:spcPct val="50000"/>
              </a:spcBef>
              <a:buFontTx/>
              <a:buChar char="•"/>
            </a:pPr>
            <a:r>
              <a:rPr lang="en-US" sz="2200">
                <a:latin typeface="Times New Roman" pitchFamily="18" charset="0"/>
              </a:rPr>
              <a:t> The smaller the angle , the largest is the similarity, and vice versa</a:t>
            </a:r>
          </a:p>
          <a:p>
            <a:pPr>
              <a:spcBef>
                <a:spcPct val="50000"/>
              </a:spcBef>
              <a:buFontTx/>
              <a:buChar char="•"/>
            </a:pPr>
            <a:r>
              <a:rPr lang="en-US" sz="2200">
                <a:latin typeface="Times New Roman" pitchFamily="18" charset="0"/>
              </a:rPr>
              <a:t> Thus, a suitable measure would be                  ,  given by</a:t>
            </a:r>
          </a:p>
        </p:txBody>
      </p:sp>
      <p:graphicFrame>
        <p:nvGraphicFramePr>
          <p:cNvPr id="169993" name="Object 9"/>
          <p:cNvGraphicFramePr>
            <a:graphicFrameLocks noChangeAspect="1"/>
          </p:cNvGraphicFramePr>
          <p:nvPr/>
        </p:nvGraphicFramePr>
        <p:xfrm>
          <a:off x="4676775" y="5181600"/>
          <a:ext cx="1238250" cy="446088"/>
        </p:xfrm>
        <a:graphic>
          <a:graphicData uri="http://schemas.openxmlformats.org/presentationml/2006/ole">
            <mc:AlternateContent xmlns:mc="http://schemas.openxmlformats.org/markup-compatibility/2006">
              <mc:Choice xmlns:v="urn:schemas-microsoft-com:vml" Requires="v">
                <p:oleObj spid="_x0000_s170017" name="Equation" r:id="rId5" imgW="634680" imgH="228600" progId="Equation.3">
                  <p:embed/>
                </p:oleObj>
              </mc:Choice>
              <mc:Fallback>
                <p:oleObj name="Equation" r:id="rId5" imgW="634680" imgH="2286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5" y="5181600"/>
                        <a:ext cx="1238250"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9994" name="Object 10"/>
          <p:cNvGraphicFramePr>
            <a:graphicFrameLocks noChangeAspect="1"/>
          </p:cNvGraphicFramePr>
          <p:nvPr/>
        </p:nvGraphicFramePr>
        <p:xfrm>
          <a:off x="831850" y="5486400"/>
          <a:ext cx="2451100" cy="1008063"/>
        </p:xfrm>
        <a:graphic>
          <a:graphicData uri="http://schemas.openxmlformats.org/presentationml/2006/ole">
            <mc:AlternateContent xmlns:mc="http://schemas.openxmlformats.org/markup-compatibility/2006">
              <mc:Choice xmlns:v="urn:schemas-microsoft-com:vml" Requires="v">
                <p:oleObj spid="_x0000_s170018" name="Equation" r:id="rId7" imgW="1079280" imgH="444240" progId="Equation.3">
                  <p:embed/>
                </p:oleObj>
              </mc:Choice>
              <mc:Fallback>
                <p:oleObj name="Equation" r:id="rId7" imgW="1079280" imgH="44424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850" y="5486400"/>
                        <a:ext cx="24511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9995" name="Text Box 11"/>
          <p:cNvSpPr txBox="1">
            <a:spLocks noChangeArrowheads="1"/>
          </p:cNvSpPr>
          <p:nvPr/>
        </p:nvSpPr>
        <p:spPr bwMode="auto">
          <a:xfrm>
            <a:off x="3581400" y="5715000"/>
            <a:ext cx="4419600" cy="822325"/>
          </a:xfrm>
          <a:prstGeom prst="rect">
            <a:avLst/>
          </a:prstGeom>
          <a:solidFill>
            <a:schemeClr val="hlink"/>
          </a:solidFill>
          <a:ln w="9525">
            <a:noFill/>
            <a:miter lim="800000"/>
            <a:headEnd/>
            <a:tailEnd/>
          </a:ln>
          <a:effectLst/>
        </p:spPr>
        <p:txBody>
          <a:bodyPr>
            <a:spAutoFit/>
          </a:bodyPr>
          <a:lstStyle/>
          <a:p>
            <a:pPr>
              <a:spcBef>
                <a:spcPct val="50000"/>
              </a:spcBef>
            </a:pPr>
            <a:r>
              <a:rPr lang="en-US" sz="2400">
                <a:latin typeface="Times New Roman" pitchFamily="18" charset="0"/>
              </a:rPr>
              <a:t>Independent of the lengths of </a:t>
            </a:r>
            <a:r>
              <a:rPr lang="en-US" sz="2400" b="1">
                <a:solidFill>
                  <a:schemeClr val="accent1"/>
                </a:solidFill>
                <a:latin typeface="Times New Roman" pitchFamily="18" charset="0"/>
              </a:rPr>
              <a:t>g </a:t>
            </a:r>
            <a:r>
              <a:rPr lang="en-US" sz="2400">
                <a:latin typeface="Times New Roman" pitchFamily="18" charset="0"/>
              </a:rPr>
              <a:t>and </a:t>
            </a:r>
            <a:r>
              <a:rPr lang="en-US" sz="2400" b="1">
                <a:solidFill>
                  <a:schemeClr val="accent1"/>
                </a:solidFill>
                <a:latin typeface="Times New Roman" pitchFamily="18" charset="0"/>
              </a:rPr>
              <a:t>x</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E594E1BB-228C-408F-B7D0-F93ACA0567FA}" type="slidenum">
              <a:rPr lang="en-US"/>
              <a:pPr/>
              <a:t>73</a:t>
            </a:fld>
            <a:endParaRPr lang="en-US"/>
          </a:p>
        </p:txBody>
      </p:sp>
      <p:sp>
        <p:nvSpPr>
          <p:cNvPr id="171010" name="Rectangle 2"/>
          <p:cNvSpPr>
            <a:spLocks noGrp="1" noChangeArrowheads="1"/>
          </p:cNvSpPr>
          <p:nvPr>
            <p:ph type="title"/>
          </p:nvPr>
        </p:nvSpPr>
        <p:spPr>
          <a:xfrm>
            <a:off x="457200" y="274638"/>
            <a:ext cx="8067675" cy="381000"/>
          </a:xfrm>
        </p:spPr>
        <p:txBody>
          <a:bodyPr/>
          <a:lstStyle/>
          <a:p>
            <a:r>
              <a:rPr lang="en-US">
                <a:solidFill>
                  <a:schemeClr val="tx1"/>
                </a:solidFill>
              </a:rPr>
              <a:t>Correlation</a:t>
            </a:r>
          </a:p>
        </p:txBody>
      </p:sp>
      <p:sp>
        <p:nvSpPr>
          <p:cNvPr id="171011"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
        <p:nvSpPr>
          <p:cNvPr id="171012" name="Text Box 4"/>
          <p:cNvSpPr txBox="1">
            <a:spLocks noChangeArrowheads="1"/>
          </p:cNvSpPr>
          <p:nvPr/>
        </p:nvSpPr>
        <p:spPr bwMode="auto">
          <a:xfrm>
            <a:off x="304800" y="2667000"/>
            <a:ext cx="8305800" cy="457200"/>
          </a:xfrm>
          <a:prstGeom prst="rect">
            <a:avLst/>
          </a:prstGeom>
          <a:solidFill>
            <a:schemeClr val="hlink"/>
          </a:solidFill>
          <a:ln w="9525">
            <a:noFill/>
            <a:miter lim="800000"/>
            <a:headEnd/>
            <a:tailEnd/>
          </a:ln>
          <a:effectLst/>
        </p:spPr>
        <p:txBody>
          <a:bodyPr>
            <a:spAutoFit/>
          </a:bodyPr>
          <a:lstStyle/>
          <a:p>
            <a:pPr>
              <a:spcBef>
                <a:spcPct val="50000"/>
              </a:spcBef>
            </a:pPr>
            <a:r>
              <a:rPr lang="en-US" sz="2400">
                <a:latin typeface="Times New Roman" pitchFamily="18" charset="0"/>
              </a:rPr>
              <a:t>This similarity measure        is known as </a:t>
            </a:r>
            <a:r>
              <a:rPr lang="en-US" sz="2400" b="1">
                <a:latin typeface="Times New Roman" pitchFamily="18" charset="0"/>
              </a:rPr>
              <a:t>correlation co-efficient</a:t>
            </a:r>
            <a:r>
              <a:rPr lang="en-US" sz="2400">
                <a:latin typeface="Times New Roman" pitchFamily="18" charset="0"/>
              </a:rPr>
              <a:t>.</a:t>
            </a:r>
          </a:p>
        </p:txBody>
      </p:sp>
      <p:graphicFrame>
        <p:nvGraphicFramePr>
          <p:cNvPr id="171013" name="Object 5"/>
          <p:cNvGraphicFramePr>
            <a:graphicFrameLocks noChangeAspect="1"/>
          </p:cNvGraphicFramePr>
          <p:nvPr/>
        </p:nvGraphicFramePr>
        <p:xfrm>
          <a:off x="3424238" y="2667000"/>
          <a:ext cx="385762" cy="533400"/>
        </p:xfrm>
        <a:graphic>
          <a:graphicData uri="http://schemas.openxmlformats.org/presentationml/2006/ole">
            <mc:AlternateContent xmlns:mc="http://schemas.openxmlformats.org/markup-compatibility/2006">
              <mc:Choice xmlns:v="urn:schemas-microsoft-com:vml" Requires="v">
                <p:oleObj spid="_x0000_s171055" name="Equation" r:id="rId3" imgW="164880" imgH="228600" progId="Equation.3">
                  <p:embed/>
                </p:oleObj>
              </mc:Choice>
              <mc:Fallback>
                <p:oleObj name="Equation" r:id="rId3" imgW="164880" imgH="228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8" y="2667000"/>
                        <a:ext cx="38576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014" name="Object 6"/>
          <p:cNvGraphicFramePr>
            <a:graphicFrameLocks noChangeAspect="1"/>
          </p:cNvGraphicFramePr>
          <p:nvPr/>
        </p:nvGraphicFramePr>
        <p:xfrm>
          <a:off x="2895600" y="3200400"/>
          <a:ext cx="385763" cy="533400"/>
        </p:xfrm>
        <a:graphic>
          <a:graphicData uri="http://schemas.openxmlformats.org/presentationml/2006/ole">
            <mc:AlternateContent xmlns:mc="http://schemas.openxmlformats.org/markup-compatibility/2006">
              <mc:Choice xmlns:v="urn:schemas-microsoft-com:vml" Requires="v">
                <p:oleObj spid="_x0000_s171056" name="Equation" r:id="rId5" imgW="164880" imgH="228600" progId="Equation.3">
                  <p:embed/>
                </p:oleObj>
              </mc:Choice>
              <mc:Fallback>
                <p:oleObj name="Equation" r:id="rId5" imgW="164880" imgH="2286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00400"/>
                        <a:ext cx="3857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015" name="Object 7"/>
          <p:cNvGraphicFramePr>
            <a:graphicFrameLocks noChangeAspect="1"/>
          </p:cNvGraphicFramePr>
          <p:nvPr/>
        </p:nvGraphicFramePr>
        <p:xfrm>
          <a:off x="6934200" y="3276600"/>
          <a:ext cx="1295400" cy="431800"/>
        </p:xfrm>
        <a:graphic>
          <a:graphicData uri="http://schemas.openxmlformats.org/presentationml/2006/ole">
            <mc:AlternateContent xmlns:mc="http://schemas.openxmlformats.org/markup-compatibility/2006">
              <mc:Choice xmlns:v="urn:schemas-microsoft-com:vml" Requires="v">
                <p:oleObj spid="_x0000_s171057" name="Equation" r:id="rId6" imgW="685800" imgH="228600" progId="Equation.3">
                  <p:embed/>
                </p:oleObj>
              </mc:Choice>
              <mc:Fallback>
                <p:oleObj name="Equation" r:id="rId6" imgW="685800" imgH="2286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276600"/>
                        <a:ext cx="12954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016" name="Text Box 8"/>
          <p:cNvSpPr txBox="1">
            <a:spLocks noChangeArrowheads="1"/>
          </p:cNvSpPr>
          <p:nvPr/>
        </p:nvSpPr>
        <p:spPr bwMode="auto">
          <a:xfrm>
            <a:off x="457200" y="3276600"/>
            <a:ext cx="80772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The magnitude of        is never greater than unity</a:t>
            </a:r>
          </a:p>
        </p:txBody>
      </p:sp>
      <p:sp>
        <p:nvSpPr>
          <p:cNvPr id="171017" name="Text Box 9"/>
          <p:cNvSpPr txBox="1">
            <a:spLocks noChangeArrowheads="1"/>
          </p:cNvSpPr>
          <p:nvPr/>
        </p:nvSpPr>
        <p:spPr bwMode="auto">
          <a:xfrm>
            <a:off x="533400" y="4114800"/>
            <a:ext cx="7848600" cy="2282825"/>
          </a:xfrm>
          <a:prstGeom prst="rect">
            <a:avLst/>
          </a:prstGeom>
          <a:noFill/>
          <a:ln w="9525">
            <a:noFill/>
            <a:miter lim="800000"/>
            <a:headEnd/>
            <a:tailEnd/>
          </a:ln>
          <a:effectLst/>
        </p:spPr>
        <p:txBody>
          <a:bodyPr>
            <a:spAutoFit/>
          </a:bodyPr>
          <a:lstStyle/>
          <a:p>
            <a:pPr>
              <a:spcBef>
                <a:spcPct val="50000"/>
              </a:spcBef>
              <a:buFontTx/>
              <a:buChar char="•"/>
            </a:pPr>
            <a:r>
              <a:rPr lang="en-US" sz="2400">
                <a:solidFill>
                  <a:srgbClr val="33CCCC"/>
                </a:solidFill>
                <a:latin typeface="Times New Roman" pitchFamily="18" charset="0"/>
              </a:rPr>
              <a:t>Same arguments for defining a similarity index (correlation co-efficient) for signals</a:t>
            </a:r>
          </a:p>
          <a:p>
            <a:pPr>
              <a:spcBef>
                <a:spcPct val="50000"/>
              </a:spcBef>
              <a:buFontTx/>
              <a:buChar char="•"/>
            </a:pPr>
            <a:r>
              <a:rPr lang="en-US" sz="2400">
                <a:solidFill>
                  <a:srgbClr val="33CCCC"/>
                </a:solidFill>
                <a:latin typeface="Times New Roman" pitchFamily="18" charset="0"/>
              </a:rPr>
              <a:t> consider signals over the entire time interval </a:t>
            </a:r>
          </a:p>
          <a:p>
            <a:pPr>
              <a:spcBef>
                <a:spcPct val="50000"/>
              </a:spcBef>
              <a:buFontTx/>
              <a:buChar char="•"/>
            </a:pPr>
            <a:r>
              <a:rPr lang="en-US" sz="2400">
                <a:solidFill>
                  <a:srgbClr val="33CCCC"/>
                </a:solidFill>
                <a:latin typeface="Times New Roman" pitchFamily="18" charset="0"/>
              </a:rPr>
              <a:t> normalize c by normalizing the two signals to have unit energies. </a:t>
            </a:r>
          </a:p>
        </p:txBody>
      </p:sp>
      <p:graphicFrame>
        <p:nvGraphicFramePr>
          <p:cNvPr id="171018" name="Object 10"/>
          <p:cNvGraphicFramePr>
            <a:graphicFrameLocks noChangeAspect="1"/>
          </p:cNvGraphicFramePr>
          <p:nvPr/>
        </p:nvGraphicFramePr>
        <p:xfrm>
          <a:off x="4648200" y="5943600"/>
          <a:ext cx="2743200" cy="906463"/>
        </p:xfrm>
        <a:graphic>
          <a:graphicData uri="http://schemas.openxmlformats.org/presentationml/2006/ole">
            <mc:AlternateContent xmlns:mc="http://schemas.openxmlformats.org/markup-compatibility/2006">
              <mc:Choice xmlns:v="urn:schemas-microsoft-com:vml" Requires="v">
                <p:oleObj spid="_x0000_s171058" name="Equation" r:id="rId8" imgW="1536480" imgH="507960" progId="Equation.3">
                  <p:embed/>
                </p:oleObj>
              </mc:Choice>
              <mc:Fallback>
                <p:oleObj name="Equation" r:id="rId8" imgW="1536480" imgH="50796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5943600"/>
                        <a:ext cx="2743200" cy="90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019" name="Object 11"/>
          <p:cNvGraphicFramePr>
            <a:graphicFrameLocks noChangeAspect="1"/>
          </p:cNvGraphicFramePr>
          <p:nvPr/>
        </p:nvGraphicFramePr>
        <p:xfrm>
          <a:off x="990600" y="1295400"/>
          <a:ext cx="2451100" cy="1008063"/>
        </p:xfrm>
        <a:graphic>
          <a:graphicData uri="http://schemas.openxmlformats.org/presentationml/2006/ole">
            <mc:AlternateContent xmlns:mc="http://schemas.openxmlformats.org/markup-compatibility/2006">
              <mc:Choice xmlns:v="urn:schemas-microsoft-com:vml" Requires="v">
                <p:oleObj spid="_x0000_s171059" name="Equation" r:id="rId10" imgW="1079280" imgH="444240" progId="Equation.3">
                  <p:embed/>
                </p:oleObj>
              </mc:Choice>
              <mc:Fallback>
                <p:oleObj name="Equation" r:id="rId10" imgW="1079280" imgH="444240" progId="Equation.3">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1295400"/>
                        <a:ext cx="24511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EDAC58AD-607E-4580-B562-952A7F0EC8A2}" type="slidenum">
              <a:rPr lang="en-US"/>
              <a:pPr/>
              <a:t>74</a:t>
            </a:fld>
            <a:endParaRPr lang="en-US"/>
          </a:p>
        </p:txBody>
      </p:sp>
      <p:sp>
        <p:nvSpPr>
          <p:cNvPr id="172034" name="Rectangle 2"/>
          <p:cNvSpPr>
            <a:spLocks noGrp="1" noChangeArrowheads="1"/>
          </p:cNvSpPr>
          <p:nvPr>
            <p:ph type="title"/>
          </p:nvPr>
        </p:nvSpPr>
        <p:spPr>
          <a:xfrm>
            <a:off x="457200" y="274638"/>
            <a:ext cx="7988300" cy="609600"/>
          </a:xfrm>
        </p:spPr>
        <p:txBody>
          <a:bodyPr/>
          <a:lstStyle/>
          <a:p>
            <a:r>
              <a:rPr lang="en-US">
                <a:solidFill>
                  <a:schemeClr val="tx1"/>
                </a:solidFill>
              </a:rPr>
              <a:t>Correlation</a:t>
            </a:r>
          </a:p>
        </p:txBody>
      </p:sp>
      <p:sp>
        <p:nvSpPr>
          <p:cNvPr id="172035"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
        <p:nvSpPr>
          <p:cNvPr id="172036" name="Text Box 4"/>
          <p:cNvSpPr txBox="1">
            <a:spLocks noChangeArrowheads="1"/>
          </p:cNvSpPr>
          <p:nvPr/>
        </p:nvSpPr>
        <p:spPr bwMode="auto">
          <a:xfrm>
            <a:off x="228600" y="1447800"/>
            <a:ext cx="12954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consider </a:t>
            </a:r>
          </a:p>
        </p:txBody>
      </p:sp>
      <p:graphicFrame>
        <p:nvGraphicFramePr>
          <p:cNvPr id="172037" name="Object 5"/>
          <p:cNvGraphicFramePr>
            <a:graphicFrameLocks noChangeAspect="1"/>
          </p:cNvGraphicFramePr>
          <p:nvPr/>
        </p:nvGraphicFramePr>
        <p:xfrm>
          <a:off x="1676400" y="1371600"/>
          <a:ext cx="1892300" cy="522288"/>
        </p:xfrm>
        <a:graphic>
          <a:graphicData uri="http://schemas.openxmlformats.org/presentationml/2006/ole">
            <mc:AlternateContent xmlns:mc="http://schemas.openxmlformats.org/markup-compatibility/2006">
              <mc:Choice xmlns:v="urn:schemas-microsoft-com:vml" Requires="v">
                <p:oleObj spid="_x0000_s172069" name="Equation" r:id="rId3" imgW="736560" imgH="203040" progId="Equation.3">
                  <p:embed/>
                </p:oleObj>
              </mc:Choice>
              <mc:Fallback>
                <p:oleObj name="Equation" r:id="rId3" imgW="736560" imgH="2030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1600"/>
                        <a:ext cx="1892300"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2038" name="Object 6"/>
          <p:cNvGraphicFramePr>
            <a:graphicFrameLocks noChangeAspect="1"/>
          </p:cNvGraphicFramePr>
          <p:nvPr/>
        </p:nvGraphicFramePr>
        <p:xfrm>
          <a:off x="3048000" y="2133600"/>
          <a:ext cx="952500" cy="571500"/>
        </p:xfrm>
        <a:graphic>
          <a:graphicData uri="http://schemas.openxmlformats.org/presentationml/2006/ole">
            <mc:AlternateContent xmlns:mc="http://schemas.openxmlformats.org/markup-compatibility/2006">
              <mc:Choice xmlns:v="urn:schemas-microsoft-com:vml" Requires="v">
                <p:oleObj spid="_x0000_s172070" name="Equation" r:id="rId5" imgW="380880" imgH="228600" progId="Equation.3">
                  <p:embed/>
                </p:oleObj>
              </mc:Choice>
              <mc:Fallback>
                <p:oleObj name="Equation" r:id="rId5" imgW="380880" imgH="2286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133600"/>
                        <a:ext cx="952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2039" name="Object 7"/>
          <p:cNvGraphicFramePr>
            <a:graphicFrameLocks noChangeAspect="1"/>
          </p:cNvGraphicFramePr>
          <p:nvPr/>
        </p:nvGraphicFramePr>
        <p:xfrm>
          <a:off x="2971800" y="3192463"/>
          <a:ext cx="1143000" cy="541337"/>
        </p:xfrm>
        <a:graphic>
          <a:graphicData uri="http://schemas.openxmlformats.org/presentationml/2006/ole">
            <mc:AlternateContent xmlns:mc="http://schemas.openxmlformats.org/markup-compatibility/2006">
              <mc:Choice xmlns:v="urn:schemas-microsoft-com:vml" Requires="v">
                <p:oleObj spid="_x0000_s172071" name="Equation" r:id="rId7" imgW="482400" imgH="228600" progId="Equation.3">
                  <p:embed/>
                </p:oleObj>
              </mc:Choice>
              <mc:Fallback>
                <p:oleObj name="Equation" r:id="rId7" imgW="482400" imgH="2286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3192463"/>
                        <a:ext cx="1143000"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2040" name="Object 8"/>
          <p:cNvGraphicFramePr>
            <a:graphicFrameLocks noChangeAspect="1"/>
          </p:cNvGraphicFramePr>
          <p:nvPr/>
        </p:nvGraphicFramePr>
        <p:xfrm>
          <a:off x="457200" y="4505325"/>
          <a:ext cx="1066800" cy="600075"/>
        </p:xfrm>
        <a:graphic>
          <a:graphicData uri="http://schemas.openxmlformats.org/presentationml/2006/ole">
            <mc:AlternateContent xmlns:mc="http://schemas.openxmlformats.org/markup-compatibility/2006">
              <mc:Choice xmlns:v="urn:schemas-microsoft-com:vml" Requires="v">
                <p:oleObj spid="_x0000_s172072" name="Equation" r:id="rId9" imgW="406080" imgH="228600" progId="Equation.3">
                  <p:embed/>
                </p:oleObj>
              </mc:Choice>
              <mc:Fallback>
                <p:oleObj name="Equation" r:id="rId9" imgW="406080" imgH="2286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505325"/>
                        <a:ext cx="106680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2041" name="Text Box 9"/>
          <p:cNvSpPr txBox="1">
            <a:spLocks noChangeArrowheads="1"/>
          </p:cNvSpPr>
          <p:nvPr/>
        </p:nvSpPr>
        <p:spPr bwMode="auto">
          <a:xfrm>
            <a:off x="152400" y="2133600"/>
            <a:ext cx="2667000" cy="2100263"/>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If k is positive then:</a:t>
            </a:r>
          </a:p>
          <a:p>
            <a:pPr>
              <a:spcBef>
                <a:spcPct val="50000"/>
              </a:spcBef>
            </a:pPr>
            <a:endParaRPr lang="en-US" sz="2400">
              <a:latin typeface="Times New Roman" pitchFamily="18" charset="0"/>
            </a:endParaRPr>
          </a:p>
          <a:p>
            <a:pPr>
              <a:spcBef>
                <a:spcPct val="50000"/>
              </a:spcBef>
            </a:pPr>
            <a:r>
              <a:rPr lang="en-US" sz="2400">
                <a:latin typeface="Times New Roman" pitchFamily="18" charset="0"/>
              </a:rPr>
              <a:t>Negative then:</a:t>
            </a:r>
          </a:p>
          <a:p>
            <a:pPr>
              <a:spcBef>
                <a:spcPct val="50000"/>
              </a:spcBef>
            </a:pPr>
            <a:endParaRPr lang="en-US" sz="2400">
              <a:latin typeface="Times New Roman" pitchFamily="18" charset="0"/>
            </a:endParaRPr>
          </a:p>
        </p:txBody>
      </p:sp>
      <p:sp>
        <p:nvSpPr>
          <p:cNvPr id="172042" name="Text Box 10"/>
          <p:cNvSpPr txBox="1">
            <a:spLocks noChangeArrowheads="1"/>
          </p:cNvSpPr>
          <p:nvPr/>
        </p:nvSpPr>
        <p:spPr bwMode="auto">
          <a:xfrm>
            <a:off x="0" y="4038600"/>
            <a:ext cx="56388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If g(t) and x(t) are orthogonal then </a:t>
            </a:r>
          </a:p>
        </p:txBody>
      </p:sp>
      <p:sp>
        <p:nvSpPr>
          <p:cNvPr id="172043" name="Comment 11"/>
          <p:cNvSpPr>
            <a:spLocks noChangeArrowheads="1"/>
          </p:cNvSpPr>
          <p:nvPr/>
        </p:nvSpPr>
        <p:spPr bwMode="auto">
          <a:xfrm>
            <a:off x="4495800" y="4343400"/>
            <a:ext cx="4495800" cy="833438"/>
          </a:xfrm>
          <a:prstGeom prst="rect">
            <a:avLst/>
          </a:prstGeom>
          <a:solidFill>
            <a:schemeClr val="hlink"/>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2400">
                <a:latin typeface="Times New Roman" pitchFamily="18" charset="0"/>
              </a:rPr>
              <a:t>Unrelated signals-------Strangers</a:t>
            </a:r>
            <a:endParaRPr lang="en-US" sz="1600">
              <a:solidFill>
                <a:srgbClr val="000000"/>
              </a:solidFill>
            </a:endParaRPr>
          </a:p>
          <a:p>
            <a:pPr>
              <a:spcBef>
                <a:spcPct val="50000"/>
              </a:spcBef>
            </a:pPr>
            <a:endParaRPr lang="en-US" sz="1600">
              <a:solidFill>
                <a:srgbClr val="000000"/>
              </a:solidFill>
            </a:endParaRPr>
          </a:p>
        </p:txBody>
      </p:sp>
      <p:sp>
        <p:nvSpPr>
          <p:cNvPr id="172044" name="Comment 12"/>
          <p:cNvSpPr>
            <a:spLocks noChangeArrowheads="1"/>
          </p:cNvSpPr>
          <p:nvPr/>
        </p:nvSpPr>
        <p:spPr bwMode="auto">
          <a:xfrm>
            <a:off x="4419600" y="1981200"/>
            <a:ext cx="4495800" cy="833438"/>
          </a:xfrm>
          <a:prstGeom prst="rect">
            <a:avLst/>
          </a:prstGeom>
          <a:solidFill>
            <a:schemeClr val="hlink"/>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2400">
                <a:latin typeface="Times New Roman" pitchFamily="18" charset="0"/>
              </a:rPr>
              <a:t>Related signals-------Best friends</a:t>
            </a:r>
            <a:endParaRPr lang="en-US" sz="1600">
              <a:solidFill>
                <a:srgbClr val="000000"/>
              </a:solidFill>
            </a:endParaRPr>
          </a:p>
          <a:p>
            <a:pPr>
              <a:spcBef>
                <a:spcPct val="50000"/>
              </a:spcBef>
            </a:pPr>
            <a:endParaRPr lang="en-US" sz="1600">
              <a:solidFill>
                <a:srgbClr val="000000"/>
              </a:solidFill>
            </a:endParaRPr>
          </a:p>
        </p:txBody>
      </p:sp>
      <p:sp>
        <p:nvSpPr>
          <p:cNvPr id="172045" name="Comment 13"/>
          <p:cNvSpPr>
            <a:spLocks noChangeArrowheads="1"/>
          </p:cNvSpPr>
          <p:nvPr/>
        </p:nvSpPr>
        <p:spPr bwMode="auto">
          <a:xfrm>
            <a:off x="4495800" y="3276600"/>
            <a:ext cx="3962400" cy="466725"/>
          </a:xfrm>
          <a:prstGeom prst="rect">
            <a:avLst/>
          </a:prstGeom>
          <a:solidFill>
            <a:schemeClr val="hlink"/>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2400">
                <a:latin typeface="Times New Roman" pitchFamily="18" charset="0"/>
              </a:rPr>
              <a:t>Dissimilarity worst enemies</a:t>
            </a:r>
            <a:endParaRPr lang="en-US" sz="1600">
              <a:solidFill>
                <a:srgbClr val="00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C97F70A8-ACF8-404A-9672-4855A673AF2F}" type="slidenum">
              <a:rPr lang="en-US"/>
              <a:pPr/>
              <a:t>75</a:t>
            </a:fld>
            <a:endParaRPr lang="en-US"/>
          </a:p>
        </p:txBody>
      </p:sp>
      <p:sp>
        <p:nvSpPr>
          <p:cNvPr id="173058" name="Rectangle 2"/>
          <p:cNvSpPr>
            <a:spLocks noGrp="1" noChangeArrowheads="1"/>
          </p:cNvSpPr>
          <p:nvPr>
            <p:ph type="title"/>
          </p:nvPr>
        </p:nvSpPr>
        <p:spPr>
          <a:xfrm>
            <a:off x="457200" y="274638"/>
            <a:ext cx="7988300" cy="381000"/>
          </a:xfrm>
        </p:spPr>
        <p:txBody>
          <a:bodyPr/>
          <a:lstStyle/>
          <a:p>
            <a:r>
              <a:rPr lang="en-US"/>
              <a:t>Example 2.6</a:t>
            </a:r>
          </a:p>
        </p:txBody>
      </p:sp>
      <p:sp>
        <p:nvSpPr>
          <p:cNvPr id="173059"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
        <p:nvSpPr>
          <p:cNvPr id="173060" name="Text Box 4"/>
          <p:cNvSpPr txBox="1">
            <a:spLocks noChangeArrowheads="1"/>
          </p:cNvSpPr>
          <p:nvPr/>
        </p:nvSpPr>
        <p:spPr bwMode="auto">
          <a:xfrm>
            <a:off x="381000" y="1524000"/>
            <a:ext cx="8229600" cy="822325"/>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rPr>
              <a:t>Find the correlation co-efficient     between the pulse x(t) and the pulses </a:t>
            </a:r>
          </a:p>
        </p:txBody>
      </p:sp>
      <p:graphicFrame>
        <p:nvGraphicFramePr>
          <p:cNvPr id="173061" name="Object 5"/>
          <p:cNvGraphicFramePr>
            <a:graphicFrameLocks noChangeAspect="1"/>
          </p:cNvGraphicFramePr>
          <p:nvPr/>
        </p:nvGraphicFramePr>
        <p:xfrm>
          <a:off x="4421188" y="1562100"/>
          <a:ext cx="303212" cy="419100"/>
        </p:xfrm>
        <a:graphic>
          <a:graphicData uri="http://schemas.openxmlformats.org/presentationml/2006/ole">
            <mc:AlternateContent xmlns:mc="http://schemas.openxmlformats.org/markup-compatibility/2006">
              <mc:Choice xmlns:v="urn:schemas-microsoft-com:vml" Requires="v">
                <p:oleObj spid="_x0000_s173117" name="Equation" r:id="rId3" imgW="164880" imgH="228600" progId="Equation.3">
                  <p:embed/>
                </p:oleObj>
              </mc:Choice>
              <mc:Fallback>
                <p:oleObj name="Equation" r:id="rId3" imgW="164880" imgH="228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1562100"/>
                        <a:ext cx="30321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062" name="Object 6"/>
          <p:cNvGraphicFramePr>
            <a:graphicFrameLocks noChangeAspect="1"/>
          </p:cNvGraphicFramePr>
          <p:nvPr/>
        </p:nvGraphicFramePr>
        <p:xfrm>
          <a:off x="1371600" y="1922463"/>
          <a:ext cx="2514600" cy="439737"/>
        </p:xfrm>
        <a:graphic>
          <a:graphicData uri="http://schemas.openxmlformats.org/presentationml/2006/ole">
            <mc:AlternateContent xmlns:mc="http://schemas.openxmlformats.org/markup-compatibility/2006">
              <mc:Choice xmlns:v="urn:schemas-microsoft-com:vml" Requires="v">
                <p:oleObj spid="_x0000_s173118" name="Equation" r:id="rId5" imgW="1307880" imgH="228600" progId="Equation.3">
                  <p:embed/>
                </p:oleObj>
              </mc:Choice>
              <mc:Fallback>
                <p:oleObj name="Equation" r:id="rId5" imgW="1307880" imgH="2286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922463"/>
                        <a:ext cx="25146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063" name="Object 7"/>
          <p:cNvGraphicFramePr>
            <a:graphicFrameLocks noChangeAspect="1"/>
          </p:cNvGraphicFramePr>
          <p:nvPr/>
        </p:nvGraphicFramePr>
        <p:xfrm>
          <a:off x="685800" y="2667000"/>
          <a:ext cx="4343400" cy="1504950"/>
        </p:xfrm>
        <a:graphic>
          <a:graphicData uri="http://schemas.openxmlformats.org/presentationml/2006/ole">
            <mc:AlternateContent xmlns:mc="http://schemas.openxmlformats.org/markup-compatibility/2006">
              <mc:Choice xmlns:v="urn:schemas-microsoft-com:vml" Requires="v">
                <p:oleObj spid="_x0000_s173119" name="Bitmap Image" r:id="rId7" imgW="4095238" imgH="1419048" progId="PBrush">
                  <p:embed/>
                </p:oleObj>
              </mc:Choice>
              <mc:Fallback>
                <p:oleObj name="Bitmap Image" r:id="rId7" imgW="4095238" imgH="1419048" progId="PBrush">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667000"/>
                        <a:ext cx="43434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4" name="Object 8"/>
          <p:cNvGraphicFramePr>
            <a:graphicFrameLocks noChangeAspect="1"/>
          </p:cNvGraphicFramePr>
          <p:nvPr/>
        </p:nvGraphicFramePr>
        <p:xfrm>
          <a:off x="533400" y="4572000"/>
          <a:ext cx="2514600" cy="830263"/>
        </p:xfrm>
        <a:graphic>
          <a:graphicData uri="http://schemas.openxmlformats.org/presentationml/2006/ole">
            <mc:AlternateContent xmlns:mc="http://schemas.openxmlformats.org/markup-compatibility/2006">
              <mc:Choice xmlns:v="urn:schemas-microsoft-com:vml" Requires="v">
                <p:oleObj spid="_x0000_s173120" name="Equation" r:id="rId9" imgW="1460160" imgH="482400" progId="Equation.3">
                  <p:embed/>
                </p:oleObj>
              </mc:Choice>
              <mc:Fallback>
                <p:oleObj name="Equation" r:id="rId9" imgW="1460160" imgH="4824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572000"/>
                        <a:ext cx="2514600"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065" name="Object 9"/>
          <p:cNvGraphicFramePr>
            <a:graphicFrameLocks noChangeAspect="1"/>
          </p:cNvGraphicFramePr>
          <p:nvPr/>
        </p:nvGraphicFramePr>
        <p:xfrm>
          <a:off x="6096000" y="4495800"/>
          <a:ext cx="1308100" cy="671513"/>
        </p:xfrm>
        <a:graphic>
          <a:graphicData uri="http://schemas.openxmlformats.org/presentationml/2006/ole">
            <mc:AlternateContent xmlns:mc="http://schemas.openxmlformats.org/markup-compatibility/2006">
              <mc:Choice xmlns:v="urn:schemas-microsoft-com:vml" Requires="v">
                <p:oleObj spid="_x0000_s173121" name="Equation" r:id="rId11" imgW="469800" imgH="241200" progId="Equation.3">
                  <p:embed/>
                </p:oleObj>
              </mc:Choice>
              <mc:Fallback>
                <p:oleObj name="Equation" r:id="rId11" imgW="469800" imgH="2412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4495800"/>
                        <a:ext cx="130810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066" name="Object 10"/>
          <p:cNvGraphicFramePr>
            <a:graphicFrameLocks noChangeAspect="1"/>
          </p:cNvGraphicFramePr>
          <p:nvPr/>
        </p:nvGraphicFramePr>
        <p:xfrm>
          <a:off x="4014788" y="5105400"/>
          <a:ext cx="3303587" cy="1182688"/>
        </p:xfrm>
        <a:graphic>
          <a:graphicData uri="http://schemas.openxmlformats.org/presentationml/2006/ole">
            <mc:AlternateContent xmlns:mc="http://schemas.openxmlformats.org/markup-compatibility/2006">
              <mc:Choice xmlns:v="urn:schemas-microsoft-com:vml" Requires="v">
                <p:oleObj spid="_x0000_s173122" name="Equation" r:id="rId13" imgW="1346040" imgH="482400" progId="Equation.3">
                  <p:embed/>
                </p:oleObj>
              </mc:Choice>
              <mc:Fallback>
                <p:oleObj name="Equation" r:id="rId13" imgW="1346040" imgH="48240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14788" y="5105400"/>
                        <a:ext cx="3303587" cy="118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067" name="Object 11"/>
          <p:cNvGraphicFramePr>
            <a:graphicFrameLocks noChangeAspect="1"/>
          </p:cNvGraphicFramePr>
          <p:nvPr/>
        </p:nvGraphicFramePr>
        <p:xfrm>
          <a:off x="762000" y="5257800"/>
          <a:ext cx="2963863" cy="979488"/>
        </p:xfrm>
        <a:graphic>
          <a:graphicData uri="http://schemas.openxmlformats.org/presentationml/2006/ole">
            <mc:AlternateContent xmlns:mc="http://schemas.openxmlformats.org/markup-compatibility/2006">
              <mc:Choice xmlns:v="urn:schemas-microsoft-com:vml" Requires="v">
                <p:oleObj spid="_x0000_s173123" name="Equation" r:id="rId15" imgW="1536480" imgH="507960" progId="Equation.3">
                  <p:embed/>
                </p:oleObj>
              </mc:Choice>
              <mc:Fallback>
                <p:oleObj name="Equation" r:id="rId15" imgW="1536480" imgH="50796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 y="5257800"/>
                        <a:ext cx="2963863"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068" name="Text Box 12"/>
          <p:cNvSpPr txBox="1">
            <a:spLocks noChangeArrowheads="1"/>
          </p:cNvSpPr>
          <p:nvPr/>
        </p:nvSpPr>
        <p:spPr bwMode="auto">
          <a:xfrm>
            <a:off x="3733800" y="4648200"/>
            <a:ext cx="19812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Similarly </a:t>
            </a:r>
          </a:p>
        </p:txBody>
      </p:sp>
      <p:sp>
        <p:nvSpPr>
          <p:cNvPr id="173069" name="Comment 13"/>
          <p:cNvSpPr>
            <a:spLocks noChangeArrowheads="1"/>
          </p:cNvSpPr>
          <p:nvPr/>
        </p:nvSpPr>
        <p:spPr bwMode="auto">
          <a:xfrm>
            <a:off x="4038600" y="6248400"/>
            <a:ext cx="3124200" cy="346075"/>
          </a:xfrm>
          <a:prstGeom prst="rect">
            <a:avLst/>
          </a:prstGeom>
          <a:solidFill>
            <a:schemeClr val="hlink"/>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1600" b="1">
                <a:solidFill>
                  <a:srgbClr val="000000"/>
                </a:solidFill>
              </a:rPr>
              <a:t>Maximum possible similarity</a:t>
            </a:r>
            <a:endParaRPr lang="en-US" sz="1600">
              <a:solidFill>
                <a:srgbClr val="00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21000A20-2AFB-40C9-8855-09B751482DB2}" type="slidenum">
              <a:rPr lang="en-US"/>
              <a:pPr/>
              <a:t>76</a:t>
            </a:fld>
            <a:endParaRPr lang="en-US"/>
          </a:p>
        </p:txBody>
      </p:sp>
      <p:sp>
        <p:nvSpPr>
          <p:cNvPr id="174082" name="Rectangle 2"/>
          <p:cNvSpPr>
            <a:spLocks noGrp="1" noChangeArrowheads="1"/>
          </p:cNvSpPr>
          <p:nvPr>
            <p:ph type="title"/>
          </p:nvPr>
        </p:nvSpPr>
        <p:spPr>
          <a:xfrm>
            <a:off x="457200" y="274638"/>
            <a:ext cx="8067675" cy="533400"/>
          </a:xfrm>
        </p:spPr>
        <p:txBody>
          <a:bodyPr/>
          <a:lstStyle/>
          <a:p>
            <a:r>
              <a:rPr lang="en-US"/>
              <a:t>Example 2.6 (cont…)</a:t>
            </a:r>
          </a:p>
        </p:txBody>
      </p:sp>
      <p:sp>
        <p:nvSpPr>
          <p:cNvPr id="174083"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graphicFrame>
        <p:nvGraphicFramePr>
          <p:cNvPr id="174084" name="Object 4"/>
          <p:cNvGraphicFramePr>
            <a:graphicFrameLocks noChangeAspect="1"/>
          </p:cNvGraphicFramePr>
          <p:nvPr/>
        </p:nvGraphicFramePr>
        <p:xfrm>
          <a:off x="1219200" y="1752600"/>
          <a:ext cx="5410200" cy="1768475"/>
        </p:xfrm>
        <a:graphic>
          <a:graphicData uri="http://schemas.openxmlformats.org/presentationml/2006/ole">
            <mc:AlternateContent xmlns:mc="http://schemas.openxmlformats.org/markup-compatibility/2006">
              <mc:Choice xmlns:v="urn:schemas-microsoft-com:vml" Requires="v">
                <p:oleObj spid="_x0000_s174124" name="Bitmap Image" r:id="rId3" imgW="2971429" imgH="971686" progId="PBrush">
                  <p:embed/>
                </p:oleObj>
              </mc:Choice>
              <mc:Fallback>
                <p:oleObj name="Bitmap Image" r:id="rId3" imgW="2971429" imgH="971686"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52600"/>
                        <a:ext cx="5410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5" name="Object 5"/>
          <p:cNvGraphicFramePr>
            <a:graphicFrameLocks noChangeAspect="1"/>
          </p:cNvGraphicFramePr>
          <p:nvPr/>
        </p:nvGraphicFramePr>
        <p:xfrm>
          <a:off x="685800" y="3657600"/>
          <a:ext cx="2819400" cy="930275"/>
        </p:xfrm>
        <a:graphic>
          <a:graphicData uri="http://schemas.openxmlformats.org/presentationml/2006/ole">
            <mc:AlternateContent xmlns:mc="http://schemas.openxmlformats.org/markup-compatibility/2006">
              <mc:Choice xmlns:v="urn:schemas-microsoft-com:vml" Requires="v">
                <p:oleObj spid="_x0000_s174125" name="Equation" r:id="rId5" imgW="1460160" imgH="482400" progId="Equation.3">
                  <p:embed/>
                </p:oleObj>
              </mc:Choice>
              <mc:Fallback>
                <p:oleObj name="Equation" r:id="rId5" imgW="1460160" imgH="4824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657600"/>
                        <a:ext cx="2819400"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6" name="Object 6"/>
          <p:cNvGraphicFramePr>
            <a:graphicFrameLocks noChangeAspect="1"/>
          </p:cNvGraphicFramePr>
          <p:nvPr/>
        </p:nvGraphicFramePr>
        <p:xfrm>
          <a:off x="4311650" y="3657600"/>
          <a:ext cx="1657350" cy="700088"/>
        </p:xfrm>
        <a:graphic>
          <a:graphicData uri="http://schemas.openxmlformats.org/presentationml/2006/ole">
            <mc:AlternateContent xmlns:mc="http://schemas.openxmlformats.org/markup-compatibility/2006">
              <mc:Choice xmlns:v="urn:schemas-microsoft-com:vml" Requires="v">
                <p:oleObj spid="_x0000_s174126" name="Equation" r:id="rId7" imgW="571320" imgH="241200" progId="Equation.3">
                  <p:embed/>
                </p:oleObj>
              </mc:Choice>
              <mc:Fallback>
                <p:oleObj name="Equation" r:id="rId7" imgW="571320" imgH="241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1650" y="3657600"/>
                        <a:ext cx="1657350"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7" name="Object 7"/>
          <p:cNvGraphicFramePr>
            <a:graphicFrameLocks noChangeAspect="1"/>
          </p:cNvGraphicFramePr>
          <p:nvPr/>
        </p:nvGraphicFramePr>
        <p:xfrm>
          <a:off x="3843338" y="4953000"/>
          <a:ext cx="3478212" cy="930275"/>
        </p:xfrm>
        <a:graphic>
          <a:graphicData uri="http://schemas.openxmlformats.org/presentationml/2006/ole">
            <mc:AlternateContent xmlns:mc="http://schemas.openxmlformats.org/markup-compatibility/2006">
              <mc:Choice xmlns:v="urn:schemas-microsoft-com:vml" Requires="v">
                <p:oleObj spid="_x0000_s174127" name="Equation" r:id="rId9" imgW="1803240" imgH="482400" progId="Equation.3">
                  <p:embed/>
                </p:oleObj>
              </mc:Choice>
              <mc:Fallback>
                <p:oleObj name="Equation" r:id="rId9" imgW="1803240" imgH="4824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3338" y="4953000"/>
                        <a:ext cx="3478212"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8" name="Object 8"/>
          <p:cNvGraphicFramePr>
            <a:graphicFrameLocks noChangeAspect="1"/>
          </p:cNvGraphicFramePr>
          <p:nvPr/>
        </p:nvGraphicFramePr>
        <p:xfrm>
          <a:off x="609600" y="4876800"/>
          <a:ext cx="2963863" cy="979488"/>
        </p:xfrm>
        <a:graphic>
          <a:graphicData uri="http://schemas.openxmlformats.org/presentationml/2006/ole">
            <mc:AlternateContent xmlns:mc="http://schemas.openxmlformats.org/markup-compatibility/2006">
              <mc:Choice xmlns:v="urn:schemas-microsoft-com:vml" Requires="v">
                <p:oleObj spid="_x0000_s174128" name="Equation" r:id="rId11" imgW="1536480" imgH="507960" progId="Equation.3">
                  <p:embed/>
                </p:oleObj>
              </mc:Choice>
              <mc:Fallback>
                <p:oleObj name="Equation" r:id="rId11" imgW="1536480" imgH="50796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4876800"/>
                        <a:ext cx="2963863"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089" name="Comment 9"/>
          <p:cNvSpPr>
            <a:spLocks noChangeArrowheads="1"/>
          </p:cNvSpPr>
          <p:nvPr/>
        </p:nvSpPr>
        <p:spPr bwMode="auto">
          <a:xfrm>
            <a:off x="1143000" y="6248400"/>
            <a:ext cx="6019800" cy="346075"/>
          </a:xfrm>
          <a:prstGeom prst="rect">
            <a:avLst/>
          </a:prstGeom>
          <a:solidFill>
            <a:schemeClr val="hlink"/>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1600" b="1">
                <a:solidFill>
                  <a:srgbClr val="000000"/>
                </a:solidFill>
              </a:rPr>
              <a:t>Maximum possible similarity……independent of amplitude</a:t>
            </a:r>
            <a:endParaRPr lang="en-US" sz="1600">
              <a:solidFill>
                <a:srgbClr val="00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D2CA6407-110E-4250-AF2B-53F8DCEC15F8}" type="slidenum">
              <a:rPr lang="en-US"/>
              <a:pPr/>
              <a:t>77</a:t>
            </a:fld>
            <a:endParaRPr lang="en-US"/>
          </a:p>
        </p:txBody>
      </p:sp>
      <p:sp>
        <p:nvSpPr>
          <p:cNvPr id="175106" name="Rectangle 2"/>
          <p:cNvSpPr>
            <a:spLocks noGrp="1" noChangeArrowheads="1"/>
          </p:cNvSpPr>
          <p:nvPr>
            <p:ph type="title"/>
          </p:nvPr>
        </p:nvSpPr>
        <p:spPr>
          <a:xfrm>
            <a:off x="838200" y="228600"/>
            <a:ext cx="7772400" cy="990600"/>
          </a:xfrm>
        </p:spPr>
        <p:txBody>
          <a:bodyPr/>
          <a:lstStyle/>
          <a:p>
            <a:r>
              <a:rPr lang="en-US"/>
              <a:t>Example 2.6 (cont…)</a:t>
            </a:r>
          </a:p>
        </p:txBody>
      </p:sp>
      <p:sp>
        <p:nvSpPr>
          <p:cNvPr id="175107" name="Rectangle 3"/>
          <p:cNvSpPr>
            <a:spLocks noGrp="1" noChangeArrowheads="1"/>
          </p:cNvSpPr>
          <p:nvPr>
            <p:ph type="body" idx="1"/>
          </p:nvPr>
        </p:nvSpPr>
        <p:spPr>
          <a:xfrm>
            <a:off x="685800" y="1447800"/>
            <a:ext cx="7772400" cy="5029200"/>
          </a:xfrm>
        </p:spPr>
        <p:txBody>
          <a:bodyPr/>
          <a:lstStyle/>
          <a:p>
            <a:endParaRPr lang="en-US"/>
          </a:p>
        </p:txBody>
      </p:sp>
      <p:graphicFrame>
        <p:nvGraphicFramePr>
          <p:cNvPr id="175108" name="Object 4"/>
          <p:cNvGraphicFramePr>
            <a:graphicFrameLocks noChangeAspect="1"/>
          </p:cNvGraphicFramePr>
          <p:nvPr/>
        </p:nvGraphicFramePr>
        <p:xfrm>
          <a:off x="2514600" y="1600200"/>
          <a:ext cx="4038600" cy="1898650"/>
        </p:xfrm>
        <a:graphic>
          <a:graphicData uri="http://schemas.openxmlformats.org/presentationml/2006/ole">
            <mc:AlternateContent xmlns:mc="http://schemas.openxmlformats.org/markup-compatibility/2006">
              <mc:Choice xmlns:v="urn:schemas-microsoft-com:vml" Requires="v">
                <p:oleObj spid="_x0000_s175148" name="Bitmap Image" r:id="rId3" imgW="2895238" imgH="1362265" progId="PBrush">
                  <p:embed/>
                </p:oleObj>
              </mc:Choice>
              <mc:Fallback>
                <p:oleObj name="Bitmap Image" r:id="rId3" imgW="2895238" imgH="1362265"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00200"/>
                        <a:ext cx="403860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9" name="Object 5"/>
          <p:cNvGraphicFramePr>
            <a:graphicFrameLocks noChangeAspect="1"/>
          </p:cNvGraphicFramePr>
          <p:nvPr/>
        </p:nvGraphicFramePr>
        <p:xfrm>
          <a:off x="990600" y="3962400"/>
          <a:ext cx="2667000" cy="881063"/>
        </p:xfrm>
        <a:graphic>
          <a:graphicData uri="http://schemas.openxmlformats.org/presentationml/2006/ole">
            <mc:AlternateContent xmlns:mc="http://schemas.openxmlformats.org/markup-compatibility/2006">
              <mc:Choice xmlns:v="urn:schemas-microsoft-com:vml" Requires="v">
                <p:oleObj spid="_x0000_s175149" name="Equation" r:id="rId5" imgW="1460160" imgH="482400" progId="Equation.3">
                  <p:embed/>
                </p:oleObj>
              </mc:Choice>
              <mc:Fallback>
                <p:oleObj name="Equation" r:id="rId5" imgW="1460160" imgH="4824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962400"/>
                        <a:ext cx="2667000" cy="88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110" name="Object 6"/>
          <p:cNvGraphicFramePr>
            <a:graphicFrameLocks noChangeAspect="1"/>
          </p:cNvGraphicFramePr>
          <p:nvPr/>
        </p:nvGraphicFramePr>
        <p:xfrm>
          <a:off x="5486400" y="4114800"/>
          <a:ext cx="1308100" cy="609600"/>
        </p:xfrm>
        <a:graphic>
          <a:graphicData uri="http://schemas.openxmlformats.org/presentationml/2006/ole">
            <mc:AlternateContent xmlns:mc="http://schemas.openxmlformats.org/markup-compatibility/2006">
              <mc:Choice xmlns:v="urn:schemas-microsoft-com:vml" Requires="v">
                <p:oleObj spid="_x0000_s175150" name="Equation" r:id="rId7" imgW="469800" imgH="241200" progId="Equation.3">
                  <p:embed/>
                </p:oleObj>
              </mc:Choice>
              <mc:Fallback>
                <p:oleObj name="Equation" r:id="rId7" imgW="469800" imgH="241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114800"/>
                        <a:ext cx="13081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111" name="Object 7"/>
          <p:cNvGraphicFramePr>
            <a:graphicFrameLocks noChangeAspect="1"/>
          </p:cNvGraphicFramePr>
          <p:nvPr/>
        </p:nvGraphicFramePr>
        <p:xfrm>
          <a:off x="3733800" y="5105400"/>
          <a:ext cx="4551363" cy="1182688"/>
        </p:xfrm>
        <a:graphic>
          <a:graphicData uri="http://schemas.openxmlformats.org/presentationml/2006/ole">
            <mc:AlternateContent xmlns:mc="http://schemas.openxmlformats.org/markup-compatibility/2006">
              <mc:Choice xmlns:v="urn:schemas-microsoft-com:vml" Requires="v">
                <p:oleObj spid="_x0000_s175151" name="Equation" r:id="rId9" imgW="1854000" imgH="482400" progId="Equation.3">
                  <p:embed/>
                </p:oleObj>
              </mc:Choice>
              <mc:Fallback>
                <p:oleObj name="Equation" r:id="rId9" imgW="1854000" imgH="4824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5105400"/>
                        <a:ext cx="4551363" cy="118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112" name="Object 8"/>
          <p:cNvGraphicFramePr>
            <a:graphicFrameLocks noChangeAspect="1"/>
          </p:cNvGraphicFramePr>
          <p:nvPr/>
        </p:nvGraphicFramePr>
        <p:xfrm>
          <a:off x="762000" y="5257800"/>
          <a:ext cx="2963863" cy="979488"/>
        </p:xfrm>
        <a:graphic>
          <a:graphicData uri="http://schemas.openxmlformats.org/presentationml/2006/ole">
            <mc:AlternateContent xmlns:mc="http://schemas.openxmlformats.org/markup-compatibility/2006">
              <mc:Choice xmlns:v="urn:schemas-microsoft-com:vml" Requires="v">
                <p:oleObj spid="_x0000_s175152" name="Equation" r:id="rId11" imgW="1536480" imgH="507960" progId="Equation.3">
                  <p:embed/>
                </p:oleObj>
              </mc:Choice>
              <mc:Fallback>
                <p:oleObj name="Equation" r:id="rId11" imgW="1536480" imgH="50796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5257800"/>
                        <a:ext cx="2963863"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113" name="Text Box 9"/>
          <p:cNvSpPr txBox="1">
            <a:spLocks noChangeArrowheads="1"/>
          </p:cNvSpPr>
          <p:nvPr/>
        </p:nvSpPr>
        <p:spPr bwMode="auto">
          <a:xfrm>
            <a:off x="3733800" y="4191000"/>
            <a:ext cx="19812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Similarly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F61BCDDC-675B-4D2C-AED9-C69440FF8758}" type="slidenum">
              <a:rPr lang="en-US"/>
              <a:pPr/>
              <a:t>78</a:t>
            </a:fld>
            <a:endParaRPr lang="en-US"/>
          </a:p>
        </p:txBody>
      </p:sp>
      <p:sp>
        <p:nvSpPr>
          <p:cNvPr id="176130" name="Rectangle 2"/>
          <p:cNvSpPr>
            <a:spLocks noGrp="1" noChangeArrowheads="1"/>
          </p:cNvSpPr>
          <p:nvPr>
            <p:ph type="title"/>
          </p:nvPr>
        </p:nvSpPr>
        <p:spPr>
          <a:xfrm>
            <a:off x="457200" y="274638"/>
            <a:ext cx="7826375" cy="533400"/>
          </a:xfrm>
        </p:spPr>
        <p:txBody>
          <a:bodyPr/>
          <a:lstStyle/>
          <a:p>
            <a:r>
              <a:rPr lang="en-US"/>
              <a:t>Example 2.6(cont…)</a:t>
            </a:r>
          </a:p>
        </p:txBody>
      </p:sp>
      <p:sp>
        <p:nvSpPr>
          <p:cNvPr id="176131"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graphicFrame>
        <p:nvGraphicFramePr>
          <p:cNvPr id="176132" name="Object 4"/>
          <p:cNvGraphicFramePr>
            <a:graphicFrameLocks noChangeAspect="1"/>
          </p:cNvGraphicFramePr>
          <p:nvPr/>
        </p:nvGraphicFramePr>
        <p:xfrm>
          <a:off x="838200" y="1219200"/>
          <a:ext cx="4114800" cy="1557338"/>
        </p:xfrm>
        <a:graphic>
          <a:graphicData uri="http://schemas.openxmlformats.org/presentationml/2006/ole">
            <mc:AlternateContent xmlns:mc="http://schemas.openxmlformats.org/markup-compatibility/2006">
              <mc:Choice xmlns:v="urn:schemas-microsoft-com:vml" Requires="v">
                <p:oleObj spid="_x0000_s176188" name="Bitmap Image" r:id="rId3" imgW="2943636" imgH="1114581" progId="PBrush">
                  <p:embed/>
                </p:oleObj>
              </mc:Choice>
              <mc:Fallback>
                <p:oleObj name="Bitmap Image" r:id="rId3" imgW="2943636" imgH="1114581"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4114800" cy="15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3" name="Object 5"/>
          <p:cNvGraphicFramePr>
            <a:graphicFrameLocks noChangeAspect="1"/>
          </p:cNvGraphicFramePr>
          <p:nvPr/>
        </p:nvGraphicFramePr>
        <p:xfrm>
          <a:off x="762000" y="3733800"/>
          <a:ext cx="5638800" cy="1155700"/>
        </p:xfrm>
        <a:graphic>
          <a:graphicData uri="http://schemas.openxmlformats.org/presentationml/2006/ole">
            <mc:AlternateContent xmlns:mc="http://schemas.openxmlformats.org/markup-compatibility/2006">
              <mc:Choice xmlns:v="urn:schemas-microsoft-com:vml" Requires="v">
                <p:oleObj spid="_x0000_s176189" name="Equation" r:id="rId5" imgW="2476440" imgH="507960" progId="Equation.3">
                  <p:embed/>
                </p:oleObj>
              </mc:Choice>
              <mc:Fallback>
                <p:oleObj name="Equation" r:id="rId5" imgW="2476440" imgH="5079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733800"/>
                        <a:ext cx="56388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4" name="Object 6"/>
          <p:cNvGraphicFramePr>
            <a:graphicFrameLocks noChangeAspect="1"/>
          </p:cNvGraphicFramePr>
          <p:nvPr/>
        </p:nvGraphicFramePr>
        <p:xfrm>
          <a:off x="1371600" y="4876800"/>
          <a:ext cx="665163" cy="685800"/>
        </p:xfrm>
        <a:graphic>
          <a:graphicData uri="http://schemas.openxmlformats.org/presentationml/2006/ole">
            <mc:AlternateContent xmlns:mc="http://schemas.openxmlformats.org/markup-compatibility/2006">
              <mc:Choice xmlns:v="urn:schemas-microsoft-com:vml" Requires="v">
                <p:oleObj spid="_x0000_s176190" name="Equation" r:id="rId7" imgW="380880" imgH="393480" progId="Equation.3">
                  <p:embed/>
                </p:oleObj>
              </mc:Choice>
              <mc:Fallback>
                <p:oleObj name="Equation" r:id="rId7" imgW="380880" imgH="3934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876800"/>
                        <a:ext cx="6651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5" name="Object 7"/>
          <p:cNvGraphicFramePr>
            <a:graphicFrameLocks noChangeAspect="1"/>
          </p:cNvGraphicFramePr>
          <p:nvPr/>
        </p:nvGraphicFramePr>
        <p:xfrm>
          <a:off x="2590800" y="5029200"/>
          <a:ext cx="609600" cy="293688"/>
        </p:xfrm>
        <a:graphic>
          <a:graphicData uri="http://schemas.openxmlformats.org/presentationml/2006/ole">
            <mc:AlternateContent xmlns:mc="http://schemas.openxmlformats.org/markup-compatibility/2006">
              <mc:Choice xmlns:v="urn:schemas-microsoft-com:vml" Requires="v">
                <p:oleObj spid="_x0000_s176191" name="Equation" r:id="rId9" imgW="368280" imgH="177480" progId="Equation.3">
                  <p:embed/>
                </p:oleObj>
              </mc:Choice>
              <mc:Fallback>
                <p:oleObj name="Equation" r:id="rId9" imgW="368280" imgH="1774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029200"/>
                        <a:ext cx="609600" cy="293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6" name="Object 8"/>
          <p:cNvGraphicFramePr>
            <a:graphicFrameLocks noChangeAspect="1"/>
          </p:cNvGraphicFramePr>
          <p:nvPr/>
        </p:nvGraphicFramePr>
        <p:xfrm>
          <a:off x="685800" y="5562600"/>
          <a:ext cx="1949450" cy="552450"/>
        </p:xfrm>
        <a:graphic>
          <a:graphicData uri="http://schemas.openxmlformats.org/presentationml/2006/ole">
            <mc:AlternateContent xmlns:mc="http://schemas.openxmlformats.org/markup-compatibility/2006">
              <mc:Choice xmlns:v="urn:schemas-microsoft-com:vml" Requires="v">
                <p:oleObj spid="_x0000_s176192" name="Equation" r:id="rId11" imgW="850680" imgH="241200" progId="Equation.3">
                  <p:embed/>
                </p:oleObj>
              </mc:Choice>
              <mc:Fallback>
                <p:oleObj name="Equation" r:id="rId11" imgW="850680" imgH="2412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5562600"/>
                        <a:ext cx="194945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7" name="Object 9"/>
          <p:cNvGraphicFramePr>
            <a:graphicFrameLocks noChangeAspect="1"/>
          </p:cNvGraphicFramePr>
          <p:nvPr/>
        </p:nvGraphicFramePr>
        <p:xfrm>
          <a:off x="838200" y="2895600"/>
          <a:ext cx="2514600" cy="830263"/>
        </p:xfrm>
        <a:graphic>
          <a:graphicData uri="http://schemas.openxmlformats.org/presentationml/2006/ole">
            <mc:AlternateContent xmlns:mc="http://schemas.openxmlformats.org/markup-compatibility/2006">
              <mc:Choice xmlns:v="urn:schemas-microsoft-com:vml" Requires="v">
                <p:oleObj spid="_x0000_s176193" name="Equation" r:id="rId13" imgW="1460160" imgH="482400" progId="Equation.3">
                  <p:embed/>
                </p:oleObj>
              </mc:Choice>
              <mc:Fallback>
                <p:oleObj name="Equation" r:id="rId13" imgW="1460160" imgH="4824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2895600"/>
                        <a:ext cx="2514600"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8" name="Object 10"/>
          <p:cNvGraphicFramePr>
            <a:graphicFrameLocks noChangeAspect="1"/>
          </p:cNvGraphicFramePr>
          <p:nvPr/>
        </p:nvGraphicFramePr>
        <p:xfrm>
          <a:off x="3886200" y="4953000"/>
          <a:ext cx="4865688" cy="1182688"/>
        </p:xfrm>
        <a:graphic>
          <a:graphicData uri="http://schemas.openxmlformats.org/presentationml/2006/ole">
            <mc:AlternateContent xmlns:mc="http://schemas.openxmlformats.org/markup-compatibility/2006">
              <mc:Choice xmlns:v="urn:schemas-microsoft-com:vml" Requires="v">
                <p:oleObj spid="_x0000_s176194" name="Equation" r:id="rId15" imgW="1981080" imgH="482400" progId="Equation.3">
                  <p:embed/>
                </p:oleObj>
              </mc:Choice>
              <mc:Fallback>
                <p:oleObj name="Equation" r:id="rId15" imgW="1981080" imgH="48240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4953000"/>
                        <a:ext cx="4865688" cy="118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39" name="Text Box 11"/>
          <p:cNvSpPr txBox="1">
            <a:spLocks noChangeArrowheads="1"/>
          </p:cNvSpPr>
          <p:nvPr/>
        </p:nvSpPr>
        <p:spPr bwMode="auto">
          <a:xfrm>
            <a:off x="381000" y="4953000"/>
            <a:ext cx="9906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Here </a:t>
            </a:r>
          </a:p>
        </p:txBody>
      </p:sp>
      <p:sp>
        <p:nvSpPr>
          <p:cNvPr id="176140" name="Comment 12"/>
          <p:cNvSpPr>
            <a:spLocks noChangeArrowheads="1"/>
          </p:cNvSpPr>
          <p:nvPr/>
        </p:nvSpPr>
        <p:spPr bwMode="auto">
          <a:xfrm>
            <a:off x="1143000" y="6248400"/>
            <a:ext cx="6019800" cy="346075"/>
          </a:xfrm>
          <a:prstGeom prst="rect">
            <a:avLst/>
          </a:prstGeom>
          <a:solidFill>
            <a:schemeClr val="hlink"/>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1600" b="1">
                <a:solidFill>
                  <a:srgbClr val="000000"/>
                </a:solidFill>
              </a:rPr>
              <a:t>Reaching Maximum similarity</a:t>
            </a:r>
            <a:endParaRPr lang="en-US" sz="1600">
              <a:solidFill>
                <a:srgbClr val="00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7626DBD-9EBF-46CE-B3FA-090F00063EE3}" type="slidenum">
              <a:rPr lang="en-US"/>
              <a:pPr/>
              <a:t>79</a:t>
            </a:fld>
            <a:endParaRPr lang="en-US"/>
          </a:p>
        </p:txBody>
      </p:sp>
      <p:sp>
        <p:nvSpPr>
          <p:cNvPr id="177154" name="Rectangle 2"/>
          <p:cNvSpPr>
            <a:spLocks noGrp="1" noChangeArrowheads="1"/>
          </p:cNvSpPr>
          <p:nvPr>
            <p:ph type="title"/>
          </p:nvPr>
        </p:nvSpPr>
        <p:spPr>
          <a:xfrm>
            <a:off x="457200" y="274638"/>
            <a:ext cx="7988300" cy="381000"/>
          </a:xfrm>
        </p:spPr>
        <p:txBody>
          <a:bodyPr/>
          <a:lstStyle/>
          <a:p>
            <a:r>
              <a:rPr lang="en-US"/>
              <a:t>Orthogonal Signal Space</a:t>
            </a:r>
          </a:p>
        </p:txBody>
      </p:sp>
      <p:sp>
        <p:nvSpPr>
          <p:cNvPr id="177155" name="Line 3"/>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pic>
        <p:nvPicPr>
          <p:cNvPr id="177156" name="Picture 4"/>
          <p:cNvPicPr>
            <a:picLocks noGrp="1" noChangeAspect="1" noChangeArrowheads="1"/>
          </p:cNvPicPr>
          <p:nvPr>
            <p:ph type="body" idx="1"/>
          </p:nvPr>
        </p:nvPicPr>
        <p:blipFill>
          <a:blip r:embed="rId2" cstate="print"/>
          <a:srcRect/>
          <a:stretch>
            <a:fillRect/>
          </a:stretch>
        </p:blipFill>
        <p:spPr>
          <a:xfrm>
            <a:off x="895350" y="1600200"/>
            <a:ext cx="7351713" cy="4525963"/>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A7B12163-C923-4095-B07A-63B771C35029}" type="slidenum">
              <a:rPr lang="en-US"/>
              <a:pPr/>
              <a:t>8</a:t>
            </a:fld>
            <a:endParaRPr lang="en-US"/>
          </a:p>
        </p:txBody>
      </p:sp>
      <p:sp>
        <p:nvSpPr>
          <p:cNvPr id="142338" name="Rectangle 2"/>
          <p:cNvSpPr>
            <a:spLocks noGrp="1" noChangeArrowheads="1"/>
          </p:cNvSpPr>
          <p:nvPr>
            <p:ph type="title"/>
          </p:nvPr>
        </p:nvSpPr>
        <p:spPr/>
        <p:txBody>
          <a:bodyPr/>
          <a:lstStyle/>
          <a:p>
            <a:r>
              <a:rPr lang="en-US" sz="4000"/>
              <a:t>Communication systems</a:t>
            </a:r>
            <a:r>
              <a:rPr lang="en-US"/>
              <a:t>  </a:t>
            </a:r>
            <a:r>
              <a:rPr lang="en-US" sz="2800"/>
              <a:t>(Cont..)</a:t>
            </a:r>
          </a:p>
        </p:txBody>
      </p:sp>
      <p:sp>
        <p:nvSpPr>
          <p:cNvPr id="142339" name="Rectangle 3"/>
          <p:cNvSpPr>
            <a:spLocks noGrp="1" noChangeArrowheads="1"/>
          </p:cNvSpPr>
          <p:nvPr>
            <p:ph type="body" idx="1"/>
          </p:nvPr>
        </p:nvSpPr>
        <p:spPr>
          <a:xfrm>
            <a:off x="381000" y="4267200"/>
            <a:ext cx="8229600" cy="1905000"/>
          </a:xfrm>
        </p:spPr>
        <p:txBody>
          <a:bodyPr/>
          <a:lstStyle/>
          <a:p>
            <a:r>
              <a:rPr lang="en-US" sz="1800" b="1">
                <a:solidFill>
                  <a:srgbClr val="3366FF"/>
                </a:solidFill>
              </a:rPr>
              <a:t>channel encoder</a:t>
            </a:r>
            <a:r>
              <a:rPr lang="en-US" sz="1800"/>
              <a:t>:  encodes the signal pulses in a format that is required by the channel</a:t>
            </a:r>
          </a:p>
          <a:p>
            <a:r>
              <a:rPr lang="en-US" sz="1800" b="1">
                <a:solidFill>
                  <a:srgbClr val="3366FF"/>
                </a:solidFill>
              </a:rPr>
              <a:t>protocol</a:t>
            </a:r>
            <a:r>
              <a:rPr lang="en-US" sz="1800"/>
              <a:t>:  controls start, end of transmission and error recovery by adding additional bits for error detection and/or correction</a:t>
            </a:r>
          </a:p>
          <a:p>
            <a:r>
              <a:rPr lang="en-US" sz="1800" b="1">
                <a:solidFill>
                  <a:srgbClr val="3366FF"/>
                </a:solidFill>
              </a:rPr>
              <a:t>noise</a:t>
            </a:r>
            <a:r>
              <a:rPr lang="en-US" sz="1800"/>
              <a:t>:  inside the channel the signal is disturbed by noise</a:t>
            </a:r>
          </a:p>
        </p:txBody>
      </p:sp>
      <p:sp>
        <p:nvSpPr>
          <p:cNvPr id="142340" name="Rectangle 4"/>
          <p:cNvSpPr>
            <a:spLocks noChangeArrowheads="1"/>
          </p:cNvSpPr>
          <p:nvPr/>
        </p:nvSpPr>
        <p:spPr bwMode="auto">
          <a:xfrm>
            <a:off x="1219200" y="3429000"/>
            <a:ext cx="6418263" cy="579438"/>
          </a:xfrm>
          <a:prstGeom prst="rect">
            <a:avLst/>
          </a:prstGeom>
          <a:noFill/>
          <a:ln w="9525">
            <a:noFill/>
            <a:miter lim="800000"/>
            <a:headEnd/>
            <a:tailEnd/>
          </a:ln>
          <a:effectLst/>
        </p:spPr>
        <p:txBody>
          <a:bodyPr wrap="none">
            <a:spAutoFit/>
          </a:bodyPr>
          <a:lstStyle/>
          <a:p>
            <a:pPr>
              <a:spcBef>
                <a:spcPct val="20000"/>
              </a:spcBef>
            </a:pPr>
            <a:r>
              <a:rPr lang="en-US" sz="3200" dirty="0"/>
              <a:t> </a:t>
            </a:r>
            <a:r>
              <a:rPr lang="en-US" dirty="0"/>
              <a:t>scheme of a (nearly) </a:t>
            </a:r>
            <a:r>
              <a:rPr lang="en-US" i="1" dirty="0"/>
              <a:t>complete </a:t>
            </a:r>
            <a:r>
              <a:rPr lang="en-US" dirty="0"/>
              <a:t>digital communication system</a:t>
            </a:r>
          </a:p>
        </p:txBody>
      </p:sp>
      <p:pic>
        <p:nvPicPr>
          <p:cNvPr id="142341" name="Picture 5"/>
          <p:cNvPicPr>
            <a:picLocks noChangeAspect="1" noChangeArrowheads="1"/>
          </p:cNvPicPr>
          <p:nvPr/>
        </p:nvPicPr>
        <p:blipFill>
          <a:blip r:embed="rId2" cstate="print"/>
          <a:srcRect/>
          <a:stretch>
            <a:fillRect/>
          </a:stretch>
        </p:blipFill>
        <p:spPr bwMode="auto">
          <a:xfrm>
            <a:off x="1066800" y="1371600"/>
            <a:ext cx="7239000" cy="2006600"/>
          </a:xfrm>
          <a:prstGeom prst="rect">
            <a:avLst/>
          </a:prstGeom>
          <a:noFill/>
          <a:ln w="9525">
            <a:noFill/>
            <a:miter lim="800000"/>
            <a:headEnd/>
            <a:tailEnd/>
          </a:ln>
        </p:spPr>
      </p:pic>
      <p:sp>
        <p:nvSpPr>
          <p:cNvPr id="142342" name="Line 6"/>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FA7DE57-648B-4BC4-B1C4-FA946A0C69C2}" type="slidenum">
              <a:rPr lang="en-US"/>
              <a:pPr/>
              <a:t>80</a:t>
            </a:fld>
            <a:endParaRPr lang="en-US"/>
          </a:p>
        </p:txBody>
      </p:sp>
      <p:sp>
        <p:nvSpPr>
          <p:cNvPr id="178178" name="Rectangle 2"/>
          <p:cNvSpPr>
            <a:spLocks noGrp="1" noChangeArrowheads="1"/>
          </p:cNvSpPr>
          <p:nvPr>
            <p:ph type="title"/>
          </p:nvPr>
        </p:nvSpPr>
        <p:spPr>
          <a:xfrm>
            <a:off x="457200" y="274638"/>
            <a:ext cx="8148638" cy="533400"/>
          </a:xfrm>
        </p:spPr>
        <p:txBody>
          <a:bodyPr/>
          <a:lstStyle/>
          <a:p>
            <a:r>
              <a:rPr lang="en-US"/>
              <a:t>Orthogonal Signal Space</a:t>
            </a:r>
          </a:p>
        </p:txBody>
      </p:sp>
      <p:graphicFrame>
        <p:nvGraphicFramePr>
          <p:cNvPr id="178179" name="Object 3"/>
          <p:cNvGraphicFramePr>
            <a:graphicFrameLocks noChangeAspect="1"/>
          </p:cNvGraphicFramePr>
          <p:nvPr/>
        </p:nvGraphicFramePr>
        <p:xfrm>
          <a:off x="1219200" y="1447800"/>
          <a:ext cx="6934200" cy="4583113"/>
        </p:xfrm>
        <a:graphic>
          <a:graphicData uri="http://schemas.openxmlformats.org/presentationml/2006/ole">
            <mc:AlternateContent xmlns:mc="http://schemas.openxmlformats.org/markup-compatibility/2006">
              <mc:Choice xmlns:v="urn:schemas-microsoft-com:vml" Requires="v">
                <p:oleObj spid="_x0000_s178187" name="Bitmap Image" r:id="rId3" imgW="4525007" imgH="2991268" progId="PBrush">
                  <p:embed/>
                </p:oleObj>
              </mc:Choice>
              <mc:Fallback>
                <p:oleObj name="Bitmap Image" r:id="rId3" imgW="4525007" imgH="2991268"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47800"/>
                        <a:ext cx="6934200" cy="458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180" name="Line 4"/>
          <p:cNvSpPr>
            <a:spLocks noChangeShapeType="1"/>
          </p:cNvSpPr>
          <p:nvPr/>
        </p:nvSpPr>
        <p:spPr bwMode="auto">
          <a:xfrm>
            <a:off x="457200" y="1143000"/>
            <a:ext cx="8229600" cy="0"/>
          </a:xfrm>
          <a:prstGeom prst="line">
            <a:avLst/>
          </a:prstGeom>
          <a:noFill/>
          <a:ln w="31750">
            <a:solidFill>
              <a:schemeClr val="tx1"/>
            </a:solidFill>
            <a:round/>
            <a:headEnd/>
            <a:tailEnd/>
          </a:ln>
          <a:effectLst/>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a:p>
            <a:pPr algn="ctr">
              <a:buNone/>
            </a:pPr>
            <a:endParaRPr lang="en-US" dirty="0"/>
          </a:p>
          <a:p>
            <a:pPr algn="ctr">
              <a:buNone/>
            </a:pPr>
            <a:r>
              <a:rPr lang="en-US" dirty="0"/>
              <a:t>End of Chapter 1 &amp; 2</a:t>
            </a:r>
          </a:p>
        </p:txBody>
      </p:sp>
      <p:sp>
        <p:nvSpPr>
          <p:cNvPr id="4" name="Slide Number Placeholder 3"/>
          <p:cNvSpPr>
            <a:spLocks noGrp="1"/>
          </p:cNvSpPr>
          <p:nvPr>
            <p:ph type="sldNum" sz="quarter" idx="12"/>
          </p:nvPr>
        </p:nvSpPr>
        <p:spPr/>
        <p:txBody>
          <a:bodyPr/>
          <a:lstStyle/>
          <a:p>
            <a:fld id="{B363B15E-942F-4259-ABC6-947E61D33FC5}" type="slidenum">
              <a:rPr lang="en-US" smtClean="0"/>
              <a:pPr/>
              <a:t>81</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82E82AC-F5FA-4424-A6F2-DD35683870FD}" type="slidenum">
              <a:rPr lang="en-US"/>
              <a:pPr/>
              <a:t>9</a:t>
            </a:fld>
            <a:endParaRPr lang="en-US"/>
          </a:p>
        </p:txBody>
      </p:sp>
      <p:sp>
        <p:nvSpPr>
          <p:cNvPr id="143362" name="Rectangle 2"/>
          <p:cNvSpPr>
            <a:spLocks noGrp="1" noChangeArrowheads="1"/>
          </p:cNvSpPr>
          <p:nvPr>
            <p:ph type="title"/>
          </p:nvPr>
        </p:nvSpPr>
        <p:spPr/>
        <p:txBody>
          <a:bodyPr/>
          <a:lstStyle/>
          <a:p>
            <a:r>
              <a:rPr lang="en-US" sz="4000"/>
              <a:t>Communication systems</a:t>
            </a:r>
            <a:r>
              <a:rPr lang="en-US"/>
              <a:t>  </a:t>
            </a:r>
            <a:r>
              <a:rPr lang="en-US" sz="2800"/>
              <a:t>(Cont..)</a:t>
            </a:r>
          </a:p>
        </p:txBody>
      </p:sp>
      <p:sp>
        <p:nvSpPr>
          <p:cNvPr id="143363" name="Rectangle 3"/>
          <p:cNvSpPr>
            <a:spLocks noGrp="1" noChangeArrowheads="1"/>
          </p:cNvSpPr>
          <p:nvPr>
            <p:ph type="body" idx="1"/>
          </p:nvPr>
        </p:nvSpPr>
        <p:spPr>
          <a:xfrm>
            <a:off x="381000" y="5105400"/>
            <a:ext cx="8229600" cy="1371600"/>
          </a:xfrm>
        </p:spPr>
        <p:txBody>
          <a:bodyPr/>
          <a:lstStyle/>
          <a:p>
            <a:pPr>
              <a:lnSpc>
                <a:spcPct val="80000"/>
              </a:lnSpc>
              <a:buFontTx/>
              <a:buNone/>
            </a:pPr>
            <a:endParaRPr lang="en-US" sz="1800"/>
          </a:p>
          <a:p>
            <a:pPr>
              <a:lnSpc>
                <a:spcPct val="80000"/>
              </a:lnSpc>
            </a:pPr>
            <a:r>
              <a:rPr lang="en-US" sz="1800"/>
              <a:t>the maximum length is restricted; amplifiers are required in certain distances!</a:t>
            </a:r>
          </a:p>
          <a:p>
            <a:pPr>
              <a:lnSpc>
                <a:spcPct val="80000"/>
              </a:lnSpc>
            </a:pPr>
            <a:r>
              <a:rPr lang="en-US" sz="1800" b="1">
                <a:solidFill>
                  <a:srgbClr val="3366FF"/>
                </a:solidFill>
              </a:rPr>
              <a:t>distortion</a:t>
            </a:r>
            <a:r>
              <a:rPr lang="en-US" sz="1800"/>
              <a:t>: the distortion depends on the frequency, different signal frequencies suffer different signal distortion.</a:t>
            </a:r>
          </a:p>
        </p:txBody>
      </p:sp>
      <p:sp>
        <p:nvSpPr>
          <p:cNvPr id="143364" name="Line 4"/>
          <p:cNvSpPr>
            <a:spLocks noChangeShapeType="1"/>
          </p:cNvSpPr>
          <p:nvPr/>
        </p:nvSpPr>
        <p:spPr bwMode="auto">
          <a:xfrm>
            <a:off x="457200" y="1219200"/>
            <a:ext cx="8229600" cy="0"/>
          </a:xfrm>
          <a:prstGeom prst="line">
            <a:avLst/>
          </a:prstGeom>
          <a:noFill/>
          <a:ln w="31750">
            <a:solidFill>
              <a:schemeClr val="tx1"/>
            </a:solidFill>
            <a:round/>
            <a:headEnd/>
            <a:tailEnd/>
          </a:ln>
          <a:effectLst/>
        </p:spPr>
        <p:txBody>
          <a:bodyPr/>
          <a:lstStyle/>
          <a:p>
            <a:endParaRPr lang="en-US"/>
          </a:p>
        </p:txBody>
      </p:sp>
      <p:sp>
        <p:nvSpPr>
          <p:cNvPr id="143365" name="Rectangle 5"/>
          <p:cNvSpPr>
            <a:spLocks noChangeArrowheads="1"/>
          </p:cNvSpPr>
          <p:nvPr/>
        </p:nvSpPr>
        <p:spPr bwMode="auto">
          <a:xfrm>
            <a:off x="838200" y="1524000"/>
            <a:ext cx="7620000" cy="1958975"/>
          </a:xfrm>
          <a:prstGeom prst="rect">
            <a:avLst/>
          </a:prstGeom>
          <a:noFill/>
          <a:ln w="9525">
            <a:noFill/>
            <a:miter lim="800000"/>
            <a:headEnd/>
            <a:tailEnd/>
          </a:ln>
          <a:effectLst/>
        </p:spPr>
        <p:txBody>
          <a:bodyPr>
            <a:spAutoFit/>
          </a:bodyPr>
          <a:lstStyle/>
          <a:p>
            <a:pPr>
              <a:lnSpc>
                <a:spcPct val="80000"/>
              </a:lnSpc>
              <a:spcBef>
                <a:spcPct val="50000"/>
              </a:spcBef>
            </a:pPr>
            <a:r>
              <a:rPr lang="en-US"/>
              <a:t>•   In a </a:t>
            </a:r>
            <a:r>
              <a:rPr lang="en-US" i="1"/>
              <a:t>realistic </a:t>
            </a:r>
            <a:r>
              <a:rPr lang="en-US"/>
              <a:t>channel a signal is disturbed by:</a:t>
            </a:r>
          </a:p>
          <a:p>
            <a:pPr>
              <a:lnSpc>
                <a:spcPct val="80000"/>
              </a:lnSpc>
              <a:spcBef>
                <a:spcPct val="50000"/>
              </a:spcBef>
              <a:buFontTx/>
              <a:buChar char="•"/>
            </a:pPr>
            <a:r>
              <a:rPr lang="en-US" b="1">
                <a:solidFill>
                  <a:srgbClr val="3366FF"/>
                </a:solidFill>
              </a:rPr>
              <a:t>noise</a:t>
            </a:r>
            <a:r>
              <a:rPr lang="en-US"/>
              <a:t>:  random and unpredictable modifications of the signal amplitude</a:t>
            </a:r>
          </a:p>
          <a:p>
            <a:pPr>
              <a:lnSpc>
                <a:spcPct val="80000"/>
              </a:lnSpc>
              <a:spcBef>
                <a:spcPct val="50000"/>
              </a:spcBef>
              <a:buFontTx/>
              <a:buChar char="•"/>
            </a:pPr>
            <a:r>
              <a:rPr lang="en-US"/>
              <a:t>thermal noise, caused by random movements of electrons in conductors</a:t>
            </a:r>
          </a:p>
          <a:p>
            <a:pPr>
              <a:lnSpc>
                <a:spcPct val="80000"/>
              </a:lnSpc>
              <a:spcBef>
                <a:spcPct val="50000"/>
              </a:spcBef>
              <a:buFontTx/>
              <a:buChar char="•"/>
            </a:pPr>
            <a:r>
              <a:rPr lang="en-US"/>
              <a:t>external noise, caused e.g. by interference with other channels</a:t>
            </a:r>
          </a:p>
          <a:p>
            <a:pPr>
              <a:lnSpc>
                <a:spcPct val="80000"/>
              </a:lnSpc>
              <a:spcBef>
                <a:spcPct val="50000"/>
              </a:spcBef>
              <a:buFontTx/>
              <a:buChar char="•"/>
            </a:pPr>
            <a:r>
              <a:rPr lang="en-US" b="1">
                <a:solidFill>
                  <a:srgbClr val="3366FF"/>
                </a:solidFill>
              </a:rPr>
              <a:t>attenuation</a:t>
            </a:r>
            <a:r>
              <a:rPr lang="en-US"/>
              <a:t>:  the amplitude of the signal decreased caused by the resistance of the channel</a:t>
            </a:r>
          </a:p>
        </p:txBody>
      </p:sp>
      <p:graphicFrame>
        <p:nvGraphicFramePr>
          <p:cNvPr id="143366" name="Object 6"/>
          <p:cNvGraphicFramePr>
            <a:graphicFrameLocks noChangeAspect="1"/>
          </p:cNvGraphicFramePr>
          <p:nvPr/>
        </p:nvGraphicFramePr>
        <p:xfrm>
          <a:off x="2286000" y="3733800"/>
          <a:ext cx="4267200" cy="1327150"/>
        </p:xfrm>
        <a:graphic>
          <a:graphicData uri="http://schemas.openxmlformats.org/presentationml/2006/ole">
            <mc:AlternateContent xmlns:mc="http://schemas.openxmlformats.org/markup-compatibility/2006">
              <mc:Choice xmlns:v="urn:schemas-microsoft-com:vml" Requires="v">
                <p:oleObj spid="_x0000_s143374" name="Bitmap Image" r:id="rId3" imgW="3400900" imgH="1057423" progId="PBrush">
                  <p:embed/>
                </p:oleObj>
              </mc:Choice>
              <mc:Fallback>
                <p:oleObj name="Bitmap Image" r:id="rId3" imgW="3400900" imgH="1057423"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733800"/>
                        <a:ext cx="4267200"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2162</TotalTime>
  <Words>3283</Words>
  <Application>Microsoft Office PowerPoint</Application>
  <PresentationFormat>On-screen Show (4:3)</PresentationFormat>
  <Paragraphs>544</Paragraphs>
  <Slides>81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81</vt:i4>
      </vt:variant>
    </vt:vector>
  </HeadingPairs>
  <TitlesOfParts>
    <vt:vector size="90" baseType="lpstr">
      <vt:lpstr>Arial</vt:lpstr>
      <vt:lpstr>Garamond</vt:lpstr>
      <vt:lpstr>Symbol</vt:lpstr>
      <vt:lpstr>Times New Roman</vt:lpstr>
      <vt:lpstr>Wingdings</vt:lpstr>
      <vt:lpstr>Default Design</vt:lpstr>
      <vt:lpstr>Bitmap Image</vt:lpstr>
      <vt:lpstr>Equation</vt:lpstr>
      <vt:lpstr>Equation.3</vt:lpstr>
      <vt:lpstr>PowerPoint Presentation</vt:lpstr>
      <vt:lpstr>PowerPoint Presentation</vt:lpstr>
      <vt:lpstr>Chapter 1     Overview</vt:lpstr>
      <vt:lpstr>Communication systems  (Cont..)</vt:lpstr>
      <vt:lpstr>Communication systems  (Cont..)</vt:lpstr>
      <vt:lpstr>Communication systems  (Cont..)</vt:lpstr>
      <vt:lpstr>Communication systems  (Cont..)</vt:lpstr>
      <vt:lpstr>Communication systems  (Cont..)</vt:lpstr>
      <vt:lpstr>Communication systems  (Cont..)</vt:lpstr>
      <vt:lpstr>  Analog      versus     Digital  Communication </vt:lpstr>
      <vt:lpstr>Analog versus Digital communication (Cont’d)</vt:lpstr>
      <vt:lpstr>Analog versus Digital communication (Cont’d)</vt:lpstr>
      <vt:lpstr>Analog versus Digital communication (Cont’d)</vt:lpstr>
      <vt:lpstr>Analog versus Digital communication (Cont’d)</vt:lpstr>
      <vt:lpstr>Analog versus Digital communication (Cont’d)</vt:lpstr>
      <vt:lpstr>Analog versus Digital communication (Cont’d)</vt:lpstr>
      <vt:lpstr>Analog versus Digital communication (Cont’d)</vt:lpstr>
      <vt:lpstr>signal-to-noise ratio (SNR) ,Channel Bandwidth (B),  and the Rate of Communication (C)</vt:lpstr>
      <vt:lpstr>Modulation  Modulation is a process that causes a shift in the range of frequencies  of a signal.</vt:lpstr>
      <vt:lpstr>Randomness, Redundancy, and Coding</vt:lpstr>
      <vt:lpstr>PowerPoint Presentation</vt:lpstr>
      <vt:lpstr>Chapter-2</vt:lpstr>
      <vt:lpstr>Signals and systems </vt:lpstr>
      <vt:lpstr>Size of Signals</vt:lpstr>
      <vt:lpstr>Size of Signals (cont…)</vt:lpstr>
      <vt:lpstr>Size of Signals (cont…)</vt:lpstr>
      <vt:lpstr>Example 2.1 Page: 17</vt:lpstr>
      <vt:lpstr>Example 2.1 Page: 17 (Cont.)</vt:lpstr>
      <vt:lpstr>Example 2.2 page-18 </vt:lpstr>
      <vt:lpstr>Example 2.2 (cont…)</vt:lpstr>
      <vt:lpstr>Example 2.2 (cont…)</vt:lpstr>
      <vt:lpstr>Example 2.2 (cont…)</vt:lpstr>
      <vt:lpstr>Example 2.2 (cont…)</vt:lpstr>
      <vt:lpstr>Classification of signals</vt:lpstr>
      <vt:lpstr>Classification of signals</vt:lpstr>
      <vt:lpstr>Classification of signals</vt:lpstr>
      <vt:lpstr>Classification of signals</vt:lpstr>
      <vt:lpstr>Classification of signals</vt:lpstr>
      <vt:lpstr>Classification of signals</vt:lpstr>
      <vt:lpstr>Classification of signals</vt:lpstr>
      <vt:lpstr>Classification of signals</vt:lpstr>
      <vt:lpstr>Classification of signals</vt:lpstr>
      <vt:lpstr>Classification of signals</vt:lpstr>
      <vt:lpstr>Classification of signals</vt:lpstr>
      <vt:lpstr>Classification of signals</vt:lpstr>
      <vt:lpstr>Classification of signals</vt:lpstr>
      <vt:lpstr>PowerPoint Presentation</vt:lpstr>
      <vt:lpstr>Signal operations  (cont'd) </vt:lpstr>
      <vt:lpstr>Signal operations  (cont'd) </vt:lpstr>
      <vt:lpstr>Signal operations  (cont'd)</vt:lpstr>
      <vt:lpstr>PowerPoint Presentation</vt:lpstr>
      <vt:lpstr>Unit Impulse Function </vt:lpstr>
      <vt:lpstr>Unit Impilse Function </vt:lpstr>
      <vt:lpstr>Unit Step Function </vt:lpstr>
      <vt:lpstr>Signals and Vectors</vt:lpstr>
      <vt:lpstr>Component of a Vector  </vt:lpstr>
      <vt:lpstr>Component of a Vector  (cont..)</vt:lpstr>
      <vt:lpstr>Component of a Vector  (cont..)</vt:lpstr>
      <vt:lpstr>Component of a Vector  (cont..)</vt:lpstr>
      <vt:lpstr>Component of a Signal</vt:lpstr>
      <vt:lpstr>Component of a Signal</vt:lpstr>
      <vt:lpstr>Component of a Signal</vt:lpstr>
      <vt:lpstr>Component of a Signal</vt:lpstr>
      <vt:lpstr>Component of a Signal</vt:lpstr>
      <vt:lpstr>Example 2.5          Component of a Signal (cont..)</vt:lpstr>
      <vt:lpstr>Example 2.5 (cont…)</vt:lpstr>
      <vt:lpstr>Orthogonality in complex signals</vt:lpstr>
      <vt:lpstr>Orthogonality in complex signals</vt:lpstr>
      <vt:lpstr>Orthogonality in complex signals</vt:lpstr>
      <vt:lpstr>Energy of the sum of orthogonal signals</vt:lpstr>
      <vt:lpstr>Correlation</vt:lpstr>
      <vt:lpstr>Correlation</vt:lpstr>
      <vt:lpstr>Correlation</vt:lpstr>
      <vt:lpstr>Correlation</vt:lpstr>
      <vt:lpstr>Example 2.6</vt:lpstr>
      <vt:lpstr>Example 2.6 (cont…)</vt:lpstr>
      <vt:lpstr>Example 2.6 (cont…)</vt:lpstr>
      <vt:lpstr>Example 2.6(cont…)</vt:lpstr>
      <vt:lpstr>Orthogonal Signal Space</vt:lpstr>
      <vt:lpstr>Orthogonal Signal Space</vt:lpstr>
      <vt:lpstr>PowerPoint Presentation</vt:lpstr>
    </vt:vector>
  </TitlesOfParts>
  <Company>cecos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Chapter-2</dc:title>
  <dc:creator>CECOS University</dc:creator>
  <cp:lastModifiedBy>Rimsha's</cp:lastModifiedBy>
  <cp:revision>166</cp:revision>
  <dcterms:created xsi:type="dcterms:W3CDTF">2003-10-19T21:01:56Z</dcterms:created>
  <dcterms:modified xsi:type="dcterms:W3CDTF">2020-08-12T06:35:20Z</dcterms:modified>
</cp:coreProperties>
</file>