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1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16779" y="5344667"/>
            <a:ext cx="4427220" cy="1513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06056" y="6371844"/>
            <a:ext cx="18288" cy="28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96911" y="6344411"/>
            <a:ext cx="9144" cy="27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223504" y="5678423"/>
            <a:ext cx="483107" cy="1176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807452" y="5640323"/>
            <a:ext cx="498348" cy="1217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461504" y="5868923"/>
            <a:ext cx="435864" cy="989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178040" y="5888735"/>
            <a:ext cx="338327" cy="969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813804" y="6248400"/>
            <a:ext cx="265175" cy="609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509004" y="6382511"/>
            <a:ext cx="263651" cy="475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207252" y="6409944"/>
            <a:ext cx="376427" cy="448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832347" y="6486144"/>
            <a:ext cx="310896" cy="3718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518403" y="6458711"/>
            <a:ext cx="301751" cy="3992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032247" y="6649211"/>
            <a:ext cx="365760" cy="2087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832603" y="6696456"/>
            <a:ext cx="141732" cy="1615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702040" y="5344667"/>
            <a:ext cx="441959" cy="15133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386328" y="6242303"/>
            <a:ext cx="2442210" cy="3451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189476" y="6425184"/>
            <a:ext cx="778001" cy="3451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16779" y="5344667"/>
            <a:ext cx="4427220" cy="1513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06056" y="6371844"/>
            <a:ext cx="18288" cy="28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96911" y="6344411"/>
            <a:ext cx="9144" cy="27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223504" y="5678423"/>
            <a:ext cx="483107" cy="1176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807452" y="5640323"/>
            <a:ext cx="498348" cy="1217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461504" y="5868923"/>
            <a:ext cx="435864" cy="989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178040" y="5888735"/>
            <a:ext cx="338327" cy="969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813804" y="6248400"/>
            <a:ext cx="265175" cy="609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509004" y="6382511"/>
            <a:ext cx="263651" cy="475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207252" y="6409944"/>
            <a:ext cx="376427" cy="448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832347" y="6486144"/>
            <a:ext cx="310896" cy="3718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518403" y="6458711"/>
            <a:ext cx="301751" cy="3992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032247" y="6649211"/>
            <a:ext cx="365760" cy="2087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832603" y="6696456"/>
            <a:ext cx="141732" cy="1615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702040" y="5344667"/>
            <a:ext cx="441959" cy="15133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386328" y="6242303"/>
            <a:ext cx="2442210" cy="3451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189476" y="6425184"/>
            <a:ext cx="778001" cy="3451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16779" y="5344667"/>
            <a:ext cx="4427220" cy="1513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06056" y="6371844"/>
            <a:ext cx="18288" cy="289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96911" y="6344411"/>
            <a:ext cx="9144" cy="27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223504" y="5678423"/>
            <a:ext cx="483107" cy="11765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807452" y="5640323"/>
            <a:ext cx="498348" cy="12176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461504" y="5868923"/>
            <a:ext cx="435864" cy="9890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178040" y="5888735"/>
            <a:ext cx="338327" cy="969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813804" y="6248400"/>
            <a:ext cx="265175" cy="6095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509004" y="6382511"/>
            <a:ext cx="263651" cy="4754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207252" y="6409944"/>
            <a:ext cx="376427" cy="4480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832347" y="6486144"/>
            <a:ext cx="310896" cy="3718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518403" y="6458711"/>
            <a:ext cx="301751" cy="3992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032247" y="6649211"/>
            <a:ext cx="365760" cy="2087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832603" y="6696456"/>
            <a:ext cx="141732" cy="1615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702040" y="5344667"/>
            <a:ext cx="441959" cy="15133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646" y="211962"/>
            <a:ext cx="758870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540" y="1632330"/>
            <a:ext cx="7741920" cy="343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70909" y="6280601"/>
            <a:ext cx="2202179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EAEAEA"/>
                </a:solidFill>
                <a:latin typeface="Verdana"/>
                <a:cs typeface="Verdana"/>
              </a:defRPr>
            </a:lvl1pPr>
          </a:lstStyle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12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20.png"/><Relationship Id="rId10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18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17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19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8.png"/><Relationship Id="rId7" Type="http://schemas.openxmlformats.org/officeDocument/2006/relationships/image" Target="../media/image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5.png"/><Relationship Id="rId10" Type="http://schemas.openxmlformats.org/officeDocument/2006/relationships/image" Target="../media/image63.png"/><Relationship Id="rId4" Type="http://schemas.openxmlformats.org/officeDocument/2006/relationships/image" Target="../media/image19.png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18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45.png"/><Relationship Id="rId10" Type="http://schemas.openxmlformats.org/officeDocument/2006/relationships/image" Target="../media/image68.png"/><Relationship Id="rId4" Type="http://schemas.openxmlformats.org/officeDocument/2006/relationships/image" Target="../media/image19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18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17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19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7.png"/><Relationship Id="rId3" Type="http://schemas.openxmlformats.org/officeDocument/2006/relationships/image" Target="../media/image4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328" y="6242303"/>
            <a:ext cx="2442210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9476" y="6425184"/>
            <a:ext cx="778001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1572" y="336804"/>
            <a:ext cx="3836670" cy="1229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4566" y="484454"/>
            <a:ext cx="3136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Capacitance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2336" y="1697723"/>
            <a:ext cx="564642" cy="5265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036" y="1530096"/>
            <a:ext cx="5206746" cy="790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5628" y="1530096"/>
            <a:ext cx="712470" cy="790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4435" y="1530096"/>
            <a:ext cx="2748534" cy="7901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036" y="1956816"/>
            <a:ext cx="8184642" cy="790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632330"/>
            <a:ext cx="79648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EDC75E"/>
              </a:buClr>
              <a:buSzPct val="69642"/>
              <a:buFont typeface="Wingdings"/>
              <a:buChar char=""/>
              <a:tabLst>
                <a:tab pos="355600" algn="l"/>
              </a:tabLst>
            </a:pP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The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normal component of </a:t>
            </a:r>
            <a:r>
              <a:rPr sz="2800" b="1" spc="-5" dirty="0">
                <a:solidFill>
                  <a:srgbClr val="EAEAEA"/>
                </a:solidFill>
                <a:latin typeface="Verdana"/>
                <a:cs typeface="Verdana"/>
              </a:rPr>
              <a:t>E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at </a:t>
            </a:r>
            <a:r>
              <a:rPr sz="2800" spc="-15" dirty="0">
                <a:solidFill>
                  <a:srgbClr val="EAEAEA"/>
                </a:solidFill>
                <a:latin typeface="Verdana"/>
                <a:cs typeface="Verdana"/>
              </a:rPr>
              <a:t>any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point 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on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the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surface of either conductor is</a:t>
            </a:r>
            <a:r>
              <a:rPr sz="2800" spc="180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given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036" y="2383535"/>
            <a:ext cx="899921" cy="7901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8839" y="2485770"/>
            <a:ext cx="454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EAEAEA"/>
                </a:solidFill>
                <a:latin typeface="Verdana"/>
                <a:cs typeface="Verdana"/>
              </a:rPr>
              <a:t>by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91540" y="315235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717" y="0"/>
                </a:lnTo>
              </a:path>
            </a:pathLst>
          </a:custGeom>
          <a:ln w="16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42111" y="3541480"/>
            <a:ext cx="353314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170" dirty="0">
                <a:latin typeface="Symbol"/>
                <a:cs typeface="Symbol"/>
              </a:rPr>
              <a:t></a:t>
            </a:r>
            <a:r>
              <a:rPr sz="3150" spc="-170" dirty="0">
                <a:latin typeface="Times New Roman"/>
                <a:cs typeface="Times New Roman"/>
              </a:rPr>
              <a:t>at </a:t>
            </a:r>
            <a:r>
              <a:rPr sz="3150" spc="15" dirty="0">
                <a:latin typeface="Times New Roman"/>
                <a:cs typeface="Times New Roman"/>
              </a:rPr>
              <a:t>conductor</a:t>
            </a:r>
            <a:r>
              <a:rPr sz="3150" spc="-100" dirty="0">
                <a:latin typeface="Times New Roman"/>
                <a:cs typeface="Times New Roman"/>
              </a:rPr>
              <a:t> </a:t>
            </a:r>
            <a:r>
              <a:rPr sz="3150" spc="-25" dirty="0">
                <a:latin typeface="Times New Roman"/>
                <a:cs typeface="Times New Roman"/>
              </a:rPr>
              <a:t>surface</a:t>
            </a:r>
            <a:r>
              <a:rPr sz="4200" spc="-25" dirty="0">
                <a:latin typeface="Symbol"/>
                <a:cs typeface="Symbol"/>
              </a:rPr>
              <a:t></a:t>
            </a:r>
            <a:endParaRPr sz="42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7511" y="2705628"/>
            <a:ext cx="121094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85" dirty="0">
                <a:latin typeface="Symbol"/>
                <a:cs typeface="Symbol"/>
              </a:rPr>
              <a:t></a:t>
            </a:r>
            <a:r>
              <a:rPr sz="3150" spc="-85" dirty="0">
                <a:latin typeface="Times New Roman"/>
                <a:cs typeface="Times New Roman"/>
              </a:rPr>
              <a:t>4.106</a:t>
            </a:r>
            <a:r>
              <a:rPr sz="4200" spc="-85" dirty="0">
                <a:latin typeface="Symbol"/>
                <a:cs typeface="Symbol"/>
              </a:rPr>
              <a:t></a:t>
            </a:r>
            <a:endParaRPr sz="42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2727" y="2816946"/>
            <a:ext cx="161925" cy="51180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150" spc="25" dirty="0">
                <a:latin typeface="Times New Roman"/>
                <a:cs typeface="Times New Roman"/>
              </a:rPr>
              <a:t>ˆ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81741" y="3130125"/>
            <a:ext cx="205740" cy="538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350" i="1" spc="-55" dirty="0">
                <a:latin typeface="Symbol"/>
                <a:cs typeface="Symbol"/>
              </a:rPr>
              <a:t></a:t>
            </a:r>
            <a:endParaRPr sz="33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18876" y="2557298"/>
            <a:ext cx="250825" cy="538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350" i="1" spc="-70" dirty="0">
                <a:latin typeface="Symbol"/>
                <a:cs typeface="Symbol"/>
              </a:rPr>
              <a:t></a:t>
            </a:r>
            <a:endParaRPr sz="33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65483" y="2849226"/>
            <a:ext cx="118745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i="1" spc="10" dirty="0">
                <a:latin typeface="Times New Roman"/>
                <a:cs typeface="Times New Roman"/>
              </a:rPr>
              <a:t>s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04751" y="3105793"/>
            <a:ext cx="145415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i="1" spc="15" dirty="0">
                <a:latin typeface="Times New Roman"/>
                <a:cs typeface="Times New Roman"/>
              </a:rPr>
              <a:t>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51596" y="2835499"/>
            <a:ext cx="1855470" cy="51180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521970" algn="l"/>
              </a:tabLst>
            </a:pPr>
            <a:r>
              <a:rPr sz="3150" i="1" spc="45" dirty="0">
                <a:latin typeface="Times New Roman"/>
                <a:cs typeface="Times New Roman"/>
              </a:rPr>
              <a:t>E	</a:t>
            </a:r>
            <a:r>
              <a:rPr sz="3150" spc="40" dirty="0">
                <a:latin typeface="Symbol"/>
                <a:cs typeface="Symbol"/>
              </a:rPr>
              <a:t></a:t>
            </a:r>
            <a:r>
              <a:rPr sz="3150" spc="-90" dirty="0">
                <a:latin typeface="Times New Roman"/>
                <a:cs typeface="Times New Roman"/>
              </a:rPr>
              <a:t> </a:t>
            </a:r>
            <a:r>
              <a:rPr sz="3150" i="1" spc="35" dirty="0">
                <a:latin typeface="Times New Roman"/>
                <a:cs typeface="Times New Roman"/>
              </a:rPr>
              <a:t>n</a:t>
            </a:r>
            <a:r>
              <a:rPr sz="3150" i="1" spc="-425" dirty="0">
                <a:latin typeface="Times New Roman"/>
                <a:cs typeface="Times New Roman"/>
              </a:rPr>
              <a:t> </a:t>
            </a:r>
            <a:r>
              <a:rPr sz="3150" spc="15" dirty="0">
                <a:latin typeface="Symbol"/>
                <a:cs typeface="Symbol"/>
              </a:rPr>
              <a:t></a:t>
            </a:r>
            <a:r>
              <a:rPr sz="3150" spc="-320" dirty="0">
                <a:latin typeface="Times New Roman"/>
                <a:cs typeface="Times New Roman"/>
              </a:rPr>
              <a:t> </a:t>
            </a:r>
            <a:r>
              <a:rPr sz="3150" i="1" spc="45" dirty="0">
                <a:latin typeface="Times New Roman"/>
                <a:cs typeface="Times New Roman"/>
              </a:rPr>
              <a:t>E</a:t>
            </a:r>
            <a:r>
              <a:rPr sz="3150" i="1" spc="55" dirty="0">
                <a:latin typeface="Times New Roman"/>
                <a:cs typeface="Times New Roman"/>
              </a:rPr>
              <a:t> </a:t>
            </a:r>
            <a:r>
              <a:rPr sz="3150" spc="40" dirty="0">
                <a:latin typeface="Symbol"/>
                <a:cs typeface="Symbol"/>
              </a:rPr>
              <a:t>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1277" y="2506308"/>
            <a:ext cx="193675" cy="51180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150" spc="30" dirty="0">
                <a:latin typeface="MT Extra"/>
                <a:cs typeface="MT Extra"/>
              </a:rPr>
              <a:t></a:t>
            </a:r>
            <a:endParaRPr sz="3150">
              <a:latin typeface="MT Extra"/>
              <a:cs typeface="MT Extr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34667" y="1408175"/>
            <a:ext cx="243839" cy="24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4761" y="1398269"/>
            <a:ext cx="6094730" cy="0"/>
          </a:xfrm>
          <a:custGeom>
            <a:avLst/>
            <a:gdLst/>
            <a:ahLst/>
            <a:cxnLst/>
            <a:rect l="l" t="t" r="r" b="b"/>
            <a:pathLst>
              <a:path w="6094730">
                <a:moveTo>
                  <a:pt x="0" y="0"/>
                </a:moveTo>
                <a:lnTo>
                  <a:pt x="6094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4761" y="1398269"/>
            <a:ext cx="0" cy="4061460"/>
          </a:xfrm>
          <a:custGeom>
            <a:avLst/>
            <a:gdLst/>
            <a:ahLst/>
            <a:cxnLst/>
            <a:rect l="l" t="t" r="r" b="b"/>
            <a:pathLst>
              <a:path h="4061460">
                <a:moveTo>
                  <a:pt x="0" y="0"/>
                </a:moveTo>
                <a:lnTo>
                  <a:pt x="0" y="40614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4761" y="5459729"/>
            <a:ext cx="6094730" cy="0"/>
          </a:xfrm>
          <a:custGeom>
            <a:avLst/>
            <a:gdLst/>
            <a:ahLst/>
            <a:cxnLst/>
            <a:rect l="l" t="t" r="r" b="b"/>
            <a:pathLst>
              <a:path w="6094730">
                <a:moveTo>
                  <a:pt x="0" y="0"/>
                </a:moveTo>
                <a:lnTo>
                  <a:pt x="6094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19238" y="1398269"/>
            <a:ext cx="0" cy="4061460"/>
          </a:xfrm>
          <a:custGeom>
            <a:avLst/>
            <a:gdLst/>
            <a:ahLst/>
            <a:cxnLst/>
            <a:rect l="l" t="t" r="r" b="b"/>
            <a:pathLst>
              <a:path h="4061460">
                <a:moveTo>
                  <a:pt x="0" y="40614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91539" y="4150950"/>
            <a:ext cx="5718175" cy="12598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75"/>
              </a:spcBef>
            </a:pPr>
            <a:r>
              <a:rPr sz="1800" spc="-15" dirty="0">
                <a:solidFill>
                  <a:srgbClr val="EAEAEA"/>
                </a:solidFill>
                <a:latin typeface="Symbol"/>
                <a:cs typeface="Symbol"/>
              </a:rPr>
              <a:t></a:t>
            </a:r>
            <a:r>
              <a:rPr sz="1800" spc="-22" baseline="-20833" dirty="0">
                <a:solidFill>
                  <a:srgbClr val="EAEAEA"/>
                </a:solidFill>
                <a:latin typeface="Californian FB"/>
                <a:cs typeface="Californian FB"/>
              </a:rPr>
              <a:t>s </a:t>
            </a:r>
            <a:r>
              <a:rPr sz="1800" dirty="0">
                <a:solidFill>
                  <a:srgbClr val="EAEAEA"/>
                </a:solidFill>
                <a:latin typeface="Californian FB"/>
                <a:cs typeface="Californian FB"/>
              </a:rPr>
              <a:t>– </a:t>
            </a:r>
            <a:r>
              <a:rPr sz="1800" spc="-5" dirty="0">
                <a:solidFill>
                  <a:srgbClr val="EAEAEA"/>
                </a:solidFill>
                <a:latin typeface="Californian FB"/>
                <a:cs typeface="Californian FB"/>
              </a:rPr>
              <a:t>surface charge density </a:t>
            </a:r>
            <a:r>
              <a:rPr sz="1800" dirty="0">
                <a:solidFill>
                  <a:srgbClr val="EAEAEA"/>
                </a:solidFill>
                <a:latin typeface="Californian FB"/>
                <a:cs typeface="Californian FB"/>
              </a:rPr>
              <a:t>at </a:t>
            </a:r>
            <a:r>
              <a:rPr sz="1800" spc="-5" dirty="0">
                <a:solidFill>
                  <a:srgbClr val="EAEAEA"/>
                </a:solidFill>
                <a:latin typeface="Californian FB"/>
                <a:cs typeface="Californian FB"/>
              </a:rPr>
              <a:t>that</a:t>
            </a:r>
            <a:r>
              <a:rPr sz="1800" spc="-90" dirty="0">
                <a:solidFill>
                  <a:srgbClr val="EAEAEA"/>
                </a:solidFill>
                <a:latin typeface="Californian FB"/>
                <a:cs typeface="Californian FB"/>
              </a:rPr>
              <a:t> </a:t>
            </a:r>
            <a:r>
              <a:rPr sz="1800" dirty="0">
                <a:solidFill>
                  <a:srgbClr val="EAEAEA"/>
                </a:solidFill>
                <a:latin typeface="Californian FB"/>
                <a:cs typeface="Californian FB"/>
              </a:rPr>
              <a:t>point</a:t>
            </a:r>
            <a:endParaRPr sz="1800">
              <a:latin typeface="Californian FB"/>
              <a:cs typeface="Californian FB"/>
            </a:endParaRPr>
          </a:p>
          <a:p>
            <a:pPr marL="38100">
              <a:lnSpc>
                <a:spcPct val="100000"/>
              </a:lnSpc>
              <a:spcBef>
                <a:spcPts val="1070"/>
              </a:spcBef>
            </a:pPr>
            <a:r>
              <a:rPr sz="1800" b="1" dirty="0">
                <a:solidFill>
                  <a:srgbClr val="EAEAEA"/>
                </a:solidFill>
                <a:latin typeface="Californian FB"/>
                <a:cs typeface="Californian FB"/>
              </a:rPr>
              <a:t>n </a:t>
            </a:r>
            <a:r>
              <a:rPr sz="1800" dirty="0">
                <a:solidFill>
                  <a:srgbClr val="EAEAEA"/>
                </a:solidFill>
                <a:latin typeface="Californian FB"/>
                <a:cs typeface="Californian FB"/>
              </a:rPr>
              <a:t>– </a:t>
            </a:r>
            <a:r>
              <a:rPr sz="1800" spc="-5" dirty="0">
                <a:solidFill>
                  <a:srgbClr val="EAEAEA"/>
                </a:solidFill>
                <a:latin typeface="Californian FB"/>
                <a:cs typeface="Californian FB"/>
              </a:rPr>
              <a:t>outward normal </a:t>
            </a:r>
            <a:r>
              <a:rPr sz="1800" dirty="0">
                <a:solidFill>
                  <a:srgbClr val="EAEAEA"/>
                </a:solidFill>
                <a:latin typeface="Californian FB"/>
                <a:cs typeface="Californian FB"/>
              </a:rPr>
              <a:t>unit </a:t>
            </a:r>
            <a:r>
              <a:rPr sz="1800" spc="-5" dirty="0">
                <a:solidFill>
                  <a:srgbClr val="EAEAEA"/>
                </a:solidFill>
                <a:latin typeface="Californian FB"/>
                <a:cs typeface="Californian FB"/>
              </a:rPr>
              <a:t>vector </a:t>
            </a:r>
            <a:r>
              <a:rPr sz="1800" dirty="0">
                <a:solidFill>
                  <a:srgbClr val="EAEAEA"/>
                </a:solidFill>
                <a:latin typeface="Californian FB"/>
                <a:cs typeface="Californian FB"/>
              </a:rPr>
              <a:t>at </a:t>
            </a:r>
            <a:r>
              <a:rPr sz="1800" spc="-5" dirty="0">
                <a:solidFill>
                  <a:srgbClr val="EAEAEA"/>
                </a:solidFill>
                <a:latin typeface="Californian FB"/>
                <a:cs typeface="Californian FB"/>
              </a:rPr>
              <a:t>the same</a:t>
            </a:r>
            <a:r>
              <a:rPr sz="1800" spc="-10" dirty="0">
                <a:solidFill>
                  <a:srgbClr val="EAEAEA"/>
                </a:solidFill>
                <a:latin typeface="Californian FB"/>
                <a:cs typeface="Californian FB"/>
              </a:rPr>
              <a:t> </a:t>
            </a:r>
            <a:r>
              <a:rPr sz="1800" spc="-5" dirty="0">
                <a:solidFill>
                  <a:srgbClr val="EAEAEA"/>
                </a:solidFill>
                <a:latin typeface="Californian FB"/>
                <a:cs typeface="Californian FB"/>
              </a:rPr>
              <a:t>location</a:t>
            </a:r>
            <a:endParaRPr sz="1800">
              <a:latin typeface="Californian FB"/>
              <a:cs typeface="Californian FB"/>
            </a:endParaRPr>
          </a:p>
          <a:p>
            <a:pPr marL="38100">
              <a:lnSpc>
                <a:spcPct val="100000"/>
              </a:lnSpc>
              <a:spcBef>
                <a:spcPts val="1090"/>
              </a:spcBef>
            </a:pPr>
            <a:r>
              <a:rPr sz="1800" dirty="0">
                <a:solidFill>
                  <a:srgbClr val="EAEAEA"/>
                </a:solidFill>
                <a:latin typeface="Symbol"/>
                <a:cs typeface="Symbol"/>
              </a:rPr>
              <a:t></a:t>
            </a:r>
            <a:r>
              <a:rPr sz="1800" dirty="0">
                <a:solidFill>
                  <a:srgbClr val="EAEAE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AEAEA"/>
                </a:solidFill>
                <a:latin typeface="Californian FB"/>
                <a:cs typeface="Californian FB"/>
              </a:rPr>
              <a:t>- permitivity </a:t>
            </a:r>
            <a:r>
              <a:rPr sz="1800" spc="-5" dirty="0">
                <a:solidFill>
                  <a:srgbClr val="EAEAEA"/>
                </a:solidFill>
                <a:latin typeface="Californian FB"/>
                <a:cs typeface="Californian FB"/>
              </a:rPr>
              <a:t>of dielectric medium separating </a:t>
            </a:r>
            <a:r>
              <a:rPr sz="1800" dirty="0">
                <a:solidFill>
                  <a:srgbClr val="EAEAEA"/>
                </a:solidFill>
                <a:latin typeface="Californian FB"/>
                <a:cs typeface="Californian FB"/>
              </a:rPr>
              <a:t>the</a:t>
            </a:r>
            <a:r>
              <a:rPr sz="1800" spc="-100" dirty="0">
                <a:solidFill>
                  <a:srgbClr val="EAEAEA"/>
                </a:solidFill>
                <a:latin typeface="Californian FB"/>
                <a:cs typeface="Californian FB"/>
              </a:rPr>
              <a:t> </a:t>
            </a:r>
            <a:r>
              <a:rPr sz="1800" dirty="0">
                <a:solidFill>
                  <a:srgbClr val="EAEAEA"/>
                </a:solidFill>
                <a:latin typeface="Californian FB"/>
                <a:cs typeface="Californian FB"/>
              </a:rPr>
              <a:t>conductor</a:t>
            </a:r>
            <a:endParaRPr sz="1800">
              <a:latin typeface="Californian FB"/>
              <a:cs typeface="Californian FB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328" y="6242303"/>
            <a:ext cx="2442210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9476" y="6425184"/>
            <a:ext cx="778001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1572" y="336804"/>
            <a:ext cx="3836670" cy="1229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4566" y="484454"/>
            <a:ext cx="3136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Capacitance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3859" y="1696211"/>
            <a:ext cx="561594" cy="523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59" y="1528572"/>
            <a:ext cx="7620761" cy="787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24216" y="1531619"/>
            <a:ext cx="662177" cy="787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0916" y="1767839"/>
            <a:ext cx="448830" cy="5402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036" y="1956816"/>
            <a:ext cx="4339590" cy="790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8471" y="1956816"/>
            <a:ext cx="631698" cy="7901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0015" y="1956816"/>
            <a:ext cx="1244346" cy="7901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3240" y="1629282"/>
            <a:ext cx="7867650" cy="88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5"/>
              </a:spcBef>
              <a:buClr>
                <a:srgbClr val="EDC75E"/>
              </a:buClr>
              <a:buSzPct val="69642"/>
              <a:buFont typeface="Wingdings"/>
              <a:buChar char=""/>
              <a:tabLst>
                <a:tab pos="368300" algn="l"/>
              </a:tabLst>
            </a:pP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The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charge Q is equal to the </a:t>
            </a:r>
            <a:r>
              <a:rPr sz="2800" spc="-15" dirty="0">
                <a:solidFill>
                  <a:srgbClr val="EAEAEA"/>
                </a:solidFill>
                <a:latin typeface="Verdana"/>
                <a:cs typeface="Verdana"/>
              </a:rPr>
              <a:t>integral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of</a:t>
            </a:r>
            <a:r>
              <a:rPr sz="2800" spc="135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EAEAEA"/>
                </a:solidFill>
                <a:latin typeface="Symbol"/>
                <a:cs typeface="Symbol"/>
              </a:rPr>
              <a:t></a:t>
            </a:r>
            <a:r>
              <a:rPr sz="2775" baseline="-21021" dirty="0">
                <a:solidFill>
                  <a:srgbClr val="EAEAEA"/>
                </a:solidFill>
                <a:latin typeface="Verdana"/>
                <a:cs typeface="Verdana"/>
              </a:rPr>
              <a:t>s</a:t>
            </a:r>
            <a:endParaRPr sz="2775" baseline="-21021">
              <a:latin typeface="Verdana"/>
              <a:cs typeface="Verdana"/>
            </a:endParaRPr>
          </a:p>
          <a:p>
            <a:pPr marL="368300">
              <a:lnSpc>
                <a:spcPct val="100000"/>
              </a:lnSpc>
              <a:spcBef>
                <a:spcPts val="25"/>
              </a:spcBef>
            </a:pPr>
            <a:r>
              <a:rPr sz="2800" spc="-15" dirty="0">
                <a:solidFill>
                  <a:srgbClr val="EAEAEA"/>
                </a:solidFill>
                <a:latin typeface="Verdana"/>
                <a:cs typeface="Verdana"/>
              </a:rPr>
              <a:t>over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surface S (Fig.</a:t>
            </a:r>
            <a:r>
              <a:rPr sz="2800" spc="114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4-23):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2336" y="4172699"/>
            <a:ext cx="564642" cy="526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036" y="4005071"/>
            <a:ext cx="7983474" cy="7901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036" y="4431791"/>
            <a:ext cx="7434833" cy="7901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4107256"/>
            <a:ext cx="776478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EDC75E"/>
              </a:buClr>
              <a:buSzPct val="69642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Where use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was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made of Eq.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(4.106). The 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voltage V is related to E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by Eq.</a:t>
            </a:r>
            <a:r>
              <a:rPr sz="2800" spc="114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(4.39):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62739" y="3564403"/>
            <a:ext cx="184785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5135" algn="l"/>
              </a:tabLst>
            </a:pPr>
            <a:r>
              <a:rPr sz="1800" i="1" spc="35" dirty="0">
                <a:latin typeface="Times New Roman"/>
                <a:cs typeface="Times New Roman"/>
              </a:rPr>
              <a:t>S	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7691" y="3130601"/>
            <a:ext cx="3310890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414145" algn="l"/>
                <a:tab pos="3117215" algn="l"/>
              </a:tabLst>
            </a:pPr>
            <a:r>
              <a:rPr sz="4650" spc="-315" dirty="0">
                <a:latin typeface="Symbol"/>
                <a:cs typeface="Symbol"/>
              </a:rPr>
              <a:t></a:t>
            </a:r>
            <a:r>
              <a:rPr sz="2700" i="1" spc="52" baseline="-18518" dirty="0">
                <a:latin typeface="Times New Roman"/>
                <a:cs typeface="Times New Roman"/>
              </a:rPr>
              <a:t>S</a:t>
            </a:r>
            <a:r>
              <a:rPr sz="2700" i="1" baseline="-18518" dirty="0">
                <a:latin typeface="Times New Roman"/>
                <a:cs typeface="Times New Roman"/>
              </a:rPr>
              <a:t>	</a:t>
            </a:r>
            <a:r>
              <a:rPr sz="4650" spc="45" dirty="0">
                <a:latin typeface="Symbol"/>
                <a:cs typeface="Symbol"/>
              </a:rPr>
              <a:t></a:t>
            </a:r>
            <a:r>
              <a:rPr sz="4650" dirty="0">
                <a:latin typeface="Times New Roman"/>
                <a:cs typeface="Times New Roman"/>
              </a:rPr>
              <a:t>	</a:t>
            </a:r>
            <a:r>
              <a:rPr sz="4650" spc="-310" dirty="0">
                <a:latin typeface="Symbol"/>
                <a:cs typeface="Symbol"/>
              </a:rPr>
              <a:t></a:t>
            </a:r>
            <a:endParaRPr sz="46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41829" y="3448108"/>
            <a:ext cx="11811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i="1" spc="25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1937" y="3185691"/>
            <a:ext cx="6305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i="1" spc="80" dirty="0">
                <a:latin typeface="Times New Roman"/>
                <a:cs typeface="Times New Roman"/>
              </a:rPr>
              <a:t>Q</a:t>
            </a:r>
            <a:r>
              <a:rPr sz="3100" i="1" spc="-180" dirty="0">
                <a:latin typeface="Times New Roman"/>
                <a:cs typeface="Times New Roman"/>
              </a:rPr>
              <a:t> </a:t>
            </a:r>
            <a:r>
              <a:rPr sz="3100" spc="60" dirty="0">
                <a:latin typeface="Symbol"/>
                <a:cs typeface="Symbol"/>
              </a:rPr>
              <a:t></a:t>
            </a:r>
            <a:endParaRPr sz="31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77472" y="3060213"/>
            <a:ext cx="5276215" cy="648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280160" algn="l"/>
                <a:tab pos="2983230" algn="l"/>
              </a:tabLst>
            </a:pPr>
            <a:r>
              <a:rPr sz="3250" i="1" spc="-25" dirty="0">
                <a:latin typeface="Symbol"/>
                <a:cs typeface="Symbol"/>
              </a:rPr>
              <a:t></a:t>
            </a:r>
            <a:r>
              <a:rPr sz="3250" i="1" spc="220" dirty="0">
                <a:latin typeface="Times New Roman"/>
                <a:cs typeface="Times New Roman"/>
              </a:rPr>
              <a:t> </a:t>
            </a:r>
            <a:r>
              <a:rPr sz="3100" i="1" spc="15" dirty="0">
                <a:latin typeface="Times New Roman"/>
                <a:cs typeface="Times New Roman"/>
              </a:rPr>
              <a:t>ds</a:t>
            </a:r>
            <a:r>
              <a:rPr sz="3100" i="1" spc="-35" dirty="0">
                <a:latin typeface="Times New Roman"/>
                <a:cs typeface="Times New Roman"/>
              </a:rPr>
              <a:t> </a:t>
            </a:r>
            <a:r>
              <a:rPr sz="3100" spc="60" dirty="0">
                <a:latin typeface="Symbol"/>
                <a:cs typeface="Symbol"/>
              </a:rPr>
              <a:t></a:t>
            </a:r>
            <a:r>
              <a:rPr sz="3100" spc="60" dirty="0">
                <a:latin typeface="Times New Roman"/>
                <a:cs typeface="Times New Roman"/>
              </a:rPr>
              <a:t>	</a:t>
            </a:r>
            <a:r>
              <a:rPr sz="3250" i="1" spc="-390" dirty="0">
                <a:latin typeface="Symbol"/>
                <a:cs typeface="Symbol"/>
              </a:rPr>
              <a:t></a:t>
            </a:r>
            <a:r>
              <a:rPr sz="3100" i="1" spc="-390" dirty="0">
                <a:latin typeface="Times New Roman"/>
                <a:cs typeface="Times New Roman"/>
              </a:rPr>
              <a:t>n</a:t>
            </a:r>
            <a:r>
              <a:rPr sz="4650" spc="-585" baseline="2688" dirty="0">
                <a:latin typeface="Times New Roman"/>
                <a:cs typeface="Times New Roman"/>
              </a:rPr>
              <a:t>ˆ </a:t>
            </a:r>
            <a:r>
              <a:rPr sz="3100" spc="25" dirty="0">
                <a:latin typeface="Symbol"/>
                <a:cs typeface="Symbol"/>
              </a:rPr>
              <a:t></a:t>
            </a:r>
            <a:r>
              <a:rPr sz="3100" spc="-270" dirty="0">
                <a:latin typeface="Times New Roman"/>
                <a:cs typeface="Times New Roman"/>
              </a:rPr>
              <a:t> </a:t>
            </a:r>
            <a:r>
              <a:rPr sz="3100" i="1" spc="-315" dirty="0">
                <a:latin typeface="Times New Roman"/>
                <a:cs typeface="Times New Roman"/>
              </a:rPr>
              <a:t>E</a:t>
            </a:r>
            <a:r>
              <a:rPr sz="4650" spc="-472" baseline="44802" dirty="0">
                <a:latin typeface="MT Extra"/>
                <a:cs typeface="MT Extra"/>
              </a:rPr>
              <a:t></a:t>
            </a:r>
            <a:r>
              <a:rPr sz="3100" i="1" spc="-315" dirty="0">
                <a:latin typeface="Times New Roman"/>
                <a:cs typeface="Times New Roman"/>
              </a:rPr>
              <a:t>ds</a:t>
            </a:r>
            <a:r>
              <a:rPr sz="3100" i="1" spc="-35" dirty="0">
                <a:latin typeface="Times New Roman"/>
                <a:cs typeface="Times New Roman"/>
              </a:rPr>
              <a:t> </a:t>
            </a:r>
            <a:r>
              <a:rPr sz="3100" spc="60" dirty="0">
                <a:latin typeface="Symbol"/>
                <a:cs typeface="Symbol"/>
              </a:rPr>
              <a:t></a:t>
            </a:r>
            <a:r>
              <a:rPr sz="3100" spc="60" dirty="0">
                <a:latin typeface="Times New Roman"/>
                <a:cs typeface="Times New Roman"/>
              </a:rPr>
              <a:t>	</a:t>
            </a:r>
            <a:r>
              <a:rPr sz="3250" i="1" spc="-450" dirty="0">
                <a:latin typeface="Symbol"/>
                <a:cs typeface="Symbol"/>
              </a:rPr>
              <a:t></a:t>
            </a:r>
            <a:r>
              <a:rPr sz="3100" i="1" spc="-450" dirty="0">
                <a:latin typeface="Times New Roman"/>
                <a:cs typeface="Times New Roman"/>
              </a:rPr>
              <a:t>E</a:t>
            </a:r>
            <a:r>
              <a:rPr sz="4650" spc="-675" baseline="44802" dirty="0">
                <a:latin typeface="MT Extra"/>
                <a:cs typeface="MT Extra"/>
              </a:rPr>
              <a:t></a:t>
            </a:r>
            <a:r>
              <a:rPr sz="4650" spc="-675" baseline="44802" dirty="0">
                <a:latin typeface="Times New Roman"/>
                <a:cs typeface="Times New Roman"/>
              </a:rPr>
              <a:t> </a:t>
            </a:r>
            <a:r>
              <a:rPr sz="3100" spc="25" dirty="0">
                <a:latin typeface="Symbol"/>
                <a:cs typeface="Symbol"/>
              </a:rPr>
              <a:t></a:t>
            </a:r>
            <a:r>
              <a:rPr sz="3100" spc="25" dirty="0">
                <a:latin typeface="Times New Roman"/>
                <a:cs typeface="Times New Roman"/>
              </a:rPr>
              <a:t> </a:t>
            </a:r>
            <a:r>
              <a:rPr sz="3100" i="1" spc="-350" dirty="0">
                <a:latin typeface="Times New Roman"/>
                <a:cs typeface="Times New Roman"/>
              </a:rPr>
              <a:t>ds</a:t>
            </a:r>
            <a:r>
              <a:rPr sz="4650" spc="-525" baseline="33154" dirty="0">
                <a:latin typeface="MT Extra"/>
                <a:cs typeface="MT Extra"/>
              </a:rPr>
              <a:t></a:t>
            </a:r>
            <a:r>
              <a:rPr sz="4650" spc="-555" baseline="33154" dirty="0">
                <a:latin typeface="Times New Roman"/>
                <a:cs typeface="Times New Roman"/>
              </a:rPr>
              <a:t> </a:t>
            </a:r>
            <a:r>
              <a:rPr sz="4050" spc="-85" dirty="0">
                <a:latin typeface="Symbol"/>
                <a:cs typeface="Symbol"/>
              </a:rPr>
              <a:t></a:t>
            </a:r>
            <a:r>
              <a:rPr sz="3100" spc="-85" dirty="0">
                <a:latin typeface="Times New Roman"/>
                <a:cs typeface="Times New Roman"/>
              </a:rPr>
              <a:t>4.107</a:t>
            </a:r>
            <a:r>
              <a:rPr sz="4050" spc="-85" dirty="0">
                <a:latin typeface="Symbol"/>
                <a:cs typeface="Symbol"/>
              </a:rPr>
              <a:t></a:t>
            </a:r>
            <a:endParaRPr sz="40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1572" y="336804"/>
            <a:ext cx="3836670" cy="1229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04566" y="484454"/>
            <a:ext cx="3136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CC"/>
                </a:solidFill>
                <a:latin typeface="Arial"/>
                <a:cs typeface="Arial"/>
              </a:rPr>
              <a:t>Capacitance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3510" y="1997933"/>
            <a:ext cx="1887855" cy="1039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50" spc="-655" dirty="0">
                <a:latin typeface="Symbol"/>
                <a:cs typeface="Symbol"/>
              </a:rPr>
              <a:t></a:t>
            </a:r>
            <a:r>
              <a:rPr sz="5000" spc="10" dirty="0">
                <a:latin typeface="Times New Roman"/>
                <a:cs typeface="Times New Roman"/>
              </a:rPr>
              <a:t>4</a:t>
            </a:r>
            <a:r>
              <a:rPr sz="5000" dirty="0">
                <a:latin typeface="Times New Roman"/>
                <a:cs typeface="Times New Roman"/>
              </a:rPr>
              <a:t>.</a:t>
            </a:r>
            <a:r>
              <a:rPr sz="5000" spc="10" dirty="0">
                <a:latin typeface="Times New Roman"/>
                <a:cs typeface="Times New Roman"/>
              </a:rPr>
              <a:t>10</a:t>
            </a:r>
            <a:r>
              <a:rPr sz="5000" spc="80" dirty="0">
                <a:latin typeface="Times New Roman"/>
                <a:cs typeface="Times New Roman"/>
              </a:rPr>
              <a:t>8</a:t>
            </a:r>
            <a:r>
              <a:rPr sz="6650" spc="-515" dirty="0">
                <a:latin typeface="Symbol"/>
                <a:cs typeface="Symbol"/>
              </a:rPr>
              <a:t></a:t>
            </a:r>
            <a:endParaRPr sz="66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1661" y="2185975"/>
            <a:ext cx="16319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30" dirty="0"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9831" y="2628482"/>
            <a:ext cx="45085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spc="195" dirty="0">
                <a:latin typeface="Times New Roman"/>
                <a:cs typeface="Times New Roman"/>
              </a:rPr>
              <a:t>12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3059" y="2113280"/>
            <a:ext cx="295910" cy="117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50" spc="55" dirty="0">
                <a:latin typeface="Symbol"/>
                <a:cs typeface="Symbol"/>
              </a:rPr>
              <a:t></a:t>
            </a:r>
            <a:endParaRPr sz="75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2110" y="1985401"/>
            <a:ext cx="24765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i="1" spc="-630" dirty="0">
                <a:latin typeface="Times New Roman"/>
                <a:cs typeface="Times New Roman"/>
              </a:rPr>
              <a:t>P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1324" y="2819016"/>
            <a:ext cx="394335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950" i="1" spc="-180" dirty="0">
                <a:latin typeface="Times New Roman"/>
                <a:cs typeface="Times New Roman"/>
              </a:rPr>
              <a:t>P</a:t>
            </a:r>
            <a:r>
              <a:rPr sz="3150" spc="-270" baseline="-19841" dirty="0">
                <a:latin typeface="Times New Roman"/>
                <a:cs typeface="Times New Roman"/>
              </a:rPr>
              <a:t>2</a:t>
            </a:r>
            <a:endParaRPr sz="3150" baseline="-19841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1119" y="2203512"/>
            <a:ext cx="1266825" cy="793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0" i="1" spc="105" dirty="0">
                <a:latin typeface="Times New Roman"/>
                <a:cs typeface="Times New Roman"/>
              </a:rPr>
              <a:t>E</a:t>
            </a:r>
            <a:r>
              <a:rPr sz="5000" i="1" spc="-535" dirty="0">
                <a:latin typeface="Times New Roman"/>
                <a:cs typeface="Times New Roman"/>
              </a:rPr>
              <a:t> </a:t>
            </a:r>
            <a:r>
              <a:rPr sz="5000" spc="40" dirty="0">
                <a:latin typeface="Symbol"/>
                <a:cs typeface="Symbol"/>
              </a:rPr>
              <a:t></a:t>
            </a:r>
            <a:r>
              <a:rPr sz="5000" spc="-695" dirty="0">
                <a:latin typeface="Times New Roman"/>
                <a:cs typeface="Times New Roman"/>
              </a:rPr>
              <a:t> </a:t>
            </a:r>
            <a:r>
              <a:rPr sz="5000" i="1" spc="30" dirty="0">
                <a:latin typeface="Times New Roman"/>
                <a:cs typeface="Times New Roman"/>
              </a:rPr>
              <a:t>dl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3309" y="2203512"/>
            <a:ext cx="2875915" cy="793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002789" algn="l"/>
              </a:tabLst>
            </a:pPr>
            <a:r>
              <a:rPr sz="5000" i="1" spc="105" dirty="0">
                <a:latin typeface="Times New Roman"/>
                <a:cs typeface="Times New Roman"/>
              </a:rPr>
              <a:t>V</a:t>
            </a:r>
            <a:r>
              <a:rPr sz="5000" i="1" spc="540" dirty="0">
                <a:latin typeface="Times New Roman"/>
                <a:cs typeface="Times New Roman"/>
              </a:rPr>
              <a:t> </a:t>
            </a:r>
            <a:r>
              <a:rPr sz="5000" spc="95" dirty="0">
                <a:latin typeface="Symbol"/>
                <a:cs typeface="Symbol"/>
              </a:rPr>
              <a:t></a:t>
            </a:r>
            <a:r>
              <a:rPr sz="5000" spc="-630" dirty="0">
                <a:latin typeface="Times New Roman"/>
                <a:cs typeface="Times New Roman"/>
              </a:rPr>
              <a:t> </a:t>
            </a:r>
            <a:r>
              <a:rPr sz="5000" i="1" spc="105" dirty="0">
                <a:latin typeface="Times New Roman"/>
                <a:cs typeface="Times New Roman"/>
              </a:rPr>
              <a:t>V	</a:t>
            </a:r>
            <a:r>
              <a:rPr sz="5000" spc="95" dirty="0">
                <a:latin typeface="Symbol"/>
                <a:cs typeface="Symbol"/>
              </a:rPr>
              <a:t></a:t>
            </a:r>
            <a:r>
              <a:rPr sz="5000" spc="-250" dirty="0">
                <a:latin typeface="Times New Roman"/>
                <a:cs typeface="Times New Roman"/>
              </a:rPr>
              <a:t> </a:t>
            </a:r>
            <a:r>
              <a:rPr sz="5000" spc="95" dirty="0">
                <a:latin typeface="Symbol"/>
                <a:cs typeface="Symbol"/>
              </a:rPr>
              <a:t></a:t>
            </a:r>
            <a:endParaRPr sz="50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5647" y="1663282"/>
            <a:ext cx="295275" cy="793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0" spc="70" dirty="0">
                <a:latin typeface="MT Extra"/>
                <a:cs typeface="MT Extra"/>
              </a:rPr>
              <a:t></a:t>
            </a:r>
            <a:endParaRPr sz="5000">
              <a:latin typeface="MT Extra"/>
              <a:cs typeface="MT Ext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1024" y="1683321"/>
            <a:ext cx="295275" cy="793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0" spc="70" dirty="0">
                <a:latin typeface="MT Extra"/>
                <a:cs typeface="MT Extra"/>
              </a:rPr>
              <a:t></a:t>
            </a:r>
            <a:endParaRPr sz="5000">
              <a:latin typeface="MT Extra"/>
              <a:cs typeface="MT Extr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2336" y="4038587"/>
            <a:ext cx="564642" cy="526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036" y="3872484"/>
            <a:ext cx="7689342" cy="790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036" y="4299203"/>
            <a:ext cx="6392418" cy="790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3974338"/>
            <a:ext cx="74707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EDC75E"/>
              </a:buClr>
              <a:buSzPct val="69642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Where </a:t>
            </a:r>
            <a:r>
              <a:rPr sz="2800" dirty="0">
                <a:solidFill>
                  <a:srgbClr val="EAEAEA"/>
                </a:solidFill>
                <a:latin typeface="Verdana"/>
                <a:cs typeface="Verdana"/>
              </a:rPr>
              <a:t>P1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and </a:t>
            </a:r>
            <a:r>
              <a:rPr sz="2800" dirty="0">
                <a:solidFill>
                  <a:srgbClr val="EAEAEA"/>
                </a:solidFill>
                <a:latin typeface="Verdana"/>
                <a:cs typeface="Verdana"/>
              </a:rPr>
              <a:t>P2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are </a:t>
            </a:r>
            <a:r>
              <a:rPr sz="2800" spc="-15" dirty="0">
                <a:solidFill>
                  <a:srgbClr val="EAEAEA"/>
                </a:solidFill>
                <a:latin typeface="Verdana"/>
                <a:cs typeface="Verdana"/>
              </a:rPr>
              <a:t>any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two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points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on  conductors 1 and 2,</a:t>
            </a:r>
            <a:r>
              <a:rPr sz="2800" spc="90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EAEAEA"/>
                </a:solidFill>
                <a:latin typeface="Verdana"/>
                <a:cs typeface="Verdana"/>
              </a:rPr>
              <a:t>respectively.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328" y="6242303"/>
            <a:ext cx="2442210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9476" y="6425184"/>
            <a:ext cx="778001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1572" y="336804"/>
            <a:ext cx="3836670" cy="1229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4566" y="484454"/>
            <a:ext cx="3136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Capacitance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2336" y="1697723"/>
            <a:ext cx="564642" cy="5265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036" y="1530096"/>
            <a:ext cx="8195309" cy="790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9036" y="1956816"/>
            <a:ext cx="3573017" cy="790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632330"/>
            <a:ext cx="79794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EDC75E"/>
              </a:buClr>
              <a:buSzPct val="69642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Substituting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Eqs.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(4.107) and (4.108) into 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Eq.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(4.105)</a:t>
            </a:r>
            <a:r>
              <a:rPr sz="2800" spc="15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gives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2336" y="4684763"/>
            <a:ext cx="564642" cy="5265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9036" y="4517135"/>
            <a:ext cx="1745742" cy="7901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4623" y="4517135"/>
            <a:ext cx="567689" cy="7901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7127" y="4517135"/>
            <a:ext cx="5531358" cy="7901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036" y="4943855"/>
            <a:ext cx="5444490" cy="790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4620005"/>
            <a:ext cx="67976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EDC75E"/>
              </a:buClr>
              <a:buSzPct val="69642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Where </a:t>
            </a:r>
            <a:r>
              <a:rPr sz="2800" i="1" spc="-5" dirty="0">
                <a:solidFill>
                  <a:srgbClr val="EAEAEA"/>
                </a:solidFill>
                <a:latin typeface="Verdana"/>
                <a:cs typeface="Verdana"/>
              </a:rPr>
              <a:t>l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is </a:t>
            </a:r>
            <a:r>
              <a:rPr sz="2800" spc="-10" dirty="0">
                <a:solidFill>
                  <a:srgbClr val="EAEAEA"/>
                </a:solidFill>
                <a:latin typeface="Verdana"/>
                <a:cs typeface="Verdana"/>
              </a:rPr>
              <a:t>the integration path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from  conductor 2 to conductor</a:t>
            </a:r>
            <a:r>
              <a:rPr sz="2800" spc="125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EAEAEA"/>
                </a:solidFill>
                <a:latin typeface="Verdana"/>
                <a:cs typeface="Verdana"/>
              </a:rPr>
              <a:t>1.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22247" y="3627529"/>
            <a:ext cx="1520825" cy="0"/>
          </a:xfrm>
          <a:custGeom>
            <a:avLst/>
            <a:gdLst/>
            <a:ahLst/>
            <a:cxnLst/>
            <a:rect l="l" t="t" r="r" b="b"/>
            <a:pathLst>
              <a:path w="1520825">
                <a:moveTo>
                  <a:pt x="0" y="0"/>
                </a:moveTo>
                <a:lnTo>
                  <a:pt x="1520278" y="0"/>
                </a:lnTo>
              </a:path>
            </a:pathLst>
          </a:custGeom>
          <a:ln w="17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37314" y="3163823"/>
            <a:ext cx="2218055" cy="693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70915" algn="l"/>
              </a:tabLst>
            </a:pPr>
            <a:r>
              <a:rPr sz="4350" spc="-315" dirty="0">
                <a:latin typeface="Symbol"/>
                <a:cs typeface="Symbol"/>
              </a:rPr>
              <a:t></a:t>
            </a:r>
            <a:r>
              <a:rPr sz="3300" i="1" spc="40" dirty="0">
                <a:latin typeface="Times New Roman"/>
                <a:cs typeface="Times New Roman"/>
              </a:rPr>
              <a:t>F</a:t>
            </a:r>
            <a:r>
              <a:rPr sz="3300" i="1" spc="-395" dirty="0">
                <a:latin typeface="Times New Roman"/>
                <a:cs typeface="Times New Roman"/>
              </a:rPr>
              <a:t> </a:t>
            </a:r>
            <a:r>
              <a:rPr sz="4350" spc="-345" dirty="0">
                <a:latin typeface="Symbol"/>
                <a:cs typeface="Symbol"/>
              </a:rPr>
              <a:t></a:t>
            </a:r>
            <a:r>
              <a:rPr sz="4350" dirty="0">
                <a:latin typeface="Times New Roman"/>
                <a:cs typeface="Times New Roman"/>
              </a:rPr>
              <a:t>	</a:t>
            </a:r>
            <a:r>
              <a:rPr sz="4350" spc="-415" dirty="0">
                <a:latin typeface="Symbol"/>
                <a:cs typeface="Symbol"/>
              </a:rPr>
              <a:t></a:t>
            </a:r>
            <a:r>
              <a:rPr sz="3300" spc="5" dirty="0">
                <a:latin typeface="Times New Roman"/>
                <a:cs typeface="Times New Roman"/>
              </a:rPr>
              <a:t>4</a:t>
            </a:r>
            <a:r>
              <a:rPr sz="3300" spc="-5" dirty="0">
                <a:latin typeface="Times New Roman"/>
                <a:cs typeface="Times New Roman"/>
              </a:rPr>
              <a:t>.</a:t>
            </a:r>
            <a:r>
              <a:rPr sz="3300" spc="5" dirty="0">
                <a:latin typeface="Times New Roman"/>
                <a:cs typeface="Times New Roman"/>
              </a:rPr>
              <a:t>10</a:t>
            </a:r>
            <a:r>
              <a:rPr sz="3300" spc="105" dirty="0">
                <a:latin typeface="Times New Roman"/>
                <a:cs typeface="Times New Roman"/>
              </a:rPr>
              <a:t>9</a:t>
            </a:r>
            <a:r>
              <a:rPr sz="4350" spc="-345" dirty="0">
                <a:latin typeface="Symbol"/>
                <a:cs typeface="Symbol"/>
              </a:rPr>
              <a:t></a:t>
            </a:r>
            <a:endParaRPr sz="4350">
              <a:latin typeface="Symbol"/>
              <a:cs typeface="Symbo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55400" y="3313062"/>
            <a:ext cx="150495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i="1" spc="30" dirty="0">
                <a:latin typeface="Times New Roman"/>
                <a:cs typeface="Times New Roman"/>
              </a:rPr>
              <a:t>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23546" y="2846967"/>
            <a:ext cx="201930" cy="785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950" spc="25" dirty="0">
                <a:latin typeface="Symbol"/>
                <a:cs typeface="Symbol"/>
              </a:rPr>
              <a:t></a:t>
            </a:r>
            <a:endParaRPr sz="49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2220" y="3456408"/>
            <a:ext cx="1457325" cy="785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7345" indent="-309880">
              <a:lnSpc>
                <a:spcPct val="100000"/>
              </a:lnSpc>
              <a:spcBef>
                <a:spcPts val="130"/>
              </a:spcBef>
              <a:buSzPct val="66666"/>
              <a:buChar char=""/>
              <a:tabLst>
                <a:tab pos="347980" algn="l"/>
              </a:tabLst>
            </a:pPr>
            <a:r>
              <a:rPr sz="7425" spc="-615" baseline="-13468" dirty="0">
                <a:latin typeface="Symbol"/>
                <a:cs typeface="Symbol"/>
              </a:rPr>
              <a:t></a:t>
            </a:r>
            <a:r>
              <a:rPr sz="2850" i="1" spc="22" baseline="-52631" dirty="0">
                <a:latin typeface="Times New Roman"/>
                <a:cs typeface="Times New Roman"/>
              </a:rPr>
              <a:t>l</a:t>
            </a:r>
            <a:r>
              <a:rPr sz="2850" i="1" spc="30" baseline="-52631" dirty="0">
                <a:latin typeface="Times New Roman"/>
                <a:cs typeface="Times New Roman"/>
              </a:rPr>
              <a:t> </a:t>
            </a:r>
            <a:r>
              <a:rPr sz="3300" i="1" spc="40" dirty="0">
                <a:latin typeface="Times New Roman"/>
                <a:cs typeface="Times New Roman"/>
              </a:rPr>
              <a:t>E</a:t>
            </a:r>
            <a:r>
              <a:rPr sz="3300" i="1" spc="-285" dirty="0">
                <a:latin typeface="Times New Roman"/>
                <a:cs typeface="Times New Roman"/>
              </a:rPr>
              <a:t> </a:t>
            </a:r>
            <a:r>
              <a:rPr sz="3300" spc="15" dirty="0">
                <a:latin typeface="Symbol"/>
                <a:cs typeface="Symbol"/>
              </a:rPr>
              <a:t></a:t>
            </a:r>
            <a:r>
              <a:rPr sz="3300" spc="-430" dirty="0">
                <a:latin typeface="Times New Roman"/>
                <a:cs typeface="Times New Roman"/>
              </a:rPr>
              <a:t> </a:t>
            </a:r>
            <a:r>
              <a:rPr sz="3300" i="1" spc="5" dirty="0">
                <a:latin typeface="Times New Roman"/>
                <a:cs typeface="Times New Roman"/>
              </a:rPr>
              <a:t>d</a:t>
            </a:r>
            <a:r>
              <a:rPr sz="3300" i="1" spc="15" dirty="0">
                <a:latin typeface="Times New Roman"/>
                <a:cs typeface="Times New Roman"/>
              </a:rPr>
              <a:t>l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71092" y="3298798"/>
            <a:ext cx="662940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i="1" spc="45" dirty="0">
                <a:latin typeface="Times New Roman"/>
                <a:cs typeface="Times New Roman"/>
              </a:rPr>
              <a:t>C</a:t>
            </a:r>
            <a:r>
              <a:rPr sz="3300" i="1" spc="5" dirty="0">
                <a:latin typeface="Times New Roman"/>
                <a:cs typeface="Times New Roman"/>
              </a:rPr>
              <a:t> </a:t>
            </a:r>
            <a:r>
              <a:rPr sz="3300" spc="35" dirty="0">
                <a:latin typeface="Symbol"/>
                <a:cs typeface="Symbol"/>
              </a:rPr>
              <a:t>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79907" y="3324811"/>
            <a:ext cx="845185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6590" algn="l"/>
              </a:tabLst>
            </a:pPr>
            <a:r>
              <a:rPr sz="3300" spc="25" dirty="0">
                <a:latin typeface="MT Extra"/>
                <a:cs typeface="MT Extra"/>
              </a:rPr>
              <a:t></a:t>
            </a:r>
            <a:r>
              <a:rPr sz="3300" spc="25" dirty="0">
                <a:latin typeface="Times New Roman"/>
                <a:cs typeface="Times New Roman"/>
              </a:rPr>
              <a:t>	</a:t>
            </a:r>
            <a:r>
              <a:rPr sz="4950" spc="37" baseline="1683" dirty="0">
                <a:latin typeface="MT Extra"/>
                <a:cs typeface="MT Extra"/>
              </a:rPr>
              <a:t></a:t>
            </a:r>
            <a:endParaRPr sz="4950" baseline="1683">
              <a:latin typeface="MT Extra"/>
              <a:cs typeface="MT Extr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4810" y="2656668"/>
            <a:ext cx="201295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spc="25" dirty="0">
                <a:latin typeface="MT Extra"/>
                <a:cs typeface="MT Extra"/>
              </a:rPr>
              <a:t></a:t>
            </a:r>
            <a:endParaRPr sz="3300">
              <a:latin typeface="MT Extra"/>
              <a:cs typeface="MT Extr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7615" y="2564439"/>
            <a:ext cx="201295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spc="25" dirty="0">
                <a:latin typeface="MT Extra"/>
                <a:cs typeface="MT Extra"/>
              </a:rPr>
              <a:t></a:t>
            </a:r>
            <a:endParaRPr sz="3300">
              <a:latin typeface="MT Extra"/>
              <a:cs typeface="MT Extr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43872" y="2883014"/>
            <a:ext cx="106235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i="1" spc="-25" dirty="0">
                <a:latin typeface="Symbol"/>
                <a:cs typeface="Symbol"/>
              </a:rPr>
              <a:t></a:t>
            </a:r>
            <a:r>
              <a:rPr sz="3300" i="1" spc="-25" dirty="0">
                <a:latin typeface="Times New Roman"/>
                <a:cs typeface="Times New Roman"/>
              </a:rPr>
              <a:t>E</a:t>
            </a:r>
            <a:r>
              <a:rPr sz="3300" i="1" spc="-320" dirty="0">
                <a:latin typeface="Times New Roman"/>
                <a:cs typeface="Times New Roman"/>
              </a:rPr>
              <a:t> </a:t>
            </a:r>
            <a:r>
              <a:rPr sz="3300" spc="15" dirty="0">
                <a:latin typeface="Symbol"/>
                <a:cs typeface="Symbol"/>
              </a:rPr>
              <a:t></a:t>
            </a:r>
            <a:r>
              <a:rPr sz="3300" spc="-440" dirty="0">
                <a:latin typeface="Times New Roman"/>
                <a:cs typeface="Times New Roman"/>
              </a:rPr>
              <a:t> </a:t>
            </a:r>
            <a:r>
              <a:rPr sz="3300" i="1" spc="-570" dirty="0">
                <a:latin typeface="Times New Roman"/>
                <a:cs typeface="Times New Roman"/>
              </a:rPr>
              <a:t>ds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328" y="6242303"/>
            <a:ext cx="2442210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9476" y="6425184"/>
            <a:ext cx="778001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1572" y="336804"/>
            <a:ext cx="3836670" cy="1229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4566" y="484454"/>
            <a:ext cx="3136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Capacitance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382524" y="1656588"/>
            <a:ext cx="642366" cy="5996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555" y="1466088"/>
            <a:ext cx="7581138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555" y="1905000"/>
            <a:ext cx="8071866" cy="899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555" y="2343911"/>
            <a:ext cx="7625333" cy="899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8555" y="2782823"/>
            <a:ext cx="4100322" cy="8999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5488" y="3058667"/>
            <a:ext cx="544829" cy="6164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0184" y="2782823"/>
            <a:ext cx="2067306" cy="8999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2524" y="3509771"/>
            <a:ext cx="642366" cy="599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555" y="3319271"/>
            <a:ext cx="2366010" cy="8999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70404" y="3319271"/>
            <a:ext cx="811530" cy="8999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027" y="3319271"/>
            <a:ext cx="4810506" cy="8999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555" y="3758184"/>
            <a:ext cx="7782306" cy="8999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555" y="4197096"/>
            <a:ext cx="7637526" cy="8999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555" y="4636008"/>
            <a:ext cx="7443978" cy="8999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8555" y="5074920"/>
            <a:ext cx="5811774" cy="8999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3240" y="1582038"/>
            <a:ext cx="7798434" cy="41236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68300" marR="17780" indent="-342900">
              <a:lnSpc>
                <a:spcPts val="3460"/>
              </a:lnSpc>
              <a:spcBef>
                <a:spcPts val="535"/>
              </a:spcBef>
              <a:buClr>
                <a:srgbClr val="EDC75E"/>
              </a:buClr>
              <a:buSzPct val="70312"/>
              <a:buFont typeface="Wingdings"/>
              <a:buChar char=""/>
              <a:tabLst>
                <a:tab pos="368300" algn="l"/>
              </a:tabLst>
            </a:pPr>
            <a:r>
              <a:rPr sz="3200" spc="-175" dirty="0">
                <a:solidFill>
                  <a:srgbClr val="EAEAEA"/>
                </a:solidFill>
                <a:latin typeface="Verdana"/>
                <a:cs typeface="Verdana"/>
              </a:rPr>
              <a:t>To </a:t>
            </a:r>
            <a:r>
              <a:rPr sz="3200" spc="-10" dirty="0">
                <a:solidFill>
                  <a:srgbClr val="EAEAEA"/>
                </a:solidFill>
                <a:latin typeface="Verdana"/>
                <a:cs typeface="Verdana"/>
              </a:rPr>
              <a:t>avoid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making sign errors when  applying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Eq.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(4.109),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it is important  to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remember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that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surface S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is the</a:t>
            </a:r>
            <a:endParaRPr sz="3200">
              <a:latin typeface="Verdana"/>
              <a:cs typeface="Verdana"/>
            </a:endParaRPr>
          </a:p>
          <a:p>
            <a:pPr marL="368300">
              <a:lnSpc>
                <a:spcPts val="3395"/>
              </a:lnSpc>
              <a:tabLst>
                <a:tab pos="4250055" algn="l"/>
              </a:tabLst>
            </a:pP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+Q surface</a:t>
            </a:r>
            <a:r>
              <a:rPr sz="3200" spc="10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and</a:t>
            </a:r>
            <a:r>
              <a:rPr sz="3200" spc="20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EAEAEA"/>
                </a:solidFill>
                <a:latin typeface="Verdana"/>
                <a:cs typeface="Verdana"/>
              </a:rPr>
              <a:t>P</a:t>
            </a:r>
            <a:r>
              <a:rPr sz="3150" spc="-15" baseline="-21164" dirty="0">
                <a:solidFill>
                  <a:srgbClr val="EAEAEA"/>
                </a:solidFill>
                <a:latin typeface="Verdana"/>
                <a:cs typeface="Verdana"/>
              </a:rPr>
              <a:t>1	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is on</a:t>
            </a:r>
            <a:r>
              <a:rPr sz="3200" spc="-50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3200" spc="-15" dirty="0">
                <a:solidFill>
                  <a:srgbClr val="EAEAEA"/>
                </a:solidFill>
                <a:latin typeface="Verdana"/>
                <a:cs typeface="Verdana"/>
              </a:rPr>
              <a:t>S.</a:t>
            </a:r>
            <a:endParaRPr sz="3200">
              <a:latin typeface="Verdana"/>
              <a:cs typeface="Verdana"/>
            </a:endParaRPr>
          </a:p>
          <a:p>
            <a:pPr marL="368300" marR="307340" indent="-342900">
              <a:lnSpc>
                <a:spcPct val="90000"/>
              </a:lnSpc>
              <a:spcBef>
                <a:spcPts val="770"/>
              </a:spcBef>
              <a:buClr>
                <a:srgbClr val="EDC75E"/>
              </a:buClr>
              <a:buSzPct val="70312"/>
              <a:buFont typeface="Wingdings"/>
              <a:buChar char=""/>
              <a:tabLst>
                <a:tab pos="368300" algn="l"/>
              </a:tabLst>
            </a:pP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Because </a:t>
            </a:r>
            <a:r>
              <a:rPr sz="3200" b="1" dirty="0">
                <a:solidFill>
                  <a:srgbClr val="EAEAEA"/>
                </a:solidFill>
                <a:latin typeface="Verdana"/>
                <a:cs typeface="Verdana"/>
              </a:rPr>
              <a:t>E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appears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on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both the  numerator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and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denominator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of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Eq. 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(4.109),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the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of C obtained for </a:t>
            </a:r>
            <a:r>
              <a:rPr sz="3200" spc="-15" dirty="0">
                <a:solidFill>
                  <a:srgbClr val="EAEAEA"/>
                </a:solidFill>
                <a:latin typeface="Verdana"/>
                <a:cs typeface="Verdana"/>
              </a:rPr>
              <a:t>any 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specific capacitor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configuration is  </a:t>
            </a:r>
            <a:r>
              <a:rPr sz="3200" spc="-10" dirty="0">
                <a:solidFill>
                  <a:srgbClr val="EAEAEA"/>
                </a:solidFill>
                <a:latin typeface="Verdana"/>
                <a:cs typeface="Verdana"/>
              </a:rPr>
              <a:t>always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independent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of</a:t>
            </a:r>
            <a:r>
              <a:rPr sz="3200" spc="40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E.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328" y="6242303"/>
            <a:ext cx="2442210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9476" y="6425184"/>
            <a:ext cx="778001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1572" y="336804"/>
            <a:ext cx="3836670" cy="1229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4566" y="484454"/>
            <a:ext cx="3136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Capacitance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382524" y="1705355"/>
            <a:ext cx="642366" cy="599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555" y="1514855"/>
            <a:ext cx="7267194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555" y="2002535"/>
            <a:ext cx="8224266" cy="899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555" y="2490216"/>
            <a:ext cx="8155685" cy="899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8555" y="2977895"/>
            <a:ext cx="7293102" cy="8999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555" y="3465576"/>
            <a:ext cx="2364486" cy="8999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1630807"/>
            <a:ext cx="792607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EDC75E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C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depends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only on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the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capacitor 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geometry (sizes,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shapes and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relative  positions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of the two conductors) and 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the permittivity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of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the insulating 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material.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328" y="6242303"/>
            <a:ext cx="2442210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9476" y="6425184"/>
            <a:ext cx="778001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1572" y="336804"/>
            <a:ext cx="3836670" cy="1229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4566" y="484454"/>
            <a:ext cx="3136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Capacitance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382524" y="1705355"/>
            <a:ext cx="642366" cy="599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555" y="1514855"/>
            <a:ext cx="6299454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555" y="2002535"/>
            <a:ext cx="8105394" cy="899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555" y="2487167"/>
            <a:ext cx="7506461" cy="899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10856" y="2491739"/>
            <a:ext cx="779526" cy="8999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6219" y="2487167"/>
            <a:ext cx="1006601" cy="8999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555" y="2977895"/>
            <a:ext cx="7594854" cy="8999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555" y="3465576"/>
            <a:ext cx="7556754" cy="8999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555" y="3953255"/>
            <a:ext cx="6779514" cy="8999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555" y="4440935"/>
            <a:ext cx="3173730" cy="8999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940" y="1630807"/>
            <a:ext cx="791972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EDC75E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If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the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material between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the 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conductors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is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not a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perfect dielectric  </a:t>
            </a:r>
            <a:r>
              <a:rPr sz="3200" spc="-40" dirty="0">
                <a:solidFill>
                  <a:srgbClr val="EAEAEA"/>
                </a:solidFill>
                <a:latin typeface="Verdana"/>
                <a:cs typeface="Verdana"/>
              </a:rPr>
              <a:t>(i.e.,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if it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has a small conductivity </a:t>
            </a:r>
            <a:r>
              <a:rPr sz="3200" spc="-5" dirty="0">
                <a:solidFill>
                  <a:srgbClr val="EAEAEA"/>
                </a:solidFill>
                <a:latin typeface="Symbol"/>
                <a:cs typeface="Symbol"/>
              </a:rPr>
              <a:t>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),  then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current can flow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through the 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material between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the conductors, 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and the material 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will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exhibit a  resistance</a:t>
            </a:r>
            <a:r>
              <a:rPr sz="3200" spc="-5" dirty="0">
                <a:solidFill>
                  <a:srgbClr val="EAEAEA"/>
                </a:solidFill>
                <a:latin typeface="Verdana"/>
                <a:cs typeface="Verdana"/>
              </a:rPr>
              <a:t> R.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328" y="6242303"/>
            <a:ext cx="2442210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9476" y="6425184"/>
            <a:ext cx="778001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1572" y="336804"/>
            <a:ext cx="3836670" cy="1229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4566" y="484454"/>
            <a:ext cx="3136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Capacitance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22148" y="1653527"/>
            <a:ext cx="486918" cy="453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040" y="1510283"/>
            <a:ext cx="7404354" cy="677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040" y="1839467"/>
            <a:ext cx="4508754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595069"/>
            <a:ext cx="727392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40"/>
              </a:lnSpc>
              <a:spcBef>
                <a:spcPts val="100"/>
              </a:spcBef>
              <a:buClr>
                <a:srgbClr val="EDC75E"/>
              </a:buClr>
              <a:buSzPct val="68750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The </a:t>
            </a:r>
            <a:r>
              <a:rPr sz="2400" spc="-10" dirty="0">
                <a:solidFill>
                  <a:srgbClr val="EAEAEA"/>
                </a:solidFill>
                <a:latin typeface="Verdana"/>
                <a:cs typeface="Verdana"/>
              </a:rPr>
              <a:t>general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expression </a:t>
            </a: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for R for a resistor</a:t>
            </a:r>
            <a:r>
              <a:rPr sz="2400" spc="140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of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740"/>
              </a:lnSpc>
            </a:pP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arbitrary </a:t>
            </a: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shape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is </a:t>
            </a:r>
            <a:r>
              <a:rPr sz="2400" spc="-10" dirty="0">
                <a:solidFill>
                  <a:srgbClr val="EAEAEA"/>
                </a:solidFill>
                <a:latin typeface="Verdana"/>
                <a:cs typeface="Verdana"/>
              </a:rPr>
              <a:t>given</a:t>
            </a:r>
            <a:r>
              <a:rPr sz="2400" spc="55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by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2148" y="3589007"/>
            <a:ext cx="486918" cy="4534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040" y="3445764"/>
            <a:ext cx="4691634" cy="6774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9576" y="3448811"/>
            <a:ext cx="587501" cy="6774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82184" y="3445764"/>
            <a:ext cx="1076706" cy="6774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55791" y="3448811"/>
            <a:ext cx="537210" cy="6774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89903" y="3445764"/>
            <a:ext cx="2503170" cy="6774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040" y="3777996"/>
            <a:ext cx="5570982" cy="6774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3531489"/>
            <a:ext cx="7746365" cy="7239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5600" marR="5080" indent="-342900">
              <a:lnSpc>
                <a:spcPts val="2620"/>
              </a:lnSpc>
              <a:spcBef>
                <a:spcPts val="405"/>
              </a:spcBef>
              <a:buClr>
                <a:srgbClr val="EDC75E"/>
              </a:buClr>
              <a:buSzPct val="68750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EAEAEA"/>
                </a:solidFill>
                <a:latin typeface="Verdana"/>
                <a:cs typeface="Verdana"/>
              </a:rPr>
              <a:t>For </a:t>
            </a: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a medium with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uniform </a:t>
            </a:r>
            <a:r>
              <a:rPr sz="2400" dirty="0">
                <a:solidFill>
                  <a:srgbClr val="EAEAEA"/>
                </a:solidFill>
                <a:latin typeface="Symbol"/>
                <a:cs typeface="Symbol"/>
              </a:rPr>
              <a:t></a:t>
            </a:r>
            <a:r>
              <a:rPr sz="2400" dirty="0">
                <a:solidFill>
                  <a:srgbClr val="EAEAE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and </a:t>
            </a:r>
            <a:r>
              <a:rPr sz="2400" dirty="0">
                <a:solidFill>
                  <a:srgbClr val="EAEAEA"/>
                </a:solidFill>
                <a:latin typeface="Symbol"/>
                <a:cs typeface="Symbol"/>
              </a:rPr>
              <a:t></a:t>
            </a: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,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the product  </a:t>
            </a: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of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Eqs. (4.109) </a:t>
            </a: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(4.110)</a:t>
            </a:r>
            <a:r>
              <a:rPr sz="2400" spc="55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gives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2148" y="5530596"/>
            <a:ext cx="486918" cy="453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040" y="5387340"/>
            <a:ext cx="7411974" cy="6774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040" y="5716523"/>
            <a:ext cx="3702558" cy="6774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40" y="5473090"/>
            <a:ext cx="727964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EDC75E"/>
              </a:buClr>
              <a:buSzPct val="68750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This </a:t>
            </a: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simple relation allows us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to </a:t>
            </a: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find R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if </a:t>
            </a: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C</a:t>
            </a:r>
            <a:r>
              <a:rPr sz="2400" spc="125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is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solidFill>
                  <a:srgbClr val="EAEAEA"/>
                </a:solidFill>
                <a:latin typeface="Verdana"/>
                <a:cs typeface="Verdana"/>
              </a:rPr>
              <a:t>known, or vice</a:t>
            </a:r>
            <a:r>
              <a:rPr sz="2400" spc="55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EAEAEA"/>
                </a:solidFill>
                <a:latin typeface="Verdana"/>
                <a:cs typeface="Verdana"/>
              </a:rPr>
              <a:t>versa.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9604" y="3026958"/>
            <a:ext cx="1108075" cy="0"/>
          </a:xfrm>
          <a:custGeom>
            <a:avLst/>
            <a:gdLst/>
            <a:ahLst/>
            <a:cxnLst/>
            <a:rect l="l" t="t" r="r" b="b"/>
            <a:pathLst>
              <a:path w="1108075">
                <a:moveTo>
                  <a:pt x="0" y="0"/>
                </a:moveTo>
                <a:lnTo>
                  <a:pt x="1107687" y="0"/>
                </a:lnTo>
              </a:path>
            </a:pathLst>
          </a:custGeom>
          <a:ln w="12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71352" y="2685787"/>
            <a:ext cx="14497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15645" algn="l"/>
              </a:tabLst>
            </a:pPr>
            <a:r>
              <a:rPr sz="3200" spc="-165" dirty="0">
                <a:latin typeface="Symbol"/>
                <a:cs typeface="Symbol"/>
              </a:rPr>
              <a:t></a:t>
            </a:r>
            <a:r>
              <a:rPr sz="2400" spc="-165" dirty="0">
                <a:latin typeface="Symbol"/>
                <a:cs typeface="Symbol"/>
              </a:rPr>
              <a:t></a:t>
            </a:r>
            <a:r>
              <a:rPr sz="3200" spc="-165" dirty="0">
                <a:latin typeface="Symbol"/>
                <a:cs typeface="Symbol"/>
              </a:rPr>
              <a:t></a:t>
            </a:r>
            <a:r>
              <a:rPr sz="3200" spc="-165" dirty="0">
                <a:latin typeface="Times New Roman"/>
                <a:cs typeface="Times New Roman"/>
              </a:rPr>
              <a:t>	</a:t>
            </a:r>
            <a:r>
              <a:rPr sz="3200" spc="-114" dirty="0">
                <a:latin typeface="Symbol"/>
                <a:cs typeface="Symbol"/>
              </a:rPr>
              <a:t></a:t>
            </a:r>
            <a:r>
              <a:rPr sz="2400" spc="-114" dirty="0">
                <a:latin typeface="Times New Roman"/>
                <a:cs typeface="Times New Roman"/>
              </a:rPr>
              <a:t>4.71</a:t>
            </a:r>
            <a:r>
              <a:rPr sz="3200" spc="-114" dirty="0">
                <a:latin typeface="Symbol"/>
                <a:cs typeface="Symbol"/>
              </a:rPr>
              <a:t>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312850" y="2455018"/>
            <a:ext cx="15367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20" dirty="0">
                <a:latin typeface="Symbol"/>
                <a:cs typeface="Symbol"/>
              </a:rPr>
              <a:t>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26738" y="3348856"/>
            <a:ext cx="11620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10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87347" y="2498364"/>
            <a:ext cx="1031875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22909" indent="-410845">
              <a:lnSpc>
                <a:spcPct val="100000"/>
              </a:lnSpc>
              <a:spcBef>
                <a:spcPts val="114"/>
              </a:spcBef>
              <a:buFont typeface="Symbol"/>
              <a:buChar char=""/>
              <a:tabLst>
                <a:tab pos="422909" algn="l"/>
                <a:tab pos="423545" algn="l"/>
              </a:tabLst>
            </a:pPr>
            <a:r>
              <a:rPr sz="2400" i="1" spc="30" dirty="0">
                <a:latin typeface="Times New Roman"/>
                <a:cs typeface="Times New Roman"/>
              </a:rPr>
              <a:t>E</a:t>
            </a:r>
            <a:r>
              <a:rPr sz="2400" i="1" spc="-26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Symbol"/>
                <a:cs typeface="Symbol"/>
              </a:rPr>
              <a:t></a:t>
            </a:r>
            <a:r>
              <a:rPr sz="2400" spc="-345" dirty="0">
                <a:latin typeface="Times New Roman"/>
                <a:cs typeface="Times New Roman"/>
              </a:rPr>
              <a:t> </a:t>
            </a:r>
            <a:r>
              <a:rPr sz="2400" i="1" spc="10" dirty="0">
                <a:latin typeface="Times New Roman"/>
                <a:cs typeface="Times New Roman"/>
              </a:rPr>
              <a:t>dl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57656" y="2784090"/>
            <a:ext cx="460375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i="1" spc="30" dirty="0">
                <a:latin typeface="Times New Roman"/>
                <a:cs typeface="Times New Roman"/>
              </a:rPr>
              <a:t>R</a:t>
            </a:r>
            <a:r>
              <a:rPr sz="2400" i="1" spc="-10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85630" y="2870181"/>
            <a:ext cx="153670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20" dirty="0">
                <a:latin typeface="MT Extra"/>
                <a:cs typeface="MT Extra"/>
              </a:rPr>
              <a:t></a:t>
            </a:r>
            <a:endParaRPr sz="2400">
              <a:latin typeface="MT Extra"/>
              <a:cs typeface="MT Extr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75417" y="2666266"/>
            <a:ext cx="325120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400" i="1" spc="5" dirty="0">
                <a:latin typeface="Times New Roman"/>
                <a:cs typeface="Times New Roman"/>
              </a:rPr>
              <a:t>l</a:t>
            </a:r>
            <a:r>
              <a:rPr sz="1400" i="1" spc="135" dirty="0">
                <a:latin typeface="Times New Roman"/>
                <a:cs typeface="Times New Roman"/>
              </a:rPr>
              <a:t> </a:t>
            </a:r>
            <a:r>
              <a:rPr sz="3600" spc="30" baseline="-25462" dirty="0">
                <a:latin typeface="MT Extra"/>
                <a:cs typeface="MT Extra"/>
              </a:rPr>
              <a:t></a:t>
            </a:r>
            <a:endParaRPr sz="3600" baseline="-25462">
              <a:latin typeface="MT Extra"/>
              <a:cs typeface="MT Extr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55089" y="2249251"/>
            <a:ext cx="622300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1330" algn="l"/>
              </a:tabLst>
            </a:pPr>
            <a:r>
              <a:rPr sz="2400" spc="20" dirty="0">
                <a:latin typeface="MT Extra"/>
                <a:cs typeface="MT Extra"/>
              </a:rPr>
              <a:t></a:t>
            </a:r>
            <a:r>
              <a:rPr sz="2400" spc="20" dirty="0">
                <a:latin typeface="Times New Roman"/>
                <a:cs typeface="Times New Roman"/>
              </a:rPr>
              <a:t>	</a:t>
            </a:r>
            <a:r>
              <a:rPr sz="3600" spc="30" baseline="2314" dirty="0">
                <a:latin typeface="MT Extra"/>
                <a:cs typeface="MT Extra"/>
              </a:rPr>
              <a:t></a:t>
            </a:r>
            <a:endParaRPr sz="3600" baseline="2314">
              <a:latin typeface="MT Extra"/>
              <a:cs typeface="MT Extr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05321" y="2898879"/>
            <a:ext cx="1039494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5400" spc="60" baseline="-13117" dirty="0">
                <a:latin typeface="Symbol"/>
                <a:cs typeface="Symbol"/>
              </a:rPr>
              <a:t></a:t>
            </a:r>
            <a:r>
              <a:rPr sz="2550" i="1" spc="40" dirty="0">
                <a:latin typeface="Symbol"/>
                <a:cs typeface="Symbol"/>
              </a:rPr>
              <a:t></a:t>
            </a:r>
            <a:r>
              <a:rPr sz="2400" i="1" spc="40" dirty="0">
                <a:latin typeface="Times New Roman"/>
                <a:cs typeface="Times New Roman"/>
              </a:rPr>
              <a:t>E</a:t>
            </a:r>
            <a:r>
              <a:rPr sz="2400" i="1" spc="-24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Symbol"/>
                <a:cs typeface="Symbol"/>
              </a:rPr>
              <a:t></a:t>
            </a:r>
            <a:r>
              <a:rPr sz="2400" spc="-335" dirty="0">
                <a:latin typeface="Times New Roman"/>
                <a:cs typeface="Times New Roman"/>
              </a:rPr>
              <a:t> </a:t>
            </a:r>
            <a:r>
              <a:rPr sz="2400" i="1" spc="10" dirty="0">
                <a:latin typeface="Times New Roman"/>
                <a:cs typeface="Times New Roman"/>
              </a:rPr>
              <a:t>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15396" y="4583409"/>
            <a:ext cx="110871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-385" dirty="0">
                <a:latin typeface="Symbol"/>
                <a:cs typeface="Symbol"/>
              </a:rPr>
              <a:t></a:t>
            </a:r>
            <a:r>
              <a:rPr sz="3000" spc="-5" dirty="0">
                <a:latin typeface="Times New Roman"/>
                <a:cs typeface="Times New Roman"/>
              </a:rPr>
              <a:t>4</a:t>
            </a:r>
            <a:r>
              <a:rPr sz="3000" spc="-10" dirty="0">
                <a:latin typeface="Times New Roman"/>
                <a:cs typeface="Times New Roman"/>
              </a:rPr>
              <a:t>.</a:t>
            </a:r>
            <a:r>
              <a:rPr sz="3000" spc="-5" dirty="0">
                <a:latin typeface="Times New Roman"/>
                <a:cs typeface="Times New Roman"/>
              </a:rPr>
              <a:t>11</a:t>
            </a:r>
            <a:r>
              <a:rPr sz="3000" spc="-145" dirty="0">
                <a:latin typeface="Times New Roman"/>
                <a:cs typeface="Times New Roman"/>
              </a:rPr>
              <a:t>1</a:t>
            </a:r>
            <a:r>
              <a:rPr sz="3950" spc="-315" dirty="0">
                <a:latin typeface="Symbol"/>
                <a:cs typeface="Symbol"/>
              </a:rPr>
              <a:t></a:t>
            </a:r>
            <a:endParaRPr sz="39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44067" y="4980934"/>
            <a:ext cx="259715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i="1" spc="-60" dirty="0">
                <a:latin typeface="Symbol"/>
                <a:cs typeface="Symbol"/>
              </a:rPr>
              <a:t>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26918" y="4683967"/>
            <a:ext cx="1180465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000" i="1" spc="-30" dirty="0">
                <a:latin typeface="Times New Roman"/>
                <a:cs typeface="Times New Roman"/>
              </a:rPr>
              <a:t>RC </a:t>
            </a:r>
            <a:r>
              <a:rPr sz="3000" spc="25" dirty="0">
                <a:latin typeface="Symbol"/>
                <a:cs typeface="Symbol"/>
              </a:rPr>
              <a:t></a:t>
            </a:r>
            <a:r>
              <a:rPr sz="3000" spc="340" dirty="0">
                <a:latin typeface="Times New Roman"/>
                <a:cs typeface="Times New Roman"/>
              </a:rPr>
              <a:t> </a:t>
            </a:r>
            <a:r>
              <a:rPr sz="4725" i="1" u="heavy" spc="-67" baseline="33509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endParaRPr sz="4725" baseline="33509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6748" y="336804"/>
            <a:ext cx="3306317" cy="1229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9741" y="484454"/>
            <a:ext cx="26054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Refere</a:t>
            </a:r>
            <a:r>
              <a:rPr sz="4400" spc="-15" dirty="0"/>
              <a:t>n</a:t>
            </a:r>
            <a:r>
              <a:rPr sz="4400" dirty="0"/>
              <a:t>ce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82524" y="1705355"/>
            <a:ext cx="642366" cy="599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555" y="1514855"/>
            <a:ext cx="2109978" cy="899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9151" y="1514855"/>
            <a:ext cx="1017270" cy="899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2260" y="1514855"/>
            <a:ext cx="1640586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8684" y="1514855"/>
            <a:ext cx="4559046" cy="899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555" y="2002535"/>
            <a:ext cx="5860542" cy="899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524" y="2778251"/>
            <a:ext cx="642366" cy="599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555" y="2587751"/>
            <a:ext cx="1919477" cy="8999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3872" y="2587751"/>
            <a:ext cx="3033522" cy="8999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3232" y="2587751"/>
            <a:ext cx="1066038" cy="8999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555" y="3075432"/>
            <a:ext cx="4213098" cy="8999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1630807"/>
            <a:ext cx="7562850" cy="207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EDC75E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spc="-35" dirty="0">
                <a:solidFill>
                  <a:srgbClr val="EAEAEA"/>
                </a:solidFill>
                <a:latin typeface="Verdana"/>
                <a:cs typeface="Verdana"/>
              </a:rPr>
              <a:t>Fawwaz </a:t>
            </a:r>
            <a:r>
              <a:rPr sz="3200" spc="-225" dirty="0">
                <a:solidFill>
                  <a:srgbClr val="EAEAEA"/>
                </a:solidFill>
                <a:latin typeface="Verdana"/>
                <a:cs typeface="Verdana"/>
              </a:rPr>
              <a:t>T. </a:t>
            </a:r>
            <a:r>
              <a:rPr sz="3200" spc="-55" dirty="0">
                <a:solidFill>
                  <a:srgbClr val="EAEAEA"/>
                </a:solidFill>
                <a:latin typeface="Verdana"/>
                <a:cs typeface="Verdana"/>
              </a:rPr>
              <a:t>Ulaby,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“Fundamentals of  Applied</a:t>
            </a:r>
            <a:r>
              <a:rPr sz="3200" spc="15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Electromagnetics”</a:t>
            </a:r>
            <a:endParaRPr sz="3200">
              <a:latin typeface="Verdana"/>
              <a:cs typeface="Verdana"/>
            </a:endParaRPr>
          </a:p>
          <a:p>
            <a:pPr marL="355600" marR="2922905" indent="-342900">
              <a:lnSpc>
                <a:spcPct val="100000"/>
              </a:lnSpc>
              <a:spcBef>
                <a:spcPts val="765"/>
              </a:spcBef>
              <a:buClr>
                <a:srgbClr val="EDC75E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Sadiku, “Elements</a:t>
            </a:r>
            <a:r>
              <a:rPr sz="3200" spc="-80" dirty="0">
                <a:solidFill>
                  <a:srgbClr val="EAEAEA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EAEAEA"/>
                </a:solidFill>
                <a:latin typeface="Verdana"/>
                <a:cs typeface="Verdana"/>
              </a:rPr>
              <a:t>of  Electromagnetics”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86328" y="6242303"/>
            <a:ext cx="2442210" cy="3451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9476" y="6425184"/>
            <a:ext cx="778001" cy="3451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105"/>
              </a:spcBef>
            </a:pPr>
            <a:r>
              <a:rPr dirty="0"/>
              <a:t>Prepared </a:t>
            </a:r>
            <a:r>
              <a:rPr spc="-5" dirty="0"/>
              <a:t>by: </a:t>
            </a:r>
            <a:r>
              <a:rPr spc="-10" dirty="0"/>
              <a:t>Syamsul</a:t>
            </a:r>
            <a:r>
              <a:rPr spc="-55" dirty="0"/>
              <a:t> </a:t>
            </a:r>
            <a:r>
              <a:rPr spc="-5" dirty="0"/>
              <a:t>Adlan  Mahrim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Californian FB</vt:lpstr>
      <vt:lpstr>MT Extra</vt:lpstr>
      <vt:lpstr>Symbol</vt:lpstr>
      <vt:lpstr>Times New Roman</vt:lpstr>
      <vt:lpstr>Verdana</vt:lpstr>
      <vt:lpstr>Wingdings</vt:lpstr>
      <vt:lpstr>Office Theme</vt:lpstr>
      <vt:lpstr>Capacitance</vt:lpstr>
      <vt:lpstr>Capacitance</vt:lpstr>
      <vt:lpstr>PowerPoint Presentation</vt:lpstr>
      <vt:lpstr>Capacitance</vt:lpstr>
      <vt:lpstr>Capacitance</vt:lpstr>
      <vt:lpstr>Capacitance</vt:lpstr>
      <vt:lpstr>Capacitance</vt:lpstr>
      <vt:lpstr>Capacitance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Electrostatic</dc:title>
  <dc:creator>syamsul</dc:creator>
  <cp:lastModifiedBy>Latif Jan</cp:lastModifiedBy>
  <cp:revision>2</cp:revision>
  <dcterms:created xsi:type="dcterms:W3CDTF">2020-05-13T05:11:55Z</dcterms:created>
  <dcterms:modified xsi:type="dcterms:W3CDTF">2020-05-13T05:39:14Z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2020-05-13T00:00:00Z</vt:filetime>
  </property>
</Properties>
</file>