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8" r:id="rId10"/>
    <p:sldId id="263" r:id="rId11"/>
    <p:sldId id="271" r:id="rId12"/>
    <p:sldId id="264" r:id="rId13"/>
    <p:sldId id="269" r:id="rId14"/>
    <p:sldId id="265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BACTERIOLOGY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HUMA IMTIAZ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Bacillus</a:t>
            </a:r>
            <a:r>
              <a:rPr lang="en-US" dirty="0" smtClean="0"/>
              <a:t> (plural: bacilli): Rod-shaped. Most bacilli appear as single rods but may see:</a:t>
            </a:r>
          </a:p>
          <a:p>
            <a:r>
              <a:rPr lang="en-US" b="1" dirty="0" smtClean="0"/>
              <a:t>Diplobacilli</a:t>
            </a:r>
            <a:r>
              <a:rPr lang="en-US" dirty="0" smtClean="0"/>
              <a:t>: A pair of attached bacilli.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Streptobacilli</a:t>
            </a:r>
            <a:r>
              <a:rPr lang="en-US" dirty="0" smtClean="0"/>
              <a:t>: Chainlike arrangement.</a:t>
            </a:r>
          </a:p>
          <a:p>
            <a:r>
              <a:rPr lang="en-US" dirty="0" smtClean="0"/>
              <a:t> </a:t>
            </a:r>
            <a:r>
              <a:rPr lang="en-US" b="1" u="sng" dirty="0" smtClean="0"/>
              <a:t>Coccobacillus</a:t>
            </a:r>
            <a:r>
              <a:rPr lang="en-US" dirty="0" smtClean="0"/>
              <a:t>: Intermediate shape between coccus and bacillus.  Oval rods.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90924_1918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382000" cy="6172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Spiral Bacteria</a:t>
            </a:r>
            <a:r>
              <a:rPr lang="en-US" dirty="0" smtClean="0"/>
              <a:t>: Have one or more twists:</a:t>
            </a:r>
          </a:p>
          <a:p>
            <a:r>
              <a:rPr lang="en-US" b="1" dirty="0" smtClean="0"/>
              <a:t>Vibrio</a:t>
            </a:r>
            <a:r>
              <a:rPr lang="en-US" dirty="0" smtClean="0"/>
              <a:t>: A comma shaped cell.  Look like curved rods.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Spirilla</a:t>
            </a:r>
            <a:r>
              <a:rPr lang="en-US" dirty="0" smtClean="0"/>
              <a:t>: Helical, corkscrew shaped bacteria </a:t>
            </a:r>
          </a:p>
          <a:p>
            <a:pPr lvl="2">
              <a:buNone/>
            </a:pPr>
            <a:r>
              <a:rPr lang="en-US" dirty="0" smtClean="0"/>
              <a:t> Use whip like </a:t>
            </a:r>
            <a:r>
              <a:rPr lang="en-US" b="1" dirty="0" smtClean="0"/>
              <a:t>external flagella</a:t>
            </a:r>
            <a:r>
              <a:rPr lang="en-US" dirty="0" smtClean="0"/>
              <a:t> to move.</a:t>
            </a:r>
          </a:p>
          <a:p>
            <a:pPr lvl="2"/>
            <a:r>
              <a:rPr lang="en-US" dirty="0" smtClean="0"/>
              <a:t> </a:t>
            </a:r>
            <a:r>
              <a:rPr lang="en-US" sz="3200" b="1" dirty="0" smtClean="0"/>
              <a:t>Spirochetes</a:t>
            </a:r>
            <a:r>
              <a:rPr lang="en-US" dirty="0" smtClean="0"/>
              <a:t>: Helical bacteria with </a:t>
            </a:r>
            <a:r>
              <a:rPr lang="en-US" b="1" u="sng" dirty="0" smtClean="0"/>
              <a:t>flexible</a:t>
            </a:r>
            <a:r>
              <a:rPr lang="en-US" dirty="0" smtClean="0"/>
              <a:t> bodies.</a:t>
            </a:r>
          </a:p>
          <a:p>
            <a:pPr lvl="2">
              <a:buNone/>
            </a:pPr>
            <a:r>
              <a:rPr lang="en-US" dirty="0" smtClean="0"/>
              <a:t> Use </a:t>
            </a:r>
            <a:r>
              <a:rPr lang="en-US" b="1" dirty="0" smtClean="0"/>
              <a:t>axial filaments</a:t>
            </a:r>
            <a:r>
              <a:rPr lang="en-US" dirty="0" smtClean="0"/>
              <a:t> (internal flagella) to move.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305799" cy="6248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Other less common shapes: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Monotype Sorts" pitchFamily="2" charset="2"/>
              <a:buChar char="u"/>
            </a:pPr>
            <a:r>
              <a:rPr lang="en-US" sz="2400" dirty="0" smtClean="0"/>
              <a:t> Star</a:t>
            </a:r>
          </a:p>
          <a:p>
            <a:pPr lvl="1">
              <a:lnSpc>
                <a:spcPct val="90000"/>
              </a:lnSpc>
              <a:buFont typeface="Monotype Sorts" pitchFamily="2" charset="2"/>
              <a:buChar char="u"/>
            </a:pPr>
            <a:r>
              <a:rPr lang="en-US" sz="2400" dirty="0" smtClean="0"/>
              <a:t> Flat and square</a:t>
            </a:r>
          </a:p>
          <a:p>
            <a:pPr lvl="1">
              <a:lnSpc>
                <a:spcPct val="90000"/>
              </a:lnSpc>
              <a:buFont typeface="Monotype Sorts" pitchFamily="2" charset="2"/>
              <a:buChar char="u"/>
            </a:pPr>
            <a:r>
              <a:rPr lang="en-US" sz="2400" dirty="0" smtClean="0"/>
              <a:t> Triangular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r>
              <a:rPr lang="en-US" sz="2800" b="1" u="sng" dirty="0" smtClean="0"/>
              <a:t>Pleomorphic bacteria</a:t>
            </a:r>
            <a:r>
              <a:rPr lang="en-US" sz="2800" dirty="0" smtClean="0"/>
              <a:t>: Have several possible shapes. Found in a few groups:</a:t>
            </a:r>
          </a:p>
          <a:p>
            <a:pPr lvl="1">
              <a:lnSpc>
                <a:spcPct val="90000"/>
              </a:lnSpc>
              <a:buFont typeface="Monotype Sorts" pitchFamily="2" charset="2"/>
              <a:buChar char="u"/>
            </a:pPr>
            <a:r>
              <a:rPr lang="en-US" sz="2400" dirty="0" smtClean="0"/>
              <a:t> </a:t>
            </a:r>
            <a:r>
              <a:rPr lang="en-US" sz="2400" i="1" dirty="0" smtClean="0"/>
              <a:t>Corynebacterium</a:t>
            </a:r>
            <a:endParaRPr lang="en-US" sz="2400" dirty="0" smtClean="0"/>
          </a:p>
          <a:p>
            <a:pPr lvl="1">
              <a:lnSpc>
                <a:spcPct val="90000"/>
              </a:lnSpc>
              <a:buFont typeface="Monotype Sorts" pitchFamily="2" charset="2"/>
              <a:buChar char="u"/>
            </a:pPr>
            <a:r>
              <a:rPr lang="en-US" sz="2400" dirty="0" smtClean="0"/>
              <a:t> </a:t>
            </a:r>
            <a:r>
              <a:rPr lang="en-US" sz="2400" i="1" dirty="0" smtClean="0"/>
              <a:t>Rhizobium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 	Most bacteria are </a:t>
            </a:r>
            <a:r>
              <a:rPr lang="en-US" sz="2800" b="1" u="sng" dirty="0" smtClean="0"/>
              <a:t>monomorphic</a:t>
            </a:r>
            <a:r>
              <a:rPr lang="en-US" sz="2800" dirty="0" smtClean="0"/>
              <a:t>: Maintain a single shape. However environmental factors may affect cell shape.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820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Bacteriology is the branch and specialty of biology that studies the morphology, ecology, genetics and biochemistry of bacteria as well as many other aspects related to them. </a:t>
            </a:r>
          </a:p>
          <a:p>
            <a:r>
              <a:rPr lang="en-US" dirty="0" smtClean="0"/>
              <a:t>This subdivision of microbiology involves the identification, classification and characterization of bacterial species.</a:t>
            </a:r>
          </a:p>
          <a:p>
            <a:r>
              <a:rPr lang="en-US" dirty="0" smtClean="0"/>
              <a:t>The branch of science concerned with the study of bacteria.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Bacteria are microscopic living organisms </a:t>
            </a:r>
          </a:p>
          <a:p>
            <a:r>
              <a:rPr lang="en-US" dirty="0" smtClean="0"/>
              <a:t>Normally are unicellular with no distinct nuclei </a:t>
            </a:r>
            <a:br>
              <a:rPr lang="en-US" dirty="0" smtClean="0"/>
            </a:br>
            <a:r>
              <a:rPr lang="en-US" dirty="0" smtClean="0"/>
              <a:t>(prokaryotic cells)</a:t>
            </a:r>
          </a:p>
          <a:p>
            <a:r>
              <a:rPr lang="en-US" dirty="0" smtClean="0"/>
              <a:t> Reproduce by fission or forming spore</a:t>
            </a:r>
          </a:p>
          <a:p>
            <a:r>
              <a:rPr lang="en-US" dirty="0" smtClean="0"/>
              <a:t> Found everywhere and can exist independently (free living) or dependently (parasitic) </a:t>
            </a:r>
          </a:p>
          <a:p>
            <a:r>
              <a:rPr lang="en-US" dirty="0" smtClean="0"/>
              <a:t>Can be dangerous as cause diseases</a:t>
            </a:r>
          </a:p>
          <a:p>
            <a:r>
              <a:rPr lang="en-US" dirty="0" smtClean="0"/>
              <a:t>Can be beneficial as process of fermentation.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685800"/>
            <a:ext cx="7315200" cy="523478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OF PROKARYOTIC CELLS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/>
              <a:t>1.DNA is:</a:t>
            </a:r>
          </a:p>
          <a:p>
            <a:pPr lvl="1">
              <a:buFont typeface="Monotype Sorts" pitchFamily="2" charset="2"/>
              <a:buChar char="u"/>
            </a:pPr>
            <a:r>
              <a:rPr lang="en-US" dirty="0" smtClean="0"/>
              <a:t> </a:t>
            </a:r>
            <a:r>
              <a:rPr lang="en-US" b="1" u="sng" dirty="0" smtClean="0"/>
              <a:t>Not</a:t>
            </a:r>
            <a:r>
              <a:rPr lang="en-US" dirty="0" smtClean="0"/>
              <a:t> enclosed within a </a:t>
            </a:r>
            <a:r>
              <a:rPr lang="en-US" b="1" u="sng" dirty="0" smtClean="0"/>
              <a:t>nuclear</a:t>
            </a:r>
            <a:r>
              <a:rPr lang="en-US" dirty="0" smtClean="0"/>
              <a:t> </a:t>
            </a:r>
            <a:r>
              <a:rPr lang="en-US" b="1" u="sng" dirty="0" smtClean="0"/>
              <a:t>membrane</a:t>
            </a:r>
            <a:r>
              <a:rPr lang="en-US" dirty="0" smtClean="0"/>
              <a:t>.</a:t>
            </a:r>
          </a:p>
          <a:p>
            <a:pPr lvl="1">
              <a:buFont typeface="Monotype Sorts" pitchFamily="2" charset="2"/>
              <a:buChar char="u"/>
            </a:pPr>
            <a:r>
              <a:rPr lang="en-US" dirty="0" smtClean="0"/>
              <a:t> A </a:t>
            </a:r>
            <a:r>
              <a:rPr lang="en-US" b="1" u="sng" dirty="0" smtClean="0"/>
              <a:t>single</a:t>
            </a:r>
            <a:r>
              <a:rPr lang="en-US" dirty="0" smtClean="0"/>
              <a:t> </a:t>
            </a:r>
            <a:r>
              <a:rPr lang="en-US" b="1" u="sng" dirty="0" smtClean="0"/>
              <a:t>circular</a:t>
            </a:r>
            <a:r>
              <a:rPr lang="en-US" dirty="0" smtClean="0"/>
              <a:t> chromosome.</a:t>
            </a:r>
          </a:p>
          <a:p>
            <a:pPr lvl="1">
              <a:buFont typeface="Monotype Sorts" pitchFamily="2" charset="2"/>
              <a:buChar char="u"/>
            </a:pPr>
            <a:r>
              <a:rPr lang="en-US" dirty="0" smtClean="0"/>
              <a:t> </a:t>
            </a:r>
            <a:r>
              <a:rPr lang="en-US" b="1" u="sng" dirty="0" smtClean="0"/>
              <a:t>Not</a:t>
            </a:r>
            <a:r>
              <a:rPr lang="en-US" dirty="0" smtClean="0"/>
              <a:t> associated with </a:t>
            </a:r>
            <a:r>
              <a:rPr lang="en-US" b="1" u="sng" dirty="0" smtClean="0"/>
              <a:t>histones</a:t>
            </a:r>
            <a:r>
              <a:rPr lang="en-US" dirty="0" smtClean="0"/>
              <a:t> proteins.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Lack</a:t>
            </a:r>
            <a:r>
              <a:rPr lang="en-US" dirty="0" smtClean="0"/>
              <a:t> membrane-enclosed organelles like mitochondria, chloroplasts, Golgi, etc.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3. Cell walls usually contain </a:t>
            </a:r>
            <a:r>
              <a:rPr lang="en-US" b="1" u="sng" dirty="0" smtClean="0"/>
              <a:t>peptidoglycan</a:t>
            </a:r>
            <a:r>
              <a:rPr lang="en-US" dirty="0" smtClean="0"/>
              <a:t>, a complex polysaccharide.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4. Divide by </a:t>
            </a:r>
            <a:r>
              <a:rPr lang="en-US" b="1" u="sng" dirty="0" smtClean="0"/>
              <a:t>binary</a:t>
            </a:r>
            <a:r>
              <a:rPr lang="en-US" b="1" dirty="0" smtClean="0"/>
              <a:t> </a:t>
            </a:r>
            <a:r>
              <a:rPr lang="en-US" b="1" u="sng" dirty="0" smtClean="0"/>
              <a:t>fission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OF EUKARYOTIC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smtClean="0"/>
              <a:t>1. DNA is:</a:t>
            </a:r>
          </a:p>
          <a:p>
            <a:pPr lvl="1">
              <a:buFont typeface="Monotype Sorts" pitchFamily="2" charset="2"/>
              <a:buChar char="u"/>
            </a:pPr>
            <a:r>
              <a:rPr lang="en-US" dirty="0" smtClean="0"/>
              <a:t> Enclosed within a </a:t>
            </a:r>
            <a:r>
              <a:rPr lang="en-US" b="1" u="sng" dirty="0" smtClean="0"/>
              <a:t>nuclear</a:t>
            </a:r>
            <a:r>
              <a:rPr lang="en-US" dirty="0" smtClean="0"/>
              <a:t> </a:t>
            </a:r>
            <a:r>
              <a:rPr lang="en-US" b="1" u="sng" dirty="0" smtClean="0"/>
              <a:t>membrane</a:t>
            </a:r>
            <a:r>
              <a:rPr lang="en-US" dirty="0" smtClean="0"/>
              <a:t>.</a:t>
            </a:r>
          </a:p>
          <a:p>
            <a:pPr lvl="1">
              <a:buFont typeface="Monotype Sorts" pitchFamily="2" charset="2"/>
              <a:buChar char="u"/>
            </a:pPr>
            <a:r>
              <a:rPr lang="en-US" dirty="0" smtClean="0"/>
              <a:t> </a:t>
            </a:r>
            <a:r>
              <a:rPr lang="en-US" b="1" dirty="0" smtClean="0"/>
              <a:t>Several linear </a:t>
            </a:r>
            <a:r>
              <a:rPr lang="en-US" dirty="0" smtClean="0"/>
              <a:t>chromosomes.</a:t>
            </a:r>
          </a:p>
          <a:p>
            <a:pPr lvl="1">
              <a:buFont typeface="Monotype Sorts" pitchFamily="2" charset="2"/>
              <a:buChar char="u"/>
            </a:pPr>
            <a:r>
              <a:rPr lang="en-US" dirty="0" smtClean="0"/>
              <a:t> Associated with </a:t>
            </a:r>
            <a:r>
              <a:rPr lang="en-US" b="1" u="sng" dirty="0" smtClean="0"/>
              <a:t>histones</a:t>
            </a:r>
            <a:r>
              <a:rPr lang="en-US" dirty="0" smtClean="0"/>
              <a:t> and other proteins.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Have</a:t>
            </a:r>
            <a:r>
              <a:rPr lang="en-US" dirty="0" smtClean="0"/>
              <a:t> membrane-enclosed organelles like mitochondria, chloroplasts, Golgi, endoplasmic reticulum, etc.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3. Divide by mitosis.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BACTERIAL CELL SIZE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60000"/>
              </a:lnSpc>
              <a:buFont typeface="Monotype Sorts" pitchFamily="2" charset="2"/>
              <a:buNone/>
            </a:pPr>
            <a:r>
              <a:rPr lang="en-US" b="1" u="sng" dirty="0" smtClean="0"/>
              <a:t>Cell Size: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Dimensions of </a:t>
            </a:r>
            <a:r>
              <a:rPr lang="en-US" b="1" u="sng" dirty="0" smtClean="0"/>
              <a:t>most</a:t>
            </a:r>
            <a:r>
              <a:rPr lang="en-US" dirty="0" smtClean="0"/>
              <a:t> bacterial cells: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Diameter</a:t>
            </a:r>
            <a:r>
              <a:rPr lang="en-US" dirty="0" smtClean="0"/>
              <a:t>: 0.2 to 2.0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m.</a:t>
            </a:r>
          </a:p>
          <a:p>
            <a:pPr lvl="2">
              <a:buNone/>
            </a:pPr>
            <a:r>
              <a:rPr lang="en-US" dirty="0" smtClean="0"/>
              <a:t> Human red blood cell is about 7.5-10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in diameter.</a:t>
            </a:r>
          </a:p>
          <a:p>
            <a:pPr lvl="1">
              <a:buNone/>
            </a:pPr>
            <a:r>
              <a:rPr lang="en-US" b="1" u="sng" dirty="0" smtClean="0"/>
              <a:t>Length</a:t>
            </a:r>
            <a:r>
              <a:rPr lang="en-US" dirty="0" smtClean="0"/>
              <a:t>: 2 to 8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m.</a:t>
            </a:r>
          </a:p>
          <a:p>
            <a:pPr lvl="2">
              <a:buNone/>
            </a:pPr>
            <a:r>
              <a:rPr lang="en-US" dirty="0" smtClean="0"/>
              <a:t> Some cyanobacteria are up to 60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long.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CELL SHAPES/ARRANGEMENTS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   </a:t>
            </a:r>
            <a:r>
              <a:rPr lang="en-US" b="1" u="sng" dirty="0" smtClean="0"/>
              <a:t>Coccus</a:t>
            </a:r>
            <a:r>
              <a:rPr lang="en-US" dirty="0" smtClean="0"/>
              <a:t> (plural: cocci): Spherical. 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 smtClean="0"/>
              <a:t>	May have the following arrangements: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Diplococci</a:t>
            </a:r>
            <a:r>
              <a:rPr lang="en-US" dirty="0" smtClean="0"/>
              <a:t>: A pair of attached cocci.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/>
              <a:t>Streptococci</a:t>
            </a:r>
            <a:r>
              <a:rPr lang="en-US" dirty="0" smtClean="0"/>
              <a:t>: Chainlike arrangement.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1" dirty="0" smtClean="0"/>
              <a:t>Tetrads</a:t>
            </a:r>
            <a:r>
              <a:rPr lang="en-US" dirty="0" smtClean="0"/>
              <a:t>: Groups of four. Divide in two planes.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1" dirty="0" smtClean="0"/>
              <a:t>Sarcinae</a:t>
            </a:r>
            <a:r>
              <a:rPr lang="en-US" dirty="0" smtClean="0"/>
              <a:t>: Groups of eight. Divide in three planes.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/>
              <a:t>Staphylococci</a:t>
            </a:r>
            <a:r>
              <a:rPr lang="en-US" dirty="0" smtClean="0"/>
              <a:t>: Grapelike clusters.  Divide in multiple planes.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ownload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305800" cy="6400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392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BACTERIOLOGY</vt:lpstr>
      <vt:lpstr>INTRODUCTION</vt:lpstr>
      <vt:lpstr>BACTERIA</vt:lpstr>
      <vt:lpstr>Slide 4</vt:lpstr>
      <vt:lpstr>FEATURES OF PROKARYOTIC CELLS</vt:lpstr>
      <vt:lpstr>FEATURES OF EUKARYOTIC CELLS</vt:lpstr>
      <vt:lpstr>BACTERIAL CELL SIZE</vt:lpstr>
      <vt:lpstr>CELL SHAPES/ARRANGEMENTS</vt:lpstr>
      <vt:lpstr>Slide 9</vt:lpstr>
      <vt:lpstr>Cont…</vt:lpstr>
      <vt:lpstr>Slide 11</vt:lpstr>
      <vt:lpstr>Cont…</vt:lpstr>
      <vt:lpstr>Slide 13</vt:lpstr>
      <vt:lpstr>Cont…</vt:lpstr>
      <vt:lpstr>Cont…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BACTERIOLOGY</dc:title>
  <dc:creator>imran khan</dc:creator>
  <cp:lastModifiedBy>Imran Khan</cp:lastModifiedBy>
  <cp:revision>11</cp:revision>
  <dcterms:created xsi:type="dcterms:W3CDTF">2006-08-16T00:00:00Z</dcterms:created>
  <dcterms:modified xsi:type="dcterms:W3CDTF">2019-10-10T07:09:34Z</dcterms:modified>
</cp:coreProperties>
</file>