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57" r:id="rId19"/>
    <p:sldId id="258" r:id="rId20"/>
    <p:sldId id="259" r:id="rId21"/>
    <p:sldId id="260"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14773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12771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61218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74561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5D475-C97B-4B8E-AEC4-B3B99A2DE387}"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146744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5D475-C97B-4B8E-AEC4-B3B99A2DE387}"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97009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5D475-C97B-4B8E-AEC4-B3B99A2DE387}" type="datetimeFigureOut">
              <a:rPr lang="en-US" smtClean="0"/>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423640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5D475-C97B-4B8E-AEC4-B3B99A2DE387}" type="datetimeFigureOut">
              <a:rPr lang="en-US" smtClean="0"/>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99579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5D475-C97B-4B8E-AEC4-B3B99A2DE387}" type="datetimeFigureOut">
              <a:rPr lang="en-US" smtClean="0"/>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40458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5D475-C97B-4B8E-AEC4-B3B99A2DE387}"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49780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5D475-C97B-4B8E-AEC4-B3B99A2DE387}"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73768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5D475-C97B-4B8E-AEC4-B3B99A2DE387}" type="datetimeFigureOut">
              <a:rPr lang="en-US" smtClean="0"/>
              <a:t>10/22/2018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1BB74-0CC4-4556-A7E2-AF21FBCBF8D5}" type="slidenum">
              <a:rPr lang="en-US" smtClean="0"/>
              <a:t>‹#›</a:t>
            </a:fld>
            <a:endParaRPr lang="en-US"/>
          </a:p>
        </p:txBody>
      </p:sp>
    </p:spTree>
    <p:extLst>
      <p:ext uri="{BB962C8B-B14F-4D97-AF65-F5344CB8AC3E}">
        <p14:creationId xmlns:p14="http://schemas.microsoft.com/office/powerpoint/2010/main" val="1105342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204938"/>
          </a:xfrm>
        </p:spPr>
        <p:txBody>
          <a:bodyPr/>
          <a:lstStyle/>
          <a:p>
            <a:r>
              <a:rPr lang="en-US" b="1" i="1" dirty="0" smtClean="0"/>
              <a:t>Writing Persuasive News Messages</a:t>
            </a:r>
            <a:endParaRPr lang="en-US" b="1" i="1" dirty="0"/>
          </a:p>
        </p:txBody>
      </p:sp>
    </p:spTree>
    <p:extLst>
      <p:ext uri="{BB962C8B-B14F-4D97-AF65-F5344CB8AC3E}">
        <p14:creationId xmlns:p14="http://schemas.microsoft.com/office/powerpoint/2010/main" val="368848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1727221"/>
              </p:ext>
            </p:extLst>
          </p:nvPr>
        </p:nvGraphicFramePr>
        <p:xfrm>
          <a:off x="838200" y="365123"/>
          <a:ext cx="10515600" cy="5894008"/>
        </p:xfrm>
        <a:graphic>
          <a:graphicData uri="http://schemas.openxmlformats.org/drawingml/2006/table">
            <a:tbl>
              <a:tblPr firstRow="1" bandRow="1">
                <a:tableStyleId>{5C22544A-7EE6-4342-B048-85BDC9FD1C3A}</a:tableStyleId>
              </a:tblPr>
              <a:tblGrid>
                <a:gridCol w="5257800"/>
                <a:gridCol w="5257800"/>
              </a:tblGrid>
              <a:tr h="1473502">
                <a:tc>
                  <a:txBody>
                    <a:bodyPr/>
                    <a:lstStyle/>
                    <a:p>
                      <a:r>
                        <a:rPr lang="en-US" sz="3600" dirty="0" smtClean="0"/>
                        <a:t>Instead of</a:t>
                      </a:r>
                      <a:r>
                        <a:rPr lang="en-US" sz="3600" baseline="0" dirty="0" smtClean="0"/>
                        <a:t> </a:t>
                      </a:r>
                      <a:endParaRPr lang="en-US" sz="3600" dirty="0"/>
                    </a:p>
                  </a:txBody>
                  <a:tcPr/>
                </a:tc>
                <a:tc>
                  <a:txBody>
                    <a:bodyPr/>
                    <a:lstStyle/>
                    <a:p>
                      <a:r>
                        <a:rPr lang="en-US" sz="3600" b="1" dirty="0" smtClean="0"/>
                        <a:t>Use this</a:t>
                      </a:r>
                      <a:endParaRPr lang="en-US" sz="3600" b="1" dirty="0"/>
                    </a:p>
                  </a:txBody>
                  <a:tcPr/>
                </a:tc>
              </a:tr>
              <a:tr h="1473502">
                <a:tc>
                  <a:txBody>
                    <a:bodyPr/>
                    <a:lstStyle/>
                    <a:p>
                      <a:r>
                        <a:rPr lang="en-US" sz="2400" dirty="0" smtClean="0"/>
                        <a:t>I think we should attempt to get approval on this before it’s too late</a:t>
                      </a:r>
                      <a:endParaRPr lang="en-US" sz="2400" dirty="0"/>
                    </a:p>
                  </a:txBody>
                  <a:tcPr/>
                </a:tc>
                <a:tc>
                  <a:txBody>
                    <a:bodyPr/>
                    <a:lstStyle/>
                    <a:p>
                      <a:r>
                        <a:rPr lang="en-US" sz="2400" dirty="0" smtClean="0"/>
                        <a:t>Let’s get immediate approval on this</a:t>
                      </a:r>
                      <a:endParaRPr lang="en-US" sz="2400" dirty="0"/>
                    </a:p>
                  </a:txBody>
                  <a:tcPr/>
                </a:tc>
              </a:tr>
              <a:tr h="1473502">
                <a:tc>
                  <a:txBody>
                    <a:bodyPr/>
                    <a:lstStyle/>
                    <a:p>
                      <a:r>
                        <a:rPr lang="en-US" sz="2400" dirty="0" smtClean="0"/>
                        <a:t>This It seems to me that</a:t>
                      </a:r>
                    </a:p>
                    <a:p>
                      <a:r>
                        <a:rPr lang="en-US" sz="2400" dirty="0" smtClean="0"/>
                        <a:t>This plan can work if were ally push it.</a:t>
                      </a:r>
                      <a:endParaRPr lang="en-US" sz="2400" dirty="0"/>
                    </a:p>
                  </a:txBody>
                  <a:tcPr/>
                </a:tc>
                <a:tc>
                  <a:txBody>
                    <a:bodyPr/>
                    <a:lstStyle/>
                    <a:p>
                      <a:r>
                        <a:rPr lang="en-US" sz="2400" b="0" dirty="0" smtClean="0"/>
                        <a:t>I believe "With our support this plan will work</a:t>
                      </a:r>
                      <a:endParaRPr lang="en-US" sz="2400" b="0" dirty="0"/>
                    </a:p>
                  </a:txBody>
                  <a:tcPr/>
                </a:tc>
              </a:tr>
              <a:tr h="1473502">
                <a:tc>
                  <a:txBody>
                    <a:bodyPr/>
                    <a:lstStyle/>
                    <a:p>
                      <a:r>
                        <a:rPr lang="en-US" sz="2400" dirty="0" smtClean="0"/>
                        <a:t>Work I’ve been thinking lately that may be someone could</a:t>
                      </a:r>
                      <a:endParaRPr lang="en-US" sz="2400" dirty="0"/>
                    </a:p>
                  </a:txBody>
                  <a:tcPr/>
                </a:tc>
                <a:tc>
                  <a:txBody>
                    <a:bodyPr/>
                    <a:lstStyle/>
                    <a:p>
                      <a:r>
                        <a:rPr lang="en-US" sz="2400" dirty="0" smtClean="0"/>
                        <a:t>After careful thought over the past two months, I’ve decided that</a:t>
                      </a:r>
                      <a:endParaRPr lang="en-US" sz="2400" dirty="0"/>
                    </a:p>
                  </a:txBody>
                  <a:tcPr/>
                </a:tc>
              </a:tr>
            </a:tbl>
          </a:graphicData>
        </a:graphic>
      </p:graphicFrame>
    </p:spTree>
    <p:extLst>
      <p:ext uri="{BB962C8B-B14F-4D97-AF65-F5344CB8AC3E}">
        <p14:creationId xmlns:p14="http://schemas.microsoft.com/office/powerpoint/2010/main" val="37361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Be Moderate: </a:t>
            </a:r>
            <a:r>
              <a:rPr lang="en-US" dirty="0" smtClean="0"/>
              <a:t>Request for little changes instead of all at </a:t>
            </a:r>
            <a:r>
              <a:rPr lang="en-US" dirty="0" err="1" smtClean="0"/>
              <a:t>atime</a:t>
            </a:r>
            <a:r>
              <a:rPr lang="en-US" dirty="0" smtClean="0"/>
              <a:t>.</a:t>
            </a:r>
          </a:p>
          <a:p>
            <a:pPr marL="0" indent="0">
              <a:buNone/>
            </a:pPr>
            <a:endParaRPr lang="en-US" dirty="0" smtClean="0"/>
          </a:p>
          <a:p>
            <a:r>
              <a:rPr lang="en-US" b="1" dirty="0" smtClean="0">
                <a:solidFill>
                  <a:srgbClr val="FF0000"/>
                </a:solidFill>
              </a:rPr>
              <a:t>Use Simple Language: </a:t>
            </a:r>
            <a:r>
              <a:rPr lang="en-US" dirty="0" smtClean="0"/>
              <a:t>Audience will be cautious, </a:t>
            </a:r>
            <a:r>
              <a:rPr lang="en-US" dirty="0" err="1" smtClean="0"/>
              <a:t>watchingfor</a:t>
            </a:r>
            <a:r>
              <a:rPr lang="en-US" dirty="0" smtClean="0"/>
              <a:t> fantastic claims, emotional manipulation. Use plain </a:t>
            </a:r>
            <a:r>
              <a:rPr lang="en-US" dirty="0" err="1" smtClean="0"/>
              <a:t>andsimple</a:t>
            </a:r>
            <a:r>
              <a:rPr lang="en-US" dirty="0" smtClean="0"/>
              <a:t> language.</a:t>
            </a:r>
          </a:p>
          <a:p>
            <a:pPr marL="0" indent="0">
              <a:buNone/>
            </a:pPr>
            <a:endParaRPr lang="en-US" dirty="0" smtClean="0"/>
          </a:p>
          <a:p>
            <a:r>
              <a:rPr lang="en-US" b="1" dirty="0" smtClean="0">
                <a:solidFill>
                  <a:srgbClr val="FF0000"/>
                </a:solidFill>
              </a:rPr>
              <a:t>Be Specific: </a:t>
            </a:r>
            <a:r>
              <a:rPr lang="en-US" dirty="0" smtClean="0"/>
              <a:t>Back up your claims with evidence, and </a:t>
            </a:r>
            <a:r>
              <a:rPr lang="en-US" dirty="0" err="1" smtClean="0"/>
              <a:t>whennecessary</a:t>
            </a:r>
            <a:r>
              <a:rPr lang="en-US" dirty="0" smtClean="0"/>
              <a:t> cite actual facts and figures.</a:t>
            </a:r>
            <a:endParaRPr lang="en-US" dirty="0"/>
          </a:p>
        </p:txBody>
      </p:sp>
    </p:spTree>
    <p:extLst>
      <p:ext uri="{BB962C8B-B14F-4D97-AF65-F5344CB8AC3E}">
        <p14:creationId xmlns:p14="http://schemas.microsoft.com/office/powerpoint/2010/main" val="189020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r>
              <a:rPr lang="en-US" b="1" dirty="0" smtClean="0">
                <a:solidFill>
                  <a:srgbClr val="FF0000"/>
                </a:solidFill>
              </a:rPr>
              <a:t>Create a Win-Win Situation: </a:t>
            </a:r>
            <a:r>
              <a:rPr lang="en-US" dirty="0" smtClean="0"/>
              <a:t>Make it possible for you and your audience to gain something. Audience will find it easier to change if they stand to benefit.</a:t>
            </a:r>
          </a:p>
          <a:p>
            <a:endParaRPr lang="en-US" b="1" dirty="0" smtClean="0">
              <a:solidFill>
                <a:srgbClr val="FF0000"/>
              </a:solidFill>
            </a:endParaRPr>
          </a:p>
          <a:p>
            <a:r>
              <a:rPr lang="en-US" b="1" dirty="0" smtClean="0">
                <a:solidFill>
                  <a:srgbClr val="FF0000"/>
                </a:solidFill>
              </a:rPr>
              <a:t>Time you message appropriately: </a:t>
            </a:r>
            <a:r>
              <a:rPr lang="en-US" dirty="0" smtClean="0"/>
              <a:t>The time to sell fans inappropriate in summer.</a:t>
            </a:r>
            <a:endParaRPr lang="en-US" dirty="0"/>
          </a:p>
        </p:txBody>
      </p:sp>
    </p:spTree>
    <p:extLst>
      <p:ext uri="{BB962C8B-B14F-4D97-AF65-F5344CB8AC3E}">
        <p14:creationId xmlns:p14="http://schemas.microsoft.com/office/powerpoint/2010/main" val="299527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solidFill>
                  <a:srgbClr val="FF0000"/>
                </a:solidFill>
              </a:rPr>
              <a:t>OPENING PARAGRAPH:</a:t>
            </a:r>
          </a:p>
          <a:p>
            <a:r>
              <a:rPr lang="en-US" dirty="0" smtClean="0"/>
              <a:t> Attract Attention</a:t>
            </a:r>
          </a:p>
          <a:p>
            <a:endParaRPr lang="en-US" dirty="0" smtClean="0"/>
          </a:p>
          <a:p>
            <a:r>
              <a:rPr lang="en-US" b="1" dirty="0" smtClean="0">
                <a:solidFill>
                  <a:srgbClr val="FF0000"/>
                </a:solidFill>
              </a:rPr>
              <a:t>MIDDLE PARAGRAPH:</a:t>
            </a:r>
          </a:p>
          <a:p>
            <a:r>
              <a:rPr lang="en-US" dirty="0" smtClean="0"/>
              <a:t>Build Interest Encourage</a:t>
            </a:r>
          </a:p>
          <a:p>
            <a:r>
              <a:rPr lang="en-US" dirty="0" smtClean="0"/>
              <a:t>Desire.</a:t>
            </a:r>
          </a:p>
          <a:p>
            <a:endParaRPr lang="en-US" dirty="0" smtClean="0"/>
          </a:p>
          <a:p>
            <a:r>
              <a:rPr lang="en-US" b="1" dirty="0" smtClean="0">
                <a:solidFill>
                  <a:srgbClr val="FF0000"/>
                </a:solidFill>
              </a:rPr>
              <a:t>LAST PARAGRAPH:</a:t>
            </a:r>
          </a:p>
          <a:p>
            <a:r>
              <a:rPr lang="en-US" dirty="0" smtClean="0"/>
              <a:t>Call for Action</a:t>
            </a:r>
          </a:p>
          <a:p>
            <a:endParaRPr lang="en-US" dirty="0"/>
          </a:p>
        </p:txBody>
      </p:sp>
    </p:spTree>
    <p:extLst>
      <p:ext uri="{BB962C8B-B14F-4D97-AF65-F5344CB8AC3E}">
        <p14:creationId xmlns:p14="http://schemas.microsoft.com/office/powerpoint/2010/main" val="167369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0000"/>
                </a:solidFill>
              </a:rPr>
              <a:t>AIDA Model</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3200" dirty="0" smtClean="0"/>
              <a:t>A = Attention--Get the readers attention, make them want to hear your problem or idea. Write a brief and engaging opening sentence, with no extravagant(excessive) claims or irrelevant points. Be sure to find some common ground on which to build your case</a:t>
            </a:r>
            <a:endParaRPr lang="en-US" sz="3200" dirty="0"/>
          </a:p>
        </p:txBody>
      </p:sp>
    </p:spTree>
    <p:extLst>
      <p:ext uri="{BB962C8B-B14F-4D97-AF65-F5344CB8AC3E}">
        <p14:creationId xmlns:p14="http://schemas.microsoft.com/office/powerpoint/2010/main" val="215663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I = Interest--Build the reader interest by further explaining benefits and appealing to his or her logic or emotion. Explain the relevance by continuing the theme you started with, paint a more detailed picture with words. Get your audience thinking.</a:t>
            </a:r>
            <a:endParaRPr lang="en-US" sz="3200" dirty="0"/>
          </a:p>
        </p:txBody>
      </p:sp>
    </p:spTree>
    <p:extLst>
      <p:ext uri="{BB962C8B-B14F-4D97-AF65-F5344CB8AC3E}">
        <p14:creationId xmlns:p14="http://schemas.microsoft.com/office/powerpoint/2010/main" val="375018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t>
            </a:r>
          </a:p>
          <a:p>
            <a:r>
              <a:rPr lang="en-US" dirty="0" smtClean="0"/>
              <a:t>Desire--Build desire by showing how your offer can really help reader. Reduce resistance by thinking up answering in advance any questions audience might have. If your idea is complex, explain how would you implement it.</a:t>
            </a:r>
            <a:endParaRPr lang="en-US" dirty="0"/>
          </a:p>
        </p:txBody>
      </p:sp>
    </p:spTree>
    <p:extLst>
      <p:ext uri="{BB962C8B-B14F-4D97-AF65-F5344CB8AC3E}">
        <p14:creationId xmlns:p14="http://schemas.microsoft.com/office/powerpoint/2010/main" val="273692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A = Action--Give a strong and simple call to action and provide a convenient means for the reader to take the next step. Make it more than a statement. This is opportunity to remind readers of the benefits of taking action. Make the action easy.</a:t>
            </a:r>
          </a:p>
          <a:p>
            <a:endParaRPr lang="en-US" sz="3200" dirty="0"/>
          </a:p>
        </p:txBody>
      </p:sp>
    </p:spTree>
    <p:extLst>
      <p:ext uri="{BB962C8B-B14F-4D97-AF65-F5344CB8AC3E}">
        <p14:creationId xmlns:p14="http://schemas.microsoft.com/office/powerpoint/2010/main" val="302916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workplace, a persuasive message occurs when a person attempts to convince an individual or group to take certain specific actions. The two types of persuasive messages in the workplace are sales and marketing, which are utilized to achieve organizational objectives. Sales is the action of selling something, while marketing concerns activities that are used to educate, promote and inform consumers about a product or service.</a:t>
            </a:r>
            <a:endParaRPr lang="en-US" dirty="0"/>
          </a:p>
        </p:txBody>
      </p:sp>
    </p:spTree>
    <p:extLst>
      <p:ext uri="{BB962C8B-B14F-4D97-AF65-F5344CB8AC3E}">
        <p14:creationId xmlns:p14="http://schemas.microsoft.com/office/powerpoint/2010/main" val="3124263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AIDA Model</a:t>
            </a:r>
            <a:endParaRPr lang="en-US" sz="5400" b="1" dirty="0"/>
          </a:p>
        </p:txBody>
      </p:sp>
      <p:sp>
        <p:nvSpPr>
          <p:cNvPr id="3" name="Content Placeholder 2"/>
          <p:cNvSpPr>
            <a:spLocks noGrp="1"/>
          </p:cNvSpPr>
          <p:nvPr>
            <p:ph idx="1"/>
          </p:nvPr>
        </p:nvSpPr>
        <p:spPr>
          <a:xfrm>
            <a:off x="838200" y="1596980"/>
            <a:ext cx="10515600" cy="5074275"/>
          </a:xfrm>
        </p:spPr>
        <p:txBody>
          <a:bodyPr>
            <a:normAutofit fontScale="92500" lnSpcReduction="10000"/>
          </a:bodyPr>
          <a:lstStyle/>
          <a:p>
            <a:r>
              <a:rPr lang="en-US" dirty="0" smtClean="0"/>
              <a:t>This marketing model is used to describe the steps that are needed to persuade a consumer to take action. The model stands for Awareness, Interest, Desire and Action.</a:t>
            </a:r>
          </a:p>
          <a:p>
            <a:endParaRPr lang="en-US" dirty="0" smtClean="0"/>
          </a:p>
          <a:p>
            <a:r>
              <a:rPr lang="en-US" dirty="0" smtClean="0"/>
              <a:t>Awareness is the first step of the AIDA process. Awareness is product knowledge gained through free product samples or emails. Gigantic sends monthly emails with video tours of their sample homes and the latest pricing information.</a:t>
            </a:r>
          </a:p>
          <a:p>
            <a:endParaRPr lang="en-US" dirty="0" smtClean="0"/>
          </a:p>
          <a:p>
            <a:r>
              <a:rPr lang="en-US" dirty="0" smtClean="0"/>
              <a:t>The second step is interest, or wanting to know more, and can be achieved by highlighting the benefits of the product or service. In this stage, the message should keep the attention of the consumer. Gigantic Homes was smart enough to hire a local sports celebrity, who also purchased their home, as their spokesperson.</a:t>
            </a:r>
          </a:p>
          <a:p>
            <a:endParaRPr lang="en-US" dirty="0" smtClean="0"/>
          </a:p>
        </p:txBody>
      </p:sp>
    </p:spTree>
    <p:extLst>
      <p:ext uri="{BB962C8B-B14F-4D97-AF65-F5344CB8AC3E}">
        <p14:creationId xmlns:p14="http://schemas.microsoft.com/office/powerpoint/2010/main" val="6493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7735"/>
            <a:ext cx="10515600" cy="4979228"/>
          </a:xfrm>
        </p:spPr>
        <p:txBody>
          <a:bodyPr>
            <a:normAutofit/>
          </a:bodyPr>
          <a:lstStyle/>
          <a:p>
            <a:r>
              <a:rPr lang="en-US" sz="3200" dirty="0" smtClean="0"/>
              <a:t>The attempt to change an audience’s attitudes, beliefs, or actions</a:t>
            </a:r>
          </a:p>
          <a:p>
            <a:pPr marL="0" indent="0">
              <a:buNone/>
            </a:pPr>
            <a:endParaRPr lang="en-US" sz="3200" dirty="0" smtClean="0"/>
          </a:p>
          <a:p>
            <a:r>
              <a:rPr lang="en-US" sz="3200" dirty="0" smtClean="0"/>
              <a:t>The nature of persuasion is to convince your audience or to change their attitudes, beliefs, or actions.</a:t>
            </a:r>
          </a:p>
          <a:p>
            <a:endParaRPr lang="en-US" sz="3200" dirty="0"/>
          </a:p>
        </p:txBody>
      </p:sp>
    </p:spTree>
    <p:extLst>
      <p:ext uri="{BB962C8B-B14F-4D97-AF65-F5344CB8AC3E}">
        <p14:creationId xmlns:p14="http://schemas.microsoft.com/office/powerpoint/2010/main" val="1305088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6518"/>
            <a:ext cx="10515600" cy="5700445"/>
          </a:xfrm>
        </p:spPr>
        <p:txBody>
          <a:bodyPr/>
          <a:lstStyle/>
          <a:p>
            <a:r>
              <a:rPr lang="en-US" dirty="0" smtClean="0"/>
              <a:t>The third step is desire, or a strong want, and focuses on the audience and adds supports for the product's claims. Gigantic Homes communicates to the consumer how reasonable it will cost to buy their homes.</a:t>
            </a:r>
          </a:p>
          <a:p>
            <a:endParaRPr lang="en-US" dirty="0" smtClean="0"/>
          </a:p>
          <a:p>
            <a:r>
              <a:rPr lang="en-US" dirty="0" smtClean="0"/>
              <a:t>The last, and final step, is action, and the marketing message should create a sense of urgency to buy. If a consumer is not ready to buy immediately, Gigantic Homes always adds a deadline date as to when prices will be going up</a:t>
            </a:r>
          </a:p>
          <a:p>
            <a:endParaRPr lang="en-US" dirty="0"/>
          </a:p>
        </p:txBody>
      </p:sp>
    </p:spTree>
    <p:extLst>
      <p:ext uri="{BB962C8B-B14F-4D97-AF65-F5344CB8AC3E}">
        <p14:creationId xmlns:p14="http://schemas.microsoft.com/office/powerpoint/2010/main" val="3805001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Memos that Communicate</a:t>
            </a:r>
            <a:endParaRPr lang="en-US" b="1" dirty="0"/>
          </a:p>
        </p:txBody>
      </p:sp>
      <p:sp>
        <p:nvSpPr>
          <p:cNvPr id="3" name="Content Placeholder 2"/>
          <p:cNvSpPr>
            <a:spLocks noGrp="1"/>
          </p:cNvSpPr>
          <p:nvPr>
            <p:ph idx="1"/>
          </p:nvPr>
        </p:nvSpPr>
        <p:spPr>
          <a:xfrm>
            <a:off x="838200" y="1519707"/>
            <a:ext cx="10515600" cy="4657256"/>
          </a:xfrm>
        </p:spPr>
        <p:txBody>
          <a:bodyPr>
            <a:normAutofit fontScale="92500"/>
          </a:bodyPr>
          <a:lstStyle/>
          <a:p>
            <a:r>
              <a:rPr lang="en-US" dirty="0"/>
              <a:t>The memo can be very effective when messages are important or complex, when they must be sent to many different people, or when a permanent record might be needed for later reference.  As a result, the memo might be the most important document you’ll ever learn to write.</a:t>
            </a:r>
          </a:p>
          <a:p>
            <a:pPr marL="0" indent="0">
              <a:buNone/>
            </a:pPr>
            <a:endParaRPr lang="en-US" dirty="0"/>
          </a:p>
          <a:p>
            <a:r>
              <a:rPr lang="en-US" dirty="0"/>
              <a:t>For these reasons, a good memo must be well-written.  So keep in mind the points covered so far, as we turn to the memo.</a:t>
            </a:r>
          </a:p>
          <a:p>
            <a:pPr marL="0" indent="0">
              <a:buNone/>
            </a:pPr>
            <a:endParaRPr lang="en-US" dirty="0"/>
          </a:p>
          <a:p>
            <a:r>
              <a:rPr lang="en-US" dirty="0"/>
              <a:t>Although these materials focus on the memo, these same techniques can be applied to crafting a business letter or preparing a formal e-mail message.</a:t>
            </a:r>
            <a:endParaRPr lang="en-US" dirty="0"/>
          </a:p>
        </p:txBody>
      </p:sp>
    </p:spTree>
    <p:extLst>
      <p:ext uri="{BB962C8B-B14F-4D97-AF65-F5344CB8AC3E}">
        <p14:creationId xmlns:p14="http://schemas.microsoft.com/office/powerpoint/2010/main" val="3738983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What is a Memo?</a:t>
            </a:r>
          </a:p>
        </p:txBody>
      </p:sp>
      <p:sp>
        <p:nvSpPr>
          <p:cNvPr id="3" name="Content Placeholder 2"/>
          <p:cNvSpPr>
            <a:spLocks noGrp="1"/>
          </p:cNvSpPr>
          <p:nvPr>
            <p:ph idx="1"/>
          </p:nvPr>
        </p:nvSpPr>
        <p:spPr/>
        <p:txBody>
          <a:bodyPr/>
          <a:lstStyle/>
          <a:p>
            <a:r>
              <a:rPr lang="en-US" dirty="0"/>
              <a:t> memorandum (memo) is a communication written for interoffice circulation.  Together with e-mail, memos are the documents workers in modern companies write most frequently.  Because they’re often used for day-to-day, routine matters, memos often suffer from sloppiness, disorganization and poor planning.</a:t>
            </a:r>
          </a:p>
        </p:txBody>
      </p:sp>
    </p:spTree>
    <p:extLst>
      <p:ext uri="{BB962C8B-B14F-4D97-AF65-F5344CB8AC3E}">
        <p14:creationId xmlns:p14="http://schemas.microsoft.com/office/powerpoint/2010/main" val="253635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a Memo</a:t>
            </a:r>
          </a:p>
        </p:txBody>
      </p:sp>
      <p:sp>
        <p:nvSpPr>
          <p:cNvPr id="3" name="Content Placeholder 2"/>
          <p:cNvSpPr>
            <a:spLocks noGrp="1"/>
          </p:cNvSpPr>
          <p:nvPr>
            <p:ph idx="1"/>
          </p:nvPr>
        </p:nvSpPr>
        <p:spPr>
          <a:xfrm>
            <a:off x="838200" y="1584102"/>
            <a:ext cx="10515600" cy="4997002"/>
          </a:xfrm>
        </p:spPr>
        <p:txBody>
          <a:bodyPr>
            <a:normAutofit fontScale="92500" lnSpcReduction="10000"/>
          </a:bodyPr>
          <a:lstStyle/>
          <a:p>
            <a:r>
              <a:rPr lang="en-US" dirty="0" smtClean="0"/>
              <a:t>Memos </a:t>
            </a:r>
            <a:r>
              <a:rPr lang="en-US" dirty="0"/>
              <a:t>usually perform one of five important functions:</a:t>
            </a:r>
          </a:p>
          <a:p>
            <a:pPr marL="0" indent="0">
              <a:buNone/>
            </a:pPr>
            <a:endParaRPr lang="en-US" dirty="0"/>
          </a:p>
          <a:p>
            <a:r>
              <a:rPr lang="en-US" dirty="0"/>
              <a:t>1.      informing staff members about change</a:t>
            </a:r>
          </a:p>
          <a:p>
            <a:endParaRPr lang="en-US" dirty="0"/>
          </a:p>
          <a:p>
            <a:r>
              <a:rPr lang="en-US" dirty="0"/>
              <a:t>2.      suggesting a change that should be made</a:t>
            </a:r>
          </a:p>
          <a:p>
            <a:endParaRPr lang="en-US" dirty="0"/>
          </a:p>
          <a:p>
            <a:r>
              <a:rPr lang="en-US" dirty="0"/>
              <a:t>3.      documenting an agreement, action, plan, or request</a:t>
            </a:r>
          </a:p>
          <a:p>
            <a:endParaRPr lang="en-US" dirty="0"/>
          </a:p>
          <a:p>
            <a:r>
              <a:rPr lang="en-US" dirty="0"/>
              <a:t>4.      requesting information</a:t>
            </a:r>
          </a:p>
          <a:p>
            <a:endParaRPr lang="en-US" dirty="0"/>
          </a:p>
          <a:p>
            <a:r>
              <a:rPr lang="en-US" dirty="0"/>
              <a:t>5.  </a:t>
            </a:r>
            <a:r>
              <a:rPr lang="en-US" dirty="0" smtClean="0"/>
              <a:t>    answering </a:t>
            </a:r>
            <a:r>
              <a:rPr lang="en-US" dirty="0"/>
              <a:t>a request</a:t>
            </a:r>
          </a:p>
        </p:txBody>
      </p:sp>
    </p:spTree>
    <p:extLst>
      <p:ext uri="{BB962C8B-B14F-4D97-AF65-F5344CB8AC3E}">
        <p14:creationId xmlns:p14="http://schemas.microsoft.com/office/powerpoint/2010/main" val="3817833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Effective Memos</a:t>
            </a:r>
          </a:p>
        </p:txBody>
      </p:sp>
      <p:sp>
        <p:nvSpPr>
          <p:cNvPr id="3" name="Content Placeholder 2"/>
          <p:cNvSpPr>
            <a:spLocks noGrp="1"/>
          </p:cNvSpPr>
          <p:nvPr>
            <p:ph idx="1"/>
          </p:nvPr>
        </p:nvSpPr>
        <p:spPr>
          <a:xfrm>
            <a:off x="838200" y="1506828"/>
            <a:ext cx="10515600" cy="5215943"/>
          </a:xfrm>
        </p:spPr>
        <p:txBody>
          <a:bodyPr>
            <a:normAutofit fontScale="70000" lnSpcReduction="20000"/>
          </a:bodyPr>
          <a:lstStyle/>
          <a:p>
            <a:r>
              <a:rPr lang="en-US" b="1" dirty="0"/>
              <a:t>Although memos vary depending on their function, effective memos share certain characteristics</a:t>
            </a:r>
            <a:r>
              <a:rPr lang="en-US" b="1" dirty="0" smtClean="0"/>
              <a:t>:</a:t>
            </a:r>
            <a:endParaRPr lang="en-US" b="1" dirty="0"/>
          </a:p>
          <a:p>
            <a:r>
              <a:rPr lang="en-US" b="1" dirty="0"/>
              <a:t>1.      they are brief (one or two pages)</a:t>
            </a:r>
          </a:p>
          <a:p>
            <a:endParaRPr lang="en-US" b="1" dirty="0"/>
          </a:p>
          <a:p>
            <a:r>
              <a:rPr lang="en-US" b="1" dirty="0"/>
              <a:t>2.      they are limited to one subject</a:t>
            </a:r>
          </a:p>
          <a:p>
            <a:endParaRPr lang="en-US" b="1" dirty="0"/>
          </a:p>
          <a:p>
            <a:r>
              <a:rPr lang="en-US" b="1" dirty="0"/>
              <a:t>3.      they are informal in tone and language</a:t>
            </a:r>
            <a:r>
              <a:rPr lang="en-US" b="1" dirty="0" smtClean="0"/>
              <a:t>.</a:t>
            </a:r>
            <a:endParaRPr lang="en-US" b="1" dirty="0"/>
          </a:p>
          <a:p>
            <a:endParaRPr lang="en-US" b="1" dirty="0"/>
          </a:p>
          <a:p>
            <a:r>
              <a:rPr lang="en-US" b="1" dirty="0"/>
              <a:t>Making sure that your memos reflect these characteristics will help both you and your reader because:</a:t>
            </a:r>
          </a:p>
          <a:p>
            <a:pPr marL="0" indent="0">
              <a:buNone/>
            </a:pPr>
            <a:endParaRPr lang="en-US" b="1" dirty="0"/>
          </a:p>
          <a:p>
            <a:r>
              <a:rPr lang="en-US" b="1" dirty="0"/>
              <a:t>·        Brief memos take less time to write and read.</a:t>
            </a:r>
          </a:p>
          <a:p>
            <a:endParaRPr lang="en-US" b="1" dirty="0"/>
          </a:p>
          <a:p>
            <a:r>
              <a:rPr lang="en-US" b="1" dirty="0"/>
              <a:t>·        A limited memo can be easily filed by subject.</a:t>
            </a:r>
          </a:p>
          <a:p>
            <a:endParaRPr lang="en-US" b="1" dirty="0"/>
          </a:p>
          <a:p>
            <a:r>
              <a:rPr lang="en-US" b="1" dirty="0"/>
              <a:t>·        A conversational tone makes your message sound natural, friendly and routine</a:t>
            </a:r>
            <a:r>
              <a:rPr lang="en-US" b="1" dirty="0" smtClean="0"/>
              <a:t>. </a:t>
            </a:r>
            <a:endParaRPr lang="en-US" b="1" dirty="0"/>
          </a:p>
        </p:txBody>
      </p:sp>
    </p:spTree>
    <p:extLst>
      <p:ext uri="{BB962C8B-B14F-4D97-AF65-F5344CB8AC3E}">
        <p14:creationId xmlns:p14="http://schemas.microsoft.com/office/powerpoint/2010/main" val="3513064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Makes a Memo Effective?</a:t>
            </a:r>
          </a:p>
        </p:txBody>
      </p:sp>
      <p:sp>
        <p:nvSpPr>
          <p:cNvPr id="3" name="Content Placeholder 2"/>
          <p:cNvSpPr>
            <a:spLocks noGrp="1"/>
          </p:cNvSpPr>
          <p:nvPr>
            <p:ph idx="1"/>
          </p:nvPr>
        </p:nvSpPr>
        <p:spPr>
          <a:xfrm>
            <a:off x="838200" y="1825624"/>
            <a:ext cx="10515600" cy="4755479"/>
          </a:xfrm>
        </p:spPr>
        <p:txBody>
          <a:bodyPr/>
          <a:lstStyle/>
          <a:p>
            <a:endParaRPr lang="en-US" dirty="0" smtClean="0"/>
          </a:p>
          <a:p>
            <a:endParaRPr lang="en-US" dirty="0"/>
          </a:p>
          <a:p>
            <a:r>
              <a:rPr lang="en-US" dirty="0" smtClean="0"/>
              <a:t>Although </a:t>
            </a:r>
            <a:r>
              <a:rPr lang="en-US" dirty="0"/>
              <a:t>format is important, writing a document that looks like a memo is not the same as writing a good memo.  An effective memo also needs to be</a:t>
            </a:r>
            <a:r>
              <a:rPr lang="en-US" dirty="0" smtClean="0"/>
              <a:t>:</a:t>
            </a:r>
          </a:p>
          <a:p>
            <a:endParaRPr lang="en-US" dirty="0"/>
          </a:p>
        </p:txBody>
      </p:sp>
    </p:spTree>
    <p:extLst>
      <p:ext uri="{BB962C8B-B14F-4D97-AF65-F5344CB8AC3E}">
        <p14:creationId xmlns:p14="http://schemas.microsoft.com/office/powerpoint/2010/main" val="2193946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Well-organized</a:t>
            </a:r>
          </a:p>
        </p:txBody>
      </p:sp>
      <p:sp>
        <p:nvSpPr>
          <p:cNvPr id="3" name="Content Placeholder 2"/>
          <p:cNvSpPr>
            <a:spLocks noGrp="1"/>
          </p:cNvSpPr>
          <p:nvPr>
            <p:ph idx="1"/>
          </p:nvPr>
        </p:nvSpPr>
        <p:spPr>
          <a:xfrm>
            <a:off x="167425" y="1455313"/>
            <a:ext cx="11186375" cy="5190186"/>
          </a:xfrm>
        </p:spPr>
        <p:txBody>
          <a:bodyPr>
            <a:normAutofit fontScale="92500" lnSpcReduction="20000"/>
          </a:bodyPr>
          <a:lstStyle/>
          <a:p>
            <a:r>
              <a:rPr lang="en-US" b="1" dirty="0"/>
              <a:t>All memos should be organized with the reader in mind.  This means:</a:t>
            </a:r>
          </a:p>
          <a:p>
            <a:pPr marL="0" indent="0">
              <a:buNone/>
            </a:pPr>
            <a:endParaRPr lang="en-US" b="1" dirty="0"/>
          </a:p>
          <a:p>
            <a:r>
              <a:rPr lang="en-US" b="1" dirty="0"/>
              <a:t>·        Points should be arranged logically.</a:t>
            </a:r>
          </a:p>
          <a:p>
            <a:endParaRPr lang="en-US" b="1" dirty="0"/>
          </a:p>
          <a:p>
            <a:r>
              <a:rPr lang="en-US" b="1" dirty="0"/>
              <a:t>·        The main idea should be easy to understood after a single reading.</a:t>
            </a:r>
          </a:p>
          <a:p>
            <a:endParaRPr lang="en-US" b="1" dirty="0"/>
          </a:p>
          <a:p>
            <a:r>
              <a:rPr lang="en-US" b="1" dirty="0"/>
              <a:t>·        Use white space (margins and lines between paragraphs) to make your memo more reader-friendly.</a:t>
            </a:r>
          </a:p>
          <a:p>
            <a:endParaRPr lang="en-US" b="1" dirty="0"/>
          </a:p>
          <a:p>
            <a:r>
              <a:rPr lang="en-US" b="1" dirty="0"/>
              <a:t>·        Use bold-faced fonts and headings to identify main ideas and to mark off the major divisions of your memo.</a:t>
            </a:r>
          </a:p>
          <a:p>
            <a:endParaRPr lang="en-US" b="1" dirty="0"/>
          </a:p>
          <a:p>
            <a:r>
              <a:rPr lang="en-US" b="1" dirty="0"/>
              <a:t>·        Information should be arranged with the reader’s reaction in mind.</a:t>
            </a:r>
          </a:p>
        </p:txBody>
      </p:sp>
    </p:spTree>
    <p:extLst>
      <p:ext uri="{BB962C8B-B14F-4D97-AF65-F5344CB8AC3E}">
        <p14:creationId xmlns:p14="http://schemas.microsoft.com/office/powerpoint/2010/main" val="1513153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Concise</a:t>
            </a:r>
          </a:p>
        </p:txBody>
      </p:sp>
      <p:sp>
        <p:nvSpPr>
          <p:cNvPr id="3" name="Content Placeholder 2"/>
          <p:cNvSpPr>
            <a:spLocks noGrp="1"/>
          </p:cNvSpPr>
          <p:nvPr>
            <p:ph idx="1"/>
          </p:nvPr>
        </p:nvSpPr>
        <p:spPr/>
        <p:txBody>
          <a:bodyPr/>
          <a:lstStyle/>
          <a:p>
            <a:endParaRPr lang="en-US" dirty="0" smtClean="0"/>
          </a:p>
          <a:p>
            <a:endParaRPr lang="en-US" dirty="0"/>
          </a:p>
          <a:p>
            <a:r>
              <a:rPr lang="en-US" dirty="0" smtClean="0"/>
              <a:t>Provide </a:t>
            </a:r>
            <a:r>
              <a:rPr lang="en-US" dirty="0"/>
              <a:t>the details you need to – don’t overdo it.  If you can’t fit all of your message into a short memo, it might be better to write a report.</a:t>
            </a:r>
          </a:p>
          <a:p>
            <a:endParaRPr lang="en-US" dirty="0"/>
          </a:p>
          <a:p>
            <a:pPr marL="0" indent="0">
              <a:buNone/>
            </a:pPr>
            <a:endParaRPr lang="en-US" dirty="0"/>
          </a:p>
        </p:txBody>
      </p:sp>
    </p:spTree>
    <p:extLst>
      <p:ext uri="{BB962C8B-B14F-4D97-AF65-F5344CB8AC3E}">
        <p14:creationId xmlns:p14="http://schemas.microsoft.com/office/powerpoint/2010/main" val="957460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Written in Contemporary Business English.</a:t>
            </a:r>
          </a:p>
        </p:txBody>
      </p:sp>
      <p:sp>
        <p:nvSpPr>
          <p:cNvPr id="3" name="Content Placeholder 2"/>
          <p:cNvSpPr>
            <a:spLocks noGrp="1"/>
          </p:cNvSpPr>
          <p:nvPr>
            <p:ph idx="1"/>
          </p:nvPr>
        </p:nvSpPr>
        <p:spPr/>
        <p:txBody>
          <a:bodyPr/>
          <a:lstStyle/>
          <a:p>
            <a:endParaRPr lang="en-US" dirty="0"/>
          </a:p>
          <a:p>
            <a:endParaRPr lang="en-US" dirty="0" smtClean="0"/>
          </a:p>
          <a:p>
            <a:r>
              <a:rPr lang="en-US" dirty="0" smtClean="0"/>
              <a:t>Memos </a:t>
            </a:r>
            <a:r>
              <a:rPr lang="en-US" dirty="0"/>
              <a:t>should be written in a conversational yet professional tone.  Use clear, correct language.  Be direct.</a:t>
            </a:r>
          </a:p>
        </p:txBody>
      </p:sp>
    </p:spTree>
    <p:extLst>
      <p:ext uri="{BB962C8B-B14F-4D97-AF65-F5344CB8AC3E}">
        <p14:creationId xmlns:p14="http://schemas.microsoft.com/office/powerpoint/2010/main" val="184202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Good News Memos</a:t>
            </a:r>
          </a:p>
        </p:txBody>
      </p:sp>
      <p:sp>
        <p:nvSpPr>
          <p:cNvPr id="3" name="Content Placeholder 2"/>
          <p:cNvSpPr>
            <a:spLocks noGrp="1"/>
          </p:cNvSpPr>
          <p:nvPr>
            <p:ph idx="1"/>
          </p:nvPr>
        </p:nvSpPr>
        <p:spPr/>
        <p:txBody>
          <a:bodyPr/>
          <a:lstStyle/>
          <a:p>
            <a:r>
              <a:rPr lang="en-US" dirty="0"/>
              <a:t> Simple </a:t>
            </a:r>
            <a:r>
              <a:rPr lang="en-US" dirty="0" smtClean="0"/>
              <a:t>Memos</a:t>
            </a:r>
          </a:p>
          <a:p>
            <a:r>
              <a:rPr lang="en-US" dirty="0"/>
              <a:t>Many memos contain only one or two sentences.  These “simple memos” can be used to introduce longer documents, to summarize a telephone conversation or to send a quick message on a subject with which your reader is already familiar.   Make sure the main idea is clear – put it in the first sentence whenever possible.</a:t>
            </a:r>
          </a:p>
        </p:txBody>
      </p:sp>
    </p:spTree>
    <p:extLst>
      <p:ext uri="{BB962C8B-B14F-4D97-AF65-F5344CB8AC3E}">
        <p14:creationId xmlns:p14="http://schemas.microsoft.com/office/powerpoint/2010/main" val="1861350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endParaRPr lang="en-US" dirty="0" smtClean="0"/>
          </a:p>
          <a:p>
            <a:endParaRPr lang="en-US" dirty="0"/>
          </a:p>
          <a:p>
            <a:r>
              <a:rPr lang="en-US" dirty="0" smtClean="0"/>
              <a:t>Effective persuasion is the ability to present message in a way that will lead others to support it.</a:t>
            </a:r>
          </a:p>
          <a:p>
            <a:pPr marL="0" indent="0">
              <a:buNone/>
            </a:pPr>
            <a:endParaRPr lang="en-US" dirty="0" smtClean="0"/>
          </a:p>
          <a:p>
            <a:r>
              <a:rPr lang="en-US" dirty="0" smtClean="0"/>
              <a:t>Persuasive messages aim to influence audiences who are inclined to resist, therefore, persuasive messages are generally longer, are usually more detailed, and often depend more heavily on strategic planning tasks.</a:t>
            </a:r>
          </a:p>
          <a:p>
            <a:endParaRPr lang="en-US" dirty="0"/>
          </a:p>
        </p:txBody>
      </p:sp>
    </p:spTree>
    <p:extLst>
      <p:ext uri="{BB962C8B-B14F-4D97-AF65-F5344CB8AC3E}">
        <p14:creationId xmlns:p14="http://schemas.microsoft.com/office/powerpoint/2010/main" val="1297357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Writing Request or Inquiry Memos</a:t>
            </a:r>
          </a:p>
          <a:p>
            <a:pPr marL="0" indent="0">
              <a:buNone/>
            </a:pPr>
            <a:endParaRPr lang="en-US" dirty="0" smtClean="0"/>
          </a:p>
          <a:p>
            <a:r>
              <a:rPr lang="en-US" dirty="0"/>
              <a:t>Use the You Approach before writing to request help or information from a colleague.  Determine exactly what you need, and how difficult it will be for your reader to give it to you.  Begin your memo with the request, being precise about what you need and when you need it.  If necessary, justify your request.  End by thanking your reader in advance.</a:t>
            </a:r>
          </a:p>
          <a:p>
            <a:endParaRPr lang="en-US" dirty="0"/>
          </a:p>
          <a:p>
            <a:r>
              <a:rPr lang="en-US" dirty="0"/>
              <a:t> </a:t>
            </a:r>
          </a:p>
        </p:txBody>
      </p:sp>
    </p:spTree>
    <p:extLst>
      <p:ext uri="{BB962C8B-B14F-4D97-AF65-F5344CB8AC3E}">
        <p14:creationId xmlns:p14="http://schemas.microsoft.com/office/powerpoint/2010/main" val="3038696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Memos Responding to Inquiries or </a:t>
            </a:r>
            <a:r>
              <a:rPr lang="en-US" dirty="0" smtClean="0"/>
              <a:t>Requests</a:t>
            </a:r>
          </a:p>
          <a:p>
            <a:endParaRPr lang="en-US" dirty="0"/>
          </a:p>
          <a:p>
            <a:r>
              <a:rPr lang="en-US" dirty="0"/>
              <a:t>Your response to inquiries or requests should be prompt and courteous.  If your answer to your reader’s request is “yes”, say so immediately.  If you can’t help your reader, then explain why and try to point the way to someone who can help.</a:t>
            </a:r>
          </a:p>
        </p:txBody>
      </p:sp>
    </p:spTree>
    <p:extLst>
      <p:ext uri="{BB962C8B-B14F-4D97-AF65-F5344CB8AC3E}">
        <p14:creationId xmlns:p14="http://schemas.microsoft.com/office/powerpoint/2010/main" val="3385159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Favorable </a:t>
            </a:r>
            <a:r>
              <a:rPr lang="en-US" dirty="0" smtClean="0"/>
              <a:t>Announcements</a:t>
            </a:r>
          </a:p>
          <a:p>
            <a:endParaRPr lang="en-US" dirty="0"/>
          </a:p>
          <a:p>
            <a:r>
              <a:rPr lang="en-US" dirty="0"/>
              <a:t>The Good News format can be used to announce changes that are likely to be well-received.  First, announce the change at the beginning of your memo and give all the details about how it will affect your readers.  Be sure to provide all the necessary details – does the reader need to take action?   If so, what is it, and how can it be accomplished?  If elements of the announcement might seem negative, point out the long-term benefits of the change.</a:t>
            </a:r>
          </a:p>
        </p:txBody>
      </p:sp>
    </p:spTree>
    <p:extLst>
      <p:ext uri="{BB962C8B-B14F-4D97-AF65-F5344CB8AC3E}">
        <p14:creationId xmlns:p14="http://schemas.microsoft.com/office/powerpoint/2010/main" val="646633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323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304"/>
            <a:ext cx="10515600" cy="5996659"/>
          </a:xfrm>
        </p:spPr>
        <p:txBody>
          <a:bodyPr>
            <a:normAutofit/>
          </a:bodyPr>
          <a:lstStyle/>
          <a:p>
            <a:endParaRPr lang="en-US" dirty="0" smtClean="0"/>
          </a:p>
          <a:p>
            <a:r>
              <a:rPr lang="en-US" dirty="0" smtClean="0"/>
              <a:t>Analyzing Audience</a:t>
            </a:r>
          </a:p>
          <a:p>
            <a:endParaRPr lang="en-US" dirty="0" smtClean="0"/>
          </a:p>
          <a:p>
            <a:r>
              <a:rPr lang="en-US" dirty="0" smtClean="0"/>
              <a:t>Who is my audience?</a:t>
            </a:r>
          </a:p>
          <a:p>
            <a:endParaRPr lang="en-US" dirty="0" smtClean="0"/>
          </a:p>
          <a:p>
            <a:r>
              <a:rPr lang="en-US" dirty="0" smtClean="0"/>
              <a:t>What are their needs?</a:t>
            </a:r>
          </a:p>
          <a:p>
            <a:endParaRPr lang="en-US" dirty="0" smtClean="0"/>
          </a:p>
          <a:p>
            <a:r>
              <a:rPr lang="en-US" dirty="0" smtClean="0"/>
              <a:t>What do I want them to do?</a:t>
            </a:r>
          </a:p>
          <a:p>
            <a:endParaRPr lang="en-US" dirty="0" smtClean="0"/>
          </a:p>
          <a:p>
            <a:r>
              <a:rPr lang="en-US" dirty="0" smtClean="0"/>
              <a:t>How might they resist? [By covering all aspects, explaining the pros&amp; cons of each. It will increase your credibility.]Avoid following common Mistakes:</a:t>
            </a:r>
          </a:p>
          <a:p>
            <a:endParaRPr lang="en-US" dirty="0"/>
          </a:p>
        </p:txBody>
      </p:sp>
    </p:spTree>
    <p:extLst>
      <p:ext uri="{BB962C8B-B14F-4D97-AF65-F5344CB8AC3E}">
        <p14:creationId xmlns:p14="http://schemas.microsoft.com/office/powerpoint/2010/main" val="184004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endParaRPr lang="en-US" dirty="0" smtClean="0"/>
          </a:p>
          <a:p>
            <a:r>
              <a:rPr lang="en-US" dirty="0" smtClean="0"/>
              <a:t>Using an Upfront Hard Sell: Setting out a strong position at the start.</a:t>
            </a:r>
          </a:p>
          <a:p>
            <a:endParaRPr lang="en-US" dirty="0" smtClean="0"/>
          </a:p>
          <a:p>
            <a:r>
              <a:rPr lang="en-US" dirty="0" smtClean="0"/>
              <a:t>Resisting Compromise: You cannot persuade if you don’t change.</a:t>
            </a:r>
          </a:p>
          <a:p>
            <a:endParaRPr lang="en-US" dirty="0" smtClean="0"/>
          </a:p>
          <a:p>
            <a:r>
              <a:rPr lang="en-US" dirty="0" smtClean="0"/>
              <a:t>Relying Solely on Great Arguments: Arguments matter but they are not the only thing. Mutually beneficial framework, vivid language, and right emotional level are equally important.</a:t>
            </a:r>
          </a:p>
          <a:p>
            <a:endParaRPr lang="en-US" dirty="0" smtClean="0"/>
          </a:p>
          <a:p>
            <a:r>
              <a:rPr lang="en-US" dirty="0" smtClean="0"/>
              <a:t>Assuming Persuasion is a One Shot Effort: Persuasio5n is </a:t>
            </a:r>
            <a:r>
              <a:rPr lang="en-US" dirty="0" err="1" smtClean="0"/>
              <a:t>aprocess</a:t>
            </a:r>
            <a:r>
              <a:rPr lang="en-US" dirty="0" smtClean="0"/>
              <a:t> not a one time event.</a:t>
            </a:r>
          </a:p>
          <a:p>
            <a:pPr marL="0" indent="0">
              <a:buNone/>
            </a:pPr>
            <a:endParaRPr lang="en-US" dirty="0"/>
          </a:p>
        </p:txBody>
      </p:sp>
    </p:spTree>
    <p:extLst>
      <p:ext uri="{BB962C8B-B14F-4D97-AF65-F5344CB8AC3E}">
        <p14:creationId xmlns:p14="http://schemas.microsoft.com/office/powerpoint/2010/main" val="187632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r>
              <a:rPr lang="en-US" dirty="0" smtClean="0"/>
              <a:t>To persuade skeptics, you must convince them that you know what you are talking about</a:t>
            </a:r>
          </a:p>
          <a:p>
            <a:endParaRPr lang="en-US" dirty="0" smtClean="0"/>
          </a:p>
          <a:p>
            <a:r>
              <a:rPr lang="en-US" dirty="0" smtClean="0"/>
              <a:t>Your credibility is your capability of being believe because you are reliable and worthy of confidence</a:t>
            </a:r>
          </a:p>
          <a:p>
            <a:endParaRPr lang="en-US" dirty="0" smtClean="0"/>
          </a:p>
          <a:p>
            <a:r>
              <a:rPr lang="en-US" dirty="0" smtClean="0"/>
              <a:t>Some of the best ways to gain credibility are to</a:t>
            </a:r>
          </a:p>
          <a:p>
            <a:pPr marL="0" indent="0">
              <a:buNone/>
            </a:pPr>
            <a:endParaRPr lang="en-US" dirty="0" smtClean="0"/>
          </a:p>
          <a:p>
            <a:r>
              <a:rPr lang="en-US" dirty="0" smtClean="0"/>
              <a:t>Support your messages with facts: Testimonial, documents , Guarantee, Statistics</a:t>
            </a:r>
          </a:p>
          <a:p>
            <a:endParaRPr lang="en-US" dirty="0"/>
          </a:p>
        </p:txBody>
      </p:sp>
    </p:spTree>
    <p:extLst>
      <p:ext uri="{BB962C8B-B14F-4D97-AF65-F5344CB8AC3E}">
        <p14:creationId xmlns:p14="http://schemas.microsoft.com/office/powerpoint/2010/main" val="338990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5919386"/>
          </a:xfrm>
        </p:spPr>
        <p:txBody>
          <a:bodyPr>
            <a:normAutofit/>
          </a:bodyPr>
          <a:lstStyle/>
          <a:p>
            <a:pPr marL="0" indent="0">
              <a:buNone/>
            </a:pPr>
            <a:endParaRPr lang="en-US" dirty="0" smtClean="0"/>
          </a:p>
          <a:p>
            <a:r>
              <a:rPr lang="en-US" dirty="0" smtClean="0"/>
              <a:t>Name your resources: tell your audience where your information comes from</a:t>
            </a:r>
          </a:p>
          <a:p>
            <a:endParaRPr lang="en-US" dirty="0" smtClean="0"/>
          </a:p>
          <a:p>
            <a:r>
              <a:rPr lang="en-US" dirty="0" smtClean="0"/>
              <a:t>Be an Expert: Knowledge of message’s subject area help you give your audience the quality information necessary to make decisions</a:t>
            </a:r>
          </a:p>
          <a:p>
            <a:pPr marL="0" indent="0">
              <a:buNone/>
            </a:pPr>
            <a:endParaRPr lang="en-US" dirty="0" smtClean="0"/>
          </a:p>
          <a:p>
            <a:r>
              <a:rPr lang="en-US" dirty="0" smtClean="0"/>
              <a:t>Establish common ground: Those beliefs, attitudes, and background experiences that you have in common will help them identify with you.</a:t>
            </a:r>
          </a:p>
          <a:p>
            <a:endParaRPr lang="en-US" dirty="0"/>
          </a:p>
        </p:txBody>
      </p:sp>
    </p:spTree>
    <p:extLst>
      <p:ext uri="{BB962C8B-B14F-4D97-AF65-F5344CB8AC3E}">
        <p14:creationId xmlns:p14="http://schemas.microsoft.com/office/powerpoint/2010/main" val="60989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Be enthusiastic:</a:t>
            </a:r>
            <a:r>
              <a:rPr lang="en-US" dirty="0" smtClean="0"/>
              <a:t> </a:t>
            </a:r>
          </a:p>
          <a:p>
            <a:pPr marL="0" indent="0">
              <a:buNone/>
            </a:pPr>
            <a:r>
              <a:rPr lang="en-US" dirty="0" smtClean="0"/>
              <a:t>Your excitement about your subject can infect your audience.</a:t>
            </a:r>
          </a:p>
          <a:p>
            <a:pPr marL="0" indent="0">
              <a:buNone/>
            </a:pPr>
            <a:endParaRPr lang="en-US" dirty="0" smtClean="0"/>
          </a:p>
          <a:p>
            <a:r>
              <a:rPr lang="en-US" b="1" dirty="0" smtClean="0">
                <a:solidFill>
                  <a:srgbClr val="FF0000"/>
                </a:solidFill>
              </a:rPr>
              <a:t>Be Objective: </a:t>
            </a:r>
          </a:p>
          <a:p>
            <a:pPr marL="0" indent="0">
              <a:buNone/>
            </a:pPr>
            <a:r>
              <a:rPr lang="en-US" dirty="0" smtClean="0"/>
              <a:t>Your ability to understand and acknowledge all slides of an issue helps you present fair and logical arguments in your persuasive messages</a:t>
            </a:r>
            <a:endParaRPr lang="en-US" dirty="0"/>
          </a:p>
        </p:txBody>
      </p:sp>
    </p:spTree>
    <p:extLst>
      <p:ext uri="{BB962C8B-B14F-4D97-AF65-F5344CB8AC3E}">
        <p14:creationId xmlns:p14="http://schemas.microsoft.com/office/powerpoint/2010/main" val="120301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Be Sincere: </a:t>
            </a:r>
          </a:p>
          <a:p>
            <a:pPr marL="0" indent="0">
              <a:buNone/>
            </a:pPr>
            <a:r>
              <a:rPr lang="en-US" dirty="0" smtClean="0"/>
              <a:t>Your concern, genuineness, good faith help you focus on your audience’s needs.</a:t>
            </a:r>
          </a:p>
          <a:p>
            <a:pPr marL="0" indent="0">
              <a:buNone/>
            </a:pPr>
            <a:endParaRPr lang="en-US" dirty="0" smtClean="0"/>
          </a:p>
          <a:p>
            <a:r>
              <a:rPr lang="en-US" b="1" dirty="0" smtClean="0">
                <a:solidFill>
                  <a:srgbClr val="FF0000"/>
                </a:solidFill>
              </a:rPr>
              <a:t>Be trustworthy:</a:t>
            </a:r>
          </a:p>
          <a:p>
            <a:pPr marL="0" indent="0">
              <a:buNone/>
            </a:pPr>
            <a:r>
              <a:rPr lang="en-US" b="1" dirty="0" smtClean="0">
                <a:solidFill>
                  <a:srgbClr val="FF0000"/>
                </a:solidFill>
              </a:rPr>
              <a:t> </a:t>
            </a:r>
            <a:r>
              <a:rPr lang="en-US" dirty="0" smtClean="0"/>
              <a:t>Your honest and dependability help you earn your audience’s needs [Use of proper words, meaning of which say more than dictionary meaning.</a:t>
            </a:r>
          </a:p>
          <a:p>
            <a:endParaRPr lang="en-US" dirty="0"/>
          </a:p>
        </p:txBody>
      </p:sp>
    </p:spTree>
    <p:extLst>
      <p:ext uri="{BB962C8B-B14F-4D97-AF65-F5344CB8AC3E}">
        <p14:creationId xmlns:p14="http://schemas.microsoft.com/office/powerpoint/2010/main" val="1308892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1881</Words>
  <Application>Microsoft Office PowerPoint</Application>
  <PresentationFormat>Widescreen</PresentationFormat>
  <Paragraphs>166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Writing Persuasive News Messages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AIDA Model</vt:lpstr>
      <vt:lpstr>PowerPoint Presentation</vt:lpstr>
      <vt:lpstr>PowerPoint Presentation</vt:lpstr>
      <vt:lpstr>PowerPoint Presentation</vt:lpstr>
      <vt:lpstr>PowerPoint Presentation</vt:lpstr>
      <vt:lpstr>AIDA Model</vt:lpstr>
      <vt:lpstr>PowerPoint Presentation</vt:lpstr>
      <vt:lpstr>Memos that Communicate</vt:lpstr>
      <vt:lpstr> What is a Memo?</vt:lpstr>
      <vt:lpstr>Functions of a Memo</vt:lpstr>
      <vt:lpstr>Characteristics of Effective Memos</vt:lpstr>
      <vt:lpstr>What Makes a Memo Effective?</vt:lpstr>
      <vt:lpstr> Well-organized</vt:lpstr>
      <vt:lpstr>Concise</vt:lpstr>
      <vt:lpstr> Written in Contemporary Business English.</vt:lpstr>
      <vt:lpstr>Types of Good News Memos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Persuasive News Messages</dc:title>
  <dc:creator>User</dc:creator>
  <cp:lastModifiedBy>User</cp:lastModifiedBy>
  <cp:revision>7</cp:revision>
  <dcterms:created xsi:type="dcterms:W3CDTF">2018-10-22T10:19:27Z</dcterms:created>
  <dcterms:modified xsi:type="dcterms:W3CDTF">2018-10-22T10:58:07Z</dcterms:modified>
</cp:coreProperties>
</file>