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58" r:id="rId5"/>
    <p:sldId id="259" r:id="rId6"/>
    <p:sldId id="260" r:id="rId7"/>
    <p:sldId id="274" r:id="rId8"/>
    <p:sldId id="275"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29-Mar-12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29-Mar-12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29-Mar-12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29-Mar-12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29-Mar-12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29-Mar-12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29-Mar-12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29-Mar-12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29-Mar-12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29-Mar-12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29-Mar-12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29-Mar-12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Embedded Systems</a:t>
            </a:r>
            <a:endParaRPr lang="en-US" dirty="0"/>
          </a:p>
        </p:txBody>
      </p:sp>
      <p:sp>
        <p:nvSpPr>
          <p:cNvPr id="3" name="Subtitle 2"/>
          <p:cNvSpPr>
            <a:spLocks noGrp="1"/>
          </p:cNvSpPr>
          <p:nvPr>
            <p:ph type="subTitle" idx="1"/>
          </p:nvPr>
        </p:nvSpPr>
        <p:spPr/>
        <p:txBody>
          <a:bodyPr/>
          <a:lstStyle/>
          <a:p>
            <a:r>
              <a:rPr lang="en-US" dirty="0" smtClean="0"/>
              <a:t>Muhammad </a:t>
            </a:r>
            <a:r>
              <a:rPr lang="en-US" dirty="0" err="1" smtClean="0"/>
              <a:t>Waqas</a:t>
            </a:r>
            <a:endParaRPr lang="en-US" dirty="0"/>
          </a:p>
        </p:txBody>
      </p:sp>
    </p:spTree>
    <p:extLst>
      <p:ext uri="{BB962C8B-B14F-4D97-AF65-F5344CB8AC3E}">
        <p14:creationId xmlns:p14="http://schemas.microsoft.com/office/powerpoint/2010/main" val="544988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Since the seven segment display works on negative logic, we will have to provide logic 0 to the corresponding pin to make an LED glow</a:t>
            </a:r>
            <a:r>
              <a:rPr lang="en-US" dirty="0" smtClean="0"/>
              <a:t>.</a:t>
            </a:r>
          </a:p>
          <a:p>
            <a:r>
              <a:rPr lang="en-US" i="1" dirty="0" smtClean="0"/>
              <a:t>Table </a:t>
            </a:r>
            <a:r>
              <a:rPr lang="en-US" i="1" dirty="0"/>
              <a:t>below shows the hex values used to display the different digits.</a:t>
            </a:r>
            <a:endParaRPr lang="en-US" dirty="0"/>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4186204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09586055"/>
              </p:ext>
            </p:extLst>
          </p:nvPr>
        </p:nvGraphicFramePr>
        <p:xfrm>
          <a:off x="457200" y="1851501"/>
          <a:ext cx="8229600" cy="4023360"/>
        </p:xfrm>
        <a:graphic>
          <a:graphicData uri="http://schemas.openxmlformats.org/drawingml/2006/table">
            <a:tbl>
              <a:tblPr/>
              <a:tblGrid>
                <a:gridCol w="1229502"/>
                <a:gridCol w="763707"/>
                <a:gridCol w="763707"/>
                <a:gridCol w="763707"/>
                <a:gridCol w="763707"/>
                <a:gridCol w="763707"/>
                <a:gridCol w="636971"/>
                <a:gridCol w="763707"/>
                <a:gridCol w="1780885"/>
              </a:tblGrid>
              <a:tr h="0">
                <a:tc>
                  <a:txBody>
                    <a:bodyPr/>
                    <a:lstStyle/>
                    <a:p>
                      <a:pPr algn="ctr">
                        <a:spcAft>
                          <a:spcPts val="0"/>
                        </a:spcAft>
                      </a:pPr>
                      <a:r>
                        <a:rPr lang="en-US">
                          <a:effectLst/>
                        </a:rPr>
                        <a:t>DIGIT</a:t>
                      </a:r>
                    </a:p>
                  </a:txBody>
                  <a:tcPr marL="68580" marR="685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effectLst/>
                        </a:rPr>
                        <a:t>a</a:t>
                      </a:r>
                    </a:p>
                  </a:txBody>
                  <a:tcPr marL="68580" marR="68580">
                    <a:lnL w="12700" cap="flat" cmpd="sng" algn="ctr">
                      <a:solidFill>
                        <a:srgbClr val="000000"/>
                      </a:solidFill>
                      <a:prstDash val="solid"/>
                      <a:round/>
                      <a:headEnd type="none" w="med" len="med"/>
                      <a:tailEnd type="none" w="med" len="med"/>
                    </a:lnL>
                    <a:lnR w="12700" cap="flat" cmpd="sng" algn="ctr">
                      <a:solidFill>
                        <a:srgbClr val="D061CA"/>
                      </a:solidFill>
                      <a:prstDash val="solid"/>
                      <a:round/>
                      <a:headEnd type="none" w="med" len="med"/>
                      <a:tailEnd type="none" w="med" len="med"/>
                    </a:lnR>
                    <a:lnT w="12700" cap="flat" cmpd="sng" algn="ctr">
                      <a:solidFill>
                        <a:srgbClr val="D061CA"/>
                      </a:solidFill>
                      <a:prstDash val="solid"/>
                      <a:round/>
                      <a:headEnd type="none" w="med" len="med"/>
                      <a:tailEnd type="none" w="med" len="med"/>
                    </a:lnT>
                    <a:lnB w="12700" cap="flat" cmpd="sng" algn="ctr">
                      <a:solidFill>
                        <a:srgbClr val="D061CA"/>
                      </a:solidFill>
                      <a:prstDash val="solid"/>
                      <a:round/>
                      <a:headEnd type="none" w="med" len="med"/>
                      <a:tailEnd type="none" w="med" len="med"/>
                    </a:lnB>
                  </a:tcPr>
                </a:tc>
                <a:tc>
                  <a:txBody>
                    <a:bodyPr/>
                    <a:lstStyle/>
                    <a:p>
                      <a:pPr algn="ctr">
                        <a:spcAft>
                          <a:spcPts val="0"/>
                        </a:spcAft>
                      </a:pPr>
                      <a:r>
                        <a:rPr lang="en-US">
                          <a:effectLst/>
                        </a:rPr>
                        <a:t>b</a:t>
                      </a:r>
                    </a:p>
                  </a:txBody>
                  <a:tcPr marL="68580" marR="68580">
                    <a:lnL w="12700" cap="flat" cmpd="sng" algn="ctr">
                      <a:solidFill>
                        <a:srgbClr val="D061CA"/>
                      </a:solidFill>
                      <a:prstDash val="solid"/>
                      <a:round/>
                      <a:headEnd type="none" w="med" len="med"/>
                      <a:tailEnd type="none" w="med" len="med"/>
                    </a:lnL>
                    <a:lnR w="12700" cap="flat" cmpd="sng" algn="ctr">
                      <a:solidFill>
                        <a:srgbClr val="2863CA"/>
                      </a:solidFill>
                      <a:prstDash val="solid"/>
                      <a:round/>
                      <a:headEnd type="none" w="med" len="med"/>
                      <a:tailEnd type="none" w="med" len="med"/>
                    </a:lnR>
                    <a:lnT w="12700" cap="flat" cmpd="sng" algn="ctr">
                      <a:solidFill>
                        <a:srgbClr val="2863CA"/>
                      </a:solidFill>
                      <a:prstDash val="solid"/>
                      <a:round/>
                      <a:headEnd type="none" w="med" len="med"/>
                      <a:tailEnd type="none" w="med" len="med"/>
                    </a:lnT>
                    <a:lnB w="12700" cap="flat" cmpd="sng" algn="ctr">
                      <a:solidFill>
                        <a:srgbClr val="2863CA"/>
                      </a:solidFill>
                      <a:prstDash val="solid"/>
                      <a:round/>
                      <a:headEnd type="none" w="med" len="med"/>
                      <a:tailEnd type="none" w="med" len="med"/>
                    </a:lnB>
                  </a:tcPr>
                </a:tc>
                <a:tc>
                  <a:txBody>
                    <a:bodyPr/>
                    <a:lstStyle/>
                    <a:p>
                      <a:pPr algn="ctr">
                        <a:spcAft>
                          <a:spcPts val="0"/>
                        </a:spcAft>
                      </a:pPr>
                      <a:r>
                        <a:rPr lang="en-US">
                          <a:effectLst/>
                        </a:rPr>
                        <a:t>c</a:t>
                      </a:r>
                    </a:p>
                  </a:txBody>
                  <a:tcPr marL="68580" marR="68580">
                    <a:lnL w="12700" cap="flat" cmpd="sng" algn="ctr">
                      <a:solidFill>
                        <a:srgbClr val="2863CA"/>
                      </a:solidFill>
                      <a:prstDash val="solid"/>
                      <a:round/>
                      <a:headEnd type="none" w="med" len="med"/>
                      <a:tailEnd type="none" w="med" len="med"/>
                    </a:lnL>
                    <a:lnR w="12700" cap="flat" cmpd="sng" algn="ctr">
                      <a:solidFill>
                        <a:srgbClr val="8064CA"/>
                      </a:solidFill>
                      <a:prstDash val="solid"/>
                      <a:round/>
                      <a:headEnd type="none" w="med" len="med"/>
                      <a:tailEnd type="none" w="med" len="med"/>
                    </a:lnR>
                    <a:lnT w="12700" cap="flat" cmpd="sng" algn="ctr">
                      <a:solidFill>
                        <a:srgbClr val="8064CA"/>
                      </a:solidFill>
                      <a:prstDash val="solid"/>
                      <a:round/>
                      <a:headEnd type="none" w="med" len="med"/>
                      <a:tailEnd type="none" w="med" len="med"/>
                    </a:lnT>
                    <a:lnB w="12700" cap="flat" cmpd="sng" algn="ctr">
                      <a:solidFill>
                        <a:srgbClr val="8064CA"/>
                      </a:solidFill>
                      <a:prstDash val="solid"/>
                      <a:round/>
                      <a:headEnd type="none" w="med" len="med"/>
                      <a:tailEnd type="none" w="med" len="med"/>
                    </a:lnB>
                  </a:tcPr>
                </a:tc>
                <a:tc>
                  <a:txBody>
                    <a:bodyPr/>
                    <a:lstStyle/>
                    <a:p>
                      <a:pPr algn="ctr">
                        <a:spcAft>
                          <a:spcPts val="0"/>
                        </a:spcAft>
                      </a:pPr>
                      <a:r>
                        <a:rPr lang="en-US">
                          <a:effectLst/>
                        </a:rPr>
                        <a:t>d</a:t>
                      </a:r>
                    </a:p>
                  </a:txBody>
                  <a:tcPr marL="68580" marR="68580">
                    <a:lnL w="12700" cap="flat" cmpd="sng" algn="ctr">
                      <a:solidFill>
                        <a:srgbClr val="8064CA"/>
                      </a:solidFill>
                      <a:prstDash val="solid"/>
                      <a:round/>
                      <a:headEnd type="none" w="med" len="med"/>
                      <a:tailEnd type="none" w="med" len="med"/>
                    </a:lnL>
                    <a:lnR w="12700" cap="flat" cmpd="sng" algn="ctr">
                      <a:solidFill>
                        <a:srgbClr val="8066CA"/>
                      </a:solidFill>
                      <a:prstDash val="solid"/>
                      <a:round/>
                      <a:headEnd type="none" w="med" len="med"/>
                      <a:tailEnd type="none" w="med" len="med"/>
                    </a:lnR>
                    <a:lnT w="12700" cap="flat" cmpd="sng" algn="ctr">
                      <a:solidFill>
                        <a:srgbClr val="8066CA"/>
                      </a:solidFill>
                      <a:prstDash val="solid"/>
                      <a:round/>
                      <a:headEnd type="none" w="med" len="med"/>
                      <a:tailEnd type="none" w="med" len="med"/>
                    </a:lnT>
                    <a:lnB w="12700" cap="flat" cmpd="sng" algn="ctr">
                      <a:solidFill>
                        <a:srgbClr val="8066CA"/>
                      </a:solidFill>
                      <a:prstDash val="solid"/>
                      <a:round/>
                      <a:headEnd type="none" w="med" len="med"/>
                      <a:tailEnd type="none" w="med" len="med"/>
                    </a:lnB>
                  </a:tcPr>
                </a:tc>
                <a:tc>
                  <a:txBody>
                    <a:bodyPr/>
                    <a:lstStyle/>
                    <a:p>
                      <a:pPr algn="ctr">
                        <a:spcAft>
                          <a:spcPts val="0"/>
                        </a:spcAft>
                      </a:pPr>
                      <a:r>
                        <a:rPr lang="en-US">
                          <a:effectLst/>
                        </a:rPr>
                        <a:t>e</a:t>
                      </a:r>
                    </a:p>
                  </a:txBody>
                  <a:tcPr marL="68580" marR="68580">
                    <a:lnL w="12700" cap="flat" cmpd="sng" algn="ctr">
                      <a:solidFill>
                        <a:srgbClr val="8066CA"/>
                      </a:solidFill>
                      <a:prstDash val="solid"/>
                      <a:round/>
                      <a:headEnd type="none" w="med" len="med"/>
                      <a:tailEnd type="none" w="med" len="med"/>
                    </a:lnL>
                    <a:lnR w="12700" cap="flat" cmpd="sng" algn="ctr">
                      <a:solidFill>
                        <a:srgbClr val="2868CA"/>
                      </a:solidFill>
                      <a:prstDash val="solid"/>
                      <a:round/>
                      <a:headEnd type="none" w="med" len="med"/>
                      <a:tailEnd type="none" w="med" len="med"/>
                    </a:lnR>
                    <a:lnT w="12700" cap="flat" cmpd="sng" algn="ctr">
                      <a:solidFill>
                        <a:srgbClr val="2868CA"/>
                      </a:solidFill>
                      <a:prstDash val="solid"/>
                      <a:round/>
                      <a:headEnd type="none" w="med" len="med"/>
                      <a:tailEnd type="none" w="med" len="med"/>
                    </a:lnT>
                    <a:lnB w="12700" cap="flat" cmpd="sng" algn="ctr">
                      <a:solidFill>
                        <a:srgbClr val="2868CA"/>
                      </a:solidFill>
                      <a:prstDash val="solid"/>
                      <a:round/>
                      <a:headEnd type="none" w="med" len="med"/>
                      <a:tailEnd type="none" w="med" len="med"/>
                    </a:lnB>
                  </a:tcPr>
                </a:tc>
                <a:tc>
                  <a:txBody>
                    <a:bodyPr/>
                    <a:lstStyle/>
                    <a:p>
                      <a:pPr algn="ctr">
                        <a:spcAft>
                          <a:spcPts val="0"/>
                        </a:spcAft>
                      </a:pPr>
                      <a:r>
                        <a:rPr lang="en-US">
                          <a:effectLst/>
                        </a:rPr>
                        <a:t>f</a:t>
                      </a:r>
                    </a:p>
                  </a:txBody>
                  <a:tcPr marL="68580" marR="68580">
                    <a:lnL w="12700" cap="flat" cmpd="sng" algn="ctr">
                      <a:solidFill>
                        <a:srgbClr val="2868CA"/>
                      </a:solidFill>
                      <a:prstDash val="solid"/>
                      <a:round/>
                      <a:headEnd type="none" w="med" len="med"/>
                      <a:tailEnd type="none" w="med" len="med"/>
                    </a:lnL>
                    <a:lnR w="12700" cap="flat" cmpd="sng" algn="ctr">
                      <a:solidFill>
                        <a:srgbClr val="8069CA"/>
                      </a:solidFill>
                      <a:prstDash val="solid"/>
                      <a:round/>
                      <a:headEnd type="none" w="med" len="med"/>
                      <a:tailEnd type="none" w="med" len="med"/>
                    </a:lnR>
                    <a:lnT w="12700" cap="flat" cmpd="sng" algn="ctr">
                      <a:solidFill>
                        <a:srgbClr val="8069CA"/>
                      </a:solidFill>
                      <a:prstDash val="solid"/>
                      <a:round/>
                      <a:headEnd type="none" w="med" len="med"/>
                      <a:tailEnd type="none" w="med" len="med"/>
                    </a:lnT>
                    <a:lnB w="12700" cap="flat" cmpd="sng" algn="ctr">
                      <a:solidFill>
                        <a:srgbClr val="8069CA"/>
                      </a:solidFill>
                      <a:prstDash val="solid"/>
                      <a:round/>
                      <a:headEnd type="none" w="med" len="med"/>
                      <a:tailEnd type="none" w="med" len="med"/>
                    </a:lnB>
                  </a:tcPr>
                </a:tc>
                <a:tc>
                  <a:txBody>
                    <a:bodyPr/>
                    <a:lstStyle/>
                    <a:p>
                      <a:pPr algn="ctr">
                        <a:spcAft>
                          <a:spcPts val="0"/>
                        </a:spcAft>
                      </a:pPr>
                      <a:r>
                        <a:rPr lang="en-US">
                          <a:effectLst/>
                        </a:rPr>
                        <a:t>g</a:t>
                      </a:r>
                    </a:p>
                  </a:txBody>
                  <a:tcPr marL="68580" marR="68580">
                    <a:lnL w="12700" cap="flat" cmpd="sng" algn="ctr">
                      <a:solidFill>
                        <a:srgbClr val="8069CA"/>
                      </a:solidFill>
                      <a:prstDash val="solid"/>
                      <a:round/>
                      <a:headEnd type="none" w="med" len="med"/>
                      <a:tailEnd type="none" w="med" len="med"/>
                    </a:lnL>
                    <a:lnR w="12700" cap="flat" cmpd="sng" algn="ctr">
                      <a:solidFill>
                        <a:srgbClr val="D06ACA"/>
                      </a:solidFill>
                      <a:prstDash val="solid"/>
                      <a:round/>
                      <a:headEnd type="none" w="med" len="med"/>
                      <a:tailEnd type="none" w="med" len="med"/>
                    </a:lnR>
                    <a:lnT w="12700" cap="flat" cmpd="sng" algn="ctr">
                      <a:solidFill>
                        <a:srgbClr val="D06ACA"/>
                      </a:solidFill>
                      <a:prstDash val="solid"/>
                      <a:round/>
                      <a:headEnd type="none" w="med" len="med"/>
                      <a:tailEnd type="none" w="med" len="med"/>
                    </a:lnT>
                    <a:lnB w="12700" cap="flat" cmpd="sng" algn="ctr">
                      <a:solidFill>
                        <a:srgbClr val="D06ACA"/>
                      </a:solidFill>
                      <a:prstDash val="solid"/>
                      <a:round/>
                      <a:headEnd type="none" w="med" len="med"/>
                      <a:tailEnd type="none" w="med" len="med"/>
                    </a:lnB>
                  </a:tcPr>
                </a:tc>
                <a:tc>
                  <a:txBody>
                    <a:bodyPr/>
                    <a:lstStyle/>
                    <a:p>
                      <a:pPr algn="ctr">
                        <a:spcAft>
                          <a:spcPts val="0"/>
                        </a:spcAft>
                      </a:pPr>
                      <a:r>
                        <a:rPr lang="en-US">
                          <a:effectLst/>
                        </a:rPr>
                        <a:t>HEX Value</a:t>
                      </a:r>
                    </a:p>
                  </a:txBody>
                  <a:tcPr marL="68580" marR="68580">
                    <a:lnL w="12700" cap="flat" cmpd="sng" algn="ctr">
                      <a:solidFill>
                        <a:srgbClr val="D06ACA"/>
                      </a:solidFill>
                      <a:prstDash val="solid"/>
                      <a:round/>
                      <a:headEnd type="none" w="med" len="med"/>
                      <a:tailEnd type="none" w="med" len="med"/>
                    </a:lnL>
                    <a:lnR w="12700" cap="flat" cmpd="sng" algn="ctr">
                      <a:solidFill>
                        <a:srgbClr val="286CCA"/>
                      </a:solidFill>
                      <a:prstDash val="solid"/>
                      <a:round/>
                      <a:headEnd type="none" w="med" len="med"/>
                      <a:tailEnd type="none" w="med" len="med"/>
                    </a:lnR>
                    <a:lnT w="12700" cap="flat" cmpd="sng" algn="ctr">
                      <a:solidFill>
                        <a:srgbClr val="286CCA"/>
                      </a:solidFill>
                      <a:prstDash val="solid"/>
                      <a:round/>
                      <a:headEnd type="none" w="med" len="med"/>
                      <a:tailEnd type="none" w="med" len="med"/>
                    </a:lnT>
                    <a:lnB w="12700" cap="flat" cmpd="sng" algn="ctr">
                      <a:solidFill>
                        <a:srgbClr val="286CCA"/>
                      </a:solidFill>
                      <a:prstDash val="solid"/>
                      <a:round/>
                      <a:headEnd type="none" w="med" len="med"/>
                      <a:tailEnd type="none" w="med" len="med"/>
                    </a:lnB>
                  </a:tcPr>
                </a:tc>
              </a:tr>
              <a:tr h="0">
                <a:tc>
                  <a:txBody>
                    <a:bodyPr/>
                    <a:lstStyle/>
                    <a:p>
                      <a:pPr algn="ctr">
                        <a:spcAft>
                          <a:spcPts val="0"/>
                        </a:spcAft>
                      </a:pPr>
                      <a:r>
                        <a:rPr lang="en-US">
                          <a:effectLst/>
                        </a:rPr>
                        <a:t>0</a:t>
                      </a:r>
                    </a:p>
                  </a:txBody>
                  <a:tcPr marL="68580" marR="68580">
                    <a:lnL w="12700" cap="flat" cmpd="sng" algn="ctr">
                      <a:solidFill>
                        <a:srgbClr val="40B6C2"/>
                      </a:solidFill>
                      <a:prstDash val="solid"/>
                      <a:round/>
                      <a:headEnd type="none" w="med" len="med"/>
                      <a:tailEnd type="none" w="med" len="med"/>
                    </a:lnL>
                    <a:lnR w="12700" cap="flat" cmpd="sng" algn="ctr">
                      <a:solidFill>
                        <a:srgbClr val="40B6C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0B6C2"/>
                      </a:solidFill>
                      <a:prstDash val="solid"/>
                      <a:round/>
                      <a:headEnd type="none" w="med" len="med"/>
                      <a:tailEnd type="none" w="med" len="med"/>
                    </a:lnB>
                  </a:tcPr>
                </a:tc>
                <a:tc>
                  <a:txBody>
                    <a:bodyPr/>
                    <a:lstStyle/>
                    <a:p>
                      <a:pPr algn="ctr">
                        <a:spcAft>
                          <a:spcPts val="0"/>
                        </a:spcAft>
                      </a:pPr>
                      <a:r>
                        <a:rPr lang="en-US" b="1" dirty="0">
                          <a:effectLst/>
                        </a:rPr>
                        <a:t>0</a:t>
                      </a:r>
                    </a:p>
                  </a:txBody>
                  <a:tcPr marL="68580" marR="68580">
                    <a:lnL w="12700" cap="flat" cmpd="sng" algn="ctr">
                      <a:solidFill>
                        <a:srgbClr val="40B6C2"/>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D061CA"/>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2863CA"/>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8064CA"/>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8066CA"/>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2868CA"/>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8069CA"/>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1</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D06ACA"/>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a:effectLst/>
                        </a:rPr>
                        <a:t>0x40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286CCA"/>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r>
              <a:tr h="0">
                <a:tc>
                  <a:txBody>
                    <a:bodyPr/>
                    <a:lstStyle/>
                    <a:p>
                      <a:pPr algn="ctr">
                        <a:spcAft>
                          <a:spcPts val="0"/>
                        </a:spcAft>
                      </a:pPr>
                      <a:r>
                        <a:rPr lang="en-US">
                          <a:effectLst/>
                        </a:rPr>
                        <a:t>1</a:t>
                      </a:r>
                    </a:p>
                  </a:txBody>
                  <a:tcPr marL="68580" marR="68580">
                    <a:lnL w="12700" cap="flat" cmpd="sng" algn="ctr">
                      <a:solidFill>
                        <a:srgbClr val="40B6C2"/>
                      </a:solidFill>
                      <a:prstDash val="solid"/>
                      <a:round/>
                      <a:headEnd type="none" w="med" len="med"/>
                      <a:tailEnd type="none" w="med" len="med"/>
                    </a:lnL>
                    <a:lnR w="12700" cap="flat" cmpd="sng" algn="ctr">
                      <a:solidFill>
                        <a:srgbClr val="40B6C2"/>
                      </a:solidFill>
                      <a:prstDash val="solid"/>
                      <a:round/>
                      <a:headEnd type="none" w="med" len="med"/>
                      <a:tailEnd type="none" w="med" len="med"/>
                    </a:lnR>
                    <a:lnT w="12700" cap="flat" cmpd="sng" algn="ctr">
                      <a:solidFill>
                        <a:srgbClr val="40B6C2"/>
                      </a:solidFill>
                      <a:prstDash val="solid"/>
                      <a:round/>
                      <a:headEnd type="none" w="med" len="med"/>
                      <a:tailEnd type="none" w="med" len="med"/>
                    </a:lnT>
                    <a:lnB w="12700" cap="flat" cmpd="sng" algn="ctr">
                      <a:solidFill>
                        <a:srgbClr val="40B6C2"/>
                      </a:solidFill>
                      <a:prstDash val="solid"/>
                      <a:round/>
                      <a:headEnd type="none" w="med" len="med"/>
                      <a:tailEnd type="none" w="med" len="med"/>
                    </a:lnB>
                  </a:tcPr>
                </a:tc>
                <a:tc>
                  <a:txBody>
                    <a:bodyPr/>
                    <a:lstStyle/>
                    <a:p>
                      <a:pPr algn="ctr">
                        <a:spcAft>
                          <a:spcPts val="0"/>
                        </a:spcAft>
                      </a:pPr>
                      <a:r>
                        <a:rPr lang="en-US" b="1">
                          <a:effectLst/>
                        </a:rPr>
                        <a:t>1</a:t>
                      </a:r>
                    </a:p>
                  </a:txBody>
                  <a:tcPr marL="68580" marR="68580">
                    <a:lnL w="12700" cap="flat" cmpd="sng" algn="ctr">
                      <a:solidFill>
                        <a:srgbClr val="40B6C2"/>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dirty="0">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1</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1</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1</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1</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a:effectLst/>
                        </a:rPr>
                        <a:t>0xF9</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r>
              <a:tr h="0">
                <a:tc>
                  <a:txBody>
                    <a:bodyPr/>
                    <a:lstStyle/>
                    <a:p>
                      <a:pPr algn="ctr">
                        <a:spcAft>
                          <a:spcPts val="0"/>
                        </a:spcAft>
                      </a:pPr>
                      <a:r>
                        <a:rPr lang="en-US">
                          <a:effectLst/>
                        </a:rPr>
                        <a:t>2</a:t>
                      </a:r>
                    </a:p>
                  </a:txBody>
                  <a:tcPr marL="68580" marR="68580">
                    <a:lnL w="12700" cap="flat" cmpd="sng" algn="ctr">
                      <a:solidFill>
                        <a:srgbClr val="40B6C2"/>
                      </a:solidFill>
                      <a:prstDash val="solid"/>
                      <a:round/>
                      <a:headEnd type="none" w="med" len="med"/>
                      <a:tailEnd type="none" w="med" len="med"/>
                    </a:lnL>
                    <a:lnR w="12700" cap="flat" cmpd="sng" algn="ctr">
                      <a:solidFill>
                        <a:srgbClr val="40B6C2"/>
                      </a:solidFill>
                      <a:prstDash val="solid"/>
                      <a:round/>
                      <a:headEnd type="none" w="med" len="med"/>
                      <a:tailEnd type="none" w="med" len="med"/>
                    </a:lnR>
                    <a:lnT w="12700" cap="flat" cmpd="sng" algn="ctr">
                      <a:solidFill>
                        <a:srgbClr val="40B6C2"/>
                      </a:solidFill>
                      <a:prstDash val="solid"/>
                      <a:round/>
                      <a:headEnd type="none" w="med" len="med"/>
                      <a:tailEnd type="none" w="med" len="med"/>
                    </a:lnT>
                    <a:lnB w="12700" cap="flat" cmpd="sng" algn="ctr">
                      <a:solidFill>
                        <a:srgbClr val="40B6C2"/>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40B6C2"/>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dirty="0">
                          <a:effectLst/>
                        </a:rPr>
                        <a:t>1</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1</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a:effectLst/>
                        </a:rPr>
                        <a:t>0x24</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r>
              <a:tr h="0">
                <a:tc>
                  <a:txBody>
                    <a:bodyPr/>
                    <a:lstStyle/>
                    <a:p>
                      <a:pPr algn="ctr">
                        <a:spcAft>
                          <a:spcPts val="0"/>
                        </a:spcAft>
                      </a:pPr>
                      <a:r>
                        <a:rPr lang="en-US">
                          <a:effectLst/>
                        </a:rPr>
                        <a:t>3</a:t>
                      </a:r>
                    </a:p>
                  </a:txBody>
                  <a:tcPr marL="68580" marR="68580">
                    <a:lnL w="12700" cap="flat" cmpd="sng" algn="ctr">
                      <a:solidFill>
                        <a:srgbClr val="40B6C2"/>
                      </a:solidFill>
                      <a:prstDash val="solid"/>
                      <a:round/>
                      <a:headEnd type="none" w="med" len="med"/>
                      <a:tailEnd type="none" w="med" len="med"/>
                    </a:lnL>
                    <a:lnR w="12700" cap="flat" cmpd="sng" algn="ctr">
                      <a:solidFill>
                        <a:srgbClr val="40B6C2"/>
                      </a:solidFill>
                      <a:prstDash val="solid"/>
                      <a:round/>
                      <a:headEnd type="none" w="med" len="med"/>
                      <a:tailEnd type="none" w="med" len="med"/>
                    </a:lnR>
                    <a:lnT w="12700" cap="flat" cmpd="sng" algn="ctr">
                      <a:solidFill>
                        <a:srgbClr val="40B6C2"/>
                      </a:solidFill>
                      <a:prstDash val="solid"/>
                      <a:round/>
                      <a:headEnd type="none" w="med" len="med"/>
                      <a:tailEnd type="none" w="med" len="med"/>
                    </a:lnT>
                    <a:lnB w="12700" cap="flat" cmpd="sng" algn="ctr">
                      <a:solidFill>
                        <a:srgbClr val="40B6C2"/>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40B6C2"/>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dirty="0">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1</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1</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a:effectLst/>
                        </a:rPr>
                        <a:t>0x30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r>
              <a:tr h="0">
                <a:tc>
                  <a:txBody>
                    <a:bodyPr/>
                    <a:lstStyle/>
                    <a:p>
                      <a:pPr algn="ctr">
                        <a:spcAft>
                          <a:spcPts val="0"/>
                        </a:spcAft>
                      </a:pPr>
                      <a:r>
                        <a:rPr lang="en-US">
                          <a:effectLst/>
                        </a:rPr>
                        <a:t>4</a:t>
                      </a:r>
                    </a:p>
                  </a:txBody>
                  <a:tcPr marL="68580" marR="68580">
                    <a:lnL w="12700" cap="flat" cmpd="sng" algn="ctr">
                      <a:solidFill>
                        <a:srgbClr val="40B6C2"/>
                      </a:solidFill>
                      <a:prstDash val="solid"/>
                      <a:round/>
                      <a:headEnd type="none" w="med" len="med"/>
                      <a:tailEnd type="none" w="med" len="med"/>
                    </a:lnL>
                    <a:lnR w="12700" cap="flat" cmpd="sng" algn="ctr">
                      <a:solidFill>
                        <a:srgbClr val="40B6C2"/>
                      </a:solidFill>
                      <a:prstDash val="solid"/>
                      <a:round/>
                      <a:headEnd type="none" w="med" len="med"/>
                      <a:tailEnd type="none" w="med" len="med"/>
                    </a:lnR>
                    <a:lnT w="12700" cap="flat" cmpd="sng" algn="ctr">
                      <a:solidFill>
                        <a:srgbClr val="40B6C2"/>
                      </a:solidFill>
                      <a:prstDash val="solid"/>
                      <a:round/>
                      <a:headEnd type="none" w="med" len="med"/>
                      <a:tailEnd type="none" w="med" len="med"/>
                    </a:lnT>
                    <a:lnB w="12700" cap="flat" cmpd="sng" algn="ctr">
                      <a:solidFill>
                        <a:srgbClr val="40B6C2"/>
                      </a:solidFill>
                      <a:prstDash val="solid"/>
                      <a:round/>
                      <a:headEnd type="none" w="med" len="med"/>
                      <a:tailEnd type="none" w="med" len="med"/>
                    </a:lnB>
                  </a:tcPr>
                </a:tc>
                <a:tc>
                  <a:txBody>
                    <a:bodyPr/>
                    <a:lstStyle/>
                    <a:p>
                      <a:pPr algn="ctr">
                        <a:spcAft>
                          <a:spcPts val="0"/>
                        </a:spcAft>
                      </a:pPr>
                      <a:r>
                        <a:rPr lang="en-US" b="1">
                          <a:effectLst/>
                        </a:rPr>
                        <a:t>1</a:t>
                      </a:r>
                    </a:p>
                  </a:txBody>
                  <a:tcPr marL="68580" marR="68580">
                    <a:lnL w="12700" cap="flat" cmpd="sng" algn="ctr">
                      <a:solidFill>
                        <a:srgbClr val="40B6C2"/>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1</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dirty="0">
                          <a:effectLst/>
                        </a:rPr>
                        <a:t>1</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dirty="0">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a:effectLst/>
                        </a:rPr>
                        <a:t>0x19</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r>
              <a:tr h="0">
                <a:tc>
                  <a:txBody>
                    <a:bodyPr/>
                    <a:lstStyle/>
                    <a:p>
                      <a:pPr algn="ctr">
                        <a:spcAft>
                          <a:spcPts val="0"/>
                        </a:spcAft>
                      </a:pPr>
                      <a:r>
                        <a:rPr lang="en-US">
                          <a:effectLst/>
                        </a:rPr>
                        <a:t>5</a:t>
                      </a:r>
                    </a:p>
                  </a:txBody>
                  <a:tcPr marL="68580" marR="68580">
                    <a:lnL w="12700" cap="flat" cmpd="sng" algn="ctr">
                      <a:solidFill>
                        <a:srgbClr val="40B6C2"/>
                      </a:solidFill>
                      <a:prstDash val="solid"/>
                      <a:round/>
                      <a:headEnd type="none" w="med" len="med"/>
                      <a:tailEnd type="none" w="med" len="med"/>
                    </a:lnL>
                    <a:lnR w="12700" cap="flat" cmpd="sng" algn="ctr">
                      <a:solidFill>
                        <a:srgbClr val="40B6C2"/>
                      </a:solidFill>
                      <a:prstDash val="solid"/>
                      <a:round/>
                      <a:headEnd type="none" w="med" len="med"/>
                      <a:tailEnd type="none" w="med" len="med"/>
                    </a:lnR>
                    <a:lnT w="12700" cap="flat" cmpd="sng" algn="ctr">
                      <a:solidFill>
                        <a:srgbClr val="40B6C2"/>
                      </a:solidFill>
                      <a:prstDash val="solid"/>
                      <a:round/>
                      <a:headEnd type="none" w="med" len="med"/>
                      <a:tailEnd type="none" w="med" len="med"/>
                    </a:lnT>
                    <a:lnB w="12700" cap="flat" cmpd="sng" algn="ctr">
                      <a:solidFill>
                        <a:srgbClr val="40B6C2"/>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40B6C2"/>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1</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1</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dirty="0">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a:effectLst/>
                        </a:rPr>
                        <a:t>0x12</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r>
              <a:tr h="0">
                <a:tc>
                  <a:txBody>
                    <a:bodyPr/>
                    <a:lstStyle/>
                    <a:p>
                      <a:pPr algn="ctr">
                        <a:spcAft>
                          <a:spcPts val="0"/>
                        </a:spcAft>
                      </a:pPr>
                      <a:r>
                        <a:rPr lang="en-US">
                          <a:effectLst/>
                        </a:rPr>
                        <a:t>6</a:t>
                      </a:r>
                    </a:p>
                  </a:txBody>
                  <a:tcPr marL="68580" marR="68580">
                    <a:lnL w="12700" cap="flat" cmpd="sng" algn="ctr">
                      <a:solidFill>
                        <a:srgbClr val="40B6C2"/>
                      </a:solidFill>
                      <a:prstDash val="solid"/>
                      <a:round/>
                      <a:headEnd type="none" w="med" len="med"/>
                      <a:tailEnd type="none" w="med" len="med"/>
                    </a:lnL>
                    <a:lnR w="12700" cap="flat" cmpd="sng" algn="ctr">
                      <a:solidFill>
                        <a:srgbClr val="40B6C2"/>
                      </a:solidFill>
                      <a:prstDash val="solid"/>
                      <a:round/>
                      <a:headEnd type="none" w="med" len="med"/>
                      <a:tailEnd type="none" w="med" len="med"/>
                    </a:lnR>
                    <a:lnT w="12700" cap="flat" cmpd="sng" algn="ctr">
                      <a:solidFill>
                        <a:srgbClr val="40B6C2"/>
                      </a:solidFill>
                      <a:prstDash val="solid"/>
                      <a:round/>
                      <a:headEnd type="none" w="med" len="med"/>
                      <a:tailEnd type="none" w="med" len="med"/>
                    </a:lnT>
                    <a:lnB w="12700" cap="flat" cmpd="sng" algn="ctr">
                      <a:solidFill>
                        <a:srgbClr val="40B6C2"/>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40B6C2"/>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1</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dirty="0">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a:effectLst/>
                        </a:rPr>
                        <a:t>0x02</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r>
              <a:tr h="0">
                <a:tc>
                  <a:txBody>
                    <a:bodyPr/>
                    <a:lstStyle/>
                    <a:p>
                      <a:pPr algn="ctr">
                        <a:spcAft>
                          <a:spcPts val="0"/>
                        </a:spcAft>
                      </a:pPr>
                      <a:r>
                        <a:rPr lang="en-US">
                          <a:effectLst/>
                        </a:rPr>
                        <a:t>7</a:t>
                      </a:r>
                    </a:p>
                  </a:txBody>
                  <a:tcPr marL="68580" marR="68580">
                    <a:lnL w="12700" cap="flat" cmpd="sng" algn="ctr">
                      <a:solidFill>
                        <a:srgbClr val="40B6C2"/>
                      </a:solidFill>
                      <a:prstDash val="solid"/>
                      <a:round/>
                      <a:headEnd type="none" w="med" len="med"/>
                      <a:tailEnd type="none" w="med" len="med"/>
                    </a:lnL>
                    <a:lnR w="12700" cap="flat" cmpd="sng" algn="ctr">
                      <a:solidFill>
                        <a:srgbClr val="40B6C2"/>
                      </a:solidFill>
                      <a:prstDash val="solid"/>
                      <a:round/>
                      <a:headEnd type="none" w="med" len="med"/>
                      <a:tailEnd type="none" w="med" len="med"/>
                    </a:lnR>
                    <a:lnT w="12700" cap="flat" cmpd="sng" algn="ctr">
                      <a:solidFill>
                        <a:srgbClr val="40B6C2"/>
                      </a:solidFill>
                      <a:prstDash val="solid"/>
                      <a:round/>
                      <a:headEnd type="none" w="med" len="med"/>
                      <a:tailEnd type="none" w="med" len="med"/>
                    </a:lnT>
                    <a:lnB w="12700" cap="flat" cmpd="sng" algn="ctr">
                      <a:solidFill>
                        <a:srgbClr val="40B6C2"/>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40B6C2"/>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1</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1</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1</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dirty="0">
                          <a:effectLst/>
                        </a:rPr>
                        <a:t>1</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a:effectLst/>
                        </a:rPr>
                        <a:t>0xF8</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r>
              <a:tr h="0">
                <a:tc>
                  <a:txBody>
                    <a:bodyPr/>
                    <a:lstStyle/>
                    <a:p>
                      <a:pPr algn="ctr">
                        <a:spcAft>
                          <a:spcPts val="0"/>
                        </a:spcAft>
                      </a:pPr>
                      <a:r>
                        <a:rPr lang="en-US">
                          <a:effectLst/>
                        </a:rPr>
                        <a:t>8</a:t>
                      </a:r>
                    </a:p>
                  </a:txBody>
                  <a:tcPr marL="68580" marR="68580">
                    <a:lnL w="12700" cap="flat" cmpd="sng" algn="ctr">
                      <a:solidFill>
                        <a:srgbClr val="40B6C2"/>
                      </a:solidFill>
                      <a:prstDash val="solid"/>
                      <a:round/>
                      <a:headEnd type="none" w="med" len="med"/>
                      <a:tailEnd type="none" w="med" len="med"/>
                    </a:lnL>
                    <a:lnR w="12700" cap="flat" cmpd="sng" algn="ctr">
                      <a:solidFill>
                        <a:srgbClr val="40B6C2"/>
                      </a:solidFill>
                      <a:prstDash val="solid"/>
                      <a:round/>
                      <a:headEnd type="none" w="med" len="med"/>
                      <a:tailEnd type="none" w="med" len="med"/>
                    </a:lnR>
                    <a:lnT w="12700" cap="flat" cmpd="sng" algn="ctr">
                      <a:solidFill>
                        <a:srgbClr val="40B6C2"/>
                      </a:solidFill>
                      <a:prstDash val="solid"/>
                      <a:round/>
                      <a:headEnd type="none" w="med" len="med"/>
                      <a:tailEnd type="none" w="med" len="med"/>
                    </a:lnT>
                    <a:lnB w="12700" cap="flat" cmpd="sng" algn="ctr">
                      <a:solidFill>
                        <a:srgbClr val="40B6C2"/>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40B6C2"/>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dirty="0">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a:effectLst/>
                        </a:rPr>
                        <a:t>0x00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r>
              <a:tr h="0">
                <a:tc>
                  <a:txBody>
                    <a:bodyPr/>
                    <a:lstStyle/>
                    <a:p>
                      <a:pPr algn="ctr">
                        <a:spcAft>
                          <a:spcPts val="0"/>
                        </a:spcAft>
                      </a:pPr>
                      <a:r>
                        <a:rPr lang="en-US">
                          <a:effectLst/>
                        </a:rPr>
                        <a:t>9</a:t>
                      </a:r>
                    </a:p>
                  </a:txBody>
                  <a:tcPr marL="68580" marR="68580">
                    <a:lnL w="12700" cap="flat" cmpd="sng" algn="ctr">
                      <a:solidFill>
                        <a:srgbClr val="40B6C2"/>
                      </a:solidFill>
                      <a:prstDash val="solid"/>
                      <a:round/>
                      <a:headEnd type="none" w="med" len="med"/>
                      <a:tailEnd type="none" w="med" len="med"/>
                    </a:lnL>
                    <a:lnR w="12700" cap="flat" cmpd="sng" algn="ctr">
                      <a:solidFill>
                        <a:srgbClr val="40B6C2"/>
                      </a:solidFill>
                      <a:prstDash val="solid"/>
                      <a:round/>
                      <a:headEnd type="none" w="med" len="med"/>
                      <a:tailEnd type="none" w="med" len="med"/>
                    </a:lnR>
                    <a:lnT w="12700" cap="flat" cmpd="sng" algn="ctr">
                      <a:solidFill>
                        <a:srgbClr val="40B6C2"/>
                      </a:solidFill>
                      <a:prstDash val="solid"/>
                      <a:round/>
                      <a:headEnd type="none" w="med" len="med"/>
                      <a:tailEnd type="none" w="med" len="med"/>
                    </a:lnT>
                    <a:lnB w="12700" cap="flat" cmpd="sng" algn="ctr">
                      <a:solidFill>
                        <a:srgbClr val="40B6C2"/>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40B6C2"/>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1</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1</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b="1" dirty="0">
                          <a:effectLst/>
                        </a:rPr>
                        <a:t>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c>
                  <a:txBody>
                    <a:bodyPr/>
                    <a:lstStyle/>
                    <a:p>
                      <a:pPr algn="ctr">
                        <a:spcAft>
                          <a:spcPts val="0"/>
                        </a:spcAft>
                      </a:pPr>
                      <a:r>
                        <a:rPr lang="en-US" dirty="0">
                          <a:effectLst/>
                        </a:rPr>
                        <a:t>0x10</a:t>
                      </a:r>
                    </a:p>
                  </a:txBody>
                  <a:tcPr marL="68580" marR="68580">
                    <a:lnL w="12700" cap="flat" cmpd="sng" algn="ctr">
                      <a:solidFill>
                        <a:srgbClr val="900D99"/>
                      </a:solidFill>
                      <a:prstDash val="solid"/>
                      <a:round/>
                      <a:headEnd type="none" w="med" len="med"/>
                      <a:tailEnd type="none" w="med" len="med"/>
                    </a:lnL>
                    <a:lnR w="12700" cap="flat" cmpd="sng" algn="ctr">
                      <a:solidFill>
                        <a:srgbClr val="900D99"/>
                      </a:solidFill>
                      <a:prstDash val="solid"/>
                      <a:round/>
                      <a:headEnd type="none" w="med" len="med"/>
                      <a:tailEnd type="none" w="med" len="med"/>
                    </a:lnR>
                    <a:lnT w="12700" cap="flat" cmpd="sng" algn="ctr">
                      <a:solidFill>
                        <a:srgbClr val="900D99"/>
                      </a:solidFill>
                      <a:prstDash val="solid"/>
                      <a:round/>
                      <a:headEnd type="none" w="med" len="med"/>
                      <a:tailEnd type="none" w="med" len="med"/>
                    </a:lnT>
                    <a:lnB w="12700" cap="flat" cmpd="sng" algn="ctr">
                      <a:solidFill>
                        <a:srgbClr val="900D99"/>
                      </a:solidFill>
                      <a:prstDash val="solid"/>
                      <a:round/>
                      <a:headEnd type="none" w="med" len="med"/>
                      <a:tailEnd type="none" w="med" len="med"/>
                    </a:lnB>
                  </a:tcPr>
                </a:tc>
              </a:tr>
            </a:tbl>
          </a:graphicData>
        </a:graphic>
      </p:graphicFrame>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6315707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When the values corresponding to the digits 0 to 9 are given on the output port, the digit gets displayed on the seven segment. </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6893475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lstStyle/>
          <a:p>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57" y="228601"/>
            <a:ext cx="9203758" cy="6629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6790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a:t>char </a:t>
            </a:r>
            <a:r>
              <a:rPr lang="en-US" dirty="0" err="1"/>
              <a:t>num</a:t>
            </a:r>
            <a:r>
              <a:rPr lang="en-US" dirty="0"/>
              <a:t>[]={0x40,0xF9,0x24,0x30,0x19,0x12,0x02,0xF8,0x00,0x10}; // Hex values corresponding to digits 0 to 9</a:t>
            </a:r>
            <a:br>
              <a:rPr lang="en-US" dirty="0"/>
            </a:br>
            <a:r>
              <a:rPr lang="en-US" dirty="0" err="1"/>
              <a:t>int</a:t>
            </a:r>
            <a:r>
              <a:rPr lang="en-US" dirty="0"/>
              <a:t> c</a:t>
            </a:r>
            <a:r>
              <a:rPr lang="en-US" dirty="0" smtClean="0"/>
              <a:t>;</a:t>
            </a:r>
          </a:p>
          <a:p>
            <a:pPr marL="0" indent="0">
              <a:buNone/>
            </a:pPr>
            <a:r>
              <a:rPr lang="en-US" dirty="0"/>
              <a:t/>
            </a:r>
            <a:br>
              <a:rPr lang="en-US" dirty="0"/>
            </a:br>
            <a:r>
              <a:rPr lang="en-US" dirty="0" smtClean="0"/>
              <a:t>	while(1</a:t>
            </a:r>
            <a:r>
              <a:rPr lang="en-US" dirty="0"/>
              <a:t>)</a:t>
            </a:r>
            <a:br>
              <a:rPr lang="en-US" dirty="0"/>
            </a:br>
            <a:r>
              <a:rPr lang="en-US" dirty="0" smtClean="0"/>
              <a:t>	{</a:t>
            </a:r>
            <a:r>
              <a:rPr lang="en-US" dirty="0"/>
              <a:t/>
            </a:r>
            <a:br>
              <a:rPr lang="en-US" dirty="0"/>
            </a:br>
            <a:r>
              <a:rPr lang="en-US" dirty="0" smtClean="0"/>
              <a:t>		for(c=0;c&lt;10;c</a:t>
            </a:r>
            <a:r>
              <a:rPr lang="en-US" dirty="0"/>
              <a:t>++)</a:t>
            </a:r>
            <a:br>
              <a:rPr lang="en-US" dirty="0"/>
            </a:br>
            <a:r>
              <a:rPr lang="en-US" dirty="0" smtClean="0"/>
              <a:t>		{</a:t>
            </a:r>
            <a:r>
              <a:rPr lang="en-US" dirty="0"/>
              <a:t/>
            </a:r>
            <a:br>
              <a:rPr lang="en-US" dirty="0"/>
            </a:br>
            <a:r>
              <a:rPr lang="en-US" dirty="0" smtClean="0"/>
              <a:t>			P2=</a:t>
            </a:r>
            <a:r>
              <a:rPr lang="en-US" dirty="0" err="1" smtClean="0"/>
              <a:t>num</a:t>
            </a:r>
            <a:r>
              <a:rPr lang="en-US" dirty="0" smtClean="0"/>
              <a:t>[c</a:t>
            </a:r>
            <a:r>
              <a:rPr lang="en-US" dirty="0"/>
              <a:t>]; </a:t>
            </a:r>
            <a:br>
              <a:rPr lang="en-US" dirty="0"/>
            </a:br>
            <a:r>
              <a:rPr lang="en-US" dirty="0" smtClean="0"/>
              <a:t>			</a:t>
            </a:r>
            <a:r>
              <a:rPr lang="en-US" dirty="0" err="1" smtClean="0"/>
              <a:t>delay_ms</a:t>
            </a:r>
            <a:r>
              <a:rPr lang="en-US" dirty="0" smtClean="0"/>
              <a:t>(200</a:t>
            </a:r>
            <a:r>
              <a:rPr lang="en-US" dirty="0"/>
              <a:t>);</a:t>
            </a:r>
            <a:br>
              <a:rPr lang="en-US" dirty="0"/>
            </a:br>
            <a:r>
              <a:rPr lang="en-US" dirty="0" smtClean="0"/>
              <a:t>		}</a:t>
            </a:r>
            <a:r>
              <a:rPr lang="en-US" dirty="0"/>
              <a:t/>
            </a:r>
            <a:br>
              <a:rPr lang="en-US" dirty="0"/>
            </a:br>
            <a:r>
              <a:rPr lang="en-US" dirty="0" smtClean="0"/>
              <a:t>	}</a:t>
            </a: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4564188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An easier method to interface a 7 segment display is to use a BCD to 7 Segment decoder or driver.</a:t>
            </a:r>
          </a:p>
          <a:p>
            <a:r>
              <a:rPr lang="en-US" dirty="0" smtClean="0"/>
              <a:t>74LS47 is such a driver that we will use.</a:t>
            </a:r>
          </a:p>
          <a:p>
            <a:r>
              <a:rPr lang="en-US" dirty="0"/>
              <a:t>The DM74LS47 accepts four lines of BCD (8421) </a:t>
            </a:r>
            <a:r>
              <a:rPr lang="en-US" dirty="0" smtClean="0"/>
              <a:t>input data</a:t>
            </a:r>
            <a:r>
              <a:rPr lang="en-US" dirty="0"/>
              <a:t>, generates their complements internally and </a:t>
            </a:r>
            <a:r>
              <a:rPr lang="en-US" dirty="0" smtClean="0"/>
              <a:t>decodes the </a:t>
            </a:r>
            <a:r>
              <a:rPr lang="en-US" dirty="0"/>
              <a:t>data with seven AND/OR gates having </a:t>
            </a:r>
            <a:r>
              <a:rPr lang="en-US" dirty="0" smtClean="0"/>
              <a:t>open-collector outputs </a:t>
            </a:r>
            <a:r>
              <a:rPr lang="en-US" dirty="0"/>
              <a:t>to drive indicator segments directly. </a:t>
            </a:r>
            <a:endParaRPr lang="en-US" dirty="0" smtClean="0"/>
          </a:p>
        </p:txBody>
      </p:sp>
      <p:sp>
        <p:nvSpPr>
          <p:cNvPr id="2" name="Title 1"/>
          <p:cNvSpPr>
            <a:spLocks noGrp="1"/>
          </p:cNvSpPr>
          <p:nvPr>
            <p:ph type="title"/>
          </p:nvPr>
        </p:nvSpPr>
        <p:spPr/>
        <p:txBody>
          <a:bodyPr/>
          <a:lstStyle/>
          <a:p>
            <a:r>
              <a:rPr lang="en-US" dirty="0" smtClean="0"/>
              <a:t>Other Method</a:t>
            </a:r>
            <a:endParaRPr lang="en-US" dirty="0"/>
          </a:p>
        </p:txBody>
      </p:sp>
    </p:spTree>
    <p:extLst>
      <p:ext uri="{BB962C8B-B14F-4D97-AF65-F5344CB8AC3E}">
        <p14:creationId xmlns:p14="http://schemas.microsoft.com/office/powerpoint/2010/main" val="24126744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Each segment output is guaranteed to sink 24 mA in the ON (LOW) state and withstand 15V in the OFF (HIGH) state with a maximum leakage current of 250 mA. </a:t>
            </a:r>
          </a:p>
          <a:p>
            <a:r>
              <a:rPr lang="en-US" dirty="0"/>
              <a:t>Auxiliary inputs provided blanking, lamp test and </a:t>
            </a:r>
            <a:r>
              <a:rPr lang="en-US" dirty="0" err="1"/>
              <a:t>cascadable</a:t>
            </a:r>
            <a:r>
              <a:rPr lang="en-US" dirty="0"/>
              <a:t> zero-suppression functions.</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5887849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3786" y="762000"/>
            <a:ext cx="5956639" cy="582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69452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A0–A3 BCD </a:t>
            </a:r>
            <a:r>
              <a:rPr lang="en-US" dirty="0" smtClean="0"/>
              <a:t>Inputs</a:t>
            </a:r>
          </a:p>
          <a:p>
            <a:r>
              <a:rPr lang="en-US" dirty="0"/>
              <a:t>a –g Segment Outputs (Active LOW)</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0888766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229600" cy="4525963"/>
          </a:xfrm>
        </p:spPr>
        <p:txBody>
          <a:bodyPr>
            <a:normAutofit/>
          </a:bodyPr>
          <a:lstStyle/>
          <a:p>
            <a:endParaRPr lang="en-US" dirty="0"/>
          </a:p>
        </p:txBody>
      </p:sp>
      <p:sp>
        <p:nvSpPr>
          <p:cNvPr id="2" name="Title 1"/>
          <p:cNvSpPr>
            <a:spLocks noGrp="1"/>
          </p:cNvSpPr>
          <p:nvPr>
            <p:ph type="title"/>
          </p:nvPr>
        </p:nvSpPr>
        <p:spPr/>
        <p:txBody>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677775302"/>
              </p:ext>
            </p:extLst>
          </p:nvPr>
        </p:nvGraphicFramePr>
        <p:xfrm>
          <a:off x="-1" y="533400"/>
          <a:ext cx="8915401" cy="6297561"/>
        </p:xfrm>
        <a:graphic>
          <a:graphicData uri="http://schemas.openxmlformats.org/drawingml/2006/table">
            <a:tbl>
              <a:tblPr firstRow="1" bandRow="1">
                <a:tableStyleId>{5C22544A-7EE6-4342-B048-85BDC9FD1C3A}</a:tableStyleId>
              </a:tblPr>
              <a:tblGrid>
                <a:gridCol w="780098"/>
                <a:gridCol w="5163503"/>
                <a:gridCol w="2971800"/>
              </a:tblGrid>
              <a:tr h="630620">
                <a:tc>
                  <a:txBody>
                    <a:bodyPr/>
                    <a:lstStyle/>
                    <a:p>
                      <a:r>
                        <a:rPr lang="en-US" dirty="0" smtClean="0"/>
                        <a:t>0</a:t>
                      </a:r>
                    </a:p>
                  </a:txBody>
                  <a:tcPr/>
                </a:tc>
                <a:tc>
                  <a:txBody>
                    <a:bodyPr/>
                    <a:lstStyle/>
                    <a:p>
                      <a:r>
                        <a:rPr lang="pt-BR" b="1" dirty="0" smtClean="0"/>
                        <a:t>L L L L </a:t>
                      </a:r>
                      <a:endParaRPr lang="en-US" b="1" dirty="0"/>
                    </a:p>
                  </a:txBody>
                  <a:tcPr/>
                </a:tc>
                <a:tc>
                  <a:txBody>
                    <a:bodyPr/>
                    <a:lstStyle/>
                    <a:p>
                      <a:r>
                        <a:rPr lang="pt-BR" b="1" dirty="0" smtClean="0"/>
                        <a:t>L L L L L L H</a:t>
                      </a:r>
                      <a:endParaRPr lang="en-US" b="1" dirty="0"/>
                    </a:p>
                  </a:txBody>
                  <a:tcPr/>
                </a:tc>
              </a:tr>
              <a:tr h="621981">
                <a:tc>
                  <a:txBody>
                    <a:bodyPr/>
                    <a:lstStyle/>
                    <a:p>
                      <a:r>
                        <a:rPr lang="en-US" dirty="0" smtClean="0"/>
                        <a:t>1</a:t>
                      </a:r>
                      <a:endParaRPr lang="en-US" dirty="0"/>
                    </a:p>
                  </a:txBody>
                  <a:tcPr/>
                </a:tc>
                <a:tc>
                  <a:txBody>
                    <a:bodyPr/>
                    <a:lstStyle/>
                    <a:p>
                      <a:r>
                        <a:rPr lang="pt-BR" b="1" dirty="0" smtClean="0"/>
                        <a:t>L L L H</a:t>
                      </a:r>
                      <a:endParaRPr lang="en-US" b="1" dirty="0"/>
                    </a:p>
                  </a:txBody>
                  <a:tcPr/>
                </a:tc>
                <a:tc>
                  <a:txBody>
                    <a:bodyPr/>
                    <a:lstStyle/>
                    <a:p>
                      <a:r>
                        <a:rPr lang="pt-BR" b="1" dirty="0" smtClean="0"/>
                        <a:t>H L L H H H H </a:t>
                      </a:r>
                      <a:endParaRPr lang="en-US" b="1" dirty="0"/>
                    </a:p>
                  </a:txBody>
                  <a:tcPr/>
                </a:tc>
              </a:tr>
              <a:tr h="630620">
                <a:tc>
                  <a:txBody>
                    <a:bodyPr/>
                    <a:lstStyle/>
                    <a:p>
                      <a:r>
                        <a:rPr lang="en-US" dirty="0" smtClean="0"/>
                        <a:t>2</a:t>
                      </a:r>
                      <a:endParaRPr lang="en-US" dirty="0"/>
                    </a:p>
                  </a:txBody>
                  <a:tcPr/>
                </a:tc>
                <a:tc>
                  <a:txBody>
                    <a:bodyPr/>
                    <a:lstStyle/>
                    <a:p>
                      <a:r>
                        <a:rPr lang="pt-BR" b="1" dirty="0" smtClean="0"/>
                        <a:t>L L H L</a:t>
                      </a:r>
                      <a:endParaRPr lang="en-US" b="1" dirty="0"/>
                    </a:p>
                  </a:txBody>
                  <a:tcPr/>
                </a:tc>
                <a:tc>
                  <a:txBody>
                    <a:bodyPr/>
                    <a:lstStyle/>
                    <a:p>
                      <a:r>
                        <a:rPr lang="pt-BR" b="1" dirty="0" smtClean="0"/>
                        <a:t>L L H L L H L</a:t>
                      </a:r>
                      <a:endParaRPr lang="en-US" b="1" dirty="0"/>
                    </a:p>
                  </a:txBody>
                  <a:tcPr/>
                </a:tc>
              </a:tr>
              <a:tr h="630620">
                <a:tc>
                  <a:txBody>
                    <a:bodyPr/>
                    <a:lstStyle/>
                    <a:p>
                      <a:r>
                        <a:rPr lang="en-US" dirty="0" smtClean="0"/>
                        <a:t>3</a:t>
                      </a:r>
                      <a:endParaRPr lang="en-US" dirty="0"/>
                    </a:p>
                  </a:txBody>
                  <a:tcPr/>
                </a:tc>
                <a:tc>
                  <a:txBody>
                    <a:bodyPr/>
                    <a:lstStyle/>
                    <a:p>
                      <a:r>
                        <a:rPr lang="pt-BR" b="1" dirty="0" smtClean="0"/>
                        <a:t>L L H H</a:t>
                      </a:r>
                      <a:endParaRPr lang="en-US" b="1" dirty="0"/>
                    </a:p>
                  </a:txBody>
                  <a:tcPr/>
                </a:tc>
                <a:tc>
                  <a:txBody>
                    <a:bodyPr/>
                    <a:lstStyle/>
                    <a:p>
                      <a:r>
                        <a:rPr lang="pt-BR" b="1" dirty="0" smtClean="0"/>
                        <a:t>L L L L H H L</a:t>
                      </a:r>
                      <a:endParaRPr lang="en-US" b="1" dirty="0"/>
                    </a:p>
                  </a:txBody>
                  <a:tcPr/>
                </a:tc>
              </a:tr>
              <a:tr h="630620">
                <a:tc>
                  <a:txBody>
                    <a:bodyPr/>
                    <a:lstStyle/>
                    <a:p>
                      <a:r>
                        <a:rPr lang="en-US" dirty="0" smtClean="0"/>
                        <a:t>4</a:t>
                      </a:r>
                      <a:endParaRPr lang="en-US" dirty="0"/>
                    </a:p>
                  </a:txBody>
                  <a:tcPr/>
                </a:tc>
                <a:tc>
                  <a:txBody>
                    <a:bodyPr/>
                    <a:lstStyle/>
                    <a:p>
                      <a:r>
                        <a:rPr lang="pt-BR" b="1" dirty="0" smtClean="0"/>
                        <a:t>L H L L</a:t>
                      </a:r>
                      <a:endParaRPr lang="en-US" b="1" dirty="0"/>
                    </a:p>
                  </a:txBody>
                  <a:tcPr/>
                </a:tc>
                <a:tc>
                  <a:txBody>
                    <a:bodyPr/>
                    <a:lstStyle/>
                    <a:p>
                      <a:r>
                        <a:rPr lang="pt-BR" b="1" dirty="0" smtClean="0"/>
                        <a:t>H L L H H L L</a:t>
                      </a:r>
                      <a:endParaRPr lang="en-US" b="1" dirty="0"/>
                    </a:p>
                  </a:txBody>
                  <a:tcPr/>
                </a:tc>
              </a:tr>
              <a:tr h="630620">
                <a:tc>
                  <a:txBody>
                    <a:bodyPr/>
                    <a:lstStyle/>
                    <a:p>
                      <a:r>
                        <a:rPr lang="en-US" dirty="0" smtClean="0"/>
                        <a:t>5</a:t>
                      </a:r>
                      <a:endParaRPr lang="en-US" dirty="0"/>
                    </a:p>
                  </a:txBody>
                  <a:tcPr/>
                </a:tc>
                <a:tc>
                  <a:txBody>
                    <a:bodyPr/>
                    <a:lstStyle/>
                    <a:p>
                      <a:r>
                        <a:rPr lang="pt-BR" b="1" dirty="0" smtClean="0"/>
                        <a:t>L H L H </a:t>
                      </a:r>
                      <a:endParaRPr lang="en-US" b="1" dirty="0"/>
                    </a:p>
                  </a:txBody>
                  <a:tcPr/>
                </a:tc>
                <a:tc>
                  <a:txBody>
                    <a:bodyPr/>
                    <a:lstStyle/>
                    <a:p>
                      <a:r>
                        <a:rPr lang="pt-BR" b="1" dirty="0" smtClean="0"/>
                        <a:t>L H L L H L L</a:t>
                      </a:r>
                      <a:endParaRPr lang="en-US" b="1" dirty="0"/>
                    </a:p>
                  </a:txBody>
                  <a:tcPr/>
                </a:tc>
              </a:tr>
              <a:tr h="630620">
                <a:tc>
                  <a:txBody>
                    <a:bodyPr/>
                    <a:lstStyle/>
                    <a:p>
                      <a:r>
                        <a:rPr lang="en-US" dirty="0" smtClean="0"/>
                        <a:t>6</a:t>
                      </a:r>
                      <a:endParaRPr lang="en-US" dirty="0"/>
                    </a:p>
                  </a:txBody>
                  <a:tcPr/>
                </a:tc>
                <a:tc>
                  <a:txBody>
                    <a:bodyPr/>
                    <a:lstStyle/>
                    <a:p>
                      <a:r>
                        <a:rPr lang="pt-BR" b="1" dirty="0" smtClean="0"/>
                        <a:t>L H H L </a:t>
                      </a:r>
                      <a:endParaRPr lang="en-US" b="1" dirty="0"/>
                    </a:p>
                  </a:txBody>
                  <a:tcPr/>
                </a:tc>
                <a:tc>
                  <a:txBody>
                    <a:bodyPr/>
                    <a:lstStyle/>
                    <a:p>
                      <a:r>
                        <a:rPr lang="pt-BR" b="1" dirty="0" smtClean="0"/>
                        <a:t>H H L L L L L</a:t>
                      </a:r>
                      <a:endParaRPr lang="en-US" b="1" dirty="0"/>
                    </a:p>
                  </a:txBody>
                  <a:tcPr/>
                </a:tc>
              </a:tr>
              <a:tr h="630620">
                <a:tc>
                  <a:txBody>
                    <a:bodyPr/>
                    <a:lstStyle/>
                    <a:p>
                      <a:r>
                        <a:rPr lang="en-US" dirty="0" smtClean="0"/>
                        <a:t>7</a:t>
                      </a:r>
                      <a:endParaRPr lang="en-US" dirty="0"/>
                    </a:p>
                  </a:txBody>
                  <a:tcPr/>
                </a:tc>
                <a:tc>
                  <a:txBody>
                    <a:bodyPr/>
                    <a:lstStyle/>
                    <a:p>
                      <a:r>
                        <a:rPr lang="pt-BR" b="1" dirty="0" smtClean="0"/>
                        <a:t>L H H H </a:t>
                      </a:r>
                      <a:endParaRPr lang="en-US" b="1" dirty="0"/>
                    </a:p>
                  </a:txBody>
                  <a:tcPr/>
                </a:tc>
                <a:tc>
                  <a:txBody>
                    <a:bodyPr/>
                    <a:lstStyle/>
                    <a:p>
                      <a:r>
                        <a:rPr lang="pt-BR" b="1" dirty="0" smtClean="0"/>
                        <a:t>L L L H H H H</a:t>
                      </a:r>
                      <a:endParaRPr lang="en-US" b="1" dirty="0"/>
                    </a:p>
                  </a:txBody>
                  <a:tcPr/>
                </a:tc>
              </a:tr>
              <a:tr h="630620">
                <a:tc>
                  <a:txBody>
                    <a:bodyPr/>
                    <a:lstStyle/>
                    <a:p>
                      <a:r>
                        <a:rPr lang="en-US" dirty="0" smtClean="0"/>
                        <a:t>8</a:t>
                      </a:r>
                      <a:endParaRPr lang="en-US" dirty="0"/>
                    </a:p>
                  </a:txBody>
                  <a:tcPr/>
                </a:tc>
                <a:tc>
                  <a:txBody>
                    <a:bodyPr/>
                    <a:lstStyle/>
                    <a:p>
                      <a:r>
                        <a:rPr lang="pt-BR" b="1" dirty="0" smtClean="0"/>
                        <a:t>H L L L </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b="1" dirty="0" smtClean="0"/>
                        <a:t>L L L L L L L</a:t>
                      </a:r>
                    </a:p>
                  </a:txBody>
                  <a:tcPr/>
                </a:tc>
              </a:tr>
              <a:tr h="630620">
                <a:tc>
                  <a:txBody>
                    <a:bodyPr/>
                    <a:lstStyle/>
                    <a:p>
                      <a:r>
                        <a:rPr lang="en-US" dirty="0" smtClean="0"/>
                        <a:t>9</a:t>
                      </a:r>
                      <a:endParaRPr lang="en-US" dirty="0"/>
                    </a:p>
                  </a:txBody>
                  <a:tcPr/>
                </a:tc>
                <a:tc>
                  <a:txBody>
                    <a:bodyPr/>
                    <a:lstStyle/>
                    <a:p>
                      <a:r>
                        <a:rPr lang="pt-BR" b="1" dirty="0" smtClean="0"/>
                        <a:t>H L L H</a:t>
                      </a:r>
                      <a:endParaRPr lang="en-US" b="1" dirty="0"/>
                    </a:p>
                  </a:txBody>
                  <a:tcPr/>
                </a:tc>
                <a:tc>
                  <a:txBody>
                    <a:bodyPr/>
                    <a:lstStyle/>
                    <a:p>
                      <a:r>
                        <a:rPr lang="pt-BR" b="1" dirty="0" smtClean="0"/>
                        <a:t>L L L H H L L</a:t>
                      </a:r>
                      <a:endParaRPr lang="en-US" b="1" dirty="0"/>
                    </a:p>
                  </a:txBody>
                  <a:tcPr/>
                </a:tc>
              </a:tr>
            </a:tbl>
          </a:graphicData>
        </a:graphic>
      </p:graphicFrame>
    </p:spTree>
    <p:extLst>
      <p:ext uri="{BB962C8B-B14F-4D97-AF65-F5344CB8AC3E}">
        <p14:creationId xmlns:p14="http://schemas.microsoft.com/office/powerpoint/2010/main" val="3788150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Seven Segment displays are used in a number of systems to display the numeric information</a:t>
            </a:r>
            <a:r>
              <a:rPr lang="en-US" dirty="0" smtClean="0"/>
              <a:t>.</a:t>
            </a:r>
          </a:p>
          <a:p>
            <a:r>
              <a:rPr lang="en-US" dirty="0" smtClean="0"/>
              <a:t>The </a:t>
            </a:r>
            <a:r>
              <a:rPr lang="en-US" dirty="0"/>
              <a:t>seven segment can display one digit at a time. </a:t>
            </a:r>
            <a:endParaRPr lang="en-US" dirty="0" smtClean="0"/>
          </a:p>
          <a:p>
            <a:r>
              <a:rPr lang="en-US" dirty="0" smtClean="0"/>
              <a:t>Thus </a:t>
            </a:r>
            <a:r>
              <a:rPr lang="en-US" dirty="0"/>
              <a:t>the no. of segments used depends on the no. of digits in the number to be displayed. </a:t>
            </a:r>
            <a:endParaRPr lang="en-US" dirty="0" smtClean="0"/>
          </a:p>
          <a:p>
            <a:endParaRPr lang="en-US" dirty="0"/>
          </a:p>
        </p:txBody>
      </p:sp>
      <p:sp>
        <p:nvSpPr>
          <p:cNvPr id="2" name="Title 1"/>
          <p:cNvSpPr>
            <a:spLocks noGrp="1"/>
          </p:cNvSpPr>
          <p:nvPr>
            <p:ph type="title"/>
          </p:nvPr>
        </p:nvSpPr>
        <p:spPr/>
        <p:txBody>
          <a:bodyPr/>
          <a:lstStyle/>
          <a:p>
            <a:r>
              <a:rPr lang="en-US" dirty="0" smtClean="0"/>
              <a:t>7 Segment Display</a:t>
            </a:r>
            <a:endParaRPr lang="en-US" dirty="0"/>
          </a:p>
        </p:txBody>
      </p:sp>
    </p:spTree>
    <p:extLst>
      <p:ext uri="{BB962C8B-B14F-4D97-AF65-F5344CB8AC3E}">
        <p14:creationId xmlns:p14="http://schemas.microsoft.com/office/powerpoint/2010/main" val="35640556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lstStyle/>
          <a:p>
            <a:endParaRPr lang="en-US"/>
          </a:p>
        </p:txBody>
      </p:sp>
      <p:pic>
        <p:nvPicPr>
          <p:cNvPr id="5122" name="Picture 2" descr="C:\Users\Waqas\Desktop\IQRA FOLDER\Lectures\Embedded Systems\2012-03-29 09.28.3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7858"/>
            <a:ext cx="5181600" cy="690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8438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Interfacing seven segment with a controller or MCU is tricky. </a:t>
            </a:r>
          </a:p>
          <a:p>
            <a:r>
              <a:rPr lang="en-US" dirty="0"/>
              <a:t>It displays the digits 0 to 9 continuously at a predefined time delay.</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936442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A seven segment consists of </a:t>
            </a:r>
            <a:r>
              <a:rPr lang="en-US" b="1" dirty="0" smtClean="0"/>
              <a:t>8 </a:t>
            </a:r>
            <a:r>
              <a:rPr lang="en-US" dirty="0" smtClean="0"/>
              <a:t>LEDs </a:t>
            </a:r>
            <a:r>
              <a:rPr lang="en-US" dirty="0"/>
              <a:t>which are aligned in a manner so as to display digits from 0 to 9 when proper combination of LED is switched on. </a:t>
            </a:r>
            <a:endParaRPr lang="en-US" dirty="0" smtClean="0"/>
          </a:p>
          <a:p>
            <a:r>
              <a:rPr lang="en-US" dirty="0" smtClean="0"/>
              <a:t>Seven </a:t>
            </a:r>
            <a:r>
              <a:rPr lang="en-US" dirty="0"/>
              <a:t>segment uses seven LED’s to display digits from 0 to 9 and the eighth LED is used for the dot. </a:t>
            </a:r>
            <a:endParaRPr lang="en-US" dirty="0" smtClean="0"/>
          </a:p>
          <a:p>
            <a:r>
              <a:rPr lang="en-US" dirty="0" smtClean="0"/>
              <a:t>A </a:t>
            </a:r>
            <a:r>
              <a:rPr lang="en-US" dirty="0"/>
              <a:t>typical seven segment looks like as shown in the figure below. </a:t>
            </a:r>
            <a:br>
              <a:rPr lang="en-US" dirty="0"/>
            </a:b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1594086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04800"/>
            <a:ext cx="6548284" cy="6548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9682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Seven Segment are available in two configuration </a:t>
            </a:r>
            <a:r>
              <a:rPr lang="en-US" dirty="0" smtClean="0"/>
              <a:t>– </a:t>
            </a:r>
          </a:p>
          <a:p>
            <a:pPr lvl="1"/>
            <a:r>
              <a:rPr lang="en-US" b="1" dirty="0" smtClean="0"/>
              <a:t>(</a:t>
            </a:r>
            <a:r>
              <a:rPr lang="en-US" b="1" dirty="0"/>
              <a:t>1)</a:t>
            </a:r>
            <a:r>
              <a:rPr lang="en-US" dirty="0"/>
              <a:t> Common Anode </a:t>
            </a:r>
            <a:endParaRPr lang="en-US" dirty="0" smtClean="0"/>
          </a:p>
          <a:p>
            <a:pPr lvl="1"/>
            <a:r>
              <a:rPr lang="en-US" b="1" dirty="0" smtClean="0"/>
              <a:t>(</a:t>
            </a:r>
            <a:r>
              <a:rPr lang="en-US" b="1" dirty="0"/>
              <a:t>2)</a:t>
            </a:r>
            <a:r>
              <a:rPr lang="en-US" dirty="0"/>
              <a:t> Common Cathode.</a:t>
            </a:r>
          </a:p>
          <a:p>
            <a:endParaRPr lang="en-US" dirty="0"/>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793798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461" y="533400"/>
            <a:ext cx="8274539"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9383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Here common anode seven segment display is used because the output current of the microcontroller is not sufficient enough to drive the LED’s, similar to the case of driving an LED. </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549191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The circuit diagram shows the connections of seven segment to the controller. </a:t>
            </a:r>
            <a:endParaRPr lang="en-US" dirty="0" smtClean="0"/>
          </a:p>
          <a:p>
            <a:r>
              <a:rPr lang="en-US" dirty="0" smtClean="0"/>
              <a:t>The </a:t>
            </a:r>
            <a:r>
              <a:rPr lang="en-US" dirty="0"/>
              <a:t>pins </a:t>
            </a:r>
            <a:r>
              <a:rPr lang="en-US" dirty="0" smtClean="0"/>
              <a:t>‘a’ </a:t>
            </a:r>
            <a:r>
              <a:rPr lang="en-US" dirty="0"/>
              <a:t>to </a:t>
            </a:r>
            <a:r>
              <a:rPr lang="en-US" dirty="0" smtClean="0"/>
              <a:t>‘g’ </a:t>
            </a:r>
            <a:r>
              <a:rPr lang="en-US" dirty="0"/>
              <a:t>of the Seven Segment are connected to the Port P2 of the microcontroller. </a:t>
            </a:r>
            <a:endParaRPr lang="en-US" dirty="0" smtClean="0"/>
          </a:p>
          <a:p>
            <a:r>
              <a:rPr lang="en-US" dirty="0" smtClean="0"/>
              <a:t>The </a:t>
            </a:r>
            <a:r>
              <a:rPr lang="en-US" dirty="0"/>
              <a:t>common pin of the seven segment is connected to </a:t>
            </a:r>
            <a:r>
              <a:rPr lang="en-US" dirty="0" err="1"/>
              <a:t>Vcc</a:t>
            </a:r>
            <a:r>
              <a:rPr lang="en-US" dirty="0"/>
              <a:t>. </a:t>
            </a:r>
            <a:endParaRPr lang="en-US" dirty="0" smtClean="0"/>
          </a:p>
          <a:p>
            <a:r>
              <a:rPr lang="en-US" dirty="0" smtClean="0"/>
              <a:t>The </a:t>
            </a:r>
            <a:r>
              <a:rPr lang="en-US" dirty="0"/>
              <a:t> ‘h’  has not been used, which is the dot pin of the controller.</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3121376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TotalTime>
  <Words>673</Words>
  <Application>Microsoft Office PowerPoint</Application>
  <PresentationFormat>On-screen Show (4:3)</PresentationFormat>
  <Paragraphs>161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Embedded Systems</vt:lpstr>
      <vt:lpstr>7 Segment Display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Other Method</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Embedded Systems</dc:title>
  <dc:creator>Waqas</dc:creator>
  <cp:lastModifiedBy>Waqas</cp:lastModifiedBy>
  <cp:revision>22</cp:revision>
  <dcterms:created xsi:type="dcterms:W3CDTF">2006-08-16T00:00:00Z</dcterms:created>
  <dcterms:modified xsi:type="dcterms:W3CDTF">2012-03-29T05:29:28Z</dcterms:modified>
</cp:coreProperties>
</file>