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53E91E-AD94-4172-A190-06E69D40AEDF}"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D97F1-EB2A-4D9E-B436-BE4731E8BF0B}" type="slidenum">
              <a:rPr lang="en-US" smtClean="0"/>
              <a:t>‹#›</a:t>
            </a:fld>
            <a:endParaRPr lang="en-US"/>
          </a:p>
        </p:txBody>
      </p:sp>
    </p:spTree>
    <p:extLst>
      <p:ext uri="{BB962C8B-B14F-4D97-AF65-F5344CB8AC3E}">
        <p14:creationId xmlns:p14="http://schemas.microsoft.com/office/powerpoint/2010/main" val="284084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3E91E-AD94-4172-A190-06E69D40AEDF}"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D97F1-EB2A-4D9E-B436-BE4731E8BF0B}" type="slidenum">
              <a:rPr lang="en-US" smtClean="0"/>
              <a:t>‹#›</a:t>
            </a:fld>
            <a:endParaRPr lang="en-US"/>
          </a:p>
        </p:txBody>
      </p:sp>
    </p:spTree>
    <p:extLst>
      <p:ext uri="{BB962C8B-B14F-4D97-AF65-F5344CB8AC3E}">
        <p14:creationId xmlns:p14="http://schemas.microsoft.com/office/powerpoint/2010/main" val="145718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3E91E-AD94-4172-A190-06E69D40AEDF}"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D97F1-EB2A-4D9E-B436-BE4731E8BF0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59663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3E91E-AD94-4172-A190-06E69D40AEDF}"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D97F1-EB2A-4D9E-B436-BE4731E8BF0B}" type="slidenum">
              <a:rPr lang="en-US" smtClean="0"/>
              <a:t>‹#›</a:t>
            </a:fld>
            <a:endParaRPr lang="en-US"/>
          </a:p>
        </p:txBody>
      </p:sp>
    </p:spTree>
    <p:extLst>
      <p:ext uri="{BB962C8B-B14F-4D97-AF65-F5344CB8AC3E}">
        <p14:creationId xmlns:p14="http://schemas.microsoft.com/office/powerpoint/2010/main" val="4087064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3E91E-AD94-4172-A190-06E69D40AEDF}"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D97F1-EB2A-4D9E-B436-BE4731E8BF0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76204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3E91E-AD94-4172-A190-06E69D40AEDF}"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D97F1-EB2A-4D9E-B436-BE4731E8BF0B}" type="slidenum">
              <a:rPr lang="en-US" smtClean="0"/>
              <a:t>‹#›</a:t>
            </a:fld>
            <a:endParaRPr lang="en-US"/>
          </a:p>
        </p:txBody>
      </p:sp>
    </p:spTree>
    <p:extLst>
      <p:ext uri="{BB962C8B-B14F-4D97-AF65-F5344CB8AC3E}">
        <p14:creationId xmlns:p14="http://schemas.microsoft.com/office/powerpoint/2010/main" val="703937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3E91E-AD94-4172-A190-06E69D40AEDF}"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D97F1-EB2A-4D9E-B436-BE4731E8BF0B}" type="slidenum">
              <a:rPr lang="en-US" smtClean="0"/>
              <a:t>‹#›</a:t>
            </a:fld>
            <a:endParaRPr lang="en-US"/>
          </a:p>
        </p:txBody>
      </p:sp>
    </p:spTree>
    <p:extLst>
      <p:ext uri="{BB962C8B-B14F-4D97-AF65-F5344CB8AC3E}">
        <p14:creationId xmlns:p14="http://schemas.microsoft.com/office/powerpoint/2010/main" val="3992675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3E91E-AD94-4172-A190-06E69D40AEDF}"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D97F1-EB2A-4D9E-B436-BE4731E8BF0B}" type="slidenum">
              <a:rPr lang="en-US" smtClean="0"/>
              <a:t>‹#›</a:t>
            </a:fld>
            <a:endParaRPr lang="en-US"/>
          </a:p>
        </p:txBody>
      </p:sp>
    </p:spTree>
    <p:extLst>
      <p:ext uri="{BB962C8B-B14F-4D97-AF65-F5344CB8AC3E}">
        <p14:creationId xmlns:p14="http://schemas.microsoft.com/office/powerpoint/2010/main" val="259612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3E91E-AD94-4172-A190-06E69D40AEDF}"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D97F1-EB2A-4D9E-B436-BE4731E8BF0B}" type="slidenum">
              <a:rPr lang="en-US" smtClean="0"/>
              <a:t>‹#›</a:t>
            </a:fld>
            <a:endParaRPr lang="en-US"/>
          </a:p>
        </p:txBody>
      </p:sp>
    </p:spTree>
    <p:extLst>
      <p:ext uri="{BB962C8B-B14F-4D97-AF65-F5344CB8AC3E}">
        <p14:creationId xmlns:p14="http://schemas.microsoft.com/office/powerpoint/2010/main" val="517834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3E91E-AD94-4172-A190-06E69D40AEDF}"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D97F1-EB2A-4D9E-B436-BE4731E8BF0B}" type="slidenum">
              <a:rPr lang="en-US" smtClean="0"/>
              <a:t>‹#›</a:t>
            </a:fld>
            <a:endParaRPr lang="en-US"/>
          </a:p>
        </p:txBody>
      </p:sp>
    </p:spTree>
    <p:extLst>
      <p:ext uri="{BB962C8B-B14F-4D97-AF65-F5344CB8AC3E}">
        <p14:creationId xmlns:p14="http://schemas.microsoft.com/office/powerpoint/2010/main" val="3491521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3E91E-AD94-4172-A190-06E69D40AEDF}"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D97F1-EB2A-4D9E-B436-BE4731E8BF0B}" type="slidenum">
              <a:rPr lang="en-US" smtClean="0"/>
              <a:t>‹#›</a:t>
            </a:fld>
            <a:endParaRPr lang="en-US"/>
          </a:p>
        </p:txBody>
      </p:sp>
    </p:spTree>
    <p:extLst>
      <p:ext uri="{BB962C8B-B14F-4D97-AF65-F5344CB8AC3E}">
        <p14:creationId xmlns:p14="http://schemas.microsoft.com/office/powerpoint/2010/main" val="1642061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53E91E-AD94-4172-A190-06E69D40AEDF}" type="datetimeFigureOut">
              <a:rPr lang="en-US" smtClean="0"/>
              <a:t>10/20/2016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ED97F1-EB2A-4D9E-B436-BE4731E8BF0B}" type="slidenum">
              <a:rPr lang="en-US" smtClean="0"/>
              <a:t>‹#›</a:t>
            </a:fld>
            <a:endParaRPr lang="en-US"/>
          </a:p>
        </p:txBody>
      </p:sp>
    </p:spTree>
    <p:extLst>
      <p:ext uri="{BB962C8B-B14F-4D97-AF65-F5344CB8AC3E}">
        <p14:creationId xmlns:p14="http://schemas.microsoft.com/office/powerpoint/2010/main" val="85514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53E91E-AD94-4172-A190-06E69D40AEDF}" type="datetimeFigureOut">
              <a:rPr lang="en-US" smtClean="0"/>
              <a:t>10/20/2016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ED97F1-EB2A-4D9E-B436-BE4731E8BF0B}" type="slidenum">
              <a:rPr lang="en-US" smtClean="0"/>
              <a:t>‹#›</a:t>
            </a:fld>
            <a:endParaRPr lang="en-US"/>
          </a:p>
        </p:txBody>
      </p:sp>
    </p:spTree>
    <p:extLst>
      <p:ext uri="{BB962C8B-B14F-4D97-AF65-F5344CB8AC3E}">
        <p14:creationId xmlns:p14="http://schemas.microsoft.com/office/powerpoint/2010/main" val="194487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3E91E-AD94-4172-A190-06E69D40AEDF}" type="datetimeFigureOut">
              <a:rPr lang="en-US" smtClean="0"/>
              <a:t>10/20/2016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ED97F1-EB2A-4D9E-B436-BE4731E8BF0B}" type="slidenum">
              <a:rPr lang="en-US" smtClean="0"/>
              <a:t>‹#›</a:t>
            </a:fld>
            <a:endParaRPr lang="en-US"/>
          </a:p>
        </p:txBody>
      </p:sp>
    </p:spTree>
    <p:extLst>
      <p:ext uri="{BB962C8B-B14F-4D97-AF65-F5344CB8AC3E}">
        <p14:creationId xmlns:p14="http://schemas.microsoft.com/office/powerpoint/2010/main" val="347040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3E91E-AD94-4172-A190-06E69D40AEDF}"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D97F1-EB2A-4D9E-B436-BE4731E8BF0B}" type="slidenum">
              <a:rPr lang="en-US" smtClean="0"/>
              <a:t>‹#›</a:t>
            </a:fld>
            <a:endParaRPr lang="en-US"/>
          </a:p>
        </p:txBody>
      </p:sp>
    </p:spTree>
    <p:extLst>
      <p:ext uri="{BB962C8B-B14F-4D97-AF65-F5344CB8AC3E}">
        <p14:creationId xmlns:p14="http://schemas.microsoft.com/office/powerpoint/2010/main" val="65879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3E91E-AD94-4172-A190-06E69D40AEDF}"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D97F1-EB2A-4D9E-B436-BE4731E8BF0B}" type="slidenum">
              <a:rPr lang="en-US" smtClean="0"/>
              <a:t>‹#›</a:t>
            </a:fld>
            <a:endParaRPr lang="en-US"/>
          </a:p>
        </p:txBody>
      </p:sp>
    </p:spTree>
    <p:extLst>
      <p:ext uri="{BB962C8B-B14F-4D97-AF65-F5344CB8AC3E}">
        <p14:creationId xmlns:p14="http://schemas.microsoft.com/office/powerpoint/2010/main" val="3619637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53E91E-AD94-4172-A190-06E69D40AEDF}" type="datetimeFigureOut">
              <a:rPr lang="en-US" smtClean="0"/>
              <a:t>10/20/2016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DED97F1-EB2A-4D9E-B436-BE4731E8BF0B}" type="slidenum">
              <a:rPr lang="en-US" smtClean="0"/>
              <a:t>‹#›</a:t>
            </a:fld>
            <a:endParaRPr lang="en-US"/>
          </a:p>
        </p:txBody>
      </p:sp>
    </p:spTree>
    <p:extLst>
      <p:ext uri="{BB962C8B-B14F-4D97-AF65-F5344CB8AC3E}">
        <p14:creationId xmlns:p14="http://schemas.microsoft.com/office/powerpoint/2010/main" val="2680938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Research Design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089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 OF INVESTIGATION </a:t>
            </a:r>
            <a:endParaRPr lang="en-US" dirty="0"/>
          </a:p>
        </p:txBody>
      </p:sp>
      <p:sp>
        <p:nvSpPr>
          <p:cNvPr id="3" name="Content Placeholder 2"/>
          <p:cNvSpPr>
            <a:spLocks noGrp="1"/>
          </p:cNvSpPr>
          <p:nvPr>
            <p:ph idx="1"/>
          </p:nvPr>
        </p:nvSpPr>
        <p:spPr/>
        <p:txBody>
          <a:bodyPr/>
          <a:lstStyle/>
          <a:p>
            <a:r>
              <a:rPr lang="en-US" b="1" dirty="0"/>
              <a:t>CASUAL VERSUS CORRELATIONAL </a:t>
            </a:r>
            <a:endParaRPr lang="en-US" b="1" dirty="0" smtClean="0"/>
          </a:p>
          <a:p>
            <a:r>
              <a:rPr lang="en-US" dirty="0"/>
              <a:t>A manager should determine whether a causal or a correlational study is needed to find an answer to the issue at hand. </a:t>
            </a:r>
            <a:endParaRPr lang="en-US" dirty="0" smtClean="0"/>
          </a:p>
          <a:p>
            <a:r>
              <a:rPr lang="en-US" dirty="0"/>
              <a:t>The study in which the researcher wants to </a:t>
            </a:r>
            <a:r>
              <a:rPr lang="en-US" dirty="0" smtClean="0"/>
              <a:t>define </a:t>
            </a:r>
            <a:r>
              <a:rPr lang="en-US" dirty="0"/>
              <a:t>the </a:t>
            </a:r>
            <a:r>
              <a:rPr lang="en-US" i="1" dirty="0"/>
              <a:t>cause </a:t>
            </a:r>
            <a:r>
              <a:rPr lang="en-US" dirty="0"/>
              <a:t>of one or more </a:t>
            </a:r>
            <a:r>
              <a:rPr lang="en-US" dirty="0" smtClean="0"/>
              <a:t>problems </a:t>
            </a:r>
            <a:r>
              <a:rPr lang="en-US" dirty="0"/>
              <a:t>is called a </a:t>
            </a:r>
            <a:r>
              <a:rPr lang="en-US" b="1" dirty="0"/>
              <a:t>causal study. </a:t>
            </a:r>
            <a:endParaRPr lang="en-US" b="1" dirty="0" smtClean="0"/>
          </a:p>
          <a:p>
            <a:r>
              <a:rPr lang="en-US" dirty="0"/>
              <a:t>When the researcher is interested in </a:t>
            </a:r>
            <a:r>
              <a:rPr lang="en-US" dirty="0" smtClean="0"/>
              <a:t>delineating </a:t>
            </a:r>
            <a:r>
              <a:rPr lang="en-US" dirty="0"/>
              <a:t>the important variables </a:t>
            </a:r>
            <a:r>
              <a:rPr lang="en-US" i="1" dirty="0"/>
              <a:t>associated </a:t>
            </a:r>
            <a:r>
              <a:rPr lang="en-US" dirty="0"/>
              <a:t>with the problem, the study is called a </a:t>
            </a:r>
            <a:r>
              <a:rPr lang="en-US" b="1" dirty="0"/>
              <a:t>correlational study. </a:t>
            </a:r>
            <a:endParaRPr lang="en-US" dirty="0"/>
          </a:p>
        </p:txBody>
      </p:sp>
    </p:spTree>
    <p:extLst>
      <p:ext uri="{BB962C8B-B14F-4D97-AF65-F5344CB8AC3E}">
        <p14:creationId xmlns:p14="http://schemas.microsoft.com/office/powerpoint/2010/main" val="2800061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a:t>A </a:t>
            </a:r>
            <a:r>
              <a:rPr lang="en-US" sz="2400" i="1" dirty="0"/>
              <a:t>causal </a:t>
            </a:r>
            <a:r>
              <a:rPr lang="en-US" sz="2400" dirty="0"/>
              <a:t>study question: </a:t>
            </a:r>
          </a:p>
          <a:p>
            <a:pPr marL="1828800" lvl="4" indent="0">
              <a:buNone/>
            </a:pPr>
            <a:r>
              <a:rPr lang="en-US" sz="1600" dirty="0"/>
              <a:t>Does smoking </a:t>
            </a:r>
            <a:r>
              <a:rPr lang="en-US" sz="1600" i="1" dirty="0"/>
              <a:t>cause </a:t>
            </a:r>
            <a:r>
              <a:rPr lang="en-US" sz="1600" dirty="0"/>
              <a:t>cancer? </a:t>
            </a:r>
            <a:endParaRPr lang="en-US" sz="1600" dirty="0" smtClean="0"/>
          </a:p>
          <a:p>
            <a:r>
              <a:rPr lang="en-US" sz="2400" dirty="0" smtClean="0"/>
              <a:t>A </a:t>
            </a:r>
            <a:r>
              <a:rPr lang="en-US" sz="2400" i="1" dirty="0"/>
              <a:t>correlational </a:t>
            </a:r>
            <a:r>
              <a:rPr lang="en-US" sz="2400" dirty="0"/>
              <a:t>study question: </a:t>
            </a:r>
          </a:p>
          <a:p>
            <a:pPr lvl="3"/>
            <a:r>
              <a:rPr lang="en-US" sz="1600" dirty="0"/>
              <a:t>Are smoking and cancer related? </a:t>
            </a:r>
            <a:endParaRPr lang="en-US" sz="1600" dirty="0" smtClean="0"/>
          </a:p>
          <a:p>
            <a:pPr marL="1371600" lvl="3" indent="0">
              <a:buNone/>
            </a:pPr>
            <a:r>
              <a:rPr lang="en-US" sz="2400" dirty="0" smtClean="0"/>
              <a:t>				OR</a:t>
            </a:r>
          </a:p>
          <a:p>
            <a:r>
              <a:rPr lang="en-US" sz="2400" dirty="0"/>
              <a:t>Are smoking, drinking, and chewing tobacco </a:t>
            </a:r>
            <a:r>
              <a:rPr lang="en-US" sz="2400" i="1" dirty="0"/>
              <a:t>associated </a:t>
            </a:r>
            <a:r>
              <a:rPr lang="en-US" sz="2400" dirty="0"/>
              <a:t>with cancer? If so, </a:t>
            </a:r>
            <a:r>
              <a:rPr lang="en-US" sz="2400" dirty="0" smtClean="0"/>
              <a:t>which </a:t>
            </a:r>
            <a:r>
              <a:rPr lang="en-US" sz="2400" dirty="0"/>
              <a:t>of these contributes most to the variance in the dependent variable? </a:t>
            </a:r>
            <a:endParaRPr lang="en-US" sz="2400" dirty="0" smtClean="0"/>
          </a:p>
          <a:p>
            <a:r>
              <a:rPr lang="en-US" sz="2400" dirty="0"/>
              <a:t>The answer to the first question will help to establish whether people who do </a:t>
            </a:r>
            <a:r>
              <a:rPr lang="en-US" sz="2400" i="1" dirty="0"/>
              <a:t>not </a:t>
            </a:r>
            <a:r>
              <a:rPr lang="en-US" sz="2400" dirty="0"/>
              <a:t>smoke will </a:t>
            </a:r>
            <a:r>
              <a:rPr lang="en-US" sz="2400" i="1" dirty="0"/>
              <a:t>not </a:t>
            </a:r>
            <a:r>
              <a:rPr lang="en-US" sz="2400" dirty="0"/>
              <a:t>develop cancer. </a:t>
            </a:r>
            <a:endParaRPr lang="en-US" sz="2400" dirty="0" smtClean="0"/>
          </a:p>
          <a:p>
            <a:r>
              <a:rPr lang="en-US" sz="2400" dirty="0"/>
              <a:t>The answer to the second question will determine if smoking and cancer are correlated. </a:t>
            </a:r>
          </a:p>
        </p:txBody>
      </p:sp>
    </p:spTree>
    <p:extLst>
      <p:ext uri="{BB962C8B-B14F-4D97-AF65-F5344CB8AC3E}">
        <p14:creationId xmlns:p14="http://schemas.microsoft.com/office/powerpoint/2010/main" val="1164259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discussed </a:t>
            </a:r>
            <a:endParaRPr lang="en-US" dirty="0"/>
          </a:p>
        </p:txBody>
      </p:sp>
      <p:sp>
        <p:nvSpPr>
          <p:cNvPr id="3" name="Content Placeholder 2"/>
          <p:cNvSpPr>
            <a:spLocks noGrp="1"/>
          </p:cNvSpPr>
          <p:nvPr>
            <p:ph idx="1"/>
          </p:nvPr>
        </p:nvSpPr>
        <p:spPr/>
        <p:txBody>
          <a:bodyPr/>
          <a:lstStyle/>
          <a:p>
            <a:r>
              <a:rPr lang="en-US" dirty="0" smtClean="0"/>
              <a:t>The Research Design</a:t>
            </a:r>
          </a:p>
          <a:p>
            <a:pPr lvl="1">
              <a:buFont typeface="Wingdings" panose="05000000000000000000" pitchFamily="2" charset="2"/>
              <a:buChar char="Ø"/>
            </a:pPr>
            <a:r>
              <a:rPr lang="en-US" dirty="0" smtClean="0"/>
              <a:t>Purpose of the Study</a:t>
            </a:r>
          </a:p>
          <a:p>
            <a:pPr lvl="1">
              <a:buFont typeface="Wingdings" panose="05000000000000000000" pitchFamily="2" charset="2"/>
              <a:buChar char="Ø"/>
            </a:pPr>
            <a:r>
              <a:rPr lang="en-US" dirty="0" smtClean="0"/>
              <a:t>Type of Investigation </a:t>
            </a:r>
            <a:endParaRPr lang="en-US" dirty="0"/>
          </a:p>
        </p:txBody>
      </p:sp>
      <p:sp>
        <p:nvSpPr>
          <p:cNvPr id="4" name="Right Brace 3"/>
          <p:cNvSpPr/>
          <p:nvPr/>
        </p:nvSpPr>
        <p:spPr>
          <a:xfrm>
            <a:off x="4538940" y="2224585"/>
            <a:ext cx="436728" cy="105087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5281684" y="2565358"/>
            <a:ext cx="1733266" cy="369332"/>
          </a:xfrm>
          <a:prstGeom prst="rect">
            <a:avLst/>
          </a:prstGeom>
          <a:noFill/>
        </p:spPr>
        <p:txBody>
          <a:bodyPr wrap="square" rtlCol="0">
            <a:spAutoFit/>
          </a:bodyPr>
          <a:lstStyle/>
          <a:p>
            <a:r>
              <a:rPr lang="en-US" dirty="0" smtClean="0"/>
              <a:t>Step 6</a:t>
            </a:r>
            <a:endParaRPr lang="en-US" dirty="0"/>
          </a:p>
        </p:txBody>
      </p:sp>
    </p:spTree>
    <p:extLst>
      <p:ext uri="{BB962C8B-B14F-4D97-AF65-F5344CB8AC3E}">
        <p14:creationId xmlns:p14="http://schemas.microsoft.com/office/powerpoint/2010/main" val="1415865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Research Design</a:t>
            </a:r>
            <a:br>
              <a:rPr lang="en-US" dirty="0" smtClean="0"/>
            </a:br>
            <a:endParaRPr lang="en-US" dirty="0"/>
          </a:p>
        </p:txBody>
      </p:sp>
      <p:sp>
        <p:nvSpPr>
          <p:cNvPr id="3" name="Content Placeholder 2"/>
          <p:cNvSpPr>
            <a:spLocks noGrp="1"/>
          </p:cNvSpPr>
          <p:nvPr>
            <p:ph idx="1"/>
          </p:nvPr>
        </p:nvSpPr>
        <p:spPr/>
        <p:txBody>
          <a:bodyPr/>
          <a:lstStyle/>
          <a:p>
            <a:r>
              <a:rPr lang="en-US" dirty="0"/>
              <a:t>Having identified the variables in a problem situation and developed the </a:t>
            </a:r>
            <a:r>
              <a:rPr lang="en-US" dirty="0" smtClean="0"/>
              <a:t>theoretical </a:t>
            </a:r>
            <a:r>
              <a:rPr lang="en-US" dirty="0"/>
              <a:t>framework, the next step is to design the research in a way that the </a:t>
            </a:r>
            <a:r>
              <a:rPr lang="en-US" dirty="0" smtClean="0"/>
              <a:t>requisite </a:t>
            </a:r>
            <a:r>
              <a:rPr lang="en-US" dirty="0"/>
              <a:t>data can be gathered and analyzed to arrive at a </a:t>
            </a:r>
            <a:r>
              <a:rPr lang="en-US" dirty="0" smtClean="0"/>
              <a:t>solution.</a:t>
            </a:r>
          </a:p>
          <a:p>
            <a:r>
              <a:rPr lang="en-US" dirty="0"/>
              <a:t>In this </a:t>
            </a:r>
            <a:r>
              <a:rPr lang="en-US" dirty="0" smtClean="0"/>
              <a:t>week </a:t>
            </a:r>
            <a:r>
              <a:rPr lang="en-US" dirty="0"/>
              <a:t>we will examine the </a:t>
            </a:r>
            <a:r>
              <a:rPr lang="en-US" dirty="0" smtClean="0"/>
              <a:t>basic </a:t>
            </a:r>
            <a:r>
              <a:rPr lang="en-US" dirty="0"/>
              <a:t>aspects of research design. </a:t>
            </a:r>
            <a:r>
              <a:rPr lang="en-US" dirty="0" smtClean="0"/>
              <a:t>Specifically</a:t>
            </a:r>
            <a:r>
              <a:rPr lang="en-US" dirty="0"/>
              <a:t>, we will discuss the purpose of the </a:t>
            </a:r>
            <a:r>
              <a:rPr lang="en-US" dirty="0" smtClean="0"/>
              <a:t>study and </a:t>
            </a:r>
            <a:r>
              <a:rPr lang="en-US" dirty="0"/>
              <a:t>the types of </a:t>
            </a:r>
            <a:r>
              <a:rPr lang="en-US" dirty="0" smtClean="0"/>
              <a:t>investigation</a:t>
            </a:r>
            <a:r>
              <a:rPr lang="en-US" dirty="0"/>
              <a:t>.</a:t>
            </a:r>
          </a:p>
        </p:txBody>
      </p:sp>
    </p:spTree>
    <p:extLst>
      <p:ext uri="{BB962C8B-B14F-4D97-AF65-F5344CB8AC3E}">
        <p14:creationId xmlns:p14="http://schemas.microsoft.com/office/powerpoint/2010/main" val="2790630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 OF THE STUDY </a:t>
            </a:r>
            <a:endParaRPr lang="en-US" dirty="0"/>
          </a:p>
        </p:txBody>
      </p:sp>
      <p:sp>
        <p:nvSpPr>
          <p:cNvPr id="3" name="Content Placeholder 2"/>
          <p:cNvSpPr>
            <a:spLocks noGrp="1"/>
          </p:cNvSpPr>
          <p:nvPr>
            <p:ph idx="1"/>
          </p:nvPr>
        </p:nvSpPr>
        <p:spPr/>
        <p:txBody>
          <a:bodyPr/>
          <a:lstStyle/>
          <a:p>
            <a:r>
              <a:rPr lang="en-US" dirty="0"/>
              <a:t>Studies may be </a:t>
            </a:r>
            <a:r>
              <a:rPr lang="en-US" dirty="0" smtClean="0"/>
              <a:t>either;</a:t>
            </a:r>
          </a:p>
          <a:p>
            <a:pPr lvl="1">
              <a:buFont typeface="Wingdings" panose="05000000000000000000" pitchFamily="2" charset="2"/>
              <a:buChar char="Ø"/>
            </a:pPr>
            <a:r>
              <a:rPr lang="en-US" dirty="0"/>
              <a:t>exploratory in nature </a:t>
            </a:r>
            <a:endParaRPr lang="en-US" dirty="0" smtClean="0"/>
          </a:p>
          <a:p>
            <a:pPr lvl="1">
              <a:buFont typeface="Wingdings" panose="05000000000000000000" pitchFamily="2" charset="2"/>
              <a:buChar char="Ø"/>
            </a:pPr>
            <a:r>
              <a:rPr lang="en-US" dirty="0"/>
              <a:t>descriptive </a:t>
            </a:r>
            <a:endParaRPr lang="en-US" dirty="0" smtClean="0"/>
          </a:p>
          <a:p>
            <a:pPr lvl="1">
              <a:buFont typeface="Wingdings" panose="05000000000000000000" pitchFamily="2" charset="2"/>
              <a:buChar char="Ø"/>
            </a:pPr>
            <a:r>
              <a:rPr lang="en-US" dirty="0"/>
              <a:t>or may be conducted to test hypotheses </a:t>
            </a:r>
            <a:endParaRPr lang="en-US" dirty="0" smtClean="0"/>
          </a:p>
          <a:p>
            <a:pPr lvl="1">
              <a:buFont typeface="Wingdings" panose="05000000000000000000" pitchFamily="2" charset="2"/>
              <a:buChar char="Ø"/>
            </a:pPr>
            <a:r>
              <a:rPr lang="en-US" dirty="0"/>
              <a:t>The case study, which is an examination of studies done in other similar organizational situations, is also a method of solving problems, or for understanding phenomena of interest and generating further knowledge in that area</a:t>
            </a:r>
            <a:r>
              <a:rPr lang="en-US" dirty="0" smtClean="0"/>
              <a:t>.		</a:t>
            </a:r>
          </a:p>
          <a:p>
            <a:r>
              <a:rPr lang="en-US" dirty="0"/>
              <a:t>The nature of the </a:t>
            </a:r>
            <a:r>
              <a:rPr lang="en-US" dirty="0" smtClean="0"/>
              <a:t>study whether </a:t>
            </a:r>
            <a:r>
              <a:rPr lang="en-US" dirty="0"/>
              <a:t>it is exploratory, descriptive, or hypothesis </a:t>
            </a:r>
            <a:r>
              <a:rPr lang="en-US" dirty="0" smtClean="0"/>
              <a:t>testing depends </a:t>
            </a:r>
            <a:r>
              <a:rPr lang="en-US" dirty="0"/>
              <a:t>on the stage to which knowledge about the research topic has advanced. </a:t>
            </a:r>
            <a:endParaRPr lang="en-US" dirty="0" smtClean="0"/>
          </a:p>
        </p:txBody>
      </p:sp>
    </p:spTree>
    <p:extLst>
      <p:ext uri="{BB962C8B-B14F-4D97-AF65-F5344CB8AC3E}">
        <p14:creationId xmlns:p14="http://schemas.microsoft.com/office/powerpoint/2010/main" val="2199082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Exploratory Study </a:t>
            </a:r>
            <a:endParaRPr lang="en-US" dirty="0"/>
          </a:p>
        </p:txBody>
      </p:sp>
      <p:sp>
        <p:nvSpPr>
          <p:cNvPr id="3" name="Content Placeholder 2"/>
          <p:cNvSpPr>
            <a:spLocks noGrp="1"/>
          </p:cNvSpPr>
          <p:nvPr>
            <p:ph idx="1"/>
          </p:nvPr>
        </p:nvSpPr>
        <p:spPr/>
        <p:txBody>
          <a:bodyPr/>
          <a:lstStyle/>
          <a:p>
            <a:r>
              <a:rPr lang="en-US" dirty="0"/>
              <a:t>An exploratory study is undertaken when not much is known about the situation at hand, or no information is available on how similar problems or research issues have been solved in the past. </a:t>
            </a:r>
            <a:endParaRPr lang="en-US" dirty="0" smtClean="0"/>
          </a:p>
          <a:p>
            <a:r>
              <a:rPr lang="en-US" dirty="0"/>
              <a:t>In such cases, extensive preliminary work needs to be done to gain familiarity with the phenomena in the situation, and understand what is occurring, before we develop a model and set up a rigorous design for comprehensive investigation. </a:t>
            </a:r>
            <a:endParaRPr lang="en-US" dirty="0" smtClean="0"/>
          </a:p>
          <a:p>
            <a:r>
              <a:rPr lang="en-US" dirty="0" smtClean="0"/>
              <a:t>Read example in supporting material week 3</a:t>
            </a:r>
          </a:p>
          <a:p>
            <a:r>
              <a:rPr lang="en-US" dirty="0" smtClean="0"/>
              <a:t>Exploratory studies can be done by interviewing individuals and through focus groups. </a:t>
            </a:r>
          </a:p>
          <a:p>
            <a:endParaRPr lang="en-US" dirty="0"/>
          </a:p>
        </p:txBody>
      </p:sp>
    </p:spTree>
    <p:extLst>
      <p:ext uri="{BB962C8B-B14F-4D97-AF65-F5344CB8AC3E}">
        <p14:creationId xmlns:p14="http://schemas.microsoft.com/office/powerpoint/2010/main" val="3063361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Descriptive Study </a:t>
            </a:r>
            <a:endParaRPr lang="en-US" dirty="0"/>
          </a:p>
        </p:txBody>
      </p:sp>
      <p:sp>
        <p:nvSpPr>
          <p:cNvPr id="3" name="Content Placeholder 2"/>
          <p:cNvSpPr>
            <a:spLocks noGrp="1"/>
          </p:cNvSpPr>
          <p:nvPr>
            <p:ph idx="1"/>
          </p:nvPr>
        </p:nvSpPr>
        <p:spPr/>
        <p:txBody>
          <a:bodyPr/>
          <a:lstStyle/>
          <a:p>
            <a:r>
              <a:rPr lang="en-US" dirty="0"/>
              <a:t>A descriptive study is undertaken in order to ascertain and be able to describe the characteristics of the variables of interest in a situation. </a:t>
            </a:r>
            <a:endParaRPr lang="en-US" dirty="0" smtClean="0"/>
          </a:p>
          <a:p>
            <a:r>
              <a:rPr lang="en-US" dirty="0"/>
              <a:t>For instance, a study of a class in terms of the percentage of members who are in their senior and junior years, </a:t>
            </a:r>
            <a:r>
              <a:rPr lang="en-US" dirty="0" smtClean="0"/>
              <a:t>gender composition</a:t>
            </a:r>
            <a:r>
              <a:rPr lang="en-US" dirty="0"/>
              <a:t>, age groupings, number of semesters left until graduation, and number of </a:t>
            </a:r>
            <a:r>
              <a:rPr lang="en-US" dirty="0" smtClean="0"/>
              <a:t>core </a:t>
            </a:r>
            <a:r>
              <a:rPr lang="en-US" dirty="0"/>
              <a:t>courses taken, can be considered as </a:t>
            </a:r>
            <a:r>
              <a:rPr lang="en-US" dirty="0" smtClean="0"/>
              <a:t>descriptive </a:t>
            </a:r>
            <a:r>
              <a:rPr lang="en-US" dirty="0"/>
              <a:t>in nature. </a:t>
            </a:r>
          </a:p>
        </p:txBody>
      </p:sp>
    </p:spTree>
    <p:extLst>
      <p:ext uri="{BB962C8B-B14F-4D97-AF65-F5344CB8AC3E}">
        <p14:creationId xmlns:p14="http://schemas.microsoft.com/office/powerpoint/2010/main" val="3946120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 	</a:t>
            </a:r>
            <a:endParaRPr lang="en-US" dirty="0"/>
          </a:p>
        </p:txBody>
      </p:sp>
      <p:sp>
        <p:nvSpPr>
          <p:cNvPr id="3" name="Content Placeholder 2"/>
          <p:cNvSpPr>
            <a:spLocks noGrp="1"/>
          </p:cNvSpPr>
          <p:nvPr>
            <p:ph idx="1"/>
          </p:nvPr>
        </p:nvSpPr>
        <p:spPr/>
        <p:txBody>
          <a:bodyPr/>
          <a:lstStyle/>
          <a:p>
            <a:r>
              <a:rPr lang="en-US" dirty="0" smtClean="0"/>
              <a:t>Descriptive  </a:t>
            </a:r>
            <a:r>
              <a:rPr lang="en-US" dirty="0"/>
              <a:t>studies are undertaken in </a:t>
            </a:r>
            <a:r>
              <a:rPr lang="en-US" dirty="0" smtClean="0"/>
              <a:t>organizations </a:t>
            </a:r>
            <a:r>
              <a:rPr lang="en-US" dirty="0"/>
              <a:t>to learn about and describe the characteristics of a group of </a:t>
            </a:r>
            <a:r>
              <a:rPr lang="en-US" dirty="0" smtClean="0"/>
              <a:t>employees.</a:t>
            </a:r>
          </a:p>
          <a:p>
            <a:r>
              <a:rPr lang="en-US" dirty="0" smtClean="0"/>
              <a:t>For  </a:t>
            </a:r>
            <a:r>
              <a:rPr lang="en-US" dirty="0"/>
              <a:t>example, the age, educational level, job status, and length of </a:t>
            </a:r>
            <a:r>
              <a:rPr lang="en-US" dirty="0" smtClean="0"/>
              <a:t>service, </a:t>
            </a:r>
            <a:r>
              <a:rPr lang="en-US" dirty="0"/>
              <a:t>working in the system. </a:t>
            </a:r>
            <a:endParaRPr lang="en-US" dirty="0" smtClean="0"/>
          </a:p>
          <a:p>
            <a:r>
              <a:rPr lang="en-US" dirty="0"/>
              <a:t>Descriptive studies are also undertaken to understand the characteristics of organizations that follow certain common practices. For example, one might want to know and be able to describe the characteristics of the organizations that implement flexible manufacturing </a:t>
            </a:r>
            <a:r>
              <a:rPr lang="en-US" dirty="0" smtClean="0"/>
              <a:t>systems </a:t>
            </a:r>
            <a:r>
              <a:rPr lang="en-US" dirty="0"/>
              <a:t>(FMS) or that have a certain debt-to-equity ratio. </a:t>
            </a:r>
          </a:p>
        </p:txBody>
      </p:sp>
    </p:spTree>
    <p:extLst>
      <p:ext uri="{BB962C8B-B14F-4D97-AF65-F5344CB8AC3E}">
        <p14:creationId xmlns:p14="http://schemas.microsoft.com/office/powerpoint/2010/main" val="267299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Hypotheses Testing </a:t>
            </a:r>
            <a:endParaRPr lang="en-US" dirty="0"/>
          </a:p>
        </p:txBody>
      </p:sp>
      <p:sp>
        <p:nvSpPr>
          <p:cNvPr id="3" name="Content Placeholder 2"/>
          <p:cNvSpPr>
            <a:spLocks noGrp="1"/>
          </p:cNvSpPr>
          <p:nvPr>
            <p:ph idx="1"/>
          </p:nvPr>
        </p:nvSpPr>
        <p:spPr/>
        <p:txBody>
          <a:bodyPr/>
          <a:lstStyle/>
          <a:p>
            <a:r>
              <a:rPr lang="en-US" dirty="0"/>
              <a:t>Studies that engage in hypotheses testing usually explain the nature of certain relationships, or establish the differences among groups or the independence of two or more factors in a </a:t>
            </a:r>
            <a:r>
              <a:rPr lang="en-US" dirty="0" smtClean="0"/>
              <a:t>situation.</a:t>
            </a:r>
          </a:p>
          <a:p>
            <a:r>
              <a:rPr lang="en-US" dirty="0"/>
              <a:t>A marketing manager wants to know if the sales of the company will increase if he doubles the advertising dollars. Here, the manager would like to know the nature of the relationship that can be established between advertising and sales by testing the hypothesis: </a:t>
            </a:r>
            <a:r>
              <a:rPr lang="en-US" i="1" dirty="0"/>
              <a:t>If advertising is increased, then sales will also go up. </a:t>
            </a:r>
            <a:endParaRPr lang="en-US" dirty="0"/>
          </a:p>
        </p:txBody>
      </p:sp>
    </p:spTree>
    <p:extLst>
      <p:ext uri="{BB962C8B-B14F-4D97-AF65-F5344CB8AC3E}">
        <p14:creationId xmlns:p14="http://schemas.microsoft.com/office/powerpoint/2010/main" val="2394419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Study Analysis </a:t>
            </a:r>
            <a:endParaRPr lang="en-US" dirty="0"/>
          </a:p>
        </p:txBody>
      </p:sp>
      <p:sp>
        <p:nvSpPr>
          <p:cNvPr id="3" name="Content Placeholder 2"/>
          <p:cNvSpPr>
            <a:spLocks noGrp="1"/>
          </p:cNvSpPr>
          <p:nvPr>
            <p:ph idx="1"/>
          </p:nvPr>
        </p:nvSpPr>
        <p:spPr/>
        <p:txBody>
          <a:bodyPr/>
          <a:lstStyle/>
          <a:p>
            <a:r>
              <a:rPr lang="en-US" dirty="0" smtClean="0"/>
              <a:t>Case  </a:t>
            </a:r>
            <a:r>
              <a:rPr lang="en-US" dirty="0"/>
              <a:t>studies involve in-depth, contextual analyses of matters relating to similar situations in other organizations. </a:t>
            </a:r>
            <a:endParaRPr lang="en-US" dirty="0" smtClean="0"/>
          </a:p>
          <a:p>
            <a:r>
              <a:rPr lang="en-US" dirty="0" smtClean="0"/>
              <a:t>Useful  </a:t>
            </a:r>
            <a:r>
              <a:rPr lang="en-US" dirty="0"/>
              <a:t>in applying solutions to current problems based on past problem-solving experiences. They are also useful in understanding certain phenomena, and generating further </a:t>
            </a:r>
            <a:r>
              <a:rPr lang="en-US" dirty="0" smtClean="0"/>
              <a:t>theories </a:t>
            </a:r>
            <a:r>
              <a:rPr lang="en-US" dirty="0"/>
              <a:t>for empirical testing. </a:t>
            </a:r>
            <a:r>
              <a:rPr lang="en-US" dirty="0" smtClean="0"/>
              <a:t/>
            </a:r>
            <a:br>
              <a:rPr lang="en-US" dirty="0" smtClean="0"/>
            </a:br>
            <a:endParaRPr lang="en-US" dirty="0"/>
          </a:p>
        </p:txBody>
      </p:sp>
    </p:spTree>
    <p:extLst>
      <p:ext uri="{BB962C8B-B14F-4D97-AF65-F5344CB8AC3E}">
        <p14:creationId xmlns:p14="http://schemas.microsoft.com/office/powerpoint/2010/main" val="42524729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TotalTime>
  <Words>662</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Trebuchet MS</vt:lpstr>
      <vt:lpstr>Wingdings</vt:lpstr>
      <vt:lpstr>Wingdings 3</vt:lpstr>
      <vt:lpstr>Facet</vt:lpstr>
      <vt:lpstr>The Research Design</vt:lpstr>
      <vt:lpstr>Topics to be discussed </vt:lpstr>
      <vt:lpstr>The Research Design </vt:lpstr>
      <vt:lpstr>PURPOSE OF THE STUDY </vt:lpstr>
      <vt:lpstr>Exploratory Study </vt:lpstr>
      <vt:lpstr>Descriptive Study </vt:lpstr>
      <vt:lpstr>Continue…  </vt:lpstr>
      <vt:lpstr>Hypotheses Testing </vt:lpstr>
      <vt:lpstr>Case Study Analysis </vt:lpstr>
      <vt:lpstr>TYPE OF INVESTIGATION </vt:lpstr>
      <vt:lpstr>For Example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Design</dc:title>
  <dc:creator>Tauheed</dc:creator>
  <cp:lastModifiedBy>Tauheed</cp:lastModifiedBy>
  <cp:revision>18</cp:revision>
  <dcterms:created xsi:type="dcterms:W3CDTF">2016-10-20T17:38:49Z</dcterms:created>
  <dcterms:modified xsi:type="dcterms:W3CDTF">2016-10-20T18:32:56Z</dcterms:modified>
</cp:coreProperties>
</file>