
<file path=[Content_Types].xml><?xml version="1.0" encoding="utf-8"?>
<Types xmlns="http://schemas.openxmlformats.org/package/2006/content-types">
  <Default Extension="png" ContentType="image/png"/>
  <Default Extension="pdf" ContentType="application/pd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2.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7" r:id="rId2"/>
    <p:sldId id="276" r:id="rId3"/>
    <p:sldId id="322" r:id="rId4"/>
    <p:sldId id="323" r:id="rId5"/>
    <p:sldId id="282" r:id="rId6"/>
    <p:sldId id="258" r:id="rId7"/>
    <p:sldId id="261" r:id="rId8"/>
    <p:sldId id="264" r:id="rId9"/>
    <p:sldId id="284" r:id="rId10"/>
    <p:sldId id="283" r:id="rId11"/>
    <p:sldId id="285" r:id="rId12"/>
    <p:sldId id="288" r:id="rId13"/>
    <p:sldId id="291" r:id="rId14"/>
    <p:sldId id="293" r:id="rId15"/>
    <p:sldId id="295" r:id="rId16"/>
    <p:sldId id="298" r:id="rId17"/>
    <p:sldId id="299" r:id="rId18"/>
    <p:sldId id="305" r:id="rId19"/>
    <p:sldId id="300" r:id="rId20"/>
    <p:sldId id="267" r:id="rId21"/>
    <p:sldId id="268" r:id="rId22"/>
    <p:sldId id="324" r:id="rId23"/>
    <p:sldId id="301" r:id="rId24"/>
    <p:sldId id="302" r:id="rId25"/>
    <p:sldId id="303" r:id="rId26"/>
    <p:sldId id="304" r:id="rId27"/>
    <p:sldId id="306" r:id="rId28"/>
    <p:sldId id="269" r:id="rId29"/>
    <p:sldId id="270" r:id="rId30"/>
    <p:sldId id="307" r:id="rId31"/>
    <p:sldId id="308" r:id="rId32"/>
    <p:sldId id="309" r:id="rId33"/>
    <p:sldId id="310" r:id="rId34"/>
    <p:sldId id="311" r:id="rId35"/>
    <p:sldId id="312" r:id="rId36"/>
    <p:sldId id="313" r:id="rId37"/>
    <p:sldId id="314" r:id="rId38"/>
    <p:sldId id="315" r:id="rId39"/>
    <p:sldId id="316" r:id="rId40"/>
    <p:sldId id="317" r:id="rId41"/>
    <p:sldId id="272" r:id="rId42"/>
    <p:sldId id="325" r:id="rId43"/>
    <p:sldId id="318" r:id="rId44"/>
    <p:sldId id="319" r:id="rId45"/>
    <p:sldId id="320" r:id="rId46"/>
    <p:sldId id="28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BDCE"/>
    <a:srgbClr val="FFFFCC"/>
    <a:srgbClr val="EFCC85"/>
    <a:srgbClr val="F08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25" autoAdjust="0"/>
  </p:normalViewPr>
  <p:slideViewPr>
    <p:cSldViewPr>
      <p:cViewPr varScale="1">
        <p:scale>
          <a:sx n="74" d="100"/>
          <a:sy n="74" d="100"/>
        </p:scale>
        <p:origin x="126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7F8681-5EEF-4A14-A69F-4BB3182A99CA}" type="datetimeFigureOut">
              <a:rPr lang="en-US" smtClean="0"/>
              <a:pPr/>
              <a:t>02-Mar-20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84125B-222B-4412-B8DE-1552AACDC13D}"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8-16T06:52:59.035"/>
    </inkml:context>
    <inkml:brush xml:id="br0">
      <inkml:brushProperty name="width" value="0.05292" units="cm"/>
      <inkml:brushProperty name="height" value="0.05292" units="cm"/>
      <inkml:brushProperty name="fitToCurve" value="1"/>
    </inkml:brush>
  </inkml:definitions>
  <inkml:trace contextRef="#ctx0" brushRef="#br0">0 118,'100'-92,"24"30,-49 155</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2-08-16T06:58:55.827"/>
    </inkml:context>
    <inkml:brush xml:id="br0">
      <inkml:brushProperty name="width" value="0.05292" units="cm"/>
      <inkml:brushProperty name="height" value="0.05292" units="cm"/>
      <inkml:brushProperty name="fitToCurve" value="1"/>
    </inkml:brush>
  </inkml:definitions>
  <inkml:trace contextRef="#ctx0" brushRef="#br0">0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053A9-9111-4BFC-8A34-FFC584B43046}" type="datetimeFigureOut">
              <a:rPr lang="en-US" smtClean="0"/>
              <a:pPr/>
              <a:t>02-Mar-20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7D14A-D0D3-467D-945D-0BA0E612A354}" type="slidenum">
              <a:rPr lang="en-US" smtClean="0"/>
              <a:pPr/>
              <a:t>‹#›</a:t>
            </a:fld>
            <a:endParaRPr lang="en-US"/>
          </a:p>
        </p:txBody>
      </p:sp>
    </p:spTree>
    <p:extLst>
      <p:ext uri="{BB962C8B-B14F-4D97-AF65-F5344CB8AC3E}">
        <p14:creationId xmlns:p14="http://schemas.microsoft.com/office/powerpoint/2010/main" val="171100551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7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Prototype:</a:t>
            </a:r>
            <a:r>
              <a:rPr lang="en-US" baseline="0" dirty="0" smtClean="0"/>
              <a:t> A early sample or model of the product.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endParaRPr lang="en-US"/>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95094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In</a:t>
            </a:r>
            <a:r>
              <a:rPr lang="en-US" baseline="0" dirty="0" smtClean="0"/>
              <a:t> process model we define a set of activities for example we define different activities to collect requirement. First activity is to collect requirements from the admission department, second activity is to collect requirement from the finance and so on.</a:t>
            </a:r>
          </a:p>
          <a:p>
            <a:r>
              <a:rPr lang="en-US" baseline="0" dirty="0" smtClean="0"/>
              <a:t>Milestone is, that for example if you say that we have one month to collect the requirement from the customer so your milestone is that after one month you must have all these requirements.</a:t>
            </a:r>
          </a:p>
          <a:p>
            <a:r>
              <a:rPr lang="en-US" dirty="0" smtClean="0"/>
              <a:t>Once you collect the</a:t>
            </a:r>
            <a:r>
              <a:rPr lang="en-US" baseline="0" dirty="0" smtClean="0"/>
              <a:t> requirement so you have a set of all these requirement this your one of work product.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In Planning phase</a:t>
            </a:r>
            <a:r>
              <a:rPr lang="en-US" baseline="0" dirty="0" smtClean="0"/>
              <a:t> we make a plan for the whole project from the beginning to the its deployment. In this phase we divide the project into different tasks. We assign resources to each tasks. We see that who will work on this project. </a:t>
            </a:r>
          </a:p>
          <a:p>
            <a:r>
              <a:rPr lang="en-US" baseline="0" dirty="0" smtClean="0"/>
              <a:t>Let suppose if you we make a plan that person A, B and C will collect the requirement from the customer. If you are making a MIS system for university so it includes admission, finance, HR etc. So you decide that person A will go the admission to collect the requirements, person B will go to the finance, person C will go to the HR </a:t>
            </a:r>
            <a:r>
              <a:rPr lang="en-US" baseline="0" dirty="0" err="1" smtClean="0"/>
              <a:t>deptt</a:t>
            </a:r>
            <a:r>
              <a:rPr lang="en-US" baseline="0" dirty="0" smtClean="0"/>
              <a:t>.</a:t>
            </a:r>
          </a:p>
          <a:p>
            <a:r>
              <a:rPr lang="en-US" baseline="0" dirty="0" smtClean="0"/>
              <a:t>Work product is that once we perform these task, for example if we collect requirements from the admission office then we got a work product.</a:t>
            </a:r>
          </a:p>
          <a:p>
            <a:r>
              <a:rPr lang="en-US" baseline="0" dirty="0" smtClean="0"/>
              <a:t>In work schedule we decide that how many time will assign to collect the requirements from the admission </a:t>
            </a:r>
            <a:r>
              <a:rPr lang="en-US" baseline="0" dirty="0" err="1" smtClean="0"/>
              <a:t>deptt</a:t>
            </a:r>
            <a:r>
              <a:rPr lang="en-US" baseline="0" dirty="0" smtClean="0"/>
              <a: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Why called traditional</a:t>
            </a:r>
            <a:r>
              <a:rPr lang="en-US" baseline="0" dirty="0" smtClean="0"/>
              <a:t> process models? Because these are the very basic process models.</a:t>
            </a:r>
          </a:p>
          <a:p>
            <a:r>
              <a:rPr lang="en-US" baseline="0" dirty="0" smtClean="0"/>
              <a:t>We will see what process models are used in software industries these days.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5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dirty="0" smtClean="0"/>
              <a:t>Planning-</a:t>
            </a:r>
            <a:r>
              <a:rPr lang="en-US" baseline="0" dirty="0" smtClean="0"/>
              <a:t> Tracking: Tracking means whether we are working according to </a:t>
            </a:r>
            <a:r>
              <a:rPr lang="en-US" baseline="0" smtClean="0"/>
              <a:t>the time-frame or not.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0"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47057-3D44-46C9-A348-06C8768AEED4}" type="datetime1">
              <a:rPr lang="en-US" smtClean="0"/>
              <a:pPr/>
              <a:t>02-Mar-20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45522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93A9F-C4D7-4787-AC6E-3213E622BB12}" type="datetime1">
              <a:rPr lang="en-US" smtClean="0"/>
              <a:pPr/>
              <a:t>02-Mar-20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73022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1D17C-6657-4B7D-B178-BE8A005463F2}" type="datetime1">
              <a:rPr lang="en-US" smtClean="0"/>
              <a:pPr/>
              <a:t>02-Mar-20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504914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US"/>
          </a:p>
        </p:txBody>
      </p:sp>
    </p:spTree>
    <p:extLst>
      <p:ext uri="{BB962C8B-B14F-4D97-AF65-F5344CB8AC3E}">
        <p14:creationId xmlns:p14="http://schemas.microsoft.com/office/powerpoint/2010/main" val="426727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0FF-81FA-4D68-95F5-2B41C1666CAC}" type="datetime1">
              <a:rPr lang="en-US" smtClean="0"/>
              <a:pPr/>
              <a:t>02-Mar-20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2780839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CAAF7-1A21-461B-B222-C6D0F67039FB}" type="datetime1">
              <a:rPr lang="en-US" smtClean="0"/>
              <a:pPr/>
              <a:t>02-Mar-20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46266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578A44-32FE-490F-A60D-E55F05B5B3EA}" type="datetime1">
              <a:rPr lang="en-US" smtClean="0"/>
              <a:pPr/>
              <a:t>02-Mar-20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22389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E8FAB9-B919-4EB6-8AEB-54CA2DA3C083}" type="datetime1">
              <a:rPr lang="en-US" smtClean="0"/>
              <a:pPr/>
              <a:t>02-Mar-20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91988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3487A-0AC1-45C7-A7D2-21AD1D6E001C}" type="datetime1">
              <a:rPr lang="en-US" smtClean="0"/>
              <a:pPr/>
              <a:t>02-Mar-20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214400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C3D26-43F1-4889-AD3D-63C9B2ECE82A}" type="datetime1">
              <a:rPr lang="en-US" smtClean="0"/>
              <a:pPr/>
              <a:t>02-Mar-20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321574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5452A-96D5-4E1B-954E-8D8A103B42DD}" type="datetime1">
              <a:rPr lang="en-US" smtClean="0"/>
              <a:pPr/>
              <a:t>02-Mar-20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1756428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C5712-DB5A-4B3D-8B67-D708BD8AF923}" type="datetime1">
              <a:rPr lang="en-US" smtClean="0"/>
              <a:pPr/>
              <a:t>02-Mar-20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73418-517B-4BC7-ABCB-424D265E4ACF}" type="slidenum">
              <a:rPr lang="en-US" smtClean="0"/>
              <a:pPr/>
              <a:t>‹#›</a:t>
            </a:fld>
            <a:endParaRPr lang="en-US"/>
          </a:p>
        </p:txBody>
      </p:sp>
    </p:spTree>
    <p:extLst>
      <p:ext uri="{BB962C8B-B14F-4D97-AF65-F5344CB8AC3E}">
        <p14:creationId xmlns:p14="http://schemas.microsoft.com/office/powerpoint/2010/main" val="427646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40506-E717-46B5-A461-D09ABB45A6FB}" type="datetime1">
              <a:rPr lang="en-US" smtClean="0"/>
              <a:pPr/>
              <a:t>02-Mar-20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73418-517B-4BC7-ABCB-424D265E4ACF}" type="slidenum">
              <a:rPr lang="en-US" smtClean="0"/>
              <a:pPr/>
              <a:t>‹#›</a:t>
            </a:fld>
            <a:endParaRPr lang="en-US"/>
          </a:p>
        </p:txBody>
      </p:sp>
    </p:spTree>
    <p:extLst>
      <p:ext uri="{BB962C8B-B14F-4D97-AF65-F5344CB8AC3E}">
        <p14:creationId xmlns:p14="http://schemas.microsoft.com/office/powerpoint/2010/main" val="365755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62000" y="2279650"/>
            <a:ext cx="7543800" cy="3054350"/>
          </a:xfrm>
          <a:ln/>
        </p:spPr>
        <p:txBody>
          <a:bodyPr>
            <a:noAutofit/>
          </a:bodyPr>
          <a:lstStyle/>
          <a:p>
            <a:pPr>
              <a:lnSpc>
                <a:spcPct val="93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u="sng" dirty="0" smtClean="0">
                <a:latin typeface="Arial" charset="0"/>
              </a:rPr>
              <a:t>Lecture # 02</a:t>
            </a:r>
            <a:br>
              <a:rPr lang="en-GB" sz="4000" b="1" u="sng" dirty="0" smtClean="0">
                <a:latin typeface="Arial" charset="0"/>
              </a:rPr>
            </a:br>
            <a:r>
              <a:rPr lang="en-GB" sz="4000" b="1" u="sng" dirty="0">
                <a:latin typeface="Arial" charset="0"/>
              </a:rPr>
              <a:t/>
            </a:r>
            <a:br>
              <a:rPr lang="en-GB" sz="4000" b="1" u="sng" dirty="0">
                <a:latin typeface="Arial" charset="0"/>
              </a:rPr>
            </a:br>
            <a:r>
              <a:rPr lang="en-GB" sz="4000" b="1" dirty="0" smtClean="0">
                <a:latin typeface="Arial" charset="0"/>
              </a:rPr>
              <a:t>Software </a:t>
            </a:r>
            <a:r>
              <a:rPr lang="en-GB" sz="4000" b="1" dirty="0">
                <a:latin typeface="Arial" charset="0"/>
              </a:rPr>
              <a:t>Process Models</a:t>
            </a:r>
            <a:br>
              <a:rPr lang="en-GB" sz="4000" b="1" dirty="0">
                <a:latin typeface="Arial" charset="0"/>
              </a:rPr>
            </a:br>
            <a:r>
              <a:rPr lang="en-GB" sz="4000" b="1" dirty="0">
                <a:latin typeface="Arial" charset="0"/>
              </a:rPr>
              <a:t/>
            </a:r>
            <a:br>
              <a:rPr lang="en-GB" sz="4000" b="1" dirty="0">
                <a:latin typeface="Arial" charset="0"/>
              </a:rPr>
            </a:br>
            <a:r>
              <a:rPr lang="en-GB" sz="4000" b="1" dirty="0">
                <a:latin typeface="Arial" charset="0"/>
              </a:rPr>
              <a:t/>
            </a:r>
            <a:br>
              <a:rPr lang="en-GB" sz="4000" b="1" dirty="0">
                <a:latin typeface="Arial" charset="0"/>
              </a:rPr>
            </a:br>
            <a:r>
              <a:rPr lang="en-GB" sz="4000" b="1" dirty="0">
                <a:latin typeface="Arial" charset="0"/>
              </a:rPr>
              <a:t>  </a:t>
            </a:r>
          </a:p>
        </p:txBody>
      </p:sp>
    </p:spTree>
    <p:extLst>
      <p:ext uri="{BB962C8B-B14F-4D97-AF65-F5344CB8AC3E}">
        <p14:creationId xmlns:p14="http://schemas.microsoft.com/office/powerpoint/2010/main" val="140604029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620146D4-61A0-4DAB-B082-5F34B60746E0}" type="slidenum">
              <a:rPr lang="en-GB" sz="1400"/>
              <a:pPr algn="r" eaLnBrk="1" hangingPunct="1">
                <a:lnSpc>
                  <a:spcPct val="95000"/>
                </a:lnSpc>
                <a:buClr>
                  <a:srgbClr val="000000"/>
                </a:buClr>
                <a:buSzPct val="100000"/>
                <a:buFont typeface="Times New Roman" pitchFamily="18" charset="0"/>
                <a:buNone/>
              </a:pPr>
              <a:t>10</a:t>
            </a:fld>
            <a:endParaRPr lang="en-GB" sz="1400"/>
          </a:p>
        </p:txBody>
      </p:sp>
      <p:sp>
        <p:nvSpPr>
          <p:cNvPr id="9218"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Waterfall Model</a:t>
            </a:r>
            <a:br>
              <a:rPr lang="en-GB" b="1" dirty="0"/>
            </a:br>
            <a:r>
              <a:rPr lang="en-GB" b="1" dirty="0"/>
              <a:t>(Diagram)</a:t>
            </a:r>
          </a:p>
        </p:txBody>
      </p:sp>
      <p:sp>
        <p:nvSpPr>
          <p:cNvPr id="27" name="object 5"/>
          <p:cNvSpPr/>
          <p:nvPr/>
        </p:nvSpPr>
        <p:spPr>
          <a:xfrm>
            <a:off x="1219200" y="1371600"/>
            <a:ext cx="7086600" cy="48768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3238360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51244"/>
            <a:ext cx="8229600" cy="443711"/>
          </a:xfrm>
          <a:prstGeom prst="rect">
            <a:avLst/>
          </a:prstGeom>
        </p:spPr>
        <p:txBody>
          <a:bodyPr vert="horz" wrap="square" lIns="0" tIns="12700" rIns="0" bIns="0" rtlCol="0">
            <a:spAutoFit/>
          </a:bodyPr>
          <a:lstStyle/>
          <a:p>
            <a:pPr marL="12700">
              <a:lnSpc>
                <a:spcPct val="100000"/>
              </a:lnSpc>
              <a:spcBef>
                <a:spcPts val="100"/>
              </a:spcBef>
            </a:pPr>
            <a:r>
              <a:rPr lang="en-US" sz="2800" b="1" spc="260" dirty="0" smtClean="0">
                <a:latin typeface="Arial" pitchFamily="34" charset="0"/>
                <a:cs typeface="Arial" pitchFamily="34" charset="0"/>
              </a:rPr>
              <a:t>Requirement gathering and Analysis</a:t>
            </a:r>
            <a:endParaRPr sz="2800" b="1" spc="260" dirty="0">
              <a:latin typeface="Arial" pitchFamily="34" charset="0"/>
              <a:cs typeface="Arial" pitchFamily="34" charset="0"/>
            </a:endParaRPr>
          </a:p>
        </p:txBody>
      </p:sp>
      <p:sp>
        <p:nvSpPr>
          <p:cNvPr id="8" name="TextBox 7"/>
          <p:cNvSpPr txBox="1"/>
          <p:nvPr/>
        </p:nvSpPr>
        <p:spPr>
          <a:xfrm>
            <a:off x="152400" y="762001"/>
            <a:ext cx="8763000" cy="5324535"/>
          </a:xfrm>
          <a:prstGeom prst="rect">
            <a:avLst/>
          </a:prstGeom>
          <a:noFill/>
        </p:spPr>
        <p:txBody>
          <a:bodyPr wrap="square" rtlCol="0">
            <a:spAutoFit/>
          </a:bodyPr>
          <a:lstStyle/>
          <a:p>
            <a:pPr>
              <a:buFont typeface="Wingdings" pitchFamily="2" charset="2"/>
              <a:buChar char="Ø"/>
            </a:pPr>
            <a:r>
              <a:rPr lang="en-US" sz="2000" dirty="0" smtClean="0">
                <a:latin typeface="Arial" pitchFamily="34" charset="0"/>
                <a:cs typeface="Arial" pitchFamily="34" charset="0"/>
              </a:rPr>
              <a:t>This is the first phase of waterfall model  which includes a meeting with the customer  to understand his requirements.</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This is the most crucial phase as any misinterpretation at this stage may give rise to validation issues later.</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The software definition must be detailed and accurate with no ambiguities.</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It is very important to understand the customer requirements and expectations so that the end product meets his specifications.</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Requirement gathering and Analysis phase the basic requirements of the system must be understood by software engineer, who is  also called ANALYST.</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All this requirements are then well documented and discussed further with the  customer for reviewing.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7898" y="228600"/>
            <a:ext cx="8102702" cy="443711"/>
          </a:xfrm>
          <a:prstGeom prst="rect">
            <a:avLst/>
          </a:prstGeom>
        </p:spPr>
        <p:txBody>
          <a:bodyPr vert="horz" wrap="square" lIns="0" tIns="12700" rIns="0" bIns="0" rtlCol="0">
            <a:spAutoFit/>
          </a:bodyPr>
          <a:lstStyle/>
          <a:p>
            <a:pPr marL="12700">
              <a:lnSpc>
                <a:spcPct val="100000"/>
              </a:lnSpc>
              <a:spcBef>
                <a:spcPts val="100"/>
              </a:spcBef>
            </a:pPr>
            <a:r>
              <a:rPr lang="en-US" sz="2800" b="1" spc="204" dirty="0" smtClean="0">
                <a:latin typeface="Arial" pitchFamily="34" charset="0"/>
                <a:cs typeface="Arial" pitchFamily="34" charset="0"/>
              </a:rPr>
              <a:t>Design</a:t>
            </a:r>
            <a:endParaRPr sz="2800" b="1" spc="204" dirty="0">
              <a:latin typeface="Arial" pitchFamily="34" charset="0"/>
              <a:cs typeface="Arial" pitchFamily="34" charset="0"/>
            </a:endParaRPr>
          </a:p>
        </p:txBody>
      </p:sp>
      <p:sp>
        <p:nvSpPr>
          <p:cNvPr id="4" name="object 4"/>
          <p:cNvSpPr txBox="1"/>
          <p:nvPr/>
        </p:nvSpPr>
        <p:spPr>
          <a:xfrm>
            <a:off x="228600" y="921221"/>
            <a:ext cx="8610600" cy="5245026"/>
          </a:xfrm>
          <a:prstGeom prst="rect">
            <a:avLst/>
          </a:prstGeom>
        </p:spPr>
        <p:txBody>
          <a:bodyPr vert="horz" wrap="square" lIns="0" tIns="12700" rIns="0" bIns="0" rtlCol="0">
            <a:spAutoFit/>
          </a:bodyPr>
          <a:lstStyle/>
          <a:p>
            <a:pPr marL="527685" marR="291465" indent="-514984">
              <a:lnSpc>
                <a:spcPct val="100000"/>
              </a:lnSpc>
              <a:buFont typeface="Wingdings"/>
              <a:buChar char=""/>
              <a:tabLst>
                <a:tab pos="527685" algn="l"/>
                <a:tab pos="528320" algn="l"/>
              </a:tabLst>
            </a:pPr>
            <a:r>
              <a:rPr lang="en-US" sz="2000" dirty="0" smtClean="0">
                <a:latin typeface="Arial"/>
                <a:cs typeface="Arial"/>
              </a:rPr>
              <a:t>It is a intermediate step between  requirements analysis and coding</a:t>
            </a:r>
          </a:p>
          <a:p>
            <a:pPr marL="527685" marR="291465" indent="-514984">
              <a:lnSpc>
                <a:spcPct val="100000"/>
              </a:lnSpc>
              <a:buFont typeface="Wingdings"/>
              <a:buChar char=""/>
              <a:tabLst>
                <a:tab pos="527685" algn="l"/>
                <a:tab pos="528320" algn="l"/>
              </a:tabLst>
            </a:pPr>
            <a:r>
              <a:rPr lang="en-US" sz="2000" dirty="0" smtClean="0">
                <a:latin typeface="Arial"/>
                <a:cs typeface="Arial"/>
              </a:rPr>
              <a:t>The customer requirements are broken down into logical modules for the ease of implementation.</a:t>
            </a:r>
          </a:p>
          <a:p>
            <a:pPr marL="527685" marR="291465" indent="-514984">
              <a:lnSpc>
                <a:spcPct val="100000"/>
              </a:lnSpc>
              <a:buFont typeface="Wingdings"/>
              <a:buChar char=""/>
              <a:tabLst>
                <a:tab pos="527685" algn="l"/>
                <a:tab pos="528320" algn="l"/>
              </a:tabLst>
            </a:pPr>
            <a:r>
              <a:rPr lang="en-US" sz="2000" dirty="0" smtClean="0">
                <a:latin typeface="Arial"/>
                <a:cs typeface="Arial"/>
              </a:rPr>
              <a:t>Hardware and software requirements for every module are Identified and designed accordingly.</a:t>
            </a:r>
          </a:p>
          <a:p>
            <a:pPr marL="527685" marR="291465" indent="-514984">
              <a:lnSpc>
                <a:spcPct val="100000"/>
              </a:lnSpc>
              <a:buFont typeface="Wingdings"/>
              <a:buChar char=""/>
              <a:tabLst>
                <a:tab pos="527685" algn="l"/>
                <a:tab pos="528320" algn="l"/>
              </a:tabLst>
            </a:pPr>
            <a:r>
              <a:rPr lang="en-US" sz="2000" dirty="0" smtClean="0">
                <a:latin typeface="Arial"/>
                <a:cs typeface="Arial"/>
              </a:rPr>
              <a:t>Also the inter relation between the various logical modules is established at this stage.</a:t>
            </a:r>
          </a:p>
          <a:p>
            <a:pPr marL="527685" marR="291465" indent="-514984">
              <a:lnSpc>
                <a:spcPct val="100000"/>
              </a:lnSpc>
              <a:buFont typeface="Wingdings"/>
              <a:buChar char=""/>
              <a:tabLst>
                <a:tab pos="527685" algn="l"/>
                <a:tab pos="528320" algn="l"/>
              </a:tabLst>
            </a:pPr>
            <a:r>
              <a:rPr lang="en-US" sz="2000" dirty="0" smtClean="0">
                <a:latin typeface="Arial"/>
                <a:cs typeface="Arial"/>
              </a:rPr>
              <a:t>Algorithms and diagrams defining the scope and objective of each logical model are developed.</a:t>
            </a:r>
          </a:p>
          <a:p>
            <a:pPr marL="527685" marR="291465" indent="-514984">
              <a:lnSpc>
                <a:spcPct val="100000"/>
              </a:lnSpc>
              <a:buFont typeface="Wingdings"/>
              <a:buChar char=""/>
              <a:tabLst>
                <a:tab pos="527685" algn="l"/>
                <a:tab pos="528320" algn="l"/>
              </a:tabLst>
            </a:pPr>
            <a:r>
              <a:rPr lang="en-US" sz="2000" dirty="0" smtClean="0">
                <a:latin typeface="Arial"/>
                <a:cs typeface="Arial"/>
              </a:rPr>
              <a:t>In short, this phase lays a fundamental for actual programming and implementation</a:t>
            </a:r>
          </a:p>
          <a:p>
            <a:pPr marL="527685" marR="291465" indent="-514984">
              <a:lnSpc>
                <a:spcPct val="100000"/>
              </a:lnSpc>
              <a:buFont typeface="Wingdings"/>
              <a:buChar char=""/>
              <a:tabLst>
                <a:tab pos="527685" algn="l"/>
                <a:tab pos="528320" algn="l"/>
              </a:tabLst>
            </a:pPr>
            <a:r>
              <a:rPr lang="en-US" sz="2000" dirty="0" smtClean="0">
                <a:latin typeface="Arial"/>
                <a:cs typeface="Arial"/>
              </a:rPr>
              <a:t>Design focuses on program attribute such as-</a:t>
            </a:r>
          </a:p>
          <a:p>
            <a:pPr marL="984885" marR="291465" lvl="1" indent="-514984">
              <a:buFont typeface="Wingdings"/>
              <a:buChar char=""/>
              <a:tabLst>
                <a:tab pos="527685" algn="l"/>
                <a:tab pos="528320" algn="l"/>
              </a:tabLst>
            </a:pPr>
            <a:r>
              <a:rPr lang="en-US" sz="2000" b="1" dirty="0" smtClean="0">
                <a:latin typeface="Arial"/>
                <a:cs typeface="Arial"/>
              </a:rPr>
              <a:t>Data Structure</a:t>
            </a:r>
          </a:p>
          <a:p>
            <a:pPr marL="984885" marR="291465" lvl="1" indent="-514984">
              <a:buFont typeface="Wingdings"/>
              <a:buChar char=""/>
              <a:tabLst>
                <a:tab pos="527685" algn="l"/>
                <a:tab pos="528320" algn="l"/>
              </a:tabLst>
            </a:pPr>
            <a:r>
              <a:rPr lang="en-US" sz="2000" b="1" dirty="0" smtClean="0">
                <a:latin typeface="Arial"/>
                <a:cs typeface="Arial"/>
              </a:rPr>
              <a:t>Software Architecture</a:t>
            </a:r>
          </a:p>
          <a:p>
            <a:pPr marL="984885" marR="291465" lvl="1" indent="-514984">
              <a:buFont typeface="Wingdings"/>
              <a:buChar char=""/>
              <a:tabLst>
                <a:tab pos="527685" algn="l"/>
                <a:tab pos="528320" algn="l"/>
              </a:tabLst>
            </a:pPr>
            <a:r>
              <a:rPr lang="en-US" sz="2000" b="1" dirty="0" smtClean="0">
                <a:latin typeface="Arial"/>
                <a:cs typeface="Arial"/>
              </a:rPr>
              <a:t>Algorithm Details</a:t>
            </a:r>
          </a:p>
          <a:p>
            <a:pPr marL="527685" marR="291465" indent="-514984">
              <a:lnSpc>
                <a:spcPct val="100000"/>
              </a:lnSpc>
              <a:buFont typeface="Wingdings"/>
              <a:buChar char=""/>
              <a:tabLst>
                <a:tab pos="527685" algn="l"/>
                <a:tab pos="528320" algn="l"/>
              </a:tabLst>
            </a:pPr>
            <a:r>
              <a:rPr lang="en-US" sz="2000" dirty="0" smtClean="0">
                <a:latin typeface="Arial"/>
                <a:cs typeface="Arial"/>
              </a:rPr>
              <a:t>The design needs to be documented for further use.</a:t>
            </a:r>
          </a:p>
          <a:p>
            <a:pPr marL="527685" marR="291465" indent="-514984">
              <a:lnSpc>
                <a:spcPct val="100000"/>
              </a:lnSpc>
              <a:buFont typeface="Wingdings"/>
              <a:buChar char=""/>
              <a:tabLst>
                <a:tab pos="527685" algn="l"/>
                <a:tab pos="528320" algn="l"/>
              </a:tabLst>
            </a:pPr>
            <a:endParaRPr lang="en-US" sz="2000" dirty="0" smtClean="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28600" y="914400"/>
            <a:ext cx="8686800" cy="5616922"/>
          </a:xfrm>
          <a:prstGeom prst="rect">
            <a:avLst/>
          </a:prstGeom>
        </p:spPr>
        <p:txBody>
          <a:bodyPr vert="horz" wrap="square" lIns="0" tIns="12700" rIns="0" bIns="0" rtlCol="0">
            <a:spAutoFit/>
          </a:bodyPr>
          <a:lstStyle/>
          <a:p>
            <a:pPr marL="12700">
              <a:lnSpc>
                <a:spcPct val="150000"/>
              </a:lnSpc>
              <a:spcBef>
                <a:spcPts val="100"/>
              </a:spcBef>
              <a:buSzPct val="95833"/>
              <a:buFont typeface="Wingdings"/>
              <a:buChar char=""/>
              <a:tabLst>
                <a:tab pos="255904" algn="l"/>
              </a:tabLst>
            </a:pPr>
            <a:r>
              <a:rPr lang="en-US" sz="2400" dirty="0" smtClean="0">
                <a:latin typeface="Arial"/>
                <a:cs typeface="Arial"/>
              </a:rPr>
              <a:t>Coding is a step in which design is translated into machine-readable form.</a:t>
            </a:r>
          </a:p>
          <a:p>
            <a:pPr marL="12700">
              <a:lnSpc>
                <a:spcPct val="150000"/>
              </a:lnSpc>
              <a:spcBef>
                <a:spcPts val="100"/>
              </a:spcBef>
              <a:buSzPct val="95833"/>
              <a:buFont typeface="Wingdings"/>
              <a:buChar char=""/>
              <a:tabLst>
                <a:tab pos="255904" algn="l"/>
              </a:tabLst>
            </a:pPr>
            <a:r>
              <a:rPr lang="en-US" sz="2400" dirty="0" smtClean="0">
                <a:latin typeface="Arial"/>
                <a:cs typeface="Arial"/>
              </a:rPr>
              <a:t>If design is done in sufficient detail then coding can be done effectively.</a:t>
            </a:r>
          </a:p>
          <a:p>
            <a:pPr marL="12700">
              <a:lnSpc>
                <a:spcPct val="150000"/>
              </a:lnSpc>
              <a:spcBef>
                <a:spcPts val="100"/>
              </a:spcBef>
              <a:buSzPct val="95833"/>
              <a:buFont typeface="Wingdings"/>
              <a:buChar char=""/>
              <a:tabLst>
                <a:tab pos="255904" algn="l"/>
              </a:tabLst>
            </a:pPr>
            <a:r>
              <a:rPr lang="en-US" sz="2400" dirty="0" smtClean="0">
                <a:latin typeface="Arial"/>
                <a:cs typeface="Arial"/>
              </a:rPr>
              <a:t>Programs are created in this phase.</a:t>
            </a:r>
          </a:p>
          <a:p>
            <a:pPr marL="12700">
              <a:lnSpc>
                <a:spcPct val="150000"/>
              </a:lnSpc>
              <a:spcBef>
                <a:spcPts val="100"/>
              </a:spcBef>
              <a:buSzPct val="95833"/>
              <a:buFont typeface="Wingdings"/>
              <a:buChar char=""/>
              <a:tabLst>
                <a:tab pos="255904" algn="l"/>
              </a:tabLst>
            </a:pPr>
            <a:r>
              <a:rPr lang="en-US" sz="2400" dirty="0" smtClean="0">
                <a:latin typeface="Arial"/>
                <a:cs typeface="Arial"/>
              </a:rPr>
              <a:t>In this phase all software divided into small module then after doing coding for that small module rather than do coding whole software.</a:t>
            </a:r>
          </a:p>
          <a:p>
            <a:pPr marL="12700">
              <a:lnSpc>
                <a:spcPct val="150000"/>
              </a:lnSpc>
              <a:spcBef>
                <a:spcPts val="100"/>
              </a:spcBef>
              <a:buSzPct val="95833"/>
              <a:buFont typeface="Wingdings"/>
              <a:buChar char=""/>
              <a:tabLst>
                <a:tab pos="255904" algn="l"/>
              </a:tabLst>
            </a:pPr>
            <a:r>
              <a:rPr lang="en-US" sz="2400" dirty="0" smtClean="0">
                <a:latin typeface="Arial"/>
                <a:cs typeface="Arial"/>
              </a:rPr>
              <a:t>According to design programmers do code and make class and structure of whole software.</a:t>
            </a:r>
          </a:p>
        </p:txBody>
      </p:sp>
      <p:sp>
        <p:nvSpPr>
          <p:cNvPr id="6" name="Title 5"/>
          <p:cNvSpPr>
            <a:spLocks noGrp="1"/>
          </p:cNvSpPr>
          <p:nvPr>
            <p:ph type="title"/>
          </p:nvPr>
        </p:nvSpPr>
        <p:spPr>
          <a:xfrm>
            <a:off x="304800" y="152400"/>
            <a:ext cx="8229600" cy="609600"/>
          </a:xfrm>
        </p:spPr>
        <p:txBody>
          <a:bodyPr>
            <a:normAutofit/>
          </a:bodyPr>
          <a:lstStyle/>
          <a:p>
            <a:r>
              <a:rPr lang="en-US" sz="2800" b="1" dirty="0" smtClean="0">
                <a:latin typeface="Arial" pitchFamily="34" charset="0"/>
                <a:cs typeface="Arial" pitchFamily="34" charset="0"/>
              </a:rPr>
              <a:t>Coding</a:t>
            </a:r>
            <a:endParaRPr lang="en-US" sz="28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318289"/>
            <a:ext cx="8407502" cy="443711"/>
          </a:xfrm>
          <a:prstGeom prst="rect">
            <a:avLst/>
          </a:prstGeom>
        </p:spPr>
        <p:txBody>
          <a:bodyPr vert="horz" wrap="square" lIns="0" tIns="12700" rIns="0" bIns="0" rtlCol="0">
            <a:spAutoFit/>
          </a:bodyPr>
          <a:lstStyle/>
          <a:p>
            <a:pPr marL="12700">
              <a:lnSpc>
                <a:spcPct val="100000"/>
              </a:lnSpc>
              <a:spcBef>
                <a:spcPts val="100"/>
              </a:spcBef>
            </a:pPr>
            <a:r>
              <a:rPr lang="en-US" sz="2800" b="1" spc="340" dirty="0" smtClean="0">
                <a:latin typeface="Arial" pitchFamily="34" charset="0"/>
                <a:cs typeface="Arial" pitchFamily="34" charset="0"/>
              </a:rPr>
              <a:t>Testing</a:t>
            </a:r>
            <a:endParaRPr sz="2800" b="1" spc="340" dirty="0">
              <a:latin typeface="Arial" pitchFamily="34" charset="0"/>
              <a:cs typeface="Arial" pitchFamily="34" charset="0"/>
            </a:endParaRPr>
          </a:p>
        </p:txBody>
      </p:sp>
      <p:sp>
        <p:nvSpPr>
          <p:cNvPr id="4" name="object 4"/>
          <p:cNvSpPr txBox="1"/>
          <p:nvPr/>
        </p:nvSpPr>
        <p:spPr>
          <a:xfrm>
            <a:off x="228600" y="1219200"/>
            <a:ext cx="8610600" cy="5973430"/>
          </a:xfrm>
          <a:prstGeom prst="rect">
            <a:avLst/>
          </a:prstGeom>
        </p:spPr>
        <p:txBody>
          <a:bodyPr vert="horz" wrap="square" lIns="0" tIns="12700" rIns="0" bIns="0" rtlCol="0">
            <a:spAutoFit/>
          </a:bodyPr>
          <a:lstStyle/>
          <a:p>
            <a:pPr marL="12700" marR="5080" algn="just">
              <a:lnSpc>
                <a:spcPct val="200000"/>
              </a:lnSpc>
              <a:spcBef>
                <a:spcPts val="100"/>
              </a:spcBef>
              <a:buSzPct val="95833"/>
              <a:buFont typeface="Wingdings"/>
              <a:buChar char=""/>
              <a:tabLst>
                <a:tab pos="255904" algn="l"/>
                <a:tab pos="736600" algn="l"/>
                <a:tab pos="1402715" algn="l"/>
                <a:tab pos="1490980" algn="l"/>
                <a:tab pos="2533650" algn="l"/>
                <a:tab pos="3178810" algn="l"/>
                <a:tab pos="3406775" algn="l"/>
                <a:tab pos="4297680" algn="l"/>
                <a:tab pos="5164455" algn="l"/>
              </a:tabLst>
            </a:pPr>
            <a:r>
              <a:rPr lang="en-US" sz="2400" dirty="0" smtClean="0">
                <a:latin typeface="Arial"/>
                <a:cs typeface="Arial"/>
              </a:rPr>
              <a:t>In this stage, both individual components and the integrated whole system are systematically verified to ensure that	they are error-free and fully meet the requirements outlined in the first step.</a:t>
            </a:r>
          </a:p>
          <a:p>
            <a:pPr marL="12700" marR="5080" algn="just">
              <a:lnSpc>
                <a:spcPct val="200000"/>
              </a:lnSpc>
              <a:spcBef>
                <a:spcPts val="100"/>
              </a:spcBef>
              <a:buSzPct val="95833"/>
              <a:tabLst>
                <a:tab pos="255904" algn="l"/>
                <a:tab pos="736600" algn="l"/>
                <a:tab pos="1402715" algn="l"/>
                <a:tab pos="1490980" algn="l"/>
                <a:tab pos="2533650" algn="l"/>
                <a:tab pos="3178810" algn="l"/>
                <a:tab pos="3406775" algn="l"/>
                <a:tab pos="4297680" algn="l"/>
                <a:tab pos="5164455" algn="l"/>
              </a:tabLst>
            </a:pPr>
            <a:r>
              <a:rPr lang="en-US" sz="2400" dirty="0" smtClean="0">
                <a:latin typeface="Arial"/>
                <a:cs typeface="Arial"/>
              </a:rPr>
              <a:t>Types of testing:</a:t>
            </a:r>
          </a:p>
          <a:p>
            <a:pPr marL="355600" marR="5080" indent="-342900" algn="just">
              <a:lnSpc>
                <a:spcPct val="200000"/>
              </a:lnSpc>
              <a:spcBef>
                <a:spcPts val="100"/>
              </a:spcBef>
              <a:buSzPct val="95833"/>
              <a:buFont typeface="Arial" panose="020B0604020202020204" pitchFamily="34" charset="0"/>
              <a:buChar char="•"/>
              <a:tabLst>
                <a:tab pos="255904" algn="l"/>
                <a:tab pos="736600" algn="l"/>
                <a:tab pos="1402715" algn="l"/>
                <a:tab pos="1490980" algn="l"/>
                <a:tab pos="2533650" algn="l"/>
                <a:tab pos="3178810" algn="l"/>
                <a:tab pos="3406775" algn="l"/>
                <a:tab pos="4297680" algn="l"/>
                <a:tab pos="5164455" algn="l"/>
              </a:tabLst>
            </a:pPr>
            <a:r>
              <a:rPr lang="en-US" sz="2400" dirty="0" smtClean="0">
                <a:latin typeface="Arial"/>
                <a:cs typeface="Arial"/>
              </a:rPr>
              <a:t>Inside test.</a:t>
            </a:r>
          </a:p>
          <a:p>
            <a:pPr marL="355600" marR="5080" indent="-342900" algn="just">
              <a:lnSpc>
                <a:spcPct val="200000"/>
              </a:lnSpc>
              <a:spcBef>
                <a:spcPts val="100"/>
              </a:spcBef>
              <a:buSzPct val="95833"/>
              <a:buFont typeface="Arial" panose="020B0604020202020204" pitchFamily="34" charset="0"/>
              <a:buChar char="•"/>
              <a:tabLst>
                <a:tab pos="255904" algn="l"/>
                <a:tab pos="736600" algn="l"/>
                <a:tab pos="1402715" algn="l"/>
                <a:tab pos="1490980" algn="l"/>
                <a:tab pos="2533650" algn="l"/>
                <a:tab pos="3178810" algn="l"/>
                <a:tab pos="3406775" algn="l"/>
                <a:tab pos="4297680" algn="l"/>
                <a:tab pos="5164455" algn="l"/>
              </a:tabLst>
            </a:pPr>
            <a:r>
              <a:rPr lang="en-US" sz="2400" dirty="0" smtClean="0">
                <a:latin typeface="Arial"/>
                <a:cs typeface="Arial"/>
              </a:rPr>
              <a:t>Outside test.</a:t>
            </a:r>
          </a:p>
          <a:p>
            <a:pPr marL="12700" marR="5080" algn="just">
              <a:lnSpc>
                <a:spcPct val="200000"/>
              </a:lnSpc>
              <a:spcBef>
                <a:spcPts val="100"/>
              </a:spcBef>
              <a:buSzPct val="95833"/>
              <a:buFont typeface="Wingdings"/>
              <a:buChar char=""/>
              <a:tabLst>
                <a:tab pos="255904" algn="l"/>
                <a:tab pos="736600" algn="l"/>
                <a:tab pos="1402715" algn="l"/>
                <a:tab pos="1490980" algn="l"/>
                <a:tab pos="2533650" algn="l"/>
                <a:tab pos="3178810" algn="l"/>
                <a:tab pos="3406775" algn="l"/>
                <a:tab pos="4297680" algn="l"/>
                <a:tab pos="5164455" algn="l"/>
              </a:tabLst>
            </a:pPr>
            <a:endParaRPr sz="24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52400"/>
            <a:ext cx="8178902" cy="443711"/>
          </a:xfrm>
          <a:prstGeom prst="rect">
            <a:avLst/>
          </a:prstGeom>
        </p:spPr>
        <p:txBody>
          <a:bodyPr vert="horz" wrap="square" lIns="0" tIns="12700" rIns="0" bIns="0" rtlCol="0">
            <a:spAutoFit/>
          </a:bodyPr>
          <a:lstStyle/>
          <a:p>
            <a:pPr marL="12700">
              <a:lnSpc>
                <a:spcPct val="100000"/>
              </a:lnSpc>
              <a:spcBef>
                <a:spcPts val="100"/>
              </a:spcBef>
            </a:pPr>
            <a:r>
              <a:rPr lang="en-US" sz="2800" b="1" spc="235" dirty="0" smtClean="0">
                <a:latin typeface="Arial" pitchFamily="34" charset="0"/>
                <a:cs typeface="Arial" pitchFamily="34" charset="0"/>
              </a:rPr>
              <a:t>Maintenance</a:t>
            </a:r>
            <a:endParaRPr sz="2800" b="1" spc="235" dirty="0">
              <a:latin typeface="Arial" pitchFamily="34" charset="0"/>
              <a:cs typeface="Arial" pitchFamily="34" charset="0"/>
            </a:endParaRPr>
          </a:p>
        </p:txBody>
      </p:sp>
      <p:sp>
        <p:nvSpPr>
          <p:cNvPr id="4" name="object 4"/>
          <p:cNvSpPr txBox="1"/>
          <p:nvPr/>
        </p:nvSpPr>
        <p:spPr>
          <a:xfrm>
            <a:off x="228601" y="1041593"/>
            <a:ext cx="8915399" cy="5129609"/>
          </a:xfrm>
          <a:prstGeom prst="rect">
            <a:avLst/>
          </a:prstGeom>
        </p:spPr>
        <p:txBody>
          <a:bodyPr vert="horz" wrap="square" lIns="0" tIns="12700" rIns="0" bIns="0" rtlCol="0">
            <a:spAutoFit/>
          </a:bodyPr>
          <a:lstStyle/>
          <a:p>
            <a:pPr marL="12700" marR="711200">
              <a:lnSpc>
                <a:spcPct val="150000"/>
              </a:lnSpc>
              <a:spcBef>
                <a:spcPts val="100"/>
              </a:spcBef>
              <a:buSzPct val="95833"/>
              <a:buFont typeface="Wingdings"/>
              <a:buChar char=""/>
              <a:tabLst>
                <a:tab pos="255904" algn="l"/>
              </a:tabLst>
            </a:pPr>
            <a:r>
              <a:rPr lang="en-US" sz="2200" dirty="0" smtClean="0">
                <a:latin typeface="Arial"/>
                <a:cs typeface="Arial"/>
              </a:rPr>
              <a:t>This is the final phase of the waterfall model, in which the completed software product is handed over to the client after alpha, beta testing.</a:t>
            </a:r>
          </a:p>
          <a:p>
            <a:pPr marL="12700" marR="711200">
              <a:lnSpc>
                <a:spcPct val="150000"/>
              </a:lnSpc>
              <a:spcBef>
                <a:spcPts val="100"/>
              </a:spcBef>
              <a:buSzPct val="95833"/>
              <a:buFont typeface="Wingdings"/>
              <a:buChar char=""/>
              <a:tabLst>
                <a:tab pos="255904" algn="l"/>
              </a:tabLst>
            </a:pPr>
            <a:r>
              <a:rPr lang="en-US" sz="2200" dirty="0" smtClean="0">
                <a:latin typeface="Arial"/>
                <a:cs typeface="Arial"/>
              </a:rPr>
              <a:t>After the software has been deployed on the client side</a:t>
            </a:r>
          </a:p>
          <a:p>
            <a:pPr marL="12700" marR="711200">
              <a:lnSpc>
                <a:spcPct val="150000"/>
              </a:lnSpc>
              <a:spcBef>
                <a:spcPts val="100"/>
              </a:spcBef>
              <a:buSzPct val="95833"/>
              <a:buFont typeface="Wingdings"/>
              <a:buChar char=""/>
              <a:tabLst>
                <a:tab pos="255904" algn="l"/>
              </a:tabLst>
            </a:pPr>
            <a:r>
              <a:rPr lang="en-US" sz="2200" dirty="0" smtClean="0">
                <a:latin typeface="Arial"/>
                <a:cs typeface="Arial"/>
              </a:rPr>
              <a:t>It is the duty of the software development team to undertake routine maintenance activities by visiting the client site.</a:t>
            </a:r>
          </a:p>
          <a:p>
            <a:pPr marL="12700" marR="711200">
              <a:lnSpc>
                <a:spcPct val="150000"/>
              </a:lnSpc>
              <a:spcBef>
                <a:spcPts val="100"/>
              </a:spcBef>
              <a:buSzPct val="95833"/>
              <a:buFont typeface="Wingdings"/>
              <a:buChar char=""/>
              <a:tabLst>
                <a:tab pos="255904" algn="l"/>
              </a:tabLst>
            </a:pPr>
            <a:r>
              <a:rPr lang="en-US" sz="2200" dirty="0" smtClean="0">
                <a:latin typeface="Arial"/>
                <a:cs typeface="Arial"/>
              </a:rPr>
              <a:t>If the customer suggests changes or enhancements the software process has to be followed all over again right from the first phase </a:t>
            </a:r>
            <a:r>
              <a:rPr lang="en-US" sz="2200" dirty="0" err="1" smtClean="0">
                <a:latin typeface="Arial"/>
                <a:cs typeface="Arial"/>
              </a:rPr>
              <a:t>i.e</a:t>
            </a:r>
            <a:r>
              <a:rPr lang="en-US" sz="2200" dirty="0" smtClean="0">
                <a:latin typeface="Arial"/>
                <a:cs typeface="Arial"/>
              </a:rPr>
              <a:t> requirement analysis.</a:t>
            </a:r>
          </a:p>
          <a:p>
            <a:pPr marL="12700" marR="711200">
              <a:lnSpc>
                <a:spcPct val="150000"/>
              </a:lnSpc>
              <a:spcBef>
                <a:spcPts val="100"/>
              </a:spcBef>
              <a:buSzPct val="95833"/>
              <a:buFont typeface="Wingdings"/>
              <a:buChar char=""/>
              <a:tabLst>
                <a:tab pos="255904" algn="l"/>
              </a:tabLst>
            </a:pPr>
            <a:endParaRPr sz="22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228600"/>
            <a:ext cx="7924800" cy="584775"/>
          </a:xfrm>
          <a:prstGeom prst="rect">
            <a:avLst/>
          </a:prstGeom>
          <a:noFill/>
        </p:spPr>
        <p:txBody>
          <a:bodyPr wrap="square" rtlCol="0">
            <a:spAutoFit/>
          </a:bodyPr>
          <a:lstStyle/>
          <a:p>
            <a:pPr algn="ctr"/>
            <a:r>
              <a:rPr lang="en-US" sz="3200" b="1" dirty="0" smtClean="0"/>
              <a:t>Advantages of Waterfall Model</a:t>
            </a:r>
            <a:endParaRPr lang="en-US" sz="3200" b="1" dirty="0"/>
          </a:p>
        </p:txBody>
      </p:sp>
      <p:sp>
        <p:nvSpPr>
          <p:cNvPr id="7" name="TextBox 6"/>
          <p:cNvSpPr txBox="1"/>
          <p:nvPr/>
        </p:nvSpPr>
        <p:spPr>
          <a:xfrm>
            <a:off x="304800" y="1536680"/>
            <a:ext cx="8458200" cy="3416320"/>
          </a:xfrm>
          <a:prstGeom prst="rect">
            <a:avLst/>
          </a:prstGeom>
          <a:noFill/>
        </p:spPr>
        <p:txBody>
          <a:bodyPr wrap="square" rtlCol="0">
            <a:spAutoFit/>
          </a:bodyPr>
          <a:lstStyle/>
          <a:p>
            <a:pPr>
              <a:buFont typeface="Wingdings" pitchFamily="2" charset="2"/>
              <a:buChar char="Ø"/>
            </a:pPr>
            <a:r>
              <a:rPr lang="en-US" sz="2400" dirty="0" smtClean="0"/>
              <a:t> The water fall model is easy to implement.</a:t>
            </a:r>
          </a:p>
          <a:p>
            <a:pPr>
              <a:buFont typeface="Wingdings" pitchFamily="2" charset="2"/>
              <a:buChar char="Ø"/>
            </a:pPr>
            <a:endParaRPr lang="en-US" sz="2400" dirty="0" smtClean="0"/>
          </a:p>
          <a:p>
            <a:pPr>
              <a:buFont typeface="Wingdings" pitchFamily="2" charset="2"/>
              <a:buChar char="Ø"/>
            </a:pPr>
            <a:r>
              <a:rPr lang="en-US" sz="2400" dirty="0" smtClean="0"/>
              <a:t>For implementation of small systems water fall model is used.</a:t>
            </a:r>
          </a:p>
          <a:p>
            <a:pPr>
              <a:buFont typeface="Wingdings" pitchFamily="2" charset="2"/>
              <a:buChar char="Ø"/>
            </a:pPr>
            <a:endParaRPr lang="en-US" sz="2400" dirty="0" smtClean="0"/>
          </a:p>
          <a:p>
            <a:pPr>
              <a:buFont typeface="Wingdings" pitchFamily="2" charset="2"/>
              <a:buChar char="Ø"/>
            </a:pPr>
            <a:r>
              <a:rPr lang="en-US" sz="2400" dirty="0" smtClean="0"/>
              <a:t>The project requires the fulfillment of one phase, before proceeding to the next.</a:t>
            </a:r>
          </a:p>
          <a:p>
            <a:pPr>
              <a:buFont typeface="Wingdings" pitchFamily="2" charset="2"/>
              <a:buChar char="Ø"/>
            </a:pPr>
            <a:endParaRPr lang="en-US" sz="2400" dirty="0" smtClean="0"/>
          </a:p>
          <a:p>
            <a:pPr>
              <a:buFont typeface="Wingdings" pitchFamily="2" charset="2"/>
              <a:buChar char="Ø"/>
            </a:pPr>
            <a:r>
              <a:rPr lang="en-US" sz="2400" dirty="0" smtClean="0"/>
              <a:t>It is easier to develop various software through  this method in short span of time.</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152400" y="1219200"/>
            <a:ext cx="8839200" cy="4547399"/>
          </a:xfrm>
          <a:prstGeom prst="rect">
            <a:avLst/>
          </a:prstGeom>
        </p:spPr>
        <p:txBody>
          <a:bodyPr vert="horz" wrap="square" lIns="0" tIns="12700" rIns="0" bIns="0" rtlCol="0">
            <a:spAutoFit/>
          </a:bodyPr>
          <a:lstStyle/>
          <a:p>
            <a:pPr marL="12700" marR="5080">
              <a:lnSpc>
                <a:spcPct val="100000"/>
              </a:lnSpc>
              <a:spcBef>
                <a:spcPts val="100"/>
              </a:spcBef>
              <a:buFont typeface="Wingdings"/>
              <a:buChar char=""/>
              <a:tabLst>
                <a:tab pos="330200" algn="l"/>
              </a:tabLst>
            </a:pPr>
            <a:r>
              <a:rPr lang="en-US" sz="2400" dirty="0" smtClean="0">
                <a:latin typeface="Arial"/>
                <a:cs typeface="Arial"/>
              </a:rPr>
              <a:t>The requirement analysis is done initially and  sometimes it is not possible to state all the  requirement explicitly in the beginning.</a:t>
            </a:r>
          </a:p>
          <a:p>
            <a:pPr marL="12700" marR="5080">
              <a:lnSpc>
                <a:spcPct val="100000"/>
              </a:lnSpc>
              <a:spcBef>
                <a:spcPts val="100"/>
              </a:spcBef>
              <a:buFont typeface="Wingdings"/>
              <a:buChar char=""/>
              <a:tabLst>
                <a:tab pos="330200" algn="l"/>
              </a:tabLst>
            </a:pPr>
            <a:endParaRPr lang="en-US" sz="2400" dirty="0" smtClean="0">
              <a:latin typeface="Arial"/>
              <a:cs typeface="Arial"/>
            </a:endParaRPr>
          </a:p>
          <a:p>
            <a:pPr marL="12700" marR="5080">
              <a:lnSpc>
                <a:spcPct val="100000"/>
              </a:lnSpc>
              <a:spcBef>
                <a:spcPts val="100"/>
              </a:spcBef>
              <a:buFont typeface="Wingdings"/>
              <a:buChar char=""/>
              <a:tabLst>
                <a:tab pos="330200" algn="l"/>
              </a:tabLst>
            </a:pPr>
            <a:r>
              <a:rPr lang="en-US" sz="2400" dirty="0" smtClean="0">
                <a:latin typeface="Arial"/>
                <a:cs typeface="Arial"/>
              </a:rPr>
              <a:t>The customer can see working model of the project only at the end.</a:t>
            </a:r>
          </a:p>
          <a:p>
            <a:pPr marL="12700" marR="5080">
              <a:lnSpc>
                <a:spcPct val="100000"/>
              </a:lnSpc>
              <a:spcBef>
                <a:spcPts val="100"/>
              </a:spcBef>
              <a:buFont typeface="Wingdings"/>
              <a:buChar char=""/>
              <a:tabLst>
                <a:tab pos="330200" algn="l"/>
              </a:tabLst>
            </a:pPr>
            <a:endParaRPr lang="en-US" sz="2400" dirty="0" smtClean="0">
              <a:latin typeface="Arial"/>
              <a:cs typeface="Arial"/>
            </a:endParaRPr>
          </a:p>
          <a:p>
            <a:pPr marL="12700" marR="5080">
              <a:lnSpc>
                <a:spcPct val="100000"/>
              </a:lnSpc>
              <a:spcBef>
                <a:spcPts val="100"/>
              </a:spcBef>
              <a:buFont typeface="Wingdings"/>
              <a:buChar char=""/>
              <a:tabLst>
                <a:tab pos="330200" algn="l"/>
              </a:tabLst>
            </a:pPr>
            <a:r>
              <a:rPr lang="en-US" sz="2400" dirty="0" smtClean="0">
                <a:latin typeface="Arial"/>
                <a:cs typeface="Arial"/>
              </a:rPr>
              <a:t>If we want to go backtrack then it is not possible in this model.</a:t>
            </a:r>
          </a:p>
          <a:p>
            <a:pPr marL="12700" marR="5080">
              <a:lnSpc>
                <a:spcPct val="100000"/>
              </a:lnSpc>
              <a:spcBef>
                <a:spcPts val="100"/>
              </a:spcBef>
              <a:buFont typeface="Wingdings"/>
              <a:buChar char=""/>
              <a:tabLst>
                <a:tab pos="330200" algn="l"/>
              </a:tabLst>
            </a:pPr>
            <a:endParaRPr lang="en-US" sz="2400" dirty="0" smtClean="0">
              <a:latin typeface="Arial"/>
              <a:cs typeface="Arial"/>
            </a:endParaRPr>
          </a:p>
          <a:p>
            <a:pPr marL="12700" marR="5080">
              <a:lnSpc>
                <a:spcPct val="100000"/>
              </a:lnSpc>
              <a:spcBef>
                <a:spcPts val="100"/>
              </a:spcBef>
              <a:buFont typeface="Wingdings"/>
              <a:buChar char=""/>
              <a:tabLst>
                <a:tab pos="330200" algn="l"/>
              </a:tabLst>
            </a:pPr>
            <a:r>
              <a:rPr lang="en-US" sz="2400" dirty="0" smtClean="0">
                <a:latin typeface="Arial"/>
                <a:cs typeface="Arial"/>
              </a:rPr>
              <a:t>It is difficult to follow the sequential flow in software development process.</a:t>
            </a:r>
          </a:p>
          <a:p>
            <a:pPr marL="12700" marR="5080">
              <a:lnSpc>
                <a:spcPct val="100000"/>
              </a:lnSpc>
              <a:spcBef>
                <a:spcPts val="100"/>
              </a:spcBef>
              <a:buFont typeface="Wingdings"/>
              <a:buChar char=""/>
              <a:tabLst>
                <a:tab pos="330200" algn="l"/>
              </a:tabLst>
            </a:pPr>
            <a:endParaRPr sz="2400">
              <a:latin typeface="Arial"/>
              <a:cs typeface="Arial"/>
            </a:endParaRPr>
          </a:p>
        </p:txBody>
      </p:sp>
      <p:sp>
        <p:nvSpPr>
          <p:cNvPr id="6" name="TextBox 5"/>
          <p:cNvSpPr txBox="1"/>
          <p:nvPr/>
        </p:nvSpPr>
        <p:spPr>
          <a:xfrm>
            <a:off x="533400" y="228600"/>
            <a:ext cx="7924800" cy="584775"/>
          </a:xfrm>
          <a:prstGeom prst="rect">
            <a:avLst/>
          </a:prstGeom>
          <a:noFill/>
        </p:spPr>
        <p:txBody>
          <a:bodyPr wrap="square" rtlCol="0">
            <a:spAutoFit/>
          </a:bodyPr>
          <a:lstStyle/>
          <a:p>
            <a:pPr algn="ctr"/>
            <a:r>
              <a:rPr lang="en-US" sz="3200" b="1" dirty="0" smtClean="0"/>
              <a:t>Disadvantages of Waterfall Model</a:t>
            </a:r>
            <a:endParaRPr lang="en-US" sz="3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24384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Incremental Model</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Incremental Model</a:t>
            </a:r>
            <a:endParaRPr lang="en-US" sz="3200" b="1" dirty="0"/>
          </a:p>
        </p:txBody>
      </p:sp>
      <p:sp>
        <p:nvSpPr>
          <p:cNvPr id="3" name="Content Placeholder 2"/>
          <p:cNvSpPr>
            <a:spLocks noGrp="1"/>
          </p:cNvSpPr>
          <p:nvPr>
            <p:ph idx="1"/>
          </p:nvPr>
        </p:nvSpPr>
        <p:spPr/>
        <p:txBody>
          <a:bodyPr>
            <a:normAutofit fontScale="85000" lnSpcReduction="20000"/>
          </a:bodyPr>
          <a:lstStyle/>
          <a:p>
            <a:pPr>
              <a:lnSpc>
                <a:spcPct val="150000"/>
              </a:lnSpc>
              <a:buFont typeface="Wingdings" pitchFamily="2" charset="2"/>
              <a:buChar char="Ø"/>
            </a:pPr>
            <a:r>
              <a:rPr lang="en-US" sz="2400" dirty="0" smtClean="0">
                <a:latin typeface="Arial" pitchFamily="34" charset="0"/>
                <a:cs typeface="Arial" pitchFamily="34" charset="0"/>
              </a:rPr>
              <a:t>In incremental model the whole requirement is divided into various builds.</a:t>
            </a:r>
          </a:p>
          <a:p>
            <a:pPr>
              <a:lnSpc>
                <a:spcPct val="150000"/>
              </a:lnSpc>
              <a:buFont typeface="Wingdings" pitchFamily="2" charset="2"/>
              <a:buChar char="Ø"/>
            </a:pPr>
            <a:r>
              <a:rPr lang="en-US" sz="2400" dirty="0" smtClean="0">
                <a:latin typeface="Arial" pitchFamily="34" charset="0"/>
                <a:cs typeface="Arial" pitchFamily="34" charset="0"/>
              </a:rPr>
              <a:t>Each module (independent units) passes through the requirements, design, implementation and testing phases.</a:t>
            </a:r>
          </a:p>
          <a:p>
            <a:pPr>
              <a:lnSpc>
                <a:spcPct val="150000"/>
              </a:lnSpc>
              <a:buFont typeface="Wingdings" pitchFamily="2" charset="2"/>
              <a:buChar char="Ø"/>
            </a:pPr>
            <a:r>
              <a:rPr lang="en-US" sz="2400" dirty="0" smtClean="0">
                <a:latin typeface="Arial" pitchFamily="34" charset="0"/>
                <a:cs typeface="Arial" pitchFamily="34" charset="0"/>
              </a:rPr>
              <a:t>The incremental build model is a method of software development where the product is designed, implemented and tested incrementally until the product is finished.</a:t>
            </a:r>
          </a:p>
          <a:p>
            <a:pPr>
              <a:lnSpc>
                <a:spcPct val="150000"/>
              </a:lnSpc>
              <a:buFont typeface="Wingdings" pitchFamily="2" charset="2"/>
              <a:buChar char="Ø"/>
            </a:pPr>
            <a:r>
              <a:rPr lang="en-US" sz="2400" dirty="0" smtClean="0">
                <a:latin typeface="Arial" pitchFamily="34" charset="0"/>
                <a:cs typeface="Arial" pitchFamily="34" charset="0"/>
              </a:rPr>
              <a:t>Each subsequent(coming after something in time) release of the module adds function to the previous release.</a:t>
            </a:r>
          </a:p>
          <a:p>
            <a:pPr>
              <a:lnSpc>
                <a:spcPct val="150000"/>
              </a:lnSpc>
              <a:buFont typeface="Wingdings" pitchFamily="2" charset="2"/>
              <a:buChar char="Ø"/>
            </a:pPr>
            <a:r>
              <a:rPr lang="en-US" sz="2400" dirty="0" smtClean="0">
                <a:latin typeface="Arial" pitchFamily="34" charset="0"/>
                <a:cs typeface="Arial" pitchFamily="34" charset="0"/>
              </a:rPr>
              <a:t>The process continues till the complete system is achieved</a:t>
            </a:r>
            <a:endParaRPr lang="en-US" sz="24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Outline</a:t>
            </a:r>
            <a:endParaRPr lang="en-US" b="1" dirty="0"/>
          </a:p>
        </p:txBody>
      </p:sp>
      <p:sp>
        <p:nvSpPr>
          <p:cNvPr id="3" name="Content Placeholder 2"/>
          <p:cNvSpPr>
            <a:spLocks noGrp="1"/>
          </p:cNvSpPr>
          <p:nvPr>
            <p:ph idx="1"/>
          </p:nvPr>
        </p:nvSpPr>
        <p:spPr/>
        <p:txBody>
          <a:bodyPr/>
          <a:lstStyle/>
          <a:p>
            <a:r>
              <a:rPr lang="en-US" dirty="0" smtClean="0"/>
              <a:t>Software Process Model</a:t>
            </a:r>
          </a:p>
          <a:p>
            <a:r>
              <a:rPr lang="en-US" dirty="0" smtClean="0"/>
              <a:t>Generic process framework</a:t>
            </a:r>
          </a:p>
          <a:p>
            <a:r>
              <a:rPr lang="en-US" dirty="0" smtClean="0"/>
              <a:t>Waterfall model</a:t>
            </a:r>
          </a:p>
          <a:p>
            <a:r>
              <a:rPr lang="en-US" dirty="0" smtClean="0"/>
              <a:t>Incremental model</a:t>
            </a:r>
          </a:p>
          <a:p>
            <a:r>
              <a:rPr lang="en-US" dirty="0" smtClean="0"/>
              <a:t>Prototyping model</a:t>
            </a:r>
          </a:p>
          <a:p>
            <a:r>
              <a:rPr lang="en-US" dirty="0" smtClean="0"/>
              <a:t>Spiral model</a:t>
            </a:r>
          </a:p>
          <a:p>
            <a:r>
              <a:rPr lang="en-US" dirty="0" smtClean="0"/>
              <a:t>Summary</a:t>
            </a:r>
          </a:p>
          <a:p>
            <a:endParaRPr lang="en-US" dirty="0" smtClean="0"/>
          </a:p>
          <a:p>
            <a:endParaRPr lang="en-US" dirty="0"/>
          </a:p>
        </p:txBody>
      </p:sp>
    </p:spTree>
    <p:extLst>
      <p:ext uri="{BB962C8B-B14F-4D97-AF65-F5344CB8AC3E}">
        <p14:creationId xmlns:p14="http://schemas.microsoft.com/office/powerpoint/2010/main" val="4189839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0FA12B2A-8F88-4800-B895-2F4CE25DD6DF}" type="slidenum">
              <a:rPr lang="en-GB" sz="1400"/>
              <a:pPr algn="r" eaLnBrk="1" hangingPunct="1">
                <a:lnSpc>
                  <a:spcPct val="95000"/>
                </a:lnSpc>
                <a:buClr>
                  <a:srgbClr val="000000"/>
                </a:buClr>
                <a:buSzPct val="100000"/>
                <a:buFont typeface="Times New Roman" pitchFamily="18" charset="0"/>
                <a:buNone/>
              </a:pPr>
              <a:t>20</a:t>
            </a:fld>
            <a:endParaRPr lang="en-GB" sz="1400"/>
          </a:p>
        </p:txBody>
      </p:sp>
      <p:sp>
        <p:nvSpPr>
          <p:cNvPr id="13314"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Incremental Model</a:t>
            </a:r>
            <a:br>
              <a:rPr lang="en-GB" b="1" dirty="0"/>
            </a:br>
            <a:r>
              <a:rPr lang="en-GB" b="1" dirty="0"/>
              <a:t>(Diagram)</a:t>
            </a:r>
          </a:p>
        </p:txBody>
      </p:sp>
      <p:sp>
        <p:nvSpPr>
          <p:cNvPr id="13375" name="AutoShape 63"/>
          <p:cNvSpPr>
            <a:spLocks noChangeArrowheads="1"/>
          </p:cNvSpPr>
          <p:nvPr/>
        </p:nvSpPr>
        <p:spPr bwMode="auto">
          <a:xfrm>
            <a:off x="-34636" y="1508125"/>
            <a:ext cx="1528763" cy="396875"/>
          </a:xfrm>
          <a:prstGeom prst="roundRect">
            <a:avLst>
              <a:gd name="adj" fmla="val 39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chemeClr val="tx1"/>
                </a:solidFill>
              </a:rPr>
              <a:t>Increment #1</a:t>
            </a:r>
          </a:p>
        </p:txBody>
      </p:sp>
      <p:sp>
        <p:nvSpPr>
          <p:cNvPr id="13376" name="AutoShape 64"/>
          <p:cNvSpPr>
            <a:spLocks noChangeArrowheads="1"/>
          </p:cNvSpPr>
          <p:nvPr/>
        </p:nvSpPr>
        <p:spPr bwMode="auto">
          <a:xfrm>
            <a:off x="363287" y="2777087"/>
            <a:ext cx="1393825" cy="352425"/>
          </a:xfrm>
          <a:prstGeom prst="roundRect">
            <a:avLst>
              <a:gd name="adj" fmla="val 39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Increment #2</a:t>
            </a:r>
          </a:p>
        </p:txBody>
      </p:sp>
      <p:sp>
        <p:nvSpPr>
          <p:cNvPr id="13377" name="AutoShape 65"/>
          <p:cNvSpPr>
            <a:spLocks noChangeArrowheads="1"/>
          </p:cNvSpPr>
          <p:nvPr/>
        </p:nvSpPr>
        <p:spPr bwMode="auto">
          <a:xfrm>
            <a:off x="381000" y="4058403"/>
            <a:ext cx="1393825" cy="352425"/>
          </a:xfrm>
          <a:prstGeom prst="roundRect">
            <a:avLst>
              <a:gd name="adj" fmla="val 39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solidFill>
              </a:rPr>
              <a:t>Increment #3</a:t>
            </a:r>
          </a:p>
        </p:txBody>
      </p:sp>
      <p:grpSp>
        <p:nvGrpSpPr>
          <p:cNvPr id="6" name="Group 5"/>
          <p:cNvGrpSpPr/>
          <p:nvPr/>
        </p:nvGrpSpPr>
        <p:grpSpPr>
          <a:xfrm>
            <a:off x="159328" y="2048671"/>
            <a:ext cx="8569036" cy="1415547"/>
            <a:chOff x="-141046" y="1935162"/>
            <a:chExt cx="9552468" cy="1705266"/>
          </a:xfrm>
        </p:grpSpPr>
        <p:sp>
          <p:nvSpPr>
            <p:cNvPr id="13331"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Rectangle 1"/>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65" name="Rectangle 64"/>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66" name="Rectangle 65"/>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67" name="Rectangle 66"/>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68" name="Rectangle 67"/>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Deployment</a:t>
              </a:r>
              <a:endParaRPr lang="en-US" dirty="0">
                <a:solidFill>
                  <a:schemeClr val="tx1"/>
                </a:solidFill>
              </a:endParaRPr>
            </a:p>
          </p:txBody>
        </p:sp>
        <p:cxnSp>
          <p:nvCxnSpPr>
            <p:cNvPr id="4" name="Straight Arrow Connector 3"/>
            <p:cNvCxnSpPr>
              <a:stCxn id="2"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2" name="Straight Arrow Connector 71"/>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3" name="Straight Arrow Connector 72"/>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p:grpSp>
        <p:nvGrpSpPr>
          <p:cNvPr id="79" name="Group 78"/>
          <p:cNvGrpSpPr/>
          <p:nvPr/>
        </p:nvGrpSpPr>
        <p:grpSpPr>
          <a:xfrm>
            <a:off x="381000" y="3308853"/>
            <a:ext cx="8569036" cy="1415547"/>
            <a:chOff x="-141046" y="1935162"/>
            <a:chExt cx="9552468" cy="1705266"/>
          </a:xfrm>
        </p:grpSpPr>
        <p:sp>
          <p:nvSpPr>
            <p:cNvPr id="80"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 name="Rectangle 80"/>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82" name="Rectangle 81"/>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83" name="Rectangle 82"/>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84" name="Rectangle 83"/>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85" name="Rectangle 84"/>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Deployment</a:t>
              </a:r>
              <a:endParaRPr lang="en-US" dirty="0">
                <a:solidFill>
                  <a:schemeClr val="tx1"/>
                </a:solidFill>
              </a:endParaRPr>
            </a:p>
          </p:txBody>
        </p:sp>
        <p:cxnSp>
          <p:nvCxnSpPr>
            <p:cNvPr id="86" name="Straight Arrow Connector 85"/>
            <p:cNvCxnSpPr>
              <a:stCxn id="81"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8" name="Straight Arrow Connector 87"/>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9" name="Straight Arrow Connector 88"/>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p:grpSp>
        <p:nvGrpSpPr>
          <p:cNvPr id="90" name="Group 89"/>
          <p:cNvGrpSpPr/>
          <p:nvPr/>
        </p:nvGrpSpPr>
        <p:grpSpPr>
          <a:xfrm>
            <a:off x="346364" y="4604253"/>
            <a:ext cx="8569036" cy="1415547"/>
            <a:chOff x="-141046" y="1935162"/>
            <a:chExt cx="9552468" cy="1705266"/>
          </a:xfrm>
        </p:grpSpPr>
        <p:sp>
          <p:nvSpPr>
            <p:cNvPr id="91" name="Line 19"/>
            <p:cNvSpPr>
              <a:spLocks noChangeShapeType="1"/>
            </p:cNvSpPr>
            <p:nvPr/>
          </p:nvSpPr>
          <p:spPr bwMode="auto">
            <a:xfrm>
              <a:off x="1457325" y="2193925"/>
              <a:ext cx="292100" cy="1588"/>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 name="Rectangle 91"/>
            <p:cNvSpPr/>
            <p:nvPr/>
          </p:nvSpPr>
          <p:spPr>
            <a:xfrm>
              <a:off x="-141046" y="1935162"/>
              <a:ext cx="2008524" cy="579437"/>
            </a:xfrm>
            <a:prstGeom prst="rect">
              <a:avLst/>
            </a:prstGeom>
            <a:solidFill>
              <a:srgbClr val="F08C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a:t>
              </a:r>
              <a:endParaRPr lang="en-US" dirty="0">
                <a:solidFill>
                  <a:schemeClr val="tx1"/>
                </a:solidFill>
              </a:endParaRPr>
            </a:p>
          </p:txBody>
        </p:sp>
        <p:sp>
          <p:nvSpPr>
            <p:cNvPr id="93" name="Rectangle 92"/>
            <p:cNvSpPr/>
            <p:nvPr/>
          </p:nvSpPr>
          <p:spPr>
            <a:xfrm>
              <a:off x="2187575" y="2193925"/>
              <a:ext cx="1550988" cy="579438"/>
            </a:xfrm>
            <a:prstGeom prst="rect">
              <a:avLst/>
            </a:prstGeom>
            <a:solidFill>
              <a:srgbClr val="EFC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94" name="Rectangle 93"/>
            <p:cNvSpPr/>
            <p:nvPr/>
          </p:nvSpPr>
          <p:spPr>
            <a:xfrm>
              <a:off x="4101306" y="2514600"/>
              <a:ext cx="1550988" cy="57943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Modeling</a:t>
              </a:r>
              <a:endParaRPr lang="en-US" dirty="0">
                <a:solidFill>
                  <a:schemeClr val="tx1"/>
                </a:solidFill>
              </a:endParaRPr>
            </a:p>
          </p:txBody>
        </p:sp>
        <p:sp>
          <p:nvSpPr>
            <p:cNvPr id="95" name="Rectangle 94"/>
            <p:cNvSpPr/>
            <p:nvPr/>
          </p:nvSpPr>
          <p:spPr>
            <a:xfrm>
              <a:off x="5989348" y="2771271"/>
              <a:ext cx="1550988" cy="579438"/>
            </a:xfrm>
            <a:prstGeom prst="rect">
              <a:avLst/>
            </a:prstGeom>
            <a:solidFill>
              <a:srgbClr val="3EBD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a:t>
              </a:r>
              <a:endParaRPr lang="en-US" dirty="0">
                <a:solidFill>
                  <a:schemeClr val="tx1"/>
                </a:solidFill>
              </a:endParaRPr>
            </a:p>
          </p:txBody>
        </p:sp>
        <p:sp>
          <p:nvSpPr>
            <p:cNvPr id="96" name="Rectangle 95"/>
            <p:cNvSpPr/>
            <p:nvPr/>
          </p:nvSpPr>
          <p:spPr>
            <a:xfrm>
              <a:off x="7860434" y="3060990"/>
              <a:ext cx="1550988" cy="5794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solidFill>
                    <a:schemeClr val="tx1"/>
                  </a:solidFill>
                </a:rPr>
                <a:t>Deploy………</a:t>
              </a:r>
              <a:endParaRPr lang="en-US" dirty="0">
                <a:solidFill>
                  <a:schemeClr val="tx1"/>
                </a:solidFill>
              </a:endParaRPr>
            </a:p>
          </p:txBody>
        </p:sp>
        <p:cxnSp>
          <p:nvCxnSpPr>
            <p:cNvPr id="97" name="Straight Arrow Connector 96"/>
            <p:cNvCxnSpPr>
              <a:stCxn id="92" idx="3"/>
            </p:cNvCxnSpPr>
            <p:nvPr/>
          </p:nvCxnSpPr>
          <p:spPr>
            <a:xfrm>
              <a:off x="1867478" y="2224881"/>
              <a:ext cx="32009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8" name="Straight Arrow Connector 97"/>
            <p:cNvCxnSpPr/>
            <p:nvPr/>
          </p:nvCxnSpPr>
          <p:spPr>
            <a:xfrm>
              <a:off x="3733800" y="2514600"/>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9" name="Straight Arrow Connector 98"/>
            <p:cNvCxnSpPr/>
            <p:nvPr/>
          </p:nvCxnSpPr>
          <p:spPr>
            <a:xfrm>
              <a:off x="5652294" y="2924536"/>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00" name="Straight Arrow Connector 99"/>
            <p:cNvCxnSpPr/>
            <p:nvPr/>
          </p:nvCxnSpPr>
          <p:spPr>
            <a:xfrm>
              <a:off x="7540336" y="3148012"/>
              <a:ext cx="32009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p14="http://schemas.microsoft.com/office/powerpoint/2010/main">
        <mc:Choice Requires="p14">
          <p:contentPart p14:bwMode="auto" r:id="rId3">
            <p14:nvContentPartPr>
              <p14:cNvPr id="11275" name="Ink 11"/>
              <p14:cNvContentPartPr>
                <a14:cpLocks xmlns:a14="http://schemas.microsoft.com/office/drawing/2010/main" noRot="1" noChangeAspect="1" noEditPoints="1" noChangeArrowheads="1" noChangeShapeType="1"/>
              </p14:cNvContentPartPr>
              <p14:nvPr/>
            </p14:nvContentPartPr>
            <p14:xfrm>
              <a:off x="2919413" y="4206875"/>
              <a:ext cx="107950" cy="44450"/>
            </p14:xfrm>
          </p:contentPart>
        </mc:Choice>
        <mc:Fallback xmlns="">
          <p:pic>
            <p:nvPicPr>
              <p:cNvPr id="11275" name="Ink 11"/>
              <p:cNvPicPr>
                <a:picLocks noRot="1" noChangeAspect="1" noEditPoints="1" noChangeArrowheads="1" noChangeShapeType="1"/>
              </p:cNvPicPr>
              <p:nvPr/>
            </p:nvPicPr>
            <p:blipFill>
              <a:blip r:embed="rId4"/>
              <a:stretch>
                <a:fillRect/>
              </a:stretch>
            </p:blipFill>
            <p:spPr>
              <a:xfrm>
                <a:off x="2910057" y="4197479"/>
                <a:ext cx="126661" cy="63242"/>
              </a:xfrm>
              <a:prstGeom prst="rect">
                <a:avLst/>
              </a:prstGeom>
            </p:spPr>
          </p:pic>
        </mc:Fallback>
      </mc:AlternateContent>
    </p:spTree>
    <p:extLst>
      <p:ext uri="{BB962C8B-B14F-4D97-AF65-F5344CB8AC3E}">
        <p14:creationId xmlns:p14="http://schemas.microsoft.com/office/powerpoint/2010/main" val="1914689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756D8944-2645-4EAB-878E-C46AF5B2B7BE}" type="slidenum">
              <a:rPr lang="en-GB" sz="1400"/>
              <a:pPr algn="r" eaLnBrk="1" hangingPunct="1">
                <a:lnSpc>
                  <a:spcPct val="95000"/>
                </a:lnSpc>
                <a:buClr>
                  <a:srgbClr val="000000"/>
                </a:buClr>
                <a:buSzPct val="100000"/>
                <a:buFont typeface="Times New Roman" pitchFamily="18" charset="0"/>
                <a:buNone/>
              </a:pPr>
              <a:t>21</a:t>
            </a:fld>
            <a:endParaRPr lang="en-GB" sz="1400"/>
          </a:p>
        </p:txBody>
      </p:sp>
      <p:sp>
        <p:nvSpPr>
          <p:cNvPr id="14338" name="Rectangle 2"/>
          <p:cNvSpPr>
            <a:spLocks noGrp="1" noChangeArrowheads="1"/>
          </p:cNvSpPr>
          <p:nvPr>
            <p:ph type="title"/>
          </p:nvPr>
        </p:nvSpPr>
        <p:spPr>
          <a:xfrm>
            <a:off x="685800" y="42863"/>
            <a:ext cx="7772400" cy="1362075"/>
          </a:xfrm>
          <a:ln/>
        </p:spPr>
        <p:txBody>
          <a:bodyPr>
            <a:normAutofit/>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Incremental </a:t>
            </a:r>
            <a:r>
              <a:rPr lang="en-GB" b="1" dirty="0" smtClean="0"/>
              <a:t>Model Cont...</a:t>
            </a:r>
            <a:endParaRPr lang="en-GB" b="1" dirty="0"/>
          </a:p>
        </p:txBody>
      </p:sp>
      <p:sp>
        <p:nvSpPr>
          <p:cNvPr id="14339" name="Rectangle 3"/>
          <p:cNvSpPr>
            <a:spLocks noGrp="1" noChangeArrowheads="1"/>
          </p:cNvSpPr>
          <p:nvPr>
            <p:ph type="body" idx="1"/>
          </p:nvPr>
        </p:nvSpPr>
        <p:spPr>
          <a:xfrm>
            <a:off x="457200" y="1524000"/>
            <a:ext cx="8382000" cy="4114800"/>
          </a:xfrm>
          <a:ln/>
        </p:spPr>
        <p:txBody>
          <a:bodyPr>
            <a:noAutofit/>
          </a:bodyPr>
          <a:lstStyle/>
          <a:p>
            <a:pPr>
              <a:lnSpc>
                <a:spcPct val="95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when requirements are well understood</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Multiple independent deliveries are identified</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Work flow is in a linear (i.e., sequential) fashion </a:t>
            </a:r>
            <a:r>
              <a:rPr lang="en-GB" sz="2800" u="sng" dirty="0"/>
              <a:t>within</a:t>
            </a:r>
            <a:r>
              <a:rPr lang="en-GB" sz="2800" dirty="0"/>
              <a:t> an </a:t>
            </a:r>
            <a:r>
              <a:rPr lang="en-GB" sz="2800" dirty="0" smtClean="0"/>
              <a:t>increment.</a:t>
            </a:r>
            <a:endParaRPr lang="en-GB" sz="2800" dirty="0"/>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Iterative in nature; focuses on an operational product with each increment</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Provides a needed set of functionality sooner while delivering optional components later</a:t>
            </a:r>
          </a:p>
          <a:p>
            <a:pPr>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Useful also when staffing is too short for a full-scale development</a:t>
            </a:r>
          </a:p>
        </p:txBody>
      </p:sp>
    </p:spTree>
    <p:extLst>
      <p:ext uri="{BB962C8B-B14F-4D97-AF65-F5344CB8AC3E}">
        <p14:creationId xmlns:p14="http://schemas.microsoft.com/office/powerpoint/2010/main" val="2314530040"/>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GB" dirty="0" smtClean="0"/>
              <a:t>Incremental development </a:t>
            </a:r>
            <a:br>
              <a:rPr lang="en-GB" dirty="0" smtClean="0"/>
            </a:br>
            <a:endParaRPr lang="en-US" dirty="0" smtClean="0"/>
          </a:p>
        </p:txBody>
      </p:sp>
      <p:pic>
        <p:nvPicPr>
          <p:cNvPr id="4" name="Picture 3" descr="2.2 Incremental-dev.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457200" y="1892460"/>
            <a:ext cx="7517728" cy="405192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extLst>
      <p:ext uri="{BB962C8B-B14F-4D97-AF65-F5344CB8AC3E}">
        <p14:creationId xmlns:p14="http://schemas.microsoft.com/office/powerpoint/2010/main" val="2689960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4"/>
          <p:cNvPicPr>
            <a:picLocks noChangeAspect="1" noChangeArrowheads="1"/>
          </p:cNvPicPr>
          <p:nvPr/>
        </p:nvPicPr>
        <p:blipFill>
          <a:blip r:embed="rId2"/>
          <a:srcRect/>
          <a:stretch>
            <a:fillRect/>
          </a:stretch>
        </p:blipFill>
        <p:spPr bwMode="auto">
          <a:xfrm>
            <a:off x="1295400" y="1447800"/>
            <a:ext cx="6586538" cy="4787289"/>
          </a:xfrm>
          <a:prstGeom prst="rect">
            <a:avLst/>
          </a:prstGeom>
          <a:noFill/>
          <a:ln w="9525">
            <a:noFill/>
            <a:miter lim="800000"/>
            <a:headEnd/>
            <a:tailEnd/>
          </a:ln>
          <a:effectLst/>
        </p:spPr>
      </p:pic>
      <p:sp>
        <p:nvSpPr>
          <p:cNvPr id="8" name="Rectangle 2"/>
          <p:cNvSpPr>
            <a:spLocks noGrp="1" noChangeArrowheads="1"/>
          </p:cNvSpPr>
          <p:nvPr>
            <p:ph type="title"/>
          </p:nvPr>
        </p:nvSpPr>
        <p:spPr>
          <a:xfrm>
            <a:off x="685800" y="42863"/>
            <a:ext cx="7772400" cy="1362075"/>
          </a:xfrm>
          <a:ln/>
        </p:spPr>
        <p:txBody>
          <a:bodyPr>
            <a:normAutofit/>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Incremental </a:t>
            </a:r>
            <a:r>
              <a:rPr lang="en-GB" b="1" dirty="0" smtClean="0"/>
              <a:t>Model Cont...</a:t>
            </a:r>
            <a:endParaRPr lang="en-GB"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Advantages of Incremental Model</a:t>
            </a:r>
            <a:endParaRPr lang="en-US" sz="3600" b="1"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2400" dirty="0" smtClean="0">
                <a:latin typeface="Arial" pitchFamily="34" charset="0"/>
                <a:cs typeface="Arial" pitchFamily="34" charset="0"/>
              </a:rPr>
              <a:t>Generates working software quickly and early during the software life cycle.</a:t>
            </a:r>
          </a:p>
          <a:p>
            <a:pPr>
              <a:buFont typeface="Wingdings" pitchFamily="2" charset="2"/>
              <a:buChar char="Ø"/>
            </a:pPr>
            <a:r>
              <a:rPr lang="en-US" sz="2400" dirty="0" smtClean="0">
                <a:latin typeface="Arial" pitchFamily="34" charset="0"/>
                <a:cs typeface="Arial" pitchFamily="34" charset="0"/>
              </a:rPr>
              <a:t>This model is more flexible, less costly to change scope and requirements.</a:t>
            </a:r>
          </a:p>
          <a:p>
            <a:pPr>
              <a:buFont typeface="Wingdings" pitchFamily="2" charset="2"/>
              <a:buChar char="Ø"/>
            </a:pPr>
            <a:r>
              <a:rPr lang="en-US" sz="2400" dirty="0" smtClean="0">
                <a:latin typeface="Arial" pitchFamily="34" charset="0"/>
                <a:cs typeface="Arial" pitchFamily="34" charset="0"/>
              </a:rPr>
              <a:t>It is easier to test and debug during a smaller iteration.</a:t>
            </a:r>
          </a:p>
          <a:p>
            <a:pPr>
              <a:buFont typeface="Wingdings" pitchFamily="2" charset="2"/>
              <a:buChar char="Ø"/>
            </a:pPr>
            <a:r>
              <a:rPr lang="en-US" sz="2400" dirty="0" smtClean="0">
                <a:latin typeface="Arial" pitchFamily="34" charset="0"/>
                <a:cs typeface="Arial" pitchFamily="34" charset="0"/>
              </a:rPr>
              <a:t>In this model customer can respond to each built.</a:t>
            </a:r>
          </a:p>
          <a:p>
            <a:pPr>
              <a:buFont typeface="Wingdings" pitchFamily="2" charset="2"/>
              <a:buChar char="Ø"/>
            </a:pPr>
            <a:r>
              <a:rPr lang="en-US" sz="2400" dirty="0" smtClean="0">
                <a:latin typeface="Arial" pitchFamily="34" charset="0"/>
                <a:cs typeface="Arial" pitchFamily="34" charset="0"/>
              </a:rPr>
              <a:t>Lowers initial delivery cost.</a:t>
            </a:r>
          </a:p>
          <a:p>
            <a:pPr>
              <a:buFont typeface="Wingdings" pitchFamily="2" charset="2"/>
              <a:buChar char="Ø"/>
            </a:pPr>
            <a:r>
              <a:rPr lang="en-US" sz="2400" dirty="0" smtClean="0">
                <a:latin typeface="Arial" pitchFamily="34" charset="0"/>
                <a:cs typeface="Arial" pitchFamily="34" charset="0"/>
              </a:rPr>
              <a:t>Easier to manage risk because risky pieces are identified and handled during it’s iteration.</a:t>
            </a:r>
            <a:endParaRPr lang="en-US" sz="24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smtClean="0"/>
              <a:t>Needs good planning and design.</a:t>
            </a:r>
          </a:p>
          <a:p>
            <a:pPr>
              <a:lnSpc>
                <a:spcPct val="150000"/>
              </a:lnSpc>
              <a:buFont typeface="Wingdings" pitchFamily="2" charset="2"/>
              <a:buChar char="Ø"/>
            </a:pPr>
            <a:r>
              <a:rPr lang="en-US" sz="2800" dirty="0" smtClean="0"/>
              <a:t>Needs a clear and complete definition of the whole system before it can be broken down and built incrementally.</a:t>
            </a:r>
          </a:p>
          <a:p>
            <a:pPr>
              <a:lnSpc>
                <a:spcPct val="150000"/>
              </a:lnSpc>
              <a:buFont typeface="Wingdings" pitchFamily="2" charset="2"/>
              <a:buChar char="Ø"/>
            </a:pPr>
            <a:r>
              <a:rPr lang="en-US" sz="2800" dirty="0" smtClean="0"/>
              <a:t>Total cost is higher than waterfall.</a:t>
            </a:r>
            <a:endParaRPr lang="en-US" sz="2800" dirty="0"/>
          </a:p>
        </p:txBody>
      </p:sp>
      <p:sp>
        <p:nvSpPr>
          <p:cNvPr id="4" name="Title 1"/>
          <p:cNvSpPr txBox="1">
            <a:spLocks/>
          </p:cNvSpPr>
          <p:nvPr/>
        </p:nvSpPr>
        <p:spPr>
          <a:xfrm>
            <a:off x="533400" y="152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dirty="0" err="1" smtClean="0">
                <a:latin typeface="+mj-lt"/>
                <a:ea typeface="+mj-ea"/>
                <a:cs typeface="+mj-cs"/>
              </a:rPr>
              <a:t>Disa</a:t>
            </a:r>
            <a:r>
              <a:rPr kumimoji="0" lang="en-US" sz="3600" b="1" i="0" u="none" strike="noStrike" kern="1200" cap="none" spc="0" normalizeH="0" baseline="0" noProof="0" dirty="0" err="1" smtClean="0">
                <a:ln>
                  <a:noFill/>
                </a:ln>
                <a:solidFill>
                  <a:schemeClr val="tx1"/>
                </a:solidFill>
                <a:effectLst/>
                <a:uLnTx/>
                <a:uFillTx/>
                <a:latin typeface="+mj-lt"/>
                <a:ea typeface="+mj-ea"/>
                <a:cs typeface="+mj-cs"/>
              </a:rPr>
              <a:t>dvantages</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 of Incremental Model</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p:spPr>
        <p:txBody>
          <a:bodyPr/>
          <a:lstStyle/>
          <a:p>
            <a:r>
              <a:rPr lang="en-US" b="1" dirty="0" smtClean="0"/>
              <a:t>Prototyping Model</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PROTOYPE</a:t>
            </a:r>
            <a:endParaRPr lang="en-US" dirty="0"/>
          </a:p>
        </p:txBody>
      </p:sp>
      <p:sp>
        <p:nvSpPr>
          <p:cNvPr id="3" name="Content Placeholder 2"/>
          <p:cNvSpPr>
            <a:spLocks noGrp="1"/>
          </p:cNvSpPr>
          <p:nvPr>
            <p:ph idx="1"/>
          </p:nvPr>
        </p:nvSpPr>
        <p:spPr>
          <a:xfrm>
            <a:off x="304800" y="1371600"/>
            <a:ext cx="8610600" cy="4525963"/>
          </a:xfrm>
        </p:spPr>
        <p:txBody>
          <a:bodyPr>
            <a:noAutofit/>
          </a:bodyPr>
          <a:lstStyle/>
          <a:p>
            <a:pPr>
              <a:buFont typeface="Wingdings" pitchFamily="2" charset="2"/>
              <a:buChar char="Ø"/>
            </a:pPr>
            <a:r>
              <a:rPr lang="en-US" sz="2400" dirty="0" smtClean="0">
                <a:latin typeface="Arial" pitchFamily="34" charset="0"/>
                <a:cs typeface="Arial" pitchFamily="34" charset="0"/>
              </a:rPr>
              <a:t>Prototype is the process of quickly putting together a working model (a prototype) in order to test various aspects of a design.</a:t>
            </a:r>
          </a:p>
          <a:p>
            <a:pPr>
              <a:buFont typeface="Wingdings" pitchFamily="2" charset="2"/>
              <a:buChar char="Ø"/>
            </a:pPr>
            <a:endParaRPr lang="en-US" sz="2400" dirty="0" smtClean="0">
              <a:latin typeface="Arial" pitchFamily="34" charset="0"/>
              <a:cs typeface="Arial" pitchFamily="34" charset="0"/>
            </a:endParaRPr>
          </a:p>
          <a:p>
            <a:pPr>
              <a:buFont typeface="Wingdings" pitchFamily="2" charset="2"/>
              <a:buChar char="Ø"/>
            </a:pPr>
            <a:r>
              <a:rPr lang="en-US" sz="2400" dirty="0" smtClean="0">
                <a:latin typeface="Arial" pitchFamily="34" charset="0"/>
                <a:cs typeface="Arial" pitchFamily="34" charset="0"/>
              </a:rPr>
              <a:t>A Prototype is an early sample or model built to test a concept or process or to act as a thing to be replicated or learned from.</a:t>
            </a:r>
          </a:p>
          <a:p>
            <a:pPr>
              <a:buFont typeface="Wingdings" pitchFamily="2" charset="2"/>
              <a:buChar char="Ø"/>
            </a:pPr>
            <a:endParaRPr lang="en-US" sz="2400" dirty="0" smtClean="0">
              <a:latin typeface="Arial" pitchFamily="34" charset="0"/>
              <a:cs typeface="Arial" pitchFamily="34" charset="0"/>
            </a:endParaRPr>
          </a:p>
          <a:p>
            <a:pPr>
              <a:buFont typeface="Wingdings" pitchFamily="2" charset="2"/>
              <a:buChar char="Ø"/>
            </a:pPr>
            <a:r>
              <a:rPr lang="en-US" sz="2400" dirty="0" smtClean="0">
                <a:latin typeface="Arial" pitchFamily="34" charset="0"/>
                <a:cs typeface="Arial" pitchFamily="34" charset="0"/>
              </a:rPr>
              <a:t>A prototype is a model or a program which is not based on strict planning, but is an early approximation of the final product or software system</a:t>
            </a:r>
            <a:endParaRPr lang="en-US" sz="24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E0A9E0E3-319E-487E-B102-6CA86D18A6EA}" type="slidenum">
              <a:rPr lang="en-GB" sz="1400"/>
              <a:pPr algn="r" eaLnBrk="1" hangingPunct="1">
                <a:lnSpc>
                  <a:spcPct val="95000"/>
                </a:lnSpc>
                <a:buClr>
                  <a:srgbClr val="000000"/>
                </a:buClr>
                <a:buSzPct val="100000"/>
                <a:buFont typeface="Times New Roman" pitchFamily="18" charset="0"/>
                <a:buNone/>
              </a:pPr>
              <a:t>28</a:t>
            </a:fld>
            <a:endParaRPr lang="en-GB" sz="1400"/>
          </a:p>
        </p:txBody>
      </p:sp>
      <p:sp>
        <p:nvSpPr>
          <p:cNvPr id="15362"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Prototyping Model</a:t>
            </a:r>
            <a:br>
              <a:rPr lang="en-GB" b="1" dirty="0"/>
            </a:br>
            <a:r>
              <a:rPr lang="en-GB" b="1" dirty="0"/>
              <a:t>(Diagram)</a:t>
            </a:r>
          </a:p>
        </p:txBody>
      </p:sp>
      <p:grpSp>
        <p:nvGrpSpPr>
          <p:cNvPr id="15363" name="Group 3"/>
          <p:cNvGrpSpPr>
            <a:grpSpLocks/>
          </p:cNvGrpSpPr>
          <p:nvPr/>
        </p:nvGrpSpPr>
        <p:grpSpPr bwMode="auto">
          <a:xfrm>
            <a:off x="1524000" y="2667000"/>
            <a:ext cx="1827213" cy="455613"/>
            <a:chOff x="960" y="1680"/>
            <a:chExt cx="1151" cy="287"/>
          </a:xfrm>
        </p:grpSpPr>
        <p:sp>
          <p:nvSpPr>
            <p:cNvPr id="15364" name="AutoShape 4"/>
            <p:cNvSpPr>
              <a:spLocks noChangeArrowheads="1"/>
            </p:cNvSpPr>
            <p:nvPr/>
          </p:nvSpPr>
          <p:spPr bwMode="auto">
            <a:xfrm>
              <a:off x="960" y="1680"/>
              <a:ext cx="1152" cy="288"/>
            </a:xfrm>
            <a:prstGeom prst="roundRect">
              <a:avLst>
                <a:gd name="adj" fmla="val 347"/>
              </a:avLst>
            </a:prstGeom>
            <a:solidFill>
              <a:srgbClr val="FF99CC"/>
            </a:solidFill>
            <a:ln w="9360">
              <a:solidFill>
                <a:srgbClr val="000000"/>
              </a:solidFill>
              <a:round/>
              <a:headEnd/>
              <a:tailEnd/>
            </a:ln>
          </p:spPr>
          <p:txBody>
            <a:bodyPr wrap="none" anchor="ctr"/>
            <a:lstStyle/>
            <a:p>
              <a:endParaRPr lang="en-US"/>
            </a:p>
          </p:txBody>
        </p:sp>
        <p:sp>
          <p:nvSpPr>
            <p:cNvPr id="15365" name="AutoShape 5"/>
            <p:cNvSpPr>
              <a:spLocks noChangeArrowheads="1"/>
            </p:cNvSpPr>
            <p:nvPr/>
          </p:nvSpPr>
          <p:spPr bwMode="auto">
            <a:xfrm>
              <a:off x="960" y="1680"/>
              <a:ext cx="1152" cy="288"/>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Communication</a:t>
              </a:r>
            </a:p>
          </p:txBody>
        </p:sp>
      </p:grpSp>
      <p:grpSp>
        <p:nvGrpSpPr>
          <p:cNvPr id="15366" name="Group 6"/>
          <p:cNvGrpSpPr>
            <a:grpSpLocks/>
          </p:cNvGrpSpPr>
          <p:nvPr/>
        </p:nvGrpSpPr>
        <p:grpSpPr bwMode="auto">
          <a:xfrm>
            <a:off x="4876800" y="1905000"/>
            <a:ext cx="1522413" cy="533400"/>
            <a:chOff x="3072" y="1200"/>
            <a:chExt cx="959" cy="287"/>
          </a:xfrm>
        </p:grpSpPr>
        <p:sp>
          <p:nvSpPr>
            <p:cNvPr id="15367" name="AutoShape 7"/>
            <p:cNvSpPr>
              <a:spLocks noChangeArrowheads="1"/>
            </p:cNvSpPr>
            <p:nvPr/>
          </p:nvSpPr>
          <p:spPr bwMode="auto">
            <a:xfrm>
              <a:off x="3072" y="1200"/>
              <a:ext cx="960" cy="288"/>
            </a:xfrm>
            <a:prstGeom prst="roundRect">
              <a:avLst>
                <a:gd name="adj" fmla="val 347"/>
              </a:avLst>
            </a:prstGeom>
            <a:solidFill>
              <a:srgbClr val="FFCC99"/>
            </a:solidFill>
            <a:ln w="9360">
              <a:solidFill>
                <a:srgbClr val="000000"/>
              </a:solidFill>
              <a:round/>
              <a:headEnd/>
              <a:tailEnd/>
            </a:ln>
          </p:spPr>
          <p:txBody>
            <a:bodyPr wrap="none" anchor="ctr"/>
            <a:lstStyle/>
            <a:p>
              <a:endParaRPr lang="en-US"/>
            </a:p>
          </p:txBody>
        </p:sp>
        <p:sp>
          <p:nvSpPr>
            <p:cNvPr id="15368" name="AutoShape 8"/>
            <p:cNvSpPr>
              <a:spLocks noChangeArrowheads="1"/>
            </p:cNvSpPr>
            <p:nvPr/>
          </p:nvSpPr>
          <p:spPr bwMode="auto">
            <a:xfrm>
              <a:off x="3072" y="1200"/>
              <a:ext cx="960" cy="288"/>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nchorCtr="1"/>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Quick Planning</a:t>
              </a:r>
            </a:p>
          </p:txBody>
        </p:sp>
      </p:grpSp>
      <p:grpSp>
        <p:nvGrpSpPr>
          <p:cNvPr id="15369" name="Group 9"/>
          <p:cNvGrpSpPr>
            <a:grpSpLocks/>
          </p:cNvGrpSpPr>
          <p:nvPr/>
        </p:nvGrpSpPr>
        <p:grpSpPr bwMode="auto">
          <a:xfrm>
            <a:off x="6705600" y="3886200"/>
            <a:ext cx="1446213" cy="608013"/>
            <a:chOff x="4224" y="2448"/>
            <a:chExt cx="911" cy="383"/>
          </a:xfrm>
        </p:grpSpPr>
        <p:sp>
          <p:nvSpPr>
            <p:cNvPr id="15370" name="AutoShape 10"/>
            <p:cNvSpPr>
              <a:spLocks noChangeArrowheads="1"/>
            </p:cNvSpPr>
            <p:nvPr/>
          </p:nvSpPr>
          <p:spPr bwMode="auto">
            <a:xfrm>
              <a:off x="4224" y="2448"/>
              <a:ext cx="912" cy="384"/>
            </a:xfrm>
            <a:prstGeom prst="roundRect">
              <a:avLst>
                <a:gd name="adj" fmla="val 259"/>
              </a:avLst>
            </a:prstGeom>
            <a:solidFill>
              <a:srgbClr val="FFFF99"/>
            </a:solidFill>
            <a:ln w="9360">
              <a:solidFill>
                <a:srgbClr val="000000"/>
              </a:solidFill>
              <a:round/>
              <a:headEnd/>
              <a:tailEnd/>
            </a:ln>
          </p:spPr>
          <p:txBody>
            <a:bodyPr wrap="none" anchor="ctr"/>
            <a:lstStyle/>
            <a:p>
              <a:endParaRPr lang="en-US"/>
            </a:p>
          </p:txBody>
        </p:sp>
        <p:sp>
          <p:nvSpPr>
            <p:cNvPr id="15371" name="AutoShape 11"/>
            <p:cNvSpPr>
              <a:spLocks noChangeArrowheads="1"/>
            </p:cNvSpPr>
            <p:nvPr/>
          </p:nvSpPr>
          <p:spPr bwMode="auto">
            <a:xfrm>
              <a:off x="4224" y="2448"/>
              <a:ext cx="912" cy="384"/>
            </a:xfrm>
            <a:prstGeom prst="roundRect">
              <a:avLst>
                <a:gd name="adj" fmla="val 25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Modeling</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chemeClr val="tx1"/>
                  </a:solidFill>
                </a:rPr>
                <a:t>Quick Design</a:t>
              </a:r>
            </a:p>
          </p:txBody>
        </p:sp>
      </p:grpSp>
      <p:grpSp>
        <p:nvGrpSpPr>
          <p:cNvPr id="15372" name="Group 12"/>
          <p:cNvGrpSpPr>
            <a:grpSpLocks/>
          </p:cNvGrpSpPr>
          <p:nvPr/>
        </p:nvGrpSpPr>
        <p:grpSpPr bwMode="auto">
          <a:xfrm>
            <a:off x="4343400" y="5486400"/>
            <a:ext cx="1522413" cy="684213"/>
            <a:chOff x="2736" y="3456"/>
            <a:chExt cx="959" cy="431"/>
          </a:xfrm>
        </p:grpSpPr>
        <p:sp>
          <p:nvSpPr>
            <p:cNvPr id="15373" name="AutoShape 13"/>
            <p:cNvSpPr>
              <a:spLocks noChangeArrowheads="1"/>
            </p:cNvSpPr>
            <p:nvPr/>
          </p:nvSpPr>
          <p:spPr bwMode="auto">
            <a:xfrm>
              <a:off x="2736" y="3456"/>
              <a:ext cx="960" cy="432"/>
            </a:xfrm>
            <a:prstGeom prst="roundRect">
              <a:avLst>
                <a:gd name="adj" fmla="val 231"/>
              </a:avLst>
            </a:prstGeom>
            <a:solidFill>
              <a:srgbClr val="CCFFCC"/>
            </a:solidFill>
            <a:ln w="9360">
              <a:solidFill>
                <a:srgbClr val="000000"/>
              </a:solidFill>
              <a:round/>
              <a:headEnd/>
              <a:tailEnd/>
            </a:ln>
          </p:spPr>
          <p:txBody>
            <a:bodyPr wrap="none" anchor="ctr"/>
            <a:lstStyle/>
            <a:p>
              <a:endParaRPr lang="en-US"/>
            </a:p>
          </p:txBody>
        </p:sp>
        <p:sp>
          <p:nvSpPr>
            <p:cNvPr id="15374" name="AutoShape 14"/>
            <p:cNvSpPr>
              <a:spLocks noChangeArrowheads="1"/>
            </p:cNvSpPr>
            <p:nvPr/>
          </p:nvSpPr>
          <p:spPr bwMode="auto">
            <a:xfrm>
              <a:off x="2736" y="3456"/>
              <a:ext cx="960" cy="432"/>
            </a:xfrm>
            <a:prstGeom prst="roundRect">
              <a:avLst>
                <a:gd name="adj" fmla="val 23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Construction</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Of Prototype</a:t>
              </a:r>
            </a:p>
          </p:txBody>
        </p:sp>
      </p:grpSp>
      <p:grpSp>
        <p:nvGrpSpPr>
          <p:cNvPr id="15375" name="Group 15"/>
          <p:cNvGrpSpPr>
            <a:grpSpLocks/>
          </p:cNvGrpSpPr>
          <p:nvPr/>
        </p:nvGrpSpPr>
        <p:grpSpPr bwMode="auto">
          <a:xfrm>
            <a:off x="1600200" y="4191000"/>
            <a:ext cx="1598613" cy="1065213"/>
            <a:chOff x="1008" y="2640"/>
            <a:chExt cx="1007" cy="671"/>
          </a:xfrm>
        </p:grpSpPr>
        <p:sp>
          <p:nvSpPr>
            <p:cNvPr id="15376" name="AutoShape 16"/>
            <p:cNvSpPr>
              <a:spLocks noChangeArrowheads="1"/>
            </p:cNvSpPr>
            <p:nvPr/>
          </p:nvSpPr>
          <p:spPr bwMode="auto">
            <a:xfrm>
              <a:off x="1008" y="2640"/>
              <a:ext cx="1008" cy="672"/>
            </a:xfrm>
            <a:prstGeom prst="roundRect">
              <a:avLst>
                <a:gd name="adj" fmla="val 148"/>
              </a:avLst>
            </a:prstGeom>
            <a:solidFill>
              <a:srgbClr val="CCFFFF"/>
            </a:solidFill>
            <a:ln w="9360">
              <a:solidFill>
                <a:srgbClr val="000000"/>
              </a:solidFill>
              <a:round/>
              <a:headEnd/>
              <a:tailEnd/>
            </a:ln>
          </p:spPr>
          <p:txBody>
            <a:bodyPr wrap="none" anchor="ctr"/>
            <a:lstStyle/>
            <a:p>
              <a:endParaRPr lang="en-US"/>
            </a:p>
          </p:txBody>
        </p:sp>
        <p:sp>
          <p:nvSpPr>
            <p:cNvPr id="15377" name="AutoShape 17"/>
            <p:cNvSpPr>
              <a:spLocks noChangeArrowheads="1"/>
            </p:cNvSpPr>
            <p:nvPr/>
          </p:nvSpPr>
          <p:spPr bwMode="auto">
            <a:xfrm>
              <a:off x="1008" y="2640"/>
              <a:ext cx="1008" cy="672"/>
            </a:xfrm>
            <a:prstGeom prst="roundRect">
              <a:avLst>
                <a:gd name="adj" fmla="val 14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Deployment,</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Delivery,</a:t>
              </a:r>
            </a:p>
            <a:p>
              <a:pPr algn="ctr" eaLnBrk="1" hangingPunct="1">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u="sng">
                  <a:solidFill>
                    <a:schemeClr val="tx1"/>
                  </a:solidFill>
                </a:rPr>
                <a:t>and Feedback</a:t>
              </a:r>
            </a:p>
          </p:txBody>
        </p:sp>
      </p:grpSp>
      <p:sp>
        <p:nvSpPr>
          <p:cNvPr id="15378" name="Freeform 18"/>
          <p:cNvSpPr>
            <a:spLocks noChangeArrowheads="1"/>
          </p:cNvSpPr>
          <p:nvPr/>
        </p:nvSpPr>
        <p:spPr bwMode="auto">
          <a:xfrm>
            <a:off x="2133600" y="1905000"/>
            <a:ext cx="2514600" cy="685800"/>
          </a:xfrm>
          <a:custGeom>
            <a:avLst/>
            <a:gdLst>
              <a:gd name="T0" fmla="*/ 0 w 6987"/>
              <a:gd name="T1" fmla="*/ 1906 h 1907"/>
              <a:gd name="T2" fmla="*/ 0 w 6987"/>
              <a:gd name="T3" fmla="*/ 1073 h 1907"/>
              <a:gd name="T4" fmla="*/ 4019 w 6987"/>
              <a:gd name="T5" fmla="*/ 255 h 1907"/>
              <a:gd name="T6" fmla="*/ 4883 w 6987"/>
              <a:gd name="T7" fmla="*/ 255 h 1907"/>
              <a:gd name="T8" fmla="*/ 4883 w 6987"/>
              <a:gd name="T9" fmla="*/ 0 h 1907"/>
              <a:gd name="T10" fmla="*/ 6986 w 6987"/>
              <a:gd name="T11" fmla="*/ 536 h 1907"/>
              <a:gd name="T12" fmla="*/ 4883 w 6987"/>
              <a:gd name="T13" fmla="*/ 1072 h 1907"/>
              <a:gd name="T14" fmla="*/ 4883 w 6987"/>
              <a:gd name="T15" fmla="*/ 816 h 1907"/>
              <a:gd name="T16" fmla="*/ 4019 w 6987"/>
              <a:gd name="T17" fmla="*/ 816 h 1907"/>
              <a:gd name="T18" fmla="*/ 2056 w 6987"/>
              <a:gd name="T19" fmla="*/ 1073 h 1907"/>
              <a:gd name="T20" fmla="*/ 2056 w 6987"/>
              <a:gd name="T21" fmla="*/ 1906 h 1907"/>
              <a:gd name="T22" fmla="*/ 0 w 6987"/>
              <a:gd name="T23" fmla="*/ 1906 h 1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87" h="1907">
                <a:moveTo>
                  <a:pt x="0" y="1906"/>
                </a:moveTo>
                <a:lnTo>
                  <a:pt x="0" y="1073"/>
                </a:lnTo>
                <a:cubicBezTo>
                  <a:pt x="0" y="664"/>
                  <a:pt x="2009" y="255"/>
                  <a:pt x="4019" y="255"/>
                </a:cubicBezTo>
                <a:lnTo>
                  <a:pt x="4883" y="255"/>
                </a:lnTo>
                <a:lnTo>
                  <a:pt x="4883" y="0"/>
                </a:lnTo>
                <a:lnTo>
                  <a:pt x="6986" y="536"/>
                </a:lnTo>
                <a:lnTo>
                  <a:pt x="4883" y="1072"/>
                </a:lnTo>
                <a:lnTo>
                  <a:pt x="4883" y="816"/>
                </a:lnTo>
                <a:lnTo>
                  <a:pt x="4019" y="816"/>
                </a:lnTo>
                <a:cubicBezTo>
                  <a:pt x="3037" y="816"/>
                  <a:pt x="2056" y="944"/>
                  <a:pt x="2056" y="1073"/>
                </a:cubicBezTo>
                <a:lnTo>
                  <a:pt x="2056" y="1906"/>
                </a:lnTo>
                <a:lnTo>
                  <a:pt x="0" y="1906"/>
                </a:lnTo>
              </a:path>
            </a:pathLst>
          </a:custGeom>
          <a:solidFill>
            <a:srgbClr val="00CC99"/>
          </a:solidFill>
          <a:ln w="9360">
            <a:solidFill>
              <a:srgbClr val="000000"/>
            </a:solidFill>
            <a:round/>
            <a:headEnd/>
            <a:tailEnd/>
          </a:ln>
        </p:spPr>
        <p:txBody>
          <a:bodyPr wrap="none" anchor="ctr"/>
          <a:lstStyle/>
          <a:p>
            <a:endParaRPr lang="en-US"/>
          </a:p>
        </p:txBody>
      </p:sp>
      <p:sp>
        <p:nvSpPr>
          <p:cNvPr id="15379" name="Freeform 19"/>
          <p:cNvSpPr>
            <a:spLocks noChangeArrowheads="1"/>
          </p:cNvSpPr>
          <p:nvPr/>
        </p:nvSpPr>
        <p:spPr bwMode="auto">
          <a:xfrm>
            <a:off x="6705600" y="1981200"/>
            <a:ext cx="1066800" cy="1449388"/>
          </a:xfrm>
          <a:custGeom>
            <a:avLst/>
            <a:gdLst>
              <a:gd name="T0" fmla="*/ 0 w 2965"/>
              <a:gd name="T1" fmla="*/ 0 h 4024"/>
              <a:gd name="T2" fmla="*/ 1296 w 2965"/>
              <a:gd name="T3" fmla="*/ 0 h 4024"/>
              <a:gd name="T4" fmla="*/ 2567 w 2965"/>
              <a:gd name="T5" fmla="*/ 2314 h 4024"/>
              <a:gd name="T6" fmla="*/ 2567 w 2965"/>
              <a:gd name="T7" fmla="*/ 2812 h 4024"/>
              <a:gd name="T8" fmla="*/ 2964 w 2965"/>
              <a:gd name="T9" fmla="*/ 2812 h 4024"/>
              <a:gd name="T10" fmla="*/ 2130 w 2965"/>
              <a:gd name="T11" fmla="*/ 4023 h 4024"/>
              <a:gd name="T12" fmla="*/ 1296 w 2965"/>
              <a:gd name="T13" fmla="*/ 2812 h 4024"/>
              <a:gd name="T14" fmla="*/ 1694 w 2965"/>
              <a:gd name="T15" fmla="*/ 2812 h 4024"/>
              <a:gd name="T16" fmla="*/ 1694 w 2965"/>
              <a:gd name="T17" fmla="*/ 2314 h 4024"/>
              <a:gd name="T18" fmla="*/ 1296 w 2965"/>
              <a:gd name="T19" fmla="*/ 1184 h 4024"/>
              <a:gd name="T20" fmla="*/ 0 w 2965"/>
              <a:gd name="T21" fmla="*/ 1184 h 4024"/>
              <a:gd name="T22" fmla="*/ 0 w 2965"/>
              <a:gd name="T23" fmla="*/ 0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65" h="4024">
                <a:moveTo>
                  <a:pt x="0" y="0"/>
                </a:moveTo>
                <a:lnTo>
                  <a:pt x="1296" y="0"/>
                </a:lnTo>
                <a:cubicBezTo>
                  <a:pt x="1932" y="0"/>
                  <a:pt x="2567" y="1157"/>
                  <a:pt x="2567" y="2314"/>
                </a:cubicBezTo>
                <a:lnTo>
                  <a:pt x="2567" y="2812"/>
                </a:lnTo>
                <a:lnTo>
                  <a:pt x="2964" y="2812"/>
                </a:lnTo>
                <a:lnTo>
                  <a:pt x="2130" y="4023"/>
                </a:lnTo>
                <a:lnTo>
                  <a:pt x="1296" y="2812"/>
                </a:lnTo>
                <a:lnTo>
                  <a:pt x="1694" y="2812"/>
                </a:lnTo>
                <a:lnTo>
                  <a:pt x="1694" y="2314"/>
                </a:lnTo>
                <a:cubicBezTo>
                  <a:pt x="1694" y="1749"/>
                  <a:pt x="1495" y="1184"/>
                  <a:pt x="1296" y="1184"/>
                </a:cubicBezTo>
                <a:lnTo>
                  <a:pt x="0" y="1184"/>
                </a:lnTo>
                <a:lnTo>
                  <a:pt x="0" y="0"/>
                </a:lnTo>
              </a:path>
            </a:pathLst>
          </a:custGeom>
          <a:solidFill>
            <a:srgbClr val="00CC99"/>
          </a:solidFill>
          <a:ln w="9360">
            <a:solidFill>
              <a:srgbClr val="000000"/>
            </a:solidFill>
            <a:round/>
            <a:headEnd/>
            <a:tailEnd/>
          </a:ln>
        </p:spPr>
        <p:txBody>
          <a:bodyPr wrap="none" anchor="ctr"/>
          <a:lstStyle/>
          <a:p>
            <a:endParaRPr lang="en-US"/>
          </a:p>
        </p:txBody>
      </p:sp>
      <p:sp>
        <p:nvSpPr>
          <p:cNvPr id="15380" name="Freeform 20"/>
          <p:cNvSpPr>
            <a:spLocks noChangeArrowheads="1"/>
          </p:cNvSpPr>
          <p:nvPr/>
        </p:nvSpPr>
        <p:spPr bwMode="auto">
          <a:xfrm>
            <a:off x="5943600" y="4951413"/>
            <a:ext cx="1906588" cy="1143000"/>
          </a:xfrm>
          <a:custGeom>
            <a:avLst/>
            <a:gdLst>
              <a:gd name="T0" fmla="*/ 5293 w 5294"/>
              <a:gd name="T1" fmla="*/ 0 h 3177"/>
              <a:gd name="T2" fmla="*/ 5293 w 5294"/>
              <a:gd name="T3" fmla="*/ 1389 h 3177"/>
              <a:gd name="T4" fmla="*/ 2248 w 5294"/>
              <a:gd name="T5" fmla="*/ 2750 h 3177"/>
              <a:gd name="T6" fmla="*/ 1593 w 5294"/>
              <a:gd name="T7" fmla="*/ 2750 h 3177"/>
              <a:gd name="T8" fmla="*/ 1593 w 5294"/>
              <a:gd name="T9" fmla="*/ 3176 h 3177"/>
              <a:gd name="T10" fmla="*/ 0 w 5294"/>
              <a:gd name="T11" fmla="*/ 2283 h 3177"/>
              <a:gd name="T12" fmla="*/ 1593 w 5294"/>
              <a:gd name="T13" fmla="*/ 1389 h 3177"/>
              <a:gd name="T14" fmla="*/ 1593 w 5294"/>
              <a:gd name="T15" fmla="*/ 1815 h 3177"/>
              <a:gd name="T16" fmla="*/ 2248 w 5294"/>
              <a:gd name="T17" fmla="*/ 1815 h 3177"/>
              <a:gd name="T18" fmla="*/ 3735 w 5294"/>
              <a:gd name="T19" fmla="*/ 1389 h 3177"/>
              <a:gd name="T20" fmla="*/ 3735 w 5294"/>
              <a:gd name="T21" fmla="*/ 0 h 3177"/>
              <a:gd name="T22" fmla="*/ 5293 w 5294"/>
              <a:gd name="T23" fmla="*/ 0 h 3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94" h="3177">
                <a:moveTo>
                  <a:pt x="5293" y="0"/>
                </a:moveTo>
                <a:lnTo>
                  <a:pt x="5293" y="1389"/>
                </a:lnTo>
                <a:cubicBezTo>
                  <a:pt x="5293" y="2070"/>
                  <a:pt x="3771" y="2750"/>
                  <a:pt x="2248" y="2750"/>
                </a:cubicBezTo>
                <a:lnTo>
                  <a:pt x="1593" y="2750"/>
                </a:lnTo>
                <a:lnTo>
                  <a:pt x="1593" y="3176"/>
                </a:lnTo>
                <a:lnTo>
                  <a:pt x="0" y="2283"/>
                </a:lnTo>
                <a:lnTo>
                  <a:pt x="1593" y="1389"/>
                </a:lnTo>
                <a:lnTo>
                  <a:pt x="1593" y="1815"/>
                </a:lnTo>
                <a:lnTo>
                  <a:pt x="2248" y="1815"/>
                </a:lnTo>
                <a:cubicBezTo>
                  <a:pt x="2992" y="1815"/>
                  <a:pt x="3735" y="1602"/>
                  <a:pt x="3735" y="1389"/>
                </a:cubicBezTo>
                <a:lnTo>
                  <a:pt x="3735" y="0"/>
                </a:lnTo>
                <a:lnTo>
                  <a:pt x="5293" y="0"/>
                </a:lnTo>
              </a:path>
            </a:pathLst>
          </a:custGeom>
          <a:solidFill>
            <a:srgbClr val="00CC99"/>
          </a:solidFill>
          <a:ln w="9360">
            <a:solidFill>
              <a:srgbClr val="000000"/>
            </a:solidFill>
            <a:round/>
            <a:headEnd/>
            <a:tailEnd/>
          </a:ln>
        </p:spPr>
        <p:txBody>
          <a:bodyPr wrap="none" anchor="ctr"/>
          <a:lstStyle/>
          <a:p>
            <a:endParaRPr lang="en-US"/>
          </a:p>
        </p:txBody>
      </p:sp>
      <p:sp>
        <p:nvSpPr>
          <p:cNvPr id="15381" name="Freeform 21"/>
          <p:cNvSpPr>
            <a:spLocks noChangeArrowheads="1"/>
          </p:cNvSpPr>
          <p:nvPr/>
        </p:nvSpPr>
        <p:spPr bwMode="auto">
          <a:xfrm>
            <a:off x="1828800" y="5334000"/>
            <a:ext cx="2363788" cy="838200"/>
          </a:xfrm>
          <a:custGeom>
            <a:avLst/>
            <a:gdLst>
              <a:gd name="T0" fmla="*/ 6563 w 6564"/>
              <a:gd name="T1" fmla="*/ 2329 h 2330"/>
              <a:gd name="T2" fmla="*/ 3694 w 6564"/>
              <a:gd name="T3" fmla="*/ 2329 h 2330"/>
              <a:gd name="T4" fmla="*/ 881 w 6564"/>
              <a:gd name="T5" fmla="*/ 990 h 2330"/>
              <a:gd name="T6" fmla="*/ 881 w 6564"/>
              <a:gd name="T7" fmla="*/ 701 h 2330"/>
              <a:gd name="T8" fmla="*/ 0 w 6564"/>
              <a:gd name="T9" fmla="*/ 701 h 2330"/>
              <a:gd name="T10" fmla="*/ 1847 w 6564"/>
              <a:gd name="T11" fmla="*/ 0 h 2330"/>
              <a:gd name="T12" fmla="*/ 3694 w 6564"/>
              <a:gd name="T13" fmla="*/ 701 h 2330"/>
              <a:gd name="T14" fmla="*/ 2812 w 6564"/>
              <a:gd name="T15" fmla="*/ 701 h 2330"/>
              <a:gd name="T16" fmla="*/ 2812 w 6564"/>
              <a:gd name="T17" fmla="*/ 990 h 2330"/>
              <a:gd name="T18" fmla="*/ 3694 w 6564"/>
              <a:gd name="T19" fmla="*/ 1644 h 2330"/>
              <a:gd name="T20" fmla="*/ 6563 w 6564"/>
              <a:gd name="T21" fmla="*/ 1644 h 2330"/>
              <a:gd name="T22" fmla="*/ 6563 w 6564"/>
              <a:gd name="T23" fmla="*/ 2329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64" h="2330">
                <a:moveTo>
                  <a:pt x="6563" y="2329"/>
                </a:moveTo>
                <a:lnTo>
                  <a:pt x="3694" y="2329"/>
                </a:lnTo>
                <a:cubicBezTo>
                  <a:pt x="2287" y="2329"/>
                  <a:pt x="881" y="1660"/>
                  <a:pt x="881" y="990"/>
                </a:cubicBezTo>
                <a:lnTo>
                  <a:pt x="881" y="701"/>
                </a:lnTo>
                <a:lnTo>
                  <a:pt x="0" y="701"/>
                </a:lnTo>
                <a:lnTo>
                  <a:pt x="1847" y="0"/>
                </a:lnTo>
                <a:lnTo>
                  <a:pt x="3694" y="701"/>
                </a:lnTo>
                <a:lnTo>
                  <a:pt x="2812" y="701"/>
                </a:lnTo>
                <a:lnTo>
                  <a:pt x="2812" y="990"/>
                </a:lnTo>
                <a:cubicBezTo>
                  <a:pt x="2812" y="1317"/>
                  <a:pt x="3253" y="1644"/>
                  <a:pt x="3694" y="1644"/>
                </a:cubicBezTo>
                <a:lnTo>
                  <a:pt x="6563" y="1644"/>
                </a:lnTo>
                <a:lnTo>
                  <a:pt x="6563" y="2329"/>
                </a:lnTo>
              </a:path>
            </a:pathLst>
          </a:custGeom>
          <a:solidFill>
            <a:srgbClr val="00CC99"/>
          </a:solidFill>
          <a:ln w="9360">
            <a:solidFill>
              <a:srgbClr val="000000"/>
            </a:solidFill>
            <a:round/>
            <a:headEnd/>
            <a:tailEnd/>
          </a:ln>
        </p:spPr>
        <p:txBody>
          <a:bodyPr wrap="none" anchor="ctr"/>
          <a:lstStyle/>
          <a:p>
            <a:endParaRPr lang="en-US"/>
          </a:p>
        </p:txBody>
      </p:sp>
      <p:sp>
        <p:nvSpPr>
          <p:cNvPr id="15382" name="Freeform 22"/>
          <p:cNvSpPr>
            <a:spLocks noChangeArrowheads="1"/>
          </p:cNvSpPr>
          <p:nvPr/>
        </p:nvSpPr>
        <p:spPr bwMode="auto">
          <a:xfrm>
            <a:off x="2133600" y="3200400"/>
            <a:ext cx="609600" cy="838200"/>
          </a:xfrm>
          <a:custGeom>
            <a:avLst/>
            <a:gdLst>
              <a:gd name="T0" fmla="*/ 423 w 1695"/>
              <a:gd name="T1" fmla="*/ 2329 h 2330"/>
              <a:gd name="T2" fmla="*/ 423 w 1695"/>
              <a:gd name="T3" fmla="*/ 582 h 2330"/>
              <a:gd name="T4" fmla="*/ 0 w 1695"/>
              <a:gd name="T5" fmla="*/ 582 h 2330"/>
              <a:gd name="T6" fmla="*/ 847 w 1695"/>
              <a:gd name="T7" fmla="*/ 0 h 2330"/>
              <a:gd name="T8" fmla="*/ 1694 w 1695"/>
              <a:gd name="T9" fmla="*/ 582 h 2330"/>
              <a:gd name="T10" fmla="*/ 1270 w 1695"/>
              <a:gd name="T11" fmla="*/ 582 h 2330"/>
              <a:gd name="T12" fmla="*/ 1270 w 1695"/>
              <a:gd name="T13" fmla="*/ 2329 h 2330"/>
              <a:gd name="T14" fmla="*/ 423 w 1695"/>
              <a:gd name="T15" fmla="*/ 2329 h 2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5" h="2330">
                <a:moveTo>
                  <a:pt x="423" y="2329"/>
                </a:moveTo>
                <a:lnTo>
                  <a:pt x="423" y="582"/>
                </a:lnTo>
                <a:lnTo>
                  <a:pt x="0" y="582"/>
                </a:lnTo>
                <a:lnTo>
                  <a:pt x="847" y="0"/>
                </a:lnTo>
                <a:lnTo>
                  <a:pt x="1694" y="582"/>
                </a:lnTo>
                <a:lnTo>
                  <a:pt x="1270" y="582"/>
                </a:lnTo>
                <a:lnTo>
                  <a:pt x="1270" y="2329"/>
                </a:lnTo>
                <a:lnTo>
                  <a:pt x="423" y="2329"/>
                </a:lnTo>
              </a:path>
            </a:pathLst>
          </a:custGeom>
          <a:solidFill>
            <a:srgbClr val="00CC99"/>
          </a:solidFill>
          <a:ln w="9360">
            <a:solidFill>
              <a:srgbClr val="000000"/>
            </a:solidFill>
            <a:round/>
            <a:headEnd/>
            <a:tailEnd/>
          </a:ln>
        </p:spPr>
        <p:txBody>
          <a:bodyPr wrap="none" anchor="ctr"/>
          <a:lstStyle/>
          <a:p>
            <a:endParaRPr lang="en-US"/>
          </a:p>
        </p:txBody>
      </p:sp>
      <p:sp>
        <p:nvSpPr>
          <p:cNvPr id="15383" name="AutoShape 23"/>
          <p:cNvSpPr>
            <a:spLocks noChangeArrowheads="1"/>
          </p:cNvSpPr>
          <p:nvPr/>
        </p:nvSpPr>
        <p:spPr bwMode="auto">
          <a:xfrm>
            <a:off x="228600" y="2971800"/>
            <a:ext cx="758825" cy="457200"/>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lgn="ctr" eaLnBrk="1" hangingPunct="1">
              <a:lnSpc>
                <a:spcPct val="95000"/>
              </a:lnSpc>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chemeClr val="tx1"/>
                </a:solidFill>
              </a:rPr>
              <a:t>Start</a:t>
            </a:r>
          </a:p>
        </p:txBody>
      </p:sp>
      <p:sp>
        <p:nvSpPr>
          <p:cNvPr id="15384" name="Line 24"/>
          <p:cNvSpPr>
            <a:spLocks noChangeShapeType="1"/>
          </p:cNvSpPr>
          <p:nvPr/>
        </p:nvSpPr>
        <p:spPr bwMode="auto">
          <a:xfrm flipV="1">
            <a:off x="990600" y="3046413"/>
            <a:ext cx="381000" cy="155575"/>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mc:AlternateContent xmlns:mc="http://schemas.openxmlformats.org/markup-compatibility/2006" xmlns:p14="http://schemas.microsoft.com/office/powerpoint/2010/main">
        <mc:Choice Requires="p14">
          <p:contentPart p14:bwMode="auto" r:id="rId3">
            <p14:nvContentPartPr>
              <p14:cNvPr id="13315" name="Ink 3"/>
              <p14:cNvContentPartPr>
                <a14:cpLocks xmlns:a14="http://schemas.microsoft.com/office/drawing/2010/main" noRot="1" noChangeAspect="1" noEditPoints="1" noChangeArrowheads="1" noChangeShapeType="1"/>
              </p14:cNvContentPartPr>
              <p14:nvPr/>
            </p14:nvContentPartPr>
            <p14:xfrm>
              <a:off x="107908725" y="0"/>
              <a:ext cx="0" cy="0"/>
            </p14:xfrm>
          </p:contentPart>
        </mc:Choice>
        <mc:Fallback xmlns="">
          <p:pic>
            <p:nvPicPr>
              <p:cNvPr id="13315" name="Ink 3"/>
              <p:cNvPicPr>
                <a:picLocks noRot="1" noChangeAspect="1" noEditPoints="1" noChangeArrowheads="1" noChangeShapeType="1"/>
              </p:cNvPicPr>
              <p:nvPr/>
            </p:nvPicPr>
            <p:blipFill>
              <a:blip r:embed="rId4"/>
              <a:stretch>
                <a:fillRect/>
              </a:stretch>
            </p:blipFill>
            <p:spPr>
              <a:xfrm>
                <a:off x="107908725" y="0"/>
                <a:ext cx="0" cy="0"/>
              </a:xfrm>
              <a:prstGeom prst="rect">
                <a:avLst/>
              </a:prstGeom>
            </p:spPr>
          </p:pic>
        </mc:Fallback>
      </mc:AlternateContent>
    </p:spTree>
    <p:extLst>
      <p:ext uri="{BB962C8B-B14F-4D97-AF65-F5344CB8AC3E}">
        <p14:creationId xmlns:p14="http://schemas.microsoft.com/office/powerpoint/2010/main" val="1855220615"/>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B24CE120-B966-4661-B317-BD086758E213}" type="slidenum">
              <a:rPr lang="en-GB" sz="1400"/>
              <a:pPr algn="r" eaLnBrk="1" hangingPunct="1">
                <a:lnSpc>
                  <a:spcPct val="95000"/>
                </a:lnSpc>
                <a:buClr>
                  <a:srgbClr val="000000"/>
                </a:buClr>
                <a:buSzPct val="100000"/>
                <a:buFont typeface="Times New Roman" pitchFamily="18" charset="0"/>
                <a:buNone/>
              </a:pPr>
              <a:t>29</a:t>
            </a:fld>
            <a:endParaRPr lang="en-GB" sz="1400"/>
          </a:p>
        </p:txBody>
      </p:sp>
      <p:sp>
        <p:nvSpPr>
          <p:cNvPr id="16386"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Prototyping Model</a:t>
            </a:r>
            <a:br>
              <a:rPr lang="en-GB" b="1" dirty="0"/>
            </a:br>
            <a:r>
              <a:rPr lang="en-GB" b="1" dirty="0"/>
              <a:t>(Description)</a:t>
            </a:r>
          </a:p>
        </p:txBody>
      </p:sp>
      <p:sp>
        <p:nvSpPr>
          <p:cNvPr id="16387" name="Rectangle 3"/>
          <p:cNvSpPr>
            <a:spLocks noGrp="1" noChangeArrowheads="1"/>
          </p:cNvSpPr>
          <p:nvPr>
            <p:ph type="body" idx="1"/>
          </p:nvPr>
        </p:nvSpPr>
        <p:spPr>
          <a:xfrm>
            <a:off x="457200" y="1981200"/>
            <a:ext cx="8382000" cy="4114800"/>
          </a:xfrm>
          <a:ln/>
        </p:spPr>
        <p:txBody>
          <a:bodyPr>
            <a:normAutofit/>
          </a:bodyPr>
          <a:lstStyle/>
          <a:p>
            <a:pPr>
              <a:lnSpc>
                <a:spcPct val="95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Follows an evolutionary and iterative approach</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Used when requirements are </a:t>
            </a:r>
            <a:r>
              <a:rPr lang="en-GB" sz="2800" u="sng" dirty="0"/>
              <a:t>not</a:t>
            </a:r>
            <a:r>
              <a:rPr lang="en-GB" sz="2800" dirty="0"/>
              <a:t> well understood</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Serves as a mechanism for identifying software requirements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Focuses on those aspects of the software that are visible to the customer/user</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Feedback is used to refine the prototype</a:t>
            </a:r>
          </a:p>
        </p:txBody>
      </p:sp>
    </p:spTree>
    <p:extLst>
      <p:ext uri="{BB962C8B-B14F-4D97-AF65-F5344CB8AC3E}">
        <p14:creationId xmlns:p14="http://schemas.microsoft.com/office/powerpoint/2010/main" val="12021913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The software process</a:t>
            </a:r>
            <a:endParaRPr lang="en-GB" dirty="0"/>
          </a:p>
        </p:txBody>
      </p:sp>
      <p:sp>
        <p:nvSpPr>
          <p:cNvPr id="17411" name="Rectangle 3"/>
          <p:cNvSpPr>
            <a:spLocks noGrp="1" noChangeArrowheads="1"/>
          </p:cNvSpPr>
          <p:nvPr>
            <p:ph type="body" idx="1"/>
          </p:nvPr>
        </p:nvSpPr>
        <p:spPr/>
        <p:txBody>
          <a:bodyPr>
            <a:normAutofit fontScale="77500" lnSpcReduction="20000"/>
          </a:bodyPr>
          <a:lstStyle/>
          <a:p>
            <a:r>
              <a:rPr lang="en-GB" smtClean="0"/>
              <a:t>A structured set of activities required to develop a </a:t>
            </a:r>
            <a:br>
              <a:rPr lang="en-GB" smtClean="0"/>
            </a:br>
            <a:r>
              <a:rPr lang="en-GB" smtClean="0"/>
              <a:t>software system. </a:t>
            </a:r>
          </a:p>
          <a:p>
            <a:r>
              <a:rPr lang="en-GB" smtClean="0"/>
              <a:t>Many different software processes but all involve:</a:t>
            </a:r>
          </a:p>
          <a:p>
            <a:pPr lvl="1"/>
            <a:r>
              <a:rPr lang="en-GB" smtClean="0"/>
              <a:t>Specification – defining what the system should do;</a:t>
            </a:r>
          </a:p>
          <a:p>
            <a:pPr lvl="1"/>
            <a:r>
              <a:rPr lang="en-GB" smtClean="0"/>
              <a:t>Design and implementation – defining the organization of the system and implementing the system;</a:t>
            </a:r>
          </a:p>
          <a:p>
            <a:pPr lvl="1"/>
            <a:r>
              <a:rPr lang="en-GB" smtClean="0"/>
              <a:t>Validation – checking that it does what the customer wants;</a:t>
            </a:r>
          </a:p>
          <a:p>
            <a:pPr lvl="1"/>
            <a:r>
              <a:rPr lang="en-GB" smtClean="0"/>
              <a:t>Evolution – changing the system in response to changing customer needs.</a:t>
            </a:r>
          </a:p>
          <a:p>
            <a:r>
              <a:rPr lang="en-GB" smtClean="0"/>
              <a:t>A software process model is an abstract representation of a process. It presents a description of a process from some particular perspective.</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extLst>
      <p:ext uri="{BB962C8B-B14F-4D97-AF65-F5344CB8AC3E}">
        <p14:creationId xmlns:p14="http://schemas.microsoft.com/office/powerpoint/2010/main" val="221130195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of Prototyping Model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Requirements Gathering and Analysis:</a:t>
            </a:r>
          </a:p>
          <a:p>
            <a:pPr>
              <a:buFont typeface="Wingdings" pitchFamily="2" charset="2"/>
              <a:buChar char="Ø"/>
            </a:pPr>
            <a:r>
              <a:rPr lang="en-US" dirty="0" smtClean="0"/>
              <a:t>A prototyping model begins with requirements analysis, and the requirements of the system are defined in detail. The user is interviewed in order to known the requirements of the system.</a:t>
            </a:r>
          </a:p>
          <a:p>
            <a:pPr>
              <a:buNone/>
            </a:pPr>
            <a:r>
              <a:rPr lang="en-US" b="1" i="1" dirty="0" smtClean="0"/>
              <a:t>Quick Design:</a:t>
            </a:r>
          </a:p>
          <a:p>
            <a:pPr>
              <a:buFont typeface="Wingdings" pitchFamily="2" charset="2"/>
              <a:buChar char="Ø"/>
            </a:pPr>
            <a:r>
              <a:rPr lang="en-US" dirty="0" smtClean="0"/>
              <a:t>When requirements are known, a preliminary design or quick design for the system is created.</a:t>
            </a:r>
          </a:p>
          <a:p>
            <a:pPr>
              <a:buFont typeface="Wingdings" pitchFamily="2" charset="2"/>
              <a:buChar char="Ø"/>
            </a:pPr>
            <a:r>
              <a:rPr lang="en-US" dirty="0" smtClean="0"/>
              <a:t> It is not a detailed design. However it includes the important aspects of the system, which gives an idea of the system to the user.</a:t>
            </a:r>
          </a:p>
          <a:p>
            <a:pPr>
              <a:buNone/>
            </a:pPr>
            <a:r>
              <a:rPr lang="en-US" dirty="0" smtClean="0"/>
              <a:t> </a:t>
            </a:r>
            <a:r>
              <a:rPr lang="en-US" b="1" i="1" dirty="0" smtClean="0"/>
              <a:t>Build Prototype :</a:t>
            </a:r>
          </a:p>
          <a:p>
            <a:pPr>
              <a:buFont typeface="Wingdings" pitchFamily="2" charset="2"/>
              <a:buChar char="Ø"/>
            </a:pPr>
            <a:r>
              <a:rPr lang="en-US" dirty="0" smtClean="0"/>
              <a:t>Information gathering from quick design is modified to form a prototype. It represents a ’rough’ design of the required system.</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of Prototyping Model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Customer Evaluation:</a:t>
            </a:r>
          </a:p>
          <a:p>
            <a:pPr>
              <a:buFont typeface="Wingdings" pitchFamily="2" charset="2"/>
              <a:buChar char="Ø"/>
            </a:pPr>
            <a:r>
              <a:rPr lang="en-US" dirty="0" smtClean="0"/>
              <a:t>After delivering the system developer needs to provide training about how to use the system.</a:t>
            </a:r>
          </a:p>
          <a:p>
            <a:pPr>
              <a:buFont typeface="Wingdings" pitchFamily="2" charset="2"/>
              <a:buChar char="Ø"/>
            </a:pPr>
            <a:r>
              <a:rPr lang="en-US" dirty="0" smtClean="0"/>
              <a:t> This activity is supported by customer evaluation, and if any changes are found then </a:t>
            </a:r>
            <a:r>
              <a:rPr lang="en-US" dirty="0" err="1" smtClean="0"/>
              <a:t>updation</a:t>
            </a:r>
            <a:r>
              <a:rPr lang="en-US" dirty="0" smtClean="0"/>
              <a:t> is done.</a:t>
            </a:r>
          </a:p>
          <a:p>
            <a:pPr>
              <a:buNone/>
            </a:pPr>
            <a:r>
              <a:rPr lang="en-US" b="1" dirty="0" smtClean="0"/>
              <a:t>Review And Update:</a:t>
            </a:r>
          </a:p>
          <a:p>
            <a:pPr>
              <a:buFont typeface="Wingdings" pitchFamily="2" charset="2"/>
              <a:buChar char="Ø"/>
            </a:pPr>
            <a:r>
              <a:rPr lang="en-US" dirty="0" smtClean="0"/>
              <a:t>There might be also change in input data or system environment.</a:t>
            </a:r>
          </a:p>
          <a:p>
            <a:pPr>
              <a:buFont typeface="Wingdings" pitchFamily="2" charset="2"/>
              <a:buChar char="Ø"/>
            </a:pPr>
            <a:r>
              <a:rPr lang="en-US" dirty="0" smtClean="0"/>
              <a:t> All this require modification of software.</a:t>
            </a:r>
          </a:p>
          <a:p>
            <a:pPr>
              <a:buFont typeface="Wingdings" pitchFamily="2" charset="2"/>
              <a:buChar char="Ø"/>
            </a:pPr>
            <a:r>
              <a:rPr lang="en-US" dirty="0" smtClean="0"/>
              <a:t>After customer is satisfied final design and further process is carried out.</a:t>
            </a:r>
          </a:p>
          <a:p>
            <a:pPr>
              <a:buFont typeface="Wingdings" pitchFamily="2" charset="2"/>
              <a:buChar char="Ø"/>
            </a:pPr>
            <a:r>
              <a:rPr lang="en-US" dirty="0" smtClean="0"/>
              <a:t>This model doesn't include all the features but provides client basic idea about the proposed system.</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Prototype Model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Throw away/Rapid Prototyping:</a:t>
            </a:r>
          </a:p>
          <a:p>
            <a:pPr>
              <a:buFont typeface="Wingdings" pitchFamily="2" charset="2"/>
              <a:buChar char="Ø"/>
            </a:pPr>
            <a:r>
              <a:rPr lang="en-US" dirty="0" smtClean="0"/>
              <a:t>The prototype is developed as a part of throw away approach will not form final solution.</a:t>
            </a:r>
          </a:p>
          <a:p>
            <a:pPr>
              <a:buFont typeface="Wingdings" pitchFamily="2" charset="2"/>
              <a:buChar char="Ø"/>
            </a:pPr>
            <a:r>
              <a:rPr lang="en-US" dirty="0" smtClean="0"/>
              <a:t>This type of prototyping uses very little efforts with minimum requirement analysis to build a prototype.</a:t>
            </a:r>
          </a:p>
          <a:p>
            <a:pPr>
              <a:buFont typeface="Wingdings" pitchFamily="2" charset="2"/>
              <a:buChar char="Ø"/>
            </a:pPr>
            <a:r>
              <a:rPr lang="en-US" dirty="0" smtClean="0"/>
              <a:t>Throw away prototypes are useful way of exploring ideas and gaining feedback from end-user.</a:t>
            </a:r>
          </a:p>
          <a:p>
            <a:pPr>
              <a:buNone/>
            </a:pPr>
            <a:endParaRPr lang="en-US" b="1" dirty="0" smtClean="0"/>
          </a:p>
          <a:p>
            <a:pPr>
              <a:buNone/>
            </a:pPr>
            <a:r>
              <a:rPr lang="en-US" b="1" dirty="0" smtClean="0"/>
              <a:t>Evolutionary Prototyping:</a:t>
            </a:r>
          </a:p>
          <a:p>
            <a:pPr>
              <a:buFont typeface="Wingdings" pitchFamily="2" charset="2"/>
              <a:buChar char="Ø"/>
            </a:pPr>
            <a:r>
              <a:rPr lang="en-US" dirty="0" smtClean="0"/>
              <a:t> Evolutionary prototyping approach is used when exact requirement of the solution cannot be set in advance.</a:t>
            </a:r>
          </a:p>
          <a:p>
            <a:pPr>
              <a:buFont typeface="Wingdings" pitchFamily="2" charset="2"/>
              <a:buChar char="Ø"/>
            </a:pPr>
            <a:r>
              <a:rPr lang="en-US" dirty="0" smtClean="0"/>
              <a:t>Using evolutionary prototyping only well understood requirements are included in the prototype and the other requirements are added when they are understood.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Need of prototype model</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buFont typeface="Wingdings" pitchFamily="2" charset="2"/>
              <a:buChar char="Ø"/>
            </a:pPr>
            <a:r>
              <a:rPr lang="en-US" sz="2400" dirty="0" smtClean="0">
                <a:latin typeface="Arial" pitchFamily="34" charset="0"/>
                <a:cs typeface="Arial" pitchFamily="34" charset="0"/>
              </a:rPr>
              <a:t>A prototype is made completely built sample model is shown to user and based on his feedback</a:t>
            </a:r>
          </a:p>
          <a:p>
            <a:pPr>
              <a:lnSpc>
                <a:spcPct val="150000"/>
              </a:lnSpc>
              <a:buFont typeface="Wingdings" pitchFamily="2" charset="2"/>
              <a:buChar char="Ø"/>
            </a:pPr>
            <a:r>
              <a:rPr lang="en-US" sz="2400" dirty="0" smtClean="0">
                <a:latin typeface="Arial" pitchFamily="34" charset="0"/>
                <a:cs typeface="Arial" pitchFamily="34" charset="0"/>
              </a:rPr>
              <a:t>Prototypes are an essential part of the design process: realizing a design in a physical form.</a:t>
            </a:r>
          </a:p>
          <a:p>
            <a:pPr>
              <a:lnSpc>
                <a:spcPct val="150000"/>
              </a:lnSpc>
              <a:buFont typeface="Wingdings" pitchFamily="2" charset="2"/>
              <a:buChar char="Ø"/>
            </a:pPr>
            <a:r>
              <a:rPr lang="en-US" sz="2400" dirty="0" smtClean="0">
                <a:latin typeface="Arial" pitchFamily="34" charset="0"/>
                <a:cs typeface="Arial" pitchFamily="34" charset="0"/>
              </a:rPr>
              <a:t>This is beneficial in proving whether a new product is viable, in terms of its mechanical, electronic and ergonomic design.</a:t>
            </a:r>
          </a:p>
          <a:p>
            <a:pPr>
              <a:lnSpc>
                <a:spcPct val="150000"/>
              </a:lnSpc>
              <a:buFont typeface="Wingdings" pitchFamily="2" charset="2"/>
              <a:buChar char="Ø"/>
            </a:pPr>
            <a:r>
              <a:rPr lang="en-US" sz="2400" dirty="0" smtClean="0">
                <a:latin typeface="Arial" pitchFamily="34" charset="0"/>
                <a:cs typeface="Arial" pitchFamily="34" charset="0"/>
              </a:rPr>
              <a:t> Having a working prototype demonstrates the benefits of your idea to industry, in a convincing way, to help inspire confidence in the idea.</a:t>
            </a:r>
            <a:endParaRPr lang="en-US" sz="2400"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Prototype model</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2400" dirty="0" smtClean="0">
                <a:latin typeface="Arial" pitchFamily="34" charset="0"/>
                <a:cs typeface="Arial" pitchFamily="34" charset="0"/>
              </a:rPr>
              <a:t>Reduces development time.</a:t>
            </a:r>
          </a:p>
          <a:p>
            <a:pPr>
              <a:buFont typeface="Wingdings" pitchFamily="2" charset="2"/>
              <a:buChar char="Ø"/>
            </a:pPr>
            <a:r>
              <a:rPr lang="en-US" sz="2400" dirty="0" smtClean="0">
                <a:latin typeface="Arial" pitchFamily="34" charset="0"/>
                <a:cs typeface="Arial" pitchFamily="34" charset="0"/>
              </a:rPr>
              <a:t>Reduces development cost.</a:t>
            </a:r>
          </a:p>
          <a:p>
            <a:pPr>
              <a:buFont typeface="Wingdings" pitchFamily="2" charset="2"/>
              <a:buChar char="Ø"/>
            </a:pPr>
            <a:r>
              <a:rPr lang="en-US" sz="2400" dirty="0" smtClean="0">
                <a:latin typeface="Arial" pitchFamily="34" charset="0"/>
                <a:cs typeface="Arial" pitchFamily="34" charset="0"/>
              </a:rPr>
              <a:t>Requires user involvement.</a:t>
            </a:r>
          </a:p>
          <a:p>
            <a:pPr>
              <a:buFont typeface="Wingdings" pitchFamily="2" charset="2"/>
              <a:buChar char="Ø"/>
            </a:pPr>
            <a:r>
              <a:rPr lang="en-US" sz="2400" dirty="0" smtClean="0">
                <a:latin typeface="Arial" pitchFamily="34" charset="0"/>
                <a:cs typeface="Arial" pitchFamily="34" charset="0"/>
              </a:rPr>
              <a:t>Missing functionality can be identified easily.</a:t>
            </a:r>
          </a:p>
          <a:p>
            <a:pPr>
              <a:buFont typeface="Wingdings" pitchFamily="2" charset="2"/>
              <a:buChar char="Ø"/>
            </a:pPr>
            <a:r>
              <a:rPr lang="en-US" sz="2400" dirty="0" smtClean="0">
                <a:latin typeface="Arial" pitchFamily="34" charset="0"/>
                <a:cs typeface="Arial" pitchFamily="34" charset="0"/>
              </a:rPr>
              <a:t>Results in higher user satisfaction.</a:t>
            </a:r>
          </a:p>
          <a:p>
            <a:pPr>
              <a:buFont typeface="Wingdings" pitchFamily="2" charset="2"/>
              <a:buChar char="Ø"/>
            </a:pPr>
            <a:r>
              <a:rPr lang="en-US" sz="2400" dirty="0" smtClean="0">
                <a:latin typeface="Arial" pitchFamily="34" charset="0"/>
                <a:cs typeface="Arial" pitchFamily="34" charset="0"/>
              </a:rPr>
              <a:t>Good guarantees of success.</a:t>
            </a:r>
          </a:p>
          <a:p>
            <a:pPr>
              <a:buFont typeface="Wingdings" pitchFamily="2" charset="2"/>
              <a:buChar char="Ø"/>
            </a:pPr>
            <a:r>
              <a:rPr lang="en-US" sz="2400" dirty="0" smtClean="0">
                <a:latin typeface="Arial" pitchFamily="34" charset="0"/>
                <a:cs typeface="Arial" pitchFamily="34" charset="0"/>
              </a:rPr>
              <a:t>It is very simple model so it is easy to understand.</a:t>
            </a:r>
          </a:p>
          <a:p>
            <a:pPr>
              <a:buFont typeface="Wingdings" pitchFamily="2" charset="2"/>
              <a:buChar char="Ø"/>
            </a:pPr>
            <a:r>
              <a:rPr lang="en-US" sz="2400" dirty="0" smtClean="0">
                <a:latin typeface="Arial" pitchFamily="34" charset="0"/>
                <a:cs typeface="Arial" pitchFamily="34" charset="0"/>
              </a:rPr>
              <a:t>No need of specialize experts require to build model.</a:t>
            </a:r>
          </a:p>
          <a:p>
            <a:pPr>
              <a:buFont typeface="Wingdings" pitchFamily="2" charset="2"/>
              <a:buChar char="Ø"/>
            </a:pPr>
            <a:r>
              <a:rPr lang="en-US" sz="2400" dirty="0" smtClean="0">
                <a:latin typeface="Arial" pitchFamily="34" charset="0"/>
                <a:cs typeface="Arial" pitchFamily="34" charset="0"/>
              </a:rPr>
              <a:t>It is flexible so easy to modified the model.</a:t>
            </a:r>
          </a:p>
          <a:p>
            <a:pPr>
              <a:buFont typeface="Wingdings" pitchFamily="2" charset="2"/>
              <a:buChar char="Ø"/>
            </a:pPr>
            <a:r>
              <a:rPr lang="en-US" sz="2400" dirty="0" smtClean="0">
                <a:latin typeface="Arial" pitchFamily="34" charset="0"/>
                <a:cs typeface="Arial" pitchFamily="34" charset="0"/>
              </a:rPr>
              <a:t>High user involvement to build the model .</a:t>
            </a:r>
          </a:p>
          <a:p>
            <a:pPr>
              <a:buFont typeface="Wingdings" pitchFamily="2" charset="2"/>
              <a:buChar char="Ø"/>
            </a:pPr>
            <a:r>
              <a:rPr lang="en-US" sz="2400" dirty="0" smtClean="0">
                <a:latin typeface="Arial" pitchFamily="34" charset="0"/>
                <a:cs typeface="Arial" pitchFamily="34" charset="0"/>
              </a:rPr>
              <a:t>It is faster than other models.</a:t>
            </a:r>
            <a:endParaRPr lang="en-US" sz="2400"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a:bodyPr>
          <a:lstStyle/>
          <a:p>
            <a:r>
              <a:rPr lang="en-US" sz="3600" b="1" dirty="0" smtClean="0"/>
              <a:t>Disadvantages of Prototype model</a:t>
            </a:r>
            <a:endParaRPr lang="en-US" sz="3600" dirty="0"/>
          </a:p>
        </p:txBody>
      </p:sp>
      <p:sp>
        <p:nvSpPr>
          <p:cNvPr id="3" name="Content Placeholder 2"/>
          <p:cNvSpPr>
            <a:spLocks noGrp="1"/>
          </p:cNvSpPr>
          <p:nvPr>
            <p:ph idx="1"/>
          </p:nvPr>
        </p:nvSpPr>
        <p:spPr>
          <a:xfrm>
            <a:off x="152400" y="838200"/>
            <a:ext cx="8839200" cy="5029200"/>
          </a:xfrm>
        </p:spPr>
        <p:txBody>
          <a:bodyPr>
            <a:noAutofit/>
          </a:bodyPr>
          <a:lstStyle/>
          <a:p>
            <a:pPr>
              <a:buFont typeface="Wingdings" pitchFamily="2" charset="2"/>
              <a:buChar char="Ø"/>
            </a:pPr>
            <a:r>
              <a:rPr lang="en-US" sz="2200" dirty="0" smtClean="0">
                <a:latin typeface="Arial" pitchFamily="34" charset="0"/>
                <a:cs typeface="Arial" pitchFamily="34" charset="0"/>
              </a:rPr>
              <a:t>The focus on a limited prototype can distract developers from properly analyzing the complete project. This can lead to overlooking better solutions, preparation of incomplete specifications or the conversion of limited prototypes into poorly engineered final projects that are hard to maintain.</a:t>
            </a:r>
          </a:p>
          <a:p>
            <a:pPr>
              <a:buFont typeface="Wingdings" pitchFamily="2" charset="2"/>
              <a:buChar char="Ø"/>
            </a:pPr>
            <a:r>
              <a:rPr lang="en-US" sz="2200" dirty="0" smtClean="0">
                <a:latin typeface="Arial" pitchFamily="34" charset="0"/>
                <a:cs typeface="Arial" pitchFamily="34" charset="0"/>
              </a:rPr>
              <a:t>If the user is not satisfied with the developed prototype, then a new prototype is developed . This process goes on until a perfect prototype evolves . Thus , this model is time consuming and expensive.</a:t>
            </a:r>
          </a:p>
          <a:p>
            <a:pPr>
              <a:buFont typeface="Wingdings" pitchFamily="2" charset="2"/>
              <a:buChar char="Ø"/>
            </a:pPr>
            <a:r>
              <a:rPr lang="en-US" sz="2200" dirty="0" smtClean="0">
                <a:latin typeface="Arial" pitchFamily="34" charset="0"/>
                <a:cs typeface="Arial" pitchFamily="34" charset="0"/>
              </a:rPr>
              <a:t>Prototyping can lead to false expectations. It often creates a situation where the user believes that the development of the system is finished when it is not.</a:t>
            </a:r>
          </a:p>
          <a:p>
            <a:pPr>
              <a:buFont typeface="Wingdings" pitchFamily="2" charset="2"/>
              <a:buChar char="Ø"/>
            </a:pPr>
            <a:r>
              <a:rPr lang="en-US" sz="2200" dirty="0" smtClean="0">
                <a:latin typeface="Arial" pitchFamily="34" charset="0"/>
                <a:cs typeface="Arial" pitchFamily="34" charset="0"/>
              </a:rPr>
              <a:t>The developer loses focus of the real purpose of prototype and compromises on the quality of the product . For example , he may apply some of the inefficient algorithms or inappropriate programming languages used in developing the prototype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b="1" dirty="0" smtClean="0"/>
              <a:t>Spiral Model</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Model</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Spiral model is an evolutionary software process model which is a combination of an iterative nature of prototyping and systematic aspects of traditional waterfall model.</a:t>
            </a:r>
          </a:p>
          <a:p>
            <a:pPr algn="just">
              <a:buFont typeface="Wingdings" pitchFamily="2" charset="2"/>
              <a:buChar char="Ø"/>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Spiral Model</a:t>
            </a:r>
            <a:endParaRPr lang="en-US" dirty="0"/>
          </a:p>
        </p:txBody>
      </p:sp>
      <p:sp>
        <p:nvSpPr>
          <p:cNvPr id="3" name="Content Placeholder 2"/>
          <p:cNvSpPr>
            <a:spLocks noGrp="1"/>
          </p:cNvSpPr>
          <p:nvPr>
            <p:ph idx="1"/>
          </p:nvPr>
        </p:nvSpPr>
        <p:spPr/>
        <p:txBody>
          <a:bodyPr/>
          <a:lstStyle/>
          <a:p>
            <a:pPr>
              <a:lnSpc>
                <a:spcPct val="150000"/>
              </a:lnSpc>
              <a:buFont typeface="Wingdings" pitchFamily="2" charset="2"/>
              <a:buChar char="Ø"/>
            </a:pPr>
            <a:r>
              <a:rPr lang="en-US" dirty="0" smtClean="0"/>
              <a:t>The spiral model was defined by Barry Boehm in his 1988 article.</a:t>
            </a:r>
          </a:p>
          <a:p>
            <a:pPr>
              <a:lnSpc>
                <a:spcPct val="150000"/>
              </a:lnSpc>
              <a:buFont typeface="Wingdings" pitchFamily="2" charset="2"/>
              <a:buChar char="Ø"/>
            </a:pPr>
            <a:r>
              <a:rPr lang="en-US" dirty="0" smtClean="0"/>
              <a:t>This model was not the first model to discuss iterative development, but it was the first model to explain why the iteration matters.</a:t>
            </a:r>
          </a:p>
          <a:p>
            <a:pPr>
              <a:lnSpc>
                <a:spcPct val="150000"/>
              </a:lnSpc>
              <a:buFont typeface="Wingdings" pitchFamily="2" charset="2"/>
              <a:buChar char="Ø"/>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Spiral Model</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When costs and risk evaluation is important.</a:t>
            </a:r>
          </a:p>
          <a:p>
            <a:pPr>
              <a:buFont typeface="Wingdings" pitchFamily="2" charset="2"/>
              <a:buChar char="Ø"/>
            </a:pPr>
            <a:r>
              <a:rPr lang="en-US" dirty="0" smtClean="0"/>
              <a:t>For medium to high-risk projects.</a:t>
            </a:r>
          </a:p>
          <a:p>
            <a:pPr>
              <a:buFont typeface="Wingdings" pitchFamily="2" charset="2"/>
              <a:buChar char="Ø"/>
            </a:pPr>
            <a:r>
              <a:rPr lang="en-US" dirty="0" smtClean="0"/>
              <a:t>Users are unsure of their needs.</a:t>
            </a:r>
          </a:p>
          <a:p>
            <a:pPr>
              <a:buFont typeface="Wingdings" pitchFamily="2" charset="2"/>
              <a:buChar char="Ø"/>
            </a:pPr>
            <a:r>
              <a:rPr lang="en-US" dirty="0" smtClean="0"/>
              <a:t>Requirements are complex.</a:t>
            </a:r>
          </a:p>
          <a:p>
            <a:pPr>
              <a:buFont typeface="Wingdings" pitchFamily="2" charset="2"/>
              <a:buChar char="Ø"/>
            </a:pPr>
            <a:r>
              <a:rPr lang="en-US" dirty="0" smtClean="0"/>
              <a:t>Significant changes are expected.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processes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Plan-driven processes are processes where all of the process activities are planned in advance and progress is measured against this plan. </a:t>
            </a:r>
          </a:p>
          <a:p>
            <a:r>
              <a:rPr lang="en-GB" dirty="0" smtClean="0"/>
              <a:t>In agile processes, planning is incremental and it is easier to change the process to reflect changing customer requirements. </a:t>
            </a:r>
          </a:p>
          <a:p>
            <a:r>
              <a:rPr lang="en-GB" dirty="0" smtClean="0"/>
              <a:t>In practice, most practical processes include elements of both plan-driven and agile approaches. </a:t>
            </a:r>
          </a:p>
          <a:p>
            <a:r>
              <a:rPr lang="en-GB" dirty="0" smtClean="0"/>
              <a:t>There are no right or wrong software processes.</a:t>
            </a:r>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extLst>
      <p:ext uri="{BB962C8B-B14F-4D97-AF65-F5344CB8AC3E}">
        <p14:creationId xmlns:p14="http://schemas.microsoft.com/office/powerpoint/2010/main" val="3962678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563562"/>
          </a:xfrm>
        </p:spPr>
        <p:txBody>
          <a:bodyPr>
            <a:normAutofit fontScale="90000"/>
          </a:bodyPr>
          <a:lstStyle/>
          <a:p>
            <a:r>
              <a:rPr lang="en-US" sz="3200" b="1" dirty="0" smtClean="0"/>
              <a:t>Four Fold Procedure</a:t>
            </a:r>
            <a:endParaRPr lang="en-US" sz="3200" b="1" dirty="0"/>
          </a:p>
        </p:txBody>
      </p:sp>
      <p:sp>
        <p:nvSpPr>
          <p:cNvPr id="3" name="Content Placeholder 2"/>
          <p:cNvSpPr>
            <a:spLocks noGrp="1"/>
          </p:cNvSpPr>
          <p:nvPr>
            <p:ph idx="1"/>
          </p:nvPr>
        </p:nvSpPr>
        <p:spPr>
          <a:xfrm>
            <a:off x="304800" y="990600"/>
            <a:ext cx="8686800" cy="5638800"/>
          </a:xfrm>
        </p:spPr>
        <p:txBody>
          <a:bodyPr>
            <a:normAutofit fontScale="70000" lnSpcReduction="20000"/>
          </a:bodyPr>
          <a:lstStyle/>
          <a:p>
            <a:pPr>
              <a:buNone/>
            </a:pPr>
            <a:r>
              <a:rPr lang="en-US" b="1" dirty="0" smtClean="0"/>
              <a:t>Planning</a:t>
            </a:r>
          </a:p>
          <a:p>
            <a:pPr>
              <a:buFont typeface="Wingdings" pitchFamily="2" charset="2"/>
              <a:buChar char="Ø"/>
            </a:pPr>
            <a:r>
              <a:rPr lang="en-US" dirty="0" smtClean="0"/>
              <a:t>The objectives, alternatives and constraints of the project are determined and are documented.</a:t>
            </a:r>
          </a:p>
          <a:p>
            <a:pPr>
              <a:buNone/>
            </a:pPr>
            <a:r>
              <a:rPr lang="en-US" b="1" dirty="0" smtClean="0"/>
              <a:t>Risk Analysis</a:t>
            </a:r>
          </a:p>
          <a:p>
            <a:pPr>
              <a:buFont typeface="Wingdings" pitchFamily="2" charset="2"/>
              <a:buChar char="Ø"/>
            </a:pPr>
            <a:r>
              <a:rPr lang="en-US" dirty="0" smtClean="0"/>
              <a:t>All possible alternatives, which can help in developing a cost effective project are analyzed</a:t>
            </a:r>
          </a:p>
          <a:p>
            <a:pPr>
              <a:buFont typeface="Wingdings" pitchFamily="2" charset="2"/>
              <a:buChar char="Ø"/>
            </a:pPr>
            <a:r>
              <a:rPr lang="en-US" dirty="0" smtClean="0"/>
              <a:t>This phase identify and resolve all the possible risks in the project development</a:t>
            </a:r>
          </a:p>
          <a:p>
            <a:pPr>
              <a:buNone/>
            </a:pPr>
            <a:r>
              <a:rPr lang="en-US" b="1" dirty="0" smtClean="0"/>
              <a:t>Engineering</a:t>
            </a:r>
          </a:p>
          <a:p>
            <a:pPr>
              <a:buFont typeface="Wingdings" pitchFamily="2" charset="2"/>
              <a:buChar char="Ø"/>
            </a:pPr>
            <a:r>
              <a:rPr lang="en-US" dirty="0" smtClean="0"/>
              <a:t>The actual development of the project is carried out</a:t>
            </a:r>
          </a:p>
          <a:p>
            <a:pPr>
              <a:buFont typeface="Wingdings" pitchFamily="2" charset="2"/>
              <a:buChar char="Ø"/>
            </a:pPr>
            <a:r>
              <a:rPr lang="en-US" dirty="0" smtClean="0"/>
              <a:t>The output of this phase is passed through all the phases iteratively in order to obtain improvements in the same.</a:t>
            </a:r>
          </a:p>
          <a:p>
            <a:pPr>
              <a:buNone/>
            </a:pPr>
            <a:r>
              <a:rPr lang="en-US" b="1" dirty="0" smtClean="0"/>
              <a:t>Customer Evaluation</a:t>
            </a:r>
          </a:p>
          <a:p>
            <a:pPr>
              <a:buFont typeface="Wingdings" pitchFamily="2" charset="2"/>
              <a:buChar char="Ø"/>
            </a:pPr>
            <a:r>
              <a:rPr lang="en-US" dirty="0" smtClean="0"/>
              <a:t>Developed product is passed on to the customer in order to receive customer’s comments and suggestions.</a:t>
            </a:r>
          </a:p>
          <a:p>
            <a:pPr>
              <a:buFont typeface="Wingdings" pitchFamily="2" charset="2"/>
              <a:buChar char="Ø"/>
            </a:pPr>
            <a:r>
              <a:rPr lang="en-US" dirty="0" smtClean="0"/>
              <a:t>This phase is very much similar to TESTING phase.</a:t>
            </a:r>
            <a:endParaRPr lang="en-US"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42863"/>
            <a:ext cx="7772400" cy="1362075"/>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Spiral Model</a:t>
            </a:r>
            <a:br>
              <a:rPr lang="en-GB" b="1" dirty="0"/>
            </a:br>
            <a:r>
              <a:rPr lang="en-GB" b="1" dirty="0"/>
              <a:t>(Diagram)</a:t>
            </a:r>
          </a:p>
        </p:txBody>
      </p:sp>
      <p:sp>
        <p:nvSpPr>
          <p:cNvPr id="62467" name="AutoShape 3" descr="https://cdncontribute.geeksforgeeks.org/wp-content/uploads/spiral-1-1024x945.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2468" name="Picture 4" descr="C:\Users\SHAHAB\Desktop\spiral-model.jpg"/>
          <p:cNvPicPr>
            <a:picLocks noChangeAspect="1" noChangeArrowheads="1"/>
          </p:cNvPicPr>
          <p:nvPr/>
        </p:nvPicPr>
        <p:blipFill>
          <a:blip r:embed="rId3"/>
          <a:srcRect/>
          <a:stretch>
            <a:fillRect/>
          </a:stretch>
        </p:blipFill>
        <p:spPr bwMode="auto">
          <a:xfrm>
            <a:off x="381000" y="1587500"/>
            <a:ext cx="8464634" cy="4508500"/>
          </a:xfrm>
          <a:prstGeom prst="rect">
            <a:avLst/>
          </a:prstGeom>
          <a:noFill/>
        </p:spPr>
      </p:pic>
    </p:spTree>
    <p:extLst>
      <p:ext uri="{BB962C8B-B14F-4D97-AF65-F5344CB8AC3E}">
        <p14:creationId xmlns:p14="http://schemas.microsoft.com/office/powerpoint/2010/main" val="3727067791"/>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mtClean="0"/>
              <a:t>Spiral model sectors</a:t>
            </a:r>
            <a:endParaRPr lang="en-GB"/>
          </a:p>
        </p:txBody>
      </p:sp>
      <p:sp>
        <p:nvSpPr>
          <p:cNvPr id="112643" name="Rectangle 3"/>
          <p:cNvSpPr>
            <a:spLocks noGrp="1" noChangeArrowheads="1"/>
          </p:cNvSpPr>
          <p:nvPr>
            <p:ph type="body" idx="1"/>
          </p:nvPr>
        </p:nvSpPr>
        <p:spPr/>
        <p:txBody>
          <a:bodyPr>
            <a:normAutofit fontScale="92500" lnSpcReduction="20000"/>
          </a:bodyPr>
          <a:lstStyle/>
          <a:p>
            <a:r>
              <a:rPr lang="en-GB" smtClean="0"/>
              <a:t>Objective setting</a:t>
            </a:r>
          </a:p>
          <a:p>
            <a:pPr lvl="1"/>
            <a:r>
              <a:rPr lang="en-GB" smtClean="0"/>
              <a:t>Specific objectives for the phase are identified.</a:t>
            </a:r>
          </a:p>
          <a:p>
            <a:r>
              <a:rPr lang="en-GB" smtClean="0"/>
              <a:t>Risk assessment and reduction</a:t>
            </a:r>
          </a:p>
          <a:p>
            <a:pPr lvl="1"/>
            <a:r>
              <a:rPr lang="en-GB" smtClean="0"/>
              <a:t>Risks are assessed and activities put in place to reduce the key risks.</a:t>
            </a:r>
          </a:p>
          <a:p>
            <a:r>
              <a:rPr lang="en-GB" smtClean="0"/>
              <a:t>Development and validation</a:t>
            </a:r>
          </a:p>
          <a:p>
            <a:pPr lvl="1"/>
            <a:r>
              <a:rPr lang="en-GB" smtClean="0"/>
              <a:t>A development model for the system is chosen  which can be any of the generic models.</a:t>
            </a:r>
          </a:p>
          <a:p>
            <a:r>
              <a:rPr lang="en-GB" smtClean="0"/>
              <a:t>Planning</a:t>
            </a:r>
          </a:p>
          <a:p>
            <a:pPr lvl="1"/>
            <a:r>
              <a:rPr lang="en-GB" smtClean="0"/>
              <a:t>The project is reviewed and the next phase of the spiral is planned.</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42</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extLst>
      <p:ext uri="{BB962C8B-B14F-4D97-AF65-F5344CB8AC3E}">
        <p14:creationId xmlns:p14="http://schemas.microsoft.com/office/powerpoint/2010/main" val="976737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a:xfrm>
            <a:off x="152400" y="1447800"/>
            <a:ext cx="8839200" cy="4953000"/>
          </a:xfrm>
        </p:spPr>
        <p:txBody>
          <a:bodyPr>
            <a:normAutofit/>
          </a:bodyPr>
          <a:lstStyle/>
          <a:p>
            <a:pPr>
              <a:lnSpc>
                <a:spcPct val="120000"/>
              </a:lnSpc>
              <a:buFont typeface="Wingdings" pitchFamily="2" charset="2"/>
              <a:buChar char="Ø"/>
            </a:pPr>
            <a:r>
              <a:rPr lang="en-US" sz="2400" dirty="0" smtClean="0"/>
              <a:t>The spiral model is used most often in large projects.</a:t>
            </a:r>
          </a:p>
          <a:p>
            <a:pPr>
              <a:lnSpc>
                <a:spcPct val="120000"/>
              </a:lnSpc>
              <a:buFont typeface="Wingdings" pitchFamily="2" charset="2"/>
              <a:buChar char="Ø"/>
            </a:pPr>
            <a:r>
              <a:rPr lang="en-US" sz="2400" dirty="0" smtClean="0"/>
              <a:t>For smaller projects, the concept of agile software development is becoming a viable alternative.</a:t>
            </a:r>
          </a:p>
          <a:p>
            <a:pPr>
              <a:lnSpc>
                <a:spcPct val="120000"/>
              </a:lnSpc>
              <a:buFont typeface="Wingdings" pitchFamily="2" charset="2"/>
              <a:buChar char="Ø"/>
            </a:pPr>
            <a:r>
              <a:rPr lang="en-US" sz="2400" dirty="0" smtClean="0"/>
              <a:t>It is also reasonable to use the spiral model in projects where business goals are unstable.</a:t>
            </a:r>
          </a:p>
          <a:p>
            <a:pPr>
              <a:lnSpc>
                <a:spcPct val="120000"/>
              </a:lnSpc>
              <a:spcBef>
                <a:spcPts val="6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Inner spirals focus on identifying software requirements and project risks; may also incorporate prototyping</a:t>
            </a:r>
          </a:p>
          <a:p>
            <a:pPr>
              <a:lnSpc>
                <a:spcPct val="120000"/>
              </a:lnSpc>
              <a:spcBef>
                <a:spcPts val="6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Outer spirals take on a classical waterfall approach after requirements have been defined, but permit iterative growth of the software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Spiral Model</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smtClean="0"/>
              <a:t>Changing requirements can be accommodated.</a:t>
            </a:r>
          </a:p>
          <a:p>
            <a:pPr>
              <a:lnSpc>
                <a:spcPct val="150000"/>
              </a:lnSpc>
              <a:buFont typeface="Wingdings" pitchFamily="2" charset="2"/>
              <a:buChar char="Ø"/>
            </a:pPr>
            <a:r>
              <a:rPr lang="en-US" sz="2800" dirty="0" smtClean="0"/>
              <a:t>Allows for extensive use of prototypes.</a:t>
            </a:r>
          </a:p>
          <a:p>
            <a:pPr>
              <a:lnSpc>
                <a:spcPct val="150000"/>
              </a:lnSpc>
              <a:buFont typeface="Wingdings" pitchFamily="2" charset="2"/>
              <a:buChar char="Ø"/>
            </a:pPr>
            <a:r>
              <a:rPr lang="en-US" sz="2800" dirty="0" smtClean="0"/>
              <a:t>Requirements can be captured more accurately.</a:t>
            </a:r>
          </a:p>
          <a:p>
            <a:pPr>
              <a:lnSpc>
                <a:spcPct val="150000"/>
              </a:lnSpc>
              <a:buFont typeface="Wingdings" pitchFamily="2" charset="2"/>
              <a:buChar char="Ø"/>
            </a:pPr>
            <a:r>
              <a:rPr lang="en-US" sz="2800" dirty="0" smtClean="0"/>
              <a:t>Users see the system early.</a:t>
            </a:r>
          </a:p>
          <a:p>
            <a:pPr>
              <a:lnSpc>
                <a:spcPct val="150000"/>
              </a:lnSpc>
              <a:buFont typeface="Wingdings" pitchFamily="2" charset="2"/>
              <a:buChar char="Ø"/>
            </a:pPr>
            <a:r>
              <a:rPr lang="en-US" sz="2800" dirty="0" smtClean="0"/>
              <a:t>Early and frequent feedback from users</a:t>
            </a:r>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Spiral Model</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smtClean="0"/>
              <a:t>End of project may not be known early.</a:t>
            </a:r>
          </a:p>
          <a:p>
            <a:pPr>
              <a:lnSpc>
                <a:spcPct val="150000"/>
              </a:lnSpc>
              <a:buFont typeface="Wingdings" pitchFamily="2" charset="2"/>
              <a:buChar char="Ø"/>
            </a:pPr>
            <a:r>
              <a:rPr lang="en-US" sz="2800" dirty="0" smtClean="0"/>
              <a:t>Not suitable for small or low risk projects and could be expensive for small projects.</a:t>
            </a:r>
          </a:p>
          <a:p>
            <a:pPr>
              <a:lnSpc>
                <a:spcPct val="150000"/>
              </a:lnSpc>
              <a:buFont typeface="Wingdings" pitchFamily="2" charset="2"/>
              <a:buChar char="Ø"/>
            </a:pPr>
            <a:r>
              <a:rPr lang="en-US" sz="2800" dirty="0" smtClean="0"/>
              <a:t>Process is complex</a:t>
            </a:r>
          </a:p>
          <a:p>
            <a:pPr>
              <a:lnSpc>
                <a:spcPct val="150000"/>
              </a:lnSpc>
              <a:buFont typeface="Wingdings" pitchFamily="2" charset="2"/>
              <a:buChar char="Ø"/>
            </a:pPr>
            <a:r>
              <a:rPr lang="en-US" sz="2800" dirty="0" smtClean="0"/>
              <a:t>Spiral may go indefinitely.</a:t>
            </a:r>
          </a:p>
          <a:p>
            <a:pPr>
              <a:lnSpc>
                <a:spcPct val="150000"/>
              </a:lnSpc>
              <a:buFont typeface="Wingdings" pitchFamily="2" charset="2"/>
              <a:buChar char="Ø"/>
            </a:pPr>
            <a:r>
              <a:rPr lang="en-US" sz="2800" dirty="0" smtClean="0"/>
              <a:t>Risk assessment expertise is required.</a:t>
            </a: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Generic process framework</a:t>
            </a:r>
          </a:p>
          <a:p>
            <a:r>
              <a:rPr lang="en-US" dirty="0" smtClean="0"/>
              <a:t>Waterfall model</a:t>
            </a:r>
          </a:p>
          <a:p>
            <a:r>
              <a:rPr lang="en-US" dirty="0" smtClean="0"/>
              <a:t>Incremental model</a:t>
            </a:r>
          </a:p>
          <a:p>
            <a:r>
              <a:rPr lang="en-US" dirty="0" smtClean="0"/>
              <a:t>Prototyping model</a:t>
            </a:r>
          </a:p>
          <a:p>
            <a:r>
              <a:rPr lang="en-US" dirty="0" smtClean="0"/>
              <a:t>Spiral model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6965FFCC-A1DA-4033-98E2-EEF7F94DA2EF}" type="slidenum">
              <a:rPr lang="en-GB" sz="1400"/>
              <a:pPr algn="r" eaLnBrk="1" hangingPunct="1">
                <a:lnSpc>
                  <a:spcPct val="95000"/>
                </a:lnSpc>
                <a:buClr>
                  <a:srgbClr val="000000"/>
                </a:buClr>
                <a:buSzPct val="100000"/>
                <a:buFont typeface="Times New Roman" pitchFamily="18" charset="0"/>
                <a:buNone/>
              </a:pPr>
              <a:t>5</a:t>
            </a:fld>
            <a:endParaRPr lang="en-GB" sz="1400"/>
          </a:p>
        </p:txBody>
      </p:sp>
      <p:sp>
        <p:nvSpPr>
          <p:cNvPr id="8194" name="Rectangle 2"/>
          <p:cNvSpPr>
            <a:spLocks noGrp="1" noChangeArrowheads="1"/>
          </p:cNvSpPr>
          <p:nvPr>
            <p:ph type="title"/>
          </p:nvPr>
        </p:nvSpPr>
        <p:spPr>
          <a:xfrm>
            <a:off x="609600" y="228600"/>
            <a:ext cx="7772400" cy="1143000"/>
          </a:xfrm>
          <a:ln/>
        </p:spPr>
        <p:txBody>
          <a:bodyPr>
            <a:normAutofit/>
          </a:bodyPr>
          <a:lstStyle/>
          <a:p>
            <a:pPr>
              <a:lnSpc>
                <a:spcPct val="93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smtClean="0">
                <a:latin typeface="Arial" charset="0"/>
              </a:rPr>
              <a:t>Process </a:t>
            </a:r>
            <a:r>
              <a:rPr lang="en-GB" sz="2800" b="1" dirty="0">
                <a:latin typeface="Arial" charset="0"/>
              </a:rPr>
              <a:t>Model</a:t>
            </a:r>
          </a:p>
        </p:txBody>
      </p:sp>
      <p:sp>
        <p:nvSpPr>
          <p:cNvPr id="8195" name="Rectangle 3"/>
          <p:cNvSpPr>
            <a:spLocks noGrp="1" noChangeArrowheads="1"/>
          </p:cNvSpPr>
          <p:nvPr>
            <p:ph type="body" idx="1"/>
          </p:nvPr>
        </p:nvSpPr>
        <p:spPr>
          <a:xfrm>
            <a:off x="152400" y="1524000"/>
            <a:ext cx="8839200" cy="4114800"/>
          </a:xfrm>
          <a:ln/>
        </p:spPr>
        <p:txBody>
          <a:bodyPr>
            <a:normAutofit/>
          </a:bodyPr>
          <a:lstStyle/>
          <a:p>
            <a:pPr>
              <a:lnSpc>
                <a:spcPct val="15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Arial" pitchFamily="34" charset="0"/>
                <a:cs typeface="Arial" pitchFamily="34" charset="0"/>
              </a:rPr>
              <a:t>Defines a distinct set of activities, actions, tasks, milestones, and work products that are required to engineer high-quality software</a:t>
            </a:r>
          </a:p>
          <a:p>
            <a:pPr>
              <a:lnSpc>
                <a:spcPct val="15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Arial" pitchFamily="34" charset="0"/>
                <a:cs typeface="Arial" pitchFamily="34" charset="0"/>
              </a:rPr>
              <a:t>The activities may be linear, incremental, or evolutionary </a:t>
            </a:r>
          </a:p>
          <a:p>
            <a:pPr>
              <a:lnSpc>
                <a:spcPct val="15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pitchFamily="34" charset="0"/>
              <a:cs typeface="Arial" pitchFamily="34" charset="0"/>
            </a:endParaRPr>
          </a:p>
        </p:txBody>
      </p:sp>
    </p:spTree>
    <p:extLst>
      <p:ext uri="{BB962C8B-B14F-4D97-AF65-F5344CB8AC3E}">
        <p14:creationId xmlns:p14="http://schemas.microsoft.com/office/powerpoint/2010/main" val="422540293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8424E0AD-A88A-4300-B410-BC696F1DB276}" type="slidenum">
              <a:rPr lang="en-GB" sz="1400"/>
              <a:pPr algn="r" eaLnBrk="1" hangingPunct="1">
                <a:lnSpc>
                  <a:spcPct val="95000"/>
                </a:lnSpc>
                <a:buClr>
                  <a:srgbClr val="000000"/>
                </a:buClr>
                <a:buSzPct val="100000"/>
                <a:buFont typeface="Times New Roman" pitchFamily="18" charset="0"/>
                <a:buNone/>
              </a:pPr>
              <a:t>6</a:t>
            </a:fld>
            <a:endParaRPr lang="en-GB" sz="1400"/>
          </a:p>
        </p:txBody>
      </p:sp>
      <p:sp>
        <p:nvSpPr>
          <p:cNvPr id="4098" name="Rectangle 2"/>
          <p:cNvSpPr>
            <a:spLocks noGrp="1" noChangeArrowheads="1"/>
          </p:cNvSpPr>
          <p:nvPr>
            <p:ph type="title"/>
          </p:nvPr>
        </p:nvSpPr>
        <p:spPr>
          <a:xfrm>
            <a:off x="685800" y="76200"/>
            <a:ext cx="7772400" cy="1143000"/>
          </a:xfrm>
          <a:ln/>
        </p:spPr>
        <p:txBody>
          <a:bodyPr>
            <a:normAutofit/>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pitchFamily="34" charset="0"/>
                <a:cs typeface="Arial" pitchFamily="34" charset="0"/>
              </a:rPr>
              <a:t>Generic Process Framework</a:t>
            </a:r>
          </a:p>
        </p:txBody>
      </p:sp>
      <p:sp>
        <p:nvSpPr>
          <p:cNvPr id="4099" name="Rectangle 3"/>
          <p:cNvSpPr>
            <a:spLocks noGrp="1" noChangeArrowheads="1"/>
          </p:cNvSpPr>
          <p:nvPr>
            <p:ph type="body" idx="1"/>
          </p:nvPr>
        </p:nvSpPr>
        <p:spPr>
          <a:xfrm>
            <a:off x="228600" y="1104900"/>
            <a:ext cx="8610600" cy="5676900"/>
          </a:xfrm>
          <a:ln/>
        </p:spPr>
        <p:txBody>
          <a:bodyPr>
            <a:normAutofit/>
          </a:bodyPr>
          <a:lstStyle/>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a:latin typeface="Arial" pitchFamily="34" charset="0"/>
                <a:cs typeface="Arial" pitchFamily="34" charset="0"/>
              </a:rPr>
              <a:t>Communication</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	Involves </a:t>
            </a:r>
            <a:r>
              <a:rPr lang="en-GB" sz="2200" dirty="0">
                <a:latin typeface="Arial" pitchFamily="34" charset="0"/>
                <a:cs typeface="Arial" pitchFamily="34" charset="0"/>
              </a:rPr>
              <a:t>communication among the customer and other stake holders; encompasses requirements gathering</a:t>
            </a:r>
          </a:p>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a:latin typeface="Arial" pitchFamily="34" charset="0"/>
                <a:cs typeface="Arial" pitchFamily="34" charset="0"/>
              </a:rPr>
              <a:t>Planning</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	Establishes </a:t>
            </a:r>
            <a:r>
              <a:rPr lang="en-GB" sz="2200" dirty="0">
                <a:latin typeface="Arial" pitchFamily="34" charset="0"/>
                <a:cs typeface="Arial" pitchFamily="34" charset="0"/>
              </a:rPr>
              <a:t>a plan for software engineering work; addresses technical tasks, resources, work products, and work schedule</a:t>
            </a:r>
          </a:p>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smtClean="0">
                <a:latin typeface="Arial" pitchFamily="34" charset="0"/>
                <a:cs typeface="Arial" pitchFamily="34" charset="0"/>
              </a:rPr>
              <a:t>Modelling (Analyse, </a:t>
            </a:r>
            <a:r>
              <a:rPr lang="en-GB" sz="2200" b="1" dirty="0">
                <a:latin typeface="Arial" pitchFamily="34" charset="0"/>
                <a:cs typeface="Arial" pitchFamily="34" charset="0"/>
              </a:rPr>
              <a:t>Design)</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	Encompasses </a:t>
            </a:r>
            <a:r>
              <a:rPr lang="en-GB" sz="2200" dirty="0">
                <a:latin typeface="Arial" pitchFamily="34" charset="0"/>
                <a:cs typeface="Arial" pitchFamily="34" charset="0"/>
              </a:rPr>
              <a:t>the creation </a:t>
            </a:r>
            <a:r>
              <a:rPr lang="en-GB" sz="2200" dirty="0" smtClean="0">
                <a:latin typeface="Arial" pitchFamily="34" charset="0"/>
                <a:cs typeface="Arial" pitchFamily="34" charset="0"/>
              </a:rPr>
              <a:t>of </a:t>
            </a:r>
            <a:r>
              <a:rPr lang="en-GB" sz="2200" dirty="0">
                <a:latin typeface="Arial" pitchFamily="34" charset="0"/>
                <a:cs typeface="Arial" pitchFamily="34" charset="0"/>
              </a:rPr>
              <a:t>models to better under the requirements and the </a:t>
            </a:r>
            <a:r>
              <a:rPr lang="en-GB" sz="2200" dirty="0" smtClean="0">
                <a:latin typeface="Arial" pitchFamily="34" charset="0"/>
                <a:cs typeface="Arial" pitchFamily="34" charset="0"/>
              </a:rPr>
              <a:t>design</a:t>
            </a:r>
          </a:p>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smtClean="0">
                <a:latin typeface="Arial" pitchFamily="34" charset="0"/>
                <a:cs typeface="Arial" pitchFamily="34" charset="0"/>
              </a:rPr>
              <a:t>Construction (Code, Test)</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Combines code generation and testing to uncover errors</a:t>
            </a:r>
          </a:p>
          <a:p>
            <a:pPr>
              <a:lnSpc>
                <a:spcPct val="90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smtClean="0">
                <a:latin typeface="Arial" pitchFamily="34" charset="0"/>
                <a:cs typeface="Arial" pitchFamily="34" charset="0"/>
              </a:rPr>
              <a:t>Deployment</a:t>
            </a:r>
          </a:p>
          <a:p>
            <a:pPr lvl="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Arial" pitchFamily="34" charset="0"/>
                <a:cs typeface="Arial" pitchFamily="34" charset="0"/>
              </a:rPr>
              <a:t>	Involves delivery of software to the customer for evaluation and feedback</a:t>
            </a:r>
          </a:p>
        </p:txBody>
      </p:sp>
    </p:spTree>
    <p:extLst>
      <p:ext uri="{BB962C8B-B14F-4D97-AF65-F5344CB8AC3E}">
        <p14:creationId xmlns:p14="http://schemas.microsoft.com/office/powerpoint/2010/main" val="250104476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2286000"/>
            <a:ext cx="7772400" cy="1143000"/>
          </a:xfrm>
          <a:ln/>
        </p:spPr>
        <p:txBody>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Traditional Process Models</a:t>
            </a:r>
          </a:p>
        </p:txBody>
      </p:sp>
    </p:spTree>
    <p:extLst>
      <p:ext uri="{BB962C8B-B14F-4D97-AF65-F5344CB8AC3E}">
        <p14:creationId xmlns:p14="http://schemas.microsoft.com/office/powerpoint/2010/main" val="323589428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lgn="r" eaLnBrk="1" hangingPunct="1">
              <a:lnSpc>
                <a:spcPct val="95000"/>
              </a:lnSpc>
              <a:buClr>
                <a:srgbClr val="000000"/>
              </a:buClr>
              <a:buSzPct val="100000"/>
              <a:buFont typeface="Times New Roman" pitchFamily="18" charset="0"/>
              <a:buNone/>
            </a:pPr>
            <a:fld id="{DFACB141-334D-4F48-B55A-829BD4796E34}" type="slidenum">
              <a:rPr lang="en-GB" sz="1400"/>
              <a:pPr algn="r" eaLnBrk="1" hangingPunct="1">
                <a:lnSpc>
                  <a:spcPct val="95000"/>
                </a:lnSpc>
                <a:buClr>
                  <a:srgbClr val="000000"/>
                </a:buClr>
                <a:buSzPct val="100000"/>
                <a:buFont typeface="Times New Roman" pitchFamily="18" charset="0"/>
                <a:buNone/>
              </a:pPr>
              <a:t>8</a:t>
            </a:fld>
            <a:endParaRPr lang="en-GB" sz="1400"/>
          </a:p>
        </p:txBody>
      </p:sp>
      <p:sp>
        <p:nvSpPr>
          <p:cNvPr id="10242" name="Rectangle 2"/>
          <p:cNvSpPr>
            <a:spLocks noGrp="1" noChangeArrowheads="1"/>
          </p:cNvSpPr>
          <p:nvPr>
            <p:ph type="title"/>
          </p:nvPr>
        </p:nvSpPr>
        <p:spPr>
          <a:xfrm>
            <a:off x="685800" y="119063"/>
            <a:ext cx="7772400" cy="719137"/>
          </a:xfrm>
          <a:ln/>
        </p:spPr>
        <p:txBody>
          <a:bodyPr>
            <a:normAutofit fontScale="90000"/>
          </a:bodyPr>
          <a:lstStyle/>
          <a:p>
            <a:pP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t>Waterfall </a:t>
            </a:r>
            <a:r>
              <a:rPr lang="en-GB" b="1" dirty="0" smtClean="0"/>
              <a:t>Model</a:t>
            </a:r>
            <a:endParaRPr lang="en-GB" b="1" dirty="0"/>
          </a:p>
        </p:txBody>
      </p:sp>
      <p:sp>
        <p:nvSpPr>
          <p:cNvPr id="10243" name="Rectangle 3"/>
          <p:cNvSpPr>
            <a:spLocks noGrp="1" noChangeArrowheads="1"/>
          </p:cNvSpPr>
          <p:nvPr>
            <p:ph type="body" idx="1"/>
          </p:nvPr>
        </p:nvSpPr>
        <p:spPr>
          <a:xfrm>
            <a:off x="228600" y="990600"/>
            <a:ext cx="8382000" cy="5486400"/>
          </a:xfrm>
          <a:ln/>
        </p:spPr>
        <p:txBody>
          <a:bodyPr>
            <a:noAutofit/>
          </a:bodyPr>
          <a:lstStyle/>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Oldest software lifecycle model </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The first formal description of the waterfall model is often cited as a 1970  article by Winston W. Royce</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A Water Fall Model is easy to flow.</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It can be implemented for any size of project.</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Every stage has to be done separately at  the right time so you cannot jump  stages.</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Documentation is produced at every  stage of a waterfall model allowing  people to understand what has been done.</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Testing is done at every stage.</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Used when requirements are well understood and risk is low</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Work flow is in a linear (i.e., sequential) fashion</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smtClean="0">
                <a:latin typeface="Arial" pitchFamily="34" charset="0"/>
                <a:cs typeface="Arial" pitchFamily="34" charset="0"/>
              </a:rPr>
              <a:t>Used often with well-defined adaptations or enhancements to current software</a:t>
            </a:r>
          </a:p>
          <a:p>
            <a:pPr algn="just">
              <a:lnSpc>
                <a:spcPct val="95000"/>
              </a:lnSpc>
              <a:spcBef>
                <a:spcPts val="700"/>
              </a:spcBef>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b="1" dirty="0">
              <a:latin typeface="Arial" pitchFamily="34" charset="0"/>
              <a:cs typeface="Arial" pitchFamily="34" charset="0"/>
            </a:endParaRPr>
          </a:p>
        </p:txBody>
      </p:sp>
    </p:spTree>
    <p:extLst>
      <p:ext uri="{BB962C8B-B14F-4D97-AF65-F5344CB8AC3E}">
        <p14:creationId xmlns:p14="http://schemas.microsoft.com/office/powerpoint/2010/main" val="251608843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Waterfall Model</a:t>
            </a:r>
            <a:endParaRPr lang="en-US" dirty="0"/>
          </a:p>
        </p:txBody>
      </p:sp>
      <p:sp>
        <p:nvSpPr>
          <p:cNvPr id="3" name="Content Placeholder 2"/>
          <p:cNvSpPr>
            <a:spLocks noGrp="1"/>
          </p:cNvSpPr>
          <p:nvPr>
            <p:ph idx="1"/>
          </p:nvPr>
        </p:nvSpPr>
        <p:spPr>
          <a:xfrm>
            <a:off x="457200" y="1570037"/>
            <a:ext cx="8229600" cy="4525963"/>
          </a:xfrm>
        </p:spPr>
        <p:txBody>
          <a:bodyPr>
            <a:normAutofit/>
          </a:bodyPr>
          <a:lstStyle/>
          <a:p>
            <a:pPr marL="12700" marR="5080">
              <a:lnSpc>
                <a:spcPct val="100000"/>
              </a:lnSpc>
              <a:spcBef>
                <a:spcPts val="100"/>
              </a:spcBef>
              <a:buNone/>
            </a:pPr>
            <a:r>
              <a:rPr lang="en-US" sz="2400" dirty="0" smtClean="0">
                <a:latin typeface="Arial" pitchFamily="34" charset="0"/>
                <a:cs typeface="Arial" pitchFamily="34" charset="0"/>
              </a:rPr>
              <a:t>Waterfall model has 5 different phases</a:t>
            </a:r>
          </a:p>
          <a:p>
            <a:pPr marL="12700" marR="5080">
              <a:lnSpc>
                <a:spcPct val="100000"/>
              </a:lnSpc>
              <a:spcBef>
                <a:spcPts val="100"/>
              </a:spcBef>
              <a:buNone/>
            </a:pPr>
            <a:endParaRPr lang="en-US" sz="2400" dirty="0" smtClean="0">
              <a:latin typeface="Arial" pitchFamily="34" charset="0"/>
              <a:cs typeface="Arial" pitchFamily="34" charset="0"/>
            </a:endParaRPr>
          </a:p>
          <a:p>
            <a:pPr marL="12700" marR="5080">
              <a:lnSpc>
                <a:spcPct val="100000"/>
              </a:lnSpc>
              <a:spcBef>
                <a:spcPts val="100"/>
              </a:spcBef>
              <a:buNone/>
            </a:pPr>
            <a:r>
              <a:rPr lang="en-US" sz="2400" dirty="0" smtClean="0">
                <a:latin typeface="Arial" pitchFamily="34" charset="0"/>
                <a:cs typeface="Arial" pitchFamily="34" charset="0"/>
              </a:rPr>
              <a:t>Which are following:</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Requirement gathering and Analysis</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Design</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Coding</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Testing</a:t>
            </a:r>
          </a:p>
          <a:p>
            <a:pPr marL="127000" marR="5080" indent="-457200">
              <a:lnSpc>
                <a:spcPct val="100000"/>
              </a:lnSpc>
              <a:spcBef>
                <a:spcPts val="100"/>
              </a:spcBef>
              <a:buFont typeface="+mj-lt"/>
              <a:buAutoNum type="arabicPeriod"/>
            </a:pPr>
            <a:r>
              <a:rPr lang="en-US" sz="2400" b="1" dirty="0" smtClean="0">
                <a:latin typeface="Arial" pitchFamily="34" charset="0"/>
                <a:cs typeface="Arial" pitchFamily="34" charset="0"/>
              </a:rPr>
              <a:t>Maintenance</a:t>
            </a:r>
          </a:p>
          <a:p>
            <a:pPr marL="12700" marR="5080">
              <a:lnSpc>
                <a:spcPct val="100000"/>
              </a:lnSpc>
              <a:spcBef>
                <a:spcPts val="100"/>
              </a:spcBef>
              <a:buNone/>
            </a:pPr>
            <a:endParaRPr lang="en-US" sz="2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1824</TotalTime>
  <Words>2703</Words>
  <Application>Microsoft Office PowerPoint</Application>
  <PresentationFormat>On-screen Show (4:3)</PresentationFormat>
  <Paragraphs>317</Paragraphs>
  <Slides>46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Times New Roman</vt:lpstr>
      <vt:lpstr>Wingdings</vt:lpstr>
      <vt:lpstr>Office Theme</vt:lpstr>
      <vt:lpstr>Lecture # 02  Software Process Models     </vt:lpstr>
      <vt:lpstr> Outline</vt:lpstr>
      <vt:lpstr>The software process</vt:lpstr>
      <vt:lpstr>Plan-driven and agile processes</vt:lpstr>
      <vt:lpstr>Process Model</vt:lpstr>
      <vt:lpstr>Generic Process Framework</vt:lpstr>
      <vt:lpstr>Traditional Process Models</vt:lpstr>
      <vt:lpstr>Waterfall Model</vt:lpstr>
      <vt:lpstr>Phases of Waterfall Model</vt:lpstr>
      <vt:lpstr>Waterfall Model (Diagram)</vt:lpstr>
      <vt:lpstr>Requirement gathering and Analysis</vt:lpstr>
      <vt:lpstr>Design</vt:lpstr>
      <vt:lpstr>Coding</vt:lpstr>
      <vt:lpstr>Testing</vt:lpstr>
      <vt:lpstr>Maintenance</vt:lpstr>
      <vt:lpstr>PowerPoint Presentation</vt:lpstr>
      <vt:lpstr>PowerPoint Presentation</vt:lpstr>
      <vt:lpstr>PowerPoint Presentation</vt:lpstr>
      <vt:lpstr>Incremental Model</vt:lpstr>
      <vt:lpstr>Incremental Model (Diagram)</vt:lpstr>
      <vt:lpstr>Incremental Model Cont...</vt:lpstr>
      <vt:lpstr>Incremental development  </vt:lpstr>
      <vt:lpstr>Incremental Model Cont...</vt:lpstr>
      <vt:lpstr>Advantages of Incremental Model</vt:lpstr>
      <vt:lpstr>PowerPoint Presentation</vt:lpstr>
      <vt:lpstr>Prototyping Model</vt:lpstr>
      <vt:lpstr>WHAT IS PROTOYPE</vt:lpstr>
      <vt:lpstr>Prototyping Model (Diagram)</vt:lpstr>
      <vt:lpstr>Prototyping Model (Description)</vt:lpstr>
      <vt:lpstr>Steps of Prototyping Model</vt:lpstr>
      <vt:lpstr>Steps of Prototyping Model</vt:lpstr>
      <vt:lpstr>Types Of Prototype Model</vt:lpstr>
      <vt:lpstr>Need of prototype model</vt:lpstr>
      <vt:lpstr>Advantages of Prototype model</vt:lpstr>
      <vt:lpstr>Disadvantages of Prototype model</vt:lpstr>
      <vt:lpstr>Spiral Model</vt:lpstr>
      <vt:lpstr>Spiral Model</vt:lpstr>
      <vt:lpstr>History of Spiral Model</vt:lpstr>
      <vt:lpstr>When to use Spiral Model</vt:lpstr>
      <vt:lpstr>Four Fold Procedure</vt:lpstr>
      <vt:lpstr>Spiral Model (Diagram)</vt:lpstr>
      <vt:lpstr>Spiral model sectors</vt:lpstr>
      <vt:lpstr>Applications</vt:lpstr>
      <vt:lpstr>Advantages of Spiral Model</vt:lpstr>
      <vt:lpstr>Disadvantages of Spiral Model</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Naveed</dc:creator>
  <cp:lastModifiedBy>Ghassan</cp:lastModifiedBy>
  <cp:revision>176</cp:revision>
  <dcterms:created xsi:type="dcterms:W3CDTF">2012-08-15T03:39:06Z</dcterms:created>
  <dcterms:modified xsi:type="dcterms:W3CDTF">2020-03-02T15:13:55Z</dcterms:modified>
</cp:coreProperties>
</file>