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sldIdLst>
    <p:sldId id="258" r:id="rId2"/>
    <p:sldId id="259" r:id="rId3"/>
    <p:sldId id="261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86" r:id="rId14"/>
    <p:sldId id="285" r:id="rId15"/>
    <p:sldId id="283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65979D-3C1F-479A-9680-EFA755A343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CC778B0-276A-4242-87DC-D2B4983A5149}">
      <dgm:prSet custT="1"/>
      <dgm:spPr/>
      <dgm:t>
        <a:bodyPr/>
        <a:lstStyle/>
        <a:p>
          <a:pPr rtl="0"/>
          <a:r>
            <a:rPr lang="en-US" sz="3200" b="1" dirty="0" smtClean="0"/>
            <a:t>Types of Towers</a:t>
          </a:r>
          <a:r>
            <a:rPr lang="en-US" sz="1700" b="1" dirty="0" smtClean="0"/>
            <a:t/>
          </a:r>
          <a:br>
            <a:rPr lang="en-US" sz="1700" b="1" dirty="0" smtClean="0"/>
          </a:br>
          <a:endParaRPr lang="en-US" sz="1700" dirty="0"/>
        </a:p>
      </dgm:t>
    </dgm:pt>
    <dgm:pt modelId="{D9045623-BE4B-43D7-B724-4CC6C35A3DD1}" type="parTrans" cxnId="{60C9D466-353C-46BA-8336-25414B6D7ED5}">
      <dgm:prSet/>
      <dgm:spPr/>
      <dgm:t>
        <a:bodyPr/>
        <a:lstStyle/>
        <a:p>
          <a:endParaRPr lang="en-US"/>
        </a:p>
      </dgm:t>
    </dgm:pt>
    <dgm:pt modelId="{094ABEA5-8C34-4351-AB2F-3FB9D5EB52C5}" type="sibTrans" cxnId="{60C9D466-353C-46BA-8336-25414B6D7ED5}">
      <dgm:prSet/>
      <dgm:spPr/>
      <dgm:t>
        <a:bodyPr/>
        <a:lstStyle/>
        <a:p>
          <a:endParaRPr lang="en-US"/>
        </a:p>
      </dgm:t>
    </dgm:pt>
    <dgm:pt modelId="{3DA1800F-5339-4458-9EE5-D1477788A0C5}" type="pres">
      <dgm:prSet presAssocID="{F265979D-3C1F-479A-9680-EFA755A343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F4DA2A-579D-4CEF-B484-13E7A524F169}" type="pres">
      <dgm:prSet presAssocID="{0CC778B0-276A-4242-87DC-D2B4983A5149}" presName="parentText" presStyleLbl="node1" presStyleIdx="0" presStyleCnt="1" custLinFactNeighborX="-7143" custLinFactNeighborY="-1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3B6167-A2CE-4915-B92D-F94CC8EE45A5}" type="presOf" srcId="{F265979D-3C1F-479A-9680-EFA755A3434F}" destId="{3DA1800F-5339-4458-9EE5-D1477788A0C5}" srcOrd="0" destOrd="0" presId="urn:microsoft.com/office/officeart/2005/8/layout/vList2"/>
    <dgm:cxn modelId="{536EA402-561E-4A52-BBAA-02DA55BBFE47}" type="presOf" srcId="{0CC778B0-276A-4242-87DC-D2B4983A5149}" destId="{22F4DA2A-579D-4CEF-B484-13E7A524F169}" srcOrd="0" destOrd="0" presId="urn:microsoft.com/office/officeart/2005/8/layout/vList2"/>
    <dgm:cxn modelId="{60C9D466-353C-46BA-8336-25414B6D7ED5}" srcId="{F265979D-3C1F-479A-9680-EFA755A3434F}" destId="{0CC778B0-276A-4242-87DC-D2B4983A5149}" srcOrd="0" destOrd="0" parTransId="{D9045623-BE4B-43D7-B724-4CC6C35A3DD1}" sibTransId="{094ABEA5-8C34-4351-AB2F-3FB9D5EB52C5}"/>
    <dgm:cxn modelId="{0E7EB80F-04C3-410B-AC26-2376A2604E81}" type="presParOf" srcId="{3DA1800F-5339-4458-9EE5-D1477788A0C5}" destId="{22F4DA2A-579D-4CEF-B484-13E7A524F16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2CD086-3EF7-41D4-A04C-0CFE86A26E8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594451E-AEC6-428C-A919-B5AB6B0C785E}">
      <dgm:prSet/>
      <dgm:spPr/>
      <dgm:t>
        <a:bodyPr/>
        <a:lstStyle/>
        <a:p>
          <a:pPr rtl="0"/>
          <a:r>
            <a:rPr lang="en-US" b="1" dirty="0" smtClean="0"/>
            <a:t>Type A Tower </a:t>
          </a:r>
          <a:r>
            <a:rPr lang="en-US" dirty="0" smtClean="0"/>
            <a:t>(Tangent Tower with suspension string)</a:t>
          </a:r>
          <a:endParaRPr lang="en-US" dirty="0"/>
        </a:p>
      </dgm:t>
    </dgm:pt>
    <dgm:pt modelId="{8B0CB117-B6B9-4D5A-AE42-FE8EC748B6B7}" type="parTrans" cxnId="{E548F0C9-0F45-439F-A172-FBA49C44363F}">
      <dgm:prSet/>
      <dgm:spPr/>
      <dgm:t>
        <a:bodyPr/>
        <a:lstStyle/>
        <a:p>
          <a:endParaRPr lang="en-US"/>
        </a:p>
      </dgm:t>
    </dgm:pt>
    <dgm:pt modelId="{F6B39489-85A9-4CD1-9CC5-E057D81F67C4}" type="sibTrans" cxnId="{E548F0C9-0F45-439F-A172-FBA49C44363F}">
      <dgm:prSet/>
      <dgm:spPr/>
      <dgm:t>
        <a:bodyPr/>
        <a:lstStyle/>
        <a:p>
          <a:endParaRPr lang="en-US"/>
        </a:p>
      </dgm:t>
    </dgm:pt>
    <dgm:pt modelId="{6823E8C2-941A-4799-8063-385A7E1A30AA}">
      <dgm:prSet/>
      <dgm:spPr/>
      <dgm:t>
        <a:bodyPr/>
        <a:lstStyle/>
        <a:p>
          <a:pPr rtl="0"/>
          <a:r>
            <a:rPr lang="en-US" dirty="0" smtClean="0"/>
            <a:t>Used on straight runs and up to 2° line diversion</a:t>
          </a:r>
          <a:endParaRPr lang="en-US" dirty="0"/>
        </a:p>
      </dgm:t>
    </dgm:pt>
    <dgm:pt modelId="{23EBABEC-26B5-4E0E-B358-6CE7BEA2557A}" type="parTrans" cxnId="{5D7AC244-1455-44EC-B0C7-BD7BE339C790}">
      <dgm:prSet/>
      <dgm:spPr/>
      <dgm:t>
        <a:bodyPr/>
        <a:lstStyle/>
        <a:p>
          <a:endParaRPr lang="en-US"/>
        </a:p>
      </dgm:t>
    </dgm:pt>
    <dgm:pt modelId="{FA1ECE67-9F88-4699-B020-E8796BE409E9}" type="sibTrans" cxnId="{5D7AC244-1455-44EC-B0C7-BD7BE339C790}">
      <dgm:prSet/>
      <dgm:spPr/>
      <dgm:t>
        <a:bodyPr/>
        <a:lstStyle/>
        <a:p>
          <a:endParaRPr lang="en-US"/>
        </a:p>
      </dgm:t>
    </dgm:pt>
    <dgm:pt modelId="{28183936-FB21-4B19-AFE3-52D9F5362798}" type="pres">
      <dgm:prSet presAssocID="{3C2CD086-3EF7-41D4-A04C-0CFE86A26E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F9C7A1-D682-4D9C-9ECA-423877CA164E}" type="pres">
      <dgm:prSet presAssocID="{E594451E-AEC6-428C-A919-B5AB6B0C785E}" presName="linNode" presStyleCnt="0"/>
      <dgm:spPr/>
    </dgm:pt>
    <dgm:pt modelId="{D123CAA6-6677-4F29-B154-6006C58FF9F9}" type="pres">
      <dgm:prSet presAssocID="{E594451E-AEC6-428C-A919-B5AB6B0C785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175366-F073-4E19-A7E2-8EB3EDF3703A}" type="pres">
      <dgm:prSet presAssocID="{E594451E-AEC6-428C-A919-B5AB6B0C785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117FF2C-1DF2-4016-BD76-13AB41A423F8}" type="presOf" srcId="{E594451E-AEC6-428C-A919-B5AB6B0C785E}" destId="{D123CAA6-6677-4F29-B154-6006C58FF9F9}" srcOrd="0" destOrd="0" presId="urn:microsoft.com/office/officeart/2005/8/layout/vList5"/>
    <dgm:cxn modelId="{E548F0C9-0F45-439F-A172-FBA49C44363F}" srcId="{3C2CD086-3EF7-41D4-A04C-0CFE86A26E80}" destId="{E594451E-AEC6-428C-A919-B5AB6B0C785E}" srcOrd="0" destOrd="0" parTransId="{8B0CB117-B6B9-4D5A-AE42-FE8EC748B6B7}" sibTransId="{F6B39489-85A9-4CD1-9CC5-E057D81F67C4}"/>
    <dgm:cxn modelId="{5D7AC244-1455-44EC-B0C7-BD7BE339C790}" srcId="{E594451E-AEC6-428C-A919-B5AB6B0C785E}" destId="{6823E8C2-941A-4799-8063-385A7E1A30AA}" srcOrd="0" destOrd="0" parTransId="{23EBABEC-26B5-4E0E-B358-6CE7BEA2557A}" sibTransId="{FA1ECE67-9F88-4699-B020-E8796BE409E9}"/>
    <dgm:cxn modelId="{50312AF8-F189-464E-9DC1-791A973EA6D3}" type="presOf" srcId="{6823E8C2-941A-4799-8063-385A7E1A30AA}" destId="{6D175366-F073-4E19-A7E2-8EB3EDF3703A}" srcOrd="0" destOrd="0" presId="urn:microsoft.com/office/officeart/2005/8/layout/vList5"/>
    <dgm:cxn modelId="{1A0EC106-3160-4CF7-A6AE-858F0AEDF4AA}" type="presOf" srcId="{3C2CD086-3EF7-41D4-A04C-0CFE86A26E80}" destId="{28183936-FB21-4B19-AFE3-52D9F5362798}" srcOrd="0" destOrd="0" presId="urn:microsoft.com/office/officeart/2005/8/layout/vList5"/>
    <dgm:cxn modelId="{04250D06-114C-4DDA-843F-F94B97BEF648}" type="presParOf" srcId="{28183936-FB21-4B19-AFE3-52D9F5362798}" destId="{5FF9C7A1-D682-4D9C-9ECA-423877CA164E}" srcOrd="0" destOrd="0" presId="urn:microsoft.com/office/officeart/2005/8/layout/vList5"/>
    <dgm:cxn modelId="{ADBA3906-17A0-4784-8E08-08776E4482F7}" type="presParOf" srcId="{5FF9C7A1-D682-4D9C-9ECA-423877CA164E}" destId="{D123CAA6-6677-4F29-B154-6006C58FF9F9}" srcOrd="0" destOrd="0" presId="urn:microsoft.com/office/officeart/2005/8/layout/vList5"/>
    <dgm:cxn modelId="{3EC385DE-C997-4941-A534-0F168FC0DD8D}" type="presParOf" srcId="{5FF9C7A1-D682-4D9C-9ECA-423877CA164E}" destId="{6D175366-F073-4E19-A7E2-8EB3EDF3703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6576DB4-3364-4A0D-B265-1CF0585758C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0F26B85-CD9F-4725-944C-01A0A919A469}">
      <dgm:prSet custT="1"/>
      <dgm:spPr/>
      <dgm:t>
        <a:bodyPr/>
        <a:lstStyle/>
        <a:p>
          <a:pPr rtl="0"/>
          <a:r>
            <a:rPr lang="en-US" sz="1600" b="1" dirty="0" smtClean="0"/>
            <a:t>Type B Tower </a:t>
          </a:r>
          <a:r>
            <a:rPr lang="en-US" sz="1600" dirty="0" smtClean="0"/>
            <a:t>(Small Angle Tower with tension string)</a:t>
          </a:r>
          <a:endParaRPr lang="en-US" sz="1600" dirty="0"/>
        </a:p>
      </dgm:t>
    </dgm:pt>
    <dgm:pt modelId="{B200383A-1D03-4CED-B853-0A21159A7F31}" type="parTrans" cxnId="{BFA4B601-4A35-4464-B650-EF5C54B36CBD}">
      <dgm:prSet/>
      <dgm:spPr/>
      <dgm:t>
        <a:bodyPr/>
        <a:lstStyle/>
        <a:p>
          <a:endParaRPr lang="en-US"/>
        </a:p>
      </dgm:t>
    </dgm:pt>
    <dgm:pt modelId="{E375949C-F1B7-43C2-A2B8-7FD2D70F27C6}" type="sibTrans" cxnId="{BFA4B601-4A35-4464-B650-EF5C54B36CBD}">
      <dgm:prSet/>
      <dgm:spPr/>
      <dgm:t>
        <a:bodyPr/>
        <a:lstStyle/>
        <a:p>
          <a:endParaRPr lang="en-US"/>
        </a:p>
      </dgm:t>
    </dgm:pt>
    <dgm:pt modelId="{08CB2D67-93F6-48BE-B5DB-241649DC9DD6}">
      <dgm:prSet custT="1"/>
      <dgm:spPr/>
      <dgm:t>
        <a:bodyPr/>
        <a:lstStyle/>
        <a:p>
          <a:pPr rtl="0"/>
          <a:r>
            <a:rPr lang="en-US" sz="1900" dirty="0" smtClean="0"/>
            <a:t>Used for line deviation from 2° to 15°</a:t>
          </a:r>
          <a:endParaRPr lang="en-US" sz="1900" dirty="0"/>
        </a:p>
      </dgm:t>
    </dgm:pt>
    <dgm:pt modelId="{EC8FED4B-B219-4E4D-BB80-C3C9C073965A}" type="parTrans" cxnId="{05DA510E-F817-4692-86B3-33B716E9D37A}">
      <dgm:prSet/>
      <dgm:spPr/>
      <dgm:t>
        <a:bodyPr/>
        <a:lstStyle/>
        <a:p>
          <a:endParaRPr lang="en-US"/>
        </a:p>
      </dgm:t>
    </dgm:pt>
    <dgm:pt modelId="{714B58AF-9244-4F7D-B85E-9238DB360535}" type="sibTrans" cxnId="{05DA510E-F817-4692-86B3-33B716E9D37A}">
      <dgm:prSet/>
      <dgm:spPr/>
      <dgm:t>
        <a:bodyPr/>
        <a:lstStyle/>
        <a:p>
          <a:endParaRPr lang="en-US"/>
        </a:p>
      </dgm:t>
    </dgm:pt>
    <dgm:pt modelId="{189A954A-A775-4ED3-A444-3603139729B1}" type="pres">
      <dgm:prSet presAssocID="{56576DB4-3364-4A0D-B265-1CF0585758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7F2516-4E14-4AF8-A68F-C22AE4C92EED}" type="pres">
      <dgm:prSet presAssocID="{50F26B85-CD9F-4725-944C-01A0A919A469}" presName="linNode" presStyleCnt="0"/>
      <dgm:spPr/>
    </dgm:pt>
    <dgm:pt modelId="{465E09E8-9087-431D-AC9F-419B51D62F92}" type="pres">
      <dgm:prSet presAssocID="{50F26B85-CD9F-4725-944C-01A0A919A469}" presName="parentText" presStyleLbl="node1" presStyleIdx="0" presStyleCnt="1" custLinFactNeighborY="-4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902181-33C4-436A-B432-4195A9B57B61}" type="pres">
      <dgm:prSet presAssocID="{50F26B85-CD9F-4725-944C-01A0A919A469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91AA49-D0F1-40F6-B69F-A30C42693519}" type="presOf" srcId="{50F26B85-CD9F-4725-944C-01A0A919A469}" destId="{465E09E8-9087-431D-AC9F-419B51D62F92}" srcOrd="0" destOrd="0" presId="urn:microsoft.com/office/officeart/2005/8/layout/vList5"/>
    <dgm:cxn modelId="{6028234C-AD4F-4290-80A4-49B805309C16}" type="presOf" srcId="{56576DB4-3364-4A0D-B265-1CF0585758CC}" destId="{189A954A-A775-4ED3-A444-3603139729B1}" srcOrd="0" destOrd="0" presId="urn:microsoft.com/office/officeart/2005/8/layout/vList5"/>
    <dgm:cxn modelId="{BFA4B601-4A35-4464-B650-EF5C54B36CBD}" srcId="{56576DB4-3364-4A0D-B265-1CF0585758CC}" destId="{50F26B85-CD9F-4725-944C-01A0A919A469}" srcOrd="0" destOrd="0" parTransId="{B200383A-1D03-4CED-B853-0A21159A7F31}" sibTransId="{E375949C-F1B7-43C2-A2B8-7FD2D70F27C6}"/>
    <dgm:cxn modelId="{05DA510E-F817-4692-86B3-33B716E9D37A}" srcId="{50F26B85-CD9F-4725-944C-01A0A919A469}" destId="{08CB2D67-93F6-48BE-B5DB-241649DC9DD6}" srcOrd="0" destOrd="0" parTransId="{EC8FED4B-B219-4E4D-BB80-C3C9C073965A}" sibTransId="{714B58AF-9244-4F7D-B85E-9238DB360535}"/>
    <dgm:cxn modelId="{A43E4315-54D2-42C3-BE6F-6692E81779E7}" type="presOf" srcId="{08CB2D67-93F6-48BE-B5DB-241649DC9DD6}" destId="{E5902181-33C4-436A-B432-4195A9B57B61}" srcOrd="0" destOrd="0" presId="urn:microsoft.com/office/officeart/2005/8/layout/vList5"/>
    <dgm:cxn modelId="{0661A965-76EF-456C-8BD9-82F05215A924}" type="presParOf" srcId="{189A954A-A775-4ED3-A444-3603139729B1}" destId="{F37F2516-4E14-4AF8-A68F-C22AE4C92EED}" srcOrd="0" destOrd="0" presId="urn:microsoft.com/office/officeart/2005/8/layout/vList5"/>
    <dgm:cxn modelId="{7A736282-2E9E-44B2-B145-EC7D94F23EAD}" type="presParOf" srcId="{F37F2516-4E14-4AF8-A68F-C22AE4C92EED}" destId="{465E09E8-9087-431D-AC9F-419B51D62F92}" srcOrd="0" destOrd="0" presId="urn:microsoft.com/office/officeart/2005/8/layout/vList5"/>
    <dgm:cxn modelId="{2F2DAF66-DE29-4312-8E45-D52DD8E834F2}" type="presParOf" srcId="{F37F2516-4E14-4AF8-A68F-C22AE4C92EED}" destId="{E5902181-33C4-436A-B432-4195A9B57B6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D1257E-6491-4327-95F3-6E578194393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51C830-BC44-4D16-8800-5E9FAE935545}">
      <dgm:prSet/>
      <dgm:spPr/>
      <dgm:t>
        <a:bodyPr/>
        <a:lstStyle/>
        <a:p>
          <a:pPr rtl="0"/>
          <a:r>
            <a:rPr lang="en-US" b="1" dirty="0" smtClean="0"/>
            <a:t>Type C Tower </a:t>
          </a:r>
          <a:r>
            <a:rPr lang="en-US" dirty="0" smtClean="0"/>
            <a:t>(Medium Angle Tower with tension string ).</a:t>
          </a:r>
          <a:endParaRPr lang="en-US" dirty="0"/>
        </a:p>
      </dgm:t>
    </dgm:pt>
    <dgm:pt modelId="{CF067435-663C-4FA5-8742-FC0E1129030B}" type="parTrans" cxnId="{6137A797-2742-4E7D-B289-0D6A04B947D0}">
      <dgm:prSet/>
      <dgm:spPr/>
      <dgm:t>
        <a:bodyPr/>
        <a:lstStyle/>
        <a:p>
          <a:endParaRPr lang="en-US"/>
        </a:p>
      </dgm:t>
    </dgm:pt>
    <dgm:pt modelId="{FC358401-211A-4CDF-9A8F-16FFDC53601F}" type="sibTrans" cxnId="{6137A797-2742-4E7D-B289-0D6A04B947D0}">
      <dgm:prSet/>
      <dgm:spPr/>
      <dgm:t>
        <a:bodyPr/>
        <a:lstStyle/>
        <a:p>
          <a:endParaRPr lang="en-US"/>
        </a:p>
      </dgm:t>
    </dgm:pt>
    <dgm:pt modelId="{0327EBC8-07A4-450A-A469-E11DB661F3D1}">
      <dgm:prSet custT="1"/>
      <dgm:spPr/>
      <dgm:t>
        <a:bodyPr/>
        <a:lstStyle/>
        <a:p>
          <a:pPr rtl="0"/>
          <a:r>
            <a:rPr lang="en-US" sz="1900" dirty="0" smtClean="0"/>
            <a:t>Used for line deviation from 15° to 30°.</a:t>
          </a:r>
          <a:endParaRPr lang="en-US" sz="1900" dirty="0"/>
        </a:p>
      </dgm:t>
    </dgm:pt>
    <dgm:pt modelId="{3F15CAEE-80C7-4405-94FA-85D7A61545BB}" type="parTrans" cxnId="{D13913D0-0B68-4A0A-913F-ADC9EA3C04BC}">
      <dgm:prSet/>
      <dgm:spPr/>
      <dgm:t>
        <a:bodyPr/>
        <a:lstStyle/>
        <a:p>
          <a:endParaRPr lang="en-US"/>
        </a:p>
      </dgm:t>
    </dgm:pt>
    <dgm:pt modelId="{63742936-0B80-4932-8CFE-5827315BFB5C}" type="sibTrans" cxnId="{D13913D0-0B68-4A0A-913F-ADC9EA3C04BC}">
      <dgm:prSet/>
      <dgm:spPr/>
      <dgm:t>
        <a:bodyPr/>
        <a:lstStyle/>
        <a:p>
          <a:endParaRPr lang="en-US"/>
        </a:p>
      </dgm:t>
    </dgm:pt>
    <dgm:pt modelId="{973869B9-A517-4555-AF8C-76FE46FCCFC8}" type="pres">
      <dgm:prSet presAssocID="{6FD1257E-6491-4327-95F3-6E578194393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B57A1C-419C-4BD4-B68C-C009595F4B2F}" type="pres">
      <dgm:prSet presAssocID="{E551C830-BC44-4D16-8800-5E9FAE935545}" presName="linNode" presStyleCnt="0"/>
      <dgm:spPr/>
    </dgm:pt>
    <dgm:pt modelId="{5DFACBD5-924F-4245-9A32-D954409174A7}" type="pres">
      <dgm:prSet presAssocID="{E551C830-BC44-4D16-8800-5E9FAE935545}" presName="parentText" presStyleLbl="node1" presStyleIdx="0" presStyleCnt="1" custScaleY="10009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F68CD4-6726-494A-9630-F56181691397}" type="pres">
      <dgm:prSet presAssocID="{E551C830-BC44-4D16-8800-5E9FAE93554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137A797-2742-4E7D-B289-0D6A04B947D0}" srcId="{6FD1257E-6491-4327-95F3-6E578194393B}" destId="{E551C830-BC44-4D16-8800-5E9FAE935545}" srcOrd="0" destOrd="0" parTransId="{CF067435-663C-4FA5-8742-FC0E1129030B}" sibTransId="{FC358401-211A-4CDF-9A8F-16FFDC53601F}"/>
    <dgm:cxn modelId="{D13913D0-0B68-4A0A-913F-ADC9EA3C04BC}" srcId="{E551C830-BC44-4D16-8800-5E9FAE935545}" destId="{0327EBC8-07A4-450A-A469-E11DB661F3D1}" srcOrd="0" destOrd="0" parTransId="{3F15CAEE-80C7-4405-94FA-85D7A61545BB}" sibTransId="{63742936-0B80-4932-8CFE-5827315BFB5C}"/>
    <dgm:cxn modelId="{210615E9-C86B-485F-A6D1-706E282AAB74}" type="presOf" srcId="{0327EBC8-07A4-450A-A469-E11DB661F3D1}" destId="{0BF68CD4-6726-494A-9630-F56181691397}" srcOrd="0" destOrd="0" presId="urn:microsoft.com/office/officeart/2005/8/layout/vList5"/>
    <dgm:cxn modelId="{14CBAB33-F2D1-438A-AD39-8F4B6261909B}" type="presOf" srcId="{6FD1257E-6491-4327-95F3-6E578194393B}" destId="{973869B9-A517-4555-AF8C-76FE46FCCFC8}" srcOrd="0" destOrd="0" presId="urn:microsoft.com/office/officeart/2005/8/layout/vList5"/>
    <dgm:cxn modelId="{C04DAD3C-AD94-4058-BE3F-E8CF7E30E8DC}" type="presOf" srcId="{E551C830-BC44-4D16-8800-5E9FAE935545}" destId="{5DFACBD5-924F-4245-9A32-D954409174A7}" srcOrd="0" destOrd="0" presId="urn:microsoft.com/office/officeart/2005/8/layout/vList5"/>
    <dgm:cxn modelId="{CBEBCF8E-4B2C-41BB-A0BE-11DF33D6BA34}" type="presParOf" srcId="{973869B9-A517-4555-AF8C-76FE46FCCFC8}" destId="{4CB57A1C-419C-4BD4-B68C-C009595F4B2F}" srcOrd="0" destOrd="0" presId="urn:microsoft.com/office/officeart/2005/8/layout/vList5"/>
    <dgm:cxn modelId="{F1C0BB6D-9B21-4A95-87AF-96100231A343}" type="presParOf" srcId="{4CB57A1C-419C-4BD4-B68C-C009595F4B2F}" destId="{5DFACBD5-924F-4245-9A32-D954409174A7}" srcOrd="0" destOrd="0" presId="urn:microsoft.com/office/officeart/2005/8/layout/vList5"/>
    <dgm:cxn modelId="{338C44C1-B9B8-4B25-9CC0-5757292A36BD}" type="presParOf" srcId="{4CB57A1C-419C-4BD4-B68C-C009595F4B2F}" destId="{0BF68CD4-6726-494A-9630-F5618169139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609D905-5F07-4A52-9E8C-F1D68AAFC41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4AE9D7F-B72D-42E4-928E-12B7C9910E4A}">
      <dgm:prSet/>
      <dgm:spPr/>
      <dgm:t>
        <a:bodyPr/>
        <a:lstStyle/>
        <a:p>
          <a:pPr rtl="0"/>
          <a:r>
            <a:rPr lang="en-US" b="1" dirty="0" smtClean="0"/>
            <a:t>Type D Tower </a:t>
          </a:r>
          <a:r>
            <a:rPr lang="en-US" dirty="0" smtClean="0"/>
            <a:t>(Large angle tower with tension string)</a:t>
          </a:r>
          <a:endParaRPr lang="en-US" dirty="0"/>
        </a:p>
      </dgm:t>
    </dgm:pt>
    <dgm:pt modelId="{0B678F01-E362-45B4-A5F4-C738BDBBD122}" type="parTrans" cxnId="{F05A9098-42CD-4317-8CAC-997487F7CBD8}">
      <dgm:prSet/>
      <dgm:spPr/>
      <dgm:t>
        <a:bodyPr/>
        <a:lstStyle/>
        <a:p>
          <a:endParaRPr lang="en-US"/>
        </a:p>
      </dgm:t>
    </dgm:pt>
    <dgm:pt modelId="{0476F8BF-4E44-4ED5-9D73-0D5D6C5B53E9}" type="sibTrans" cxnId="{F05A9098-42CD-4317-8CAC-997487F7CBD8}">
      <dgm:prSet/>
      <dgm:spPr/>
      <dgm:t>
        <a:bodyPr/>
        <a:lstStyle/>
        <a:p>
          <a:endParaRPr lang="en-US"/>
        </a:p>
      </dgm:t>
    </dgm:pt>
    <dgm:pt modelId="{CE63470D-2C39-4FC0-946D-2B39F12C087F}">
      <dgm:prSet custT="1"/>
      <dgm:spPr/>
      <dgm:t>
        <a:bodyPr/>
        <a:lstStyle/>
        <a:p>
          <a:pPr rtl="0"/>
          <a:r>
            <a:rPr lang="en-US" sz="1900" dirty="0" smtClean="0"/>
            <a:t>Used for line deviation from 30° to 60°</a:t>
          </a:r>
          <a:endParaRPr lang="en-US" sz="1900" dirty="0"/>
        </a:p>
      </dgm:t>
    </dgm:pt>
    <dgm:pt modelId="{7A5DA54E-FE78-49AF-8B05-A1BD131A8FF3}" type="parTrans" cxnId="{F57EF2C1-D5AB-4ED3-92CC-4647B6957019}">
      <dgm:prSet/>
      <dgm:spPr/>
      <dgm:t>
        <a:bodyPr/>
        <a:lstStyle/>
        <a:p>
          <a:endParaRPr lang="en-US"/>
        </a:p>
      </dgm:t>
    </dgm:pt>
    <dgm:pt modelId="{7AB8B941-3C1E-46C6-B39B-AF00C08DD33C}" type="sibTrans" cxnId="{F57EF2C1-D5AB-4ED3-92CC-4647B6957019}">
      <dgm:prSet/>
      <dgm:spPr/>
      <dgm:t>
        <a:bodyPr/>
        <a:lstStyle/>
        <a:p>
          <a:endParaRPr lang="en-US"/>
        </a:p>
      </dgm:t>
    </dgm:pt>
    <dgm:pt modelId="{B624716C-E103-49C6-80D5-F6F765A9F223}" type="pres">
      <dgm:prSet presAssocID="{A609D905-5F07-4A52-9E8C-F1D68AAFC41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601030-33D5-4838-B47A-60CB11C66F17}" type="pres">
      <dgm:prSet presAssocID="{64AE9D7F-B72D-42E4-928E-12B7C9910E4A}" presName="linNode" presStyleCnt="0"/>
      <dgm:spPr/>
    </dgm:pt>
    <dgm:pt modelId="{1A7E996C-925C-4FCC-8D28-6525DC3DBCA2}" type="pres">
      <dgm:prSet presAssocID="{64AE9D7F-B72D-42E4-928E-12B7C9910E4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248EF4-C6E8-4E69-8467-F0FABDCD2A74}" type="pres">
      <dgm:prSet presAssocID="{64AE9D7F-B72D-42E4-928E-12B7C9910E4A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05A9098-42CD-4317-8CAC-997487F7CBD8}" srcId="{A609D905-5F07-4A52-9E8C-F1D68AAFC411}" destId="{64AE9D7F-B72D-42E4-928E-12B7C9910E4A}" srcOrd="0" destOrd="0" parTransId="{0B678F01-E362-45B4-A5F4-C738BDBBD122}" sibTransId="{0476F8BF-4E44-4ED5-9D73-0D5D6C5B53E9}"/>
    <dgm:cxn modelId="{02B8D620-0847-46E8-83A7-EE12B5387A15}" type="presOf" srcId="{A609D905-5F07-4A52-9E8C-F1D68AAFC411}" destId="{B624716C-E103-49C6-80D5-F6F765A9F223}" srcOrd="0" destOrd="0" presId="urn:microsoft.com/office/officeart/2005/8/layout/vList5"/>
    <dgm:cxn modelId="{5AEBA901-F6A6-4E06-9272-BEAAC83A1E2F}" type="presOf" srcId="{64AE9D7F-B72D-42E4-928E-12B7C9910E4A}" destId="{1A7E996C-925C-4FCC-8D28-6525DC3DBCA2}" srcOrd="0" destOrd="0" presId="urn:microsoft.com/office/officeart/2005/8/layout/vList5"/>
    <dgm:cxn modelId="{6B4A391B-928D-4E51-9D88-18581049301B}" type="presOf" srcId="{CE63470D-2C39-4FC0-946D-2B39F12C087F}" destId="{33248EF4-C6E8-4E69-8467-F0FABDCD2A74}" srcOrd="0" destOrd="0" presId="urn:microsoft.com/office/officeart/2005/8/layout/vList5"/>
    <dgm:cxn modelId="{F57EF2C1-D5AB-4ED3-92CC-4647B6957019}" srcId="{64AE9D7F-B72D-42E4-928E-12B7C9910E4A}" destId="{CE63470D-2C39-4FC0-946D-2B39F12C087F}" srcOrd="0" destOrd="0" parTransId="{7A5DA54E-FE78-49AF-8B05-A1BD131A8FF3}" sibTransId="{7AB8B941-3C1E-46C6-B39B-AF00C08DD33C}"/>
    <dgm:cxn modelId="{6B0855E3-A57B-4806-8583-D9B8B7AE24FB}" type="presParOf" srcId="{B624716C-E103-49C6-80D5-F6F765A9F223}" destId="{5E601030-33D5-4838-B47A-60CB11C66F17}" srcOrd="0" destOrd="0" presId="urn:microsoft.com/office/officeart/2005/8/layout/vList5"/>
    <dgm:cxn modelId="{E1758071-82C8-432C-B21E-FC9A0FD7AD8C}" type="presParOf" srcId="{5E601030-33D5-4838-B47A-60CB11C66F17}" destId="{1A7E996C-925C-4FCC-8D28-6525DC3DBCA2}" srcOrd="0" destOrd="0" presId="urn:microsoft.com/office/officeart/2005/8/layout/vList5"/>
    <dgm:cxn modelId="{430F5C22-EDBD-4B41-A3DC-B773CFD9287D}" type="presParOf" srcId="{5E601030-33D5-4838-B47A-60CB11C66F17}" destId="{33248EF4-C6E8-4E69-8467-F0FABDCD2A7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C9A8D1-7FCB-4E4D-93FF-BEB54F7442E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AD4CB50-57CC-4FD8-8550-B97A23CE8DBE}">
      <dgm:prSet/>
      <dgm:spPr/>
      <dgm:t>
        <a:bodyPr/>
        <a:lstStyle/>
        <a:p>
          <a:pPr rtl="0"/>
          <a:r>
            <a:rPr lang="en-US" b="1" dirty="0" smtClean="0"/>
            <a:t>Type E Tower </a:t>
          </a:r>
          <a:r>
            <a:rPr lang="en-US" dirty="0" smtClean="0"/>
            <a:t>(Dead End Tower with tension string)</a:t>
          </a:r>
          <a:endParaRPr lang="en-US" dirty="0"/>
        </a:p>
      </dgm:t>
    </dgm:pt>
    <dgm:pt modelId="{9A46A28E-E14F-4527-B0CA-3FE543E3BF54}" type="parTrans" cxnId="{3E78F8EB-FDB6-493E-9AED-2921F9652DB7}">
      <dgm:prSet/>
      <dgm:spPr/>
      <dgm:t>
        <a:bodyPr/>
        <a:lstStyle/>
        <a:p>
          <a:endParaRPr lang="en-US"/>
        </a:p>
      </dgm:t>
    </dgm:pt>
    <dgm:pt modelId="{C960EE0D-4A2D-4103-B6E0-7D056E0490FF}" type="sibTrans" cxnId="{3E78F8EB-FDB6-493E-9AED-2921F9652DB7}">
      <dgm:prSet/>
      <dgm:spPr/>
      <dgm:t>
        <a:bodyPr/>
        <a:lstStyle/>
        <a:p>
          <a:endParaRPr lang="en-US"/>
        </a:p>
      </dgm:t>
    </dgm:pt>
    <dgm:pt modelId="{26109514-6AF7-4F90-A9AB-298AE01F8460}">
      <dgm:prSet custT="1"/>
      <dgm:spPr/>
      <dgm:t>
        <a:bodyPr/>
        <a:lstStyle/>
        <a:p>
          <a:pPr rtl="0"/>
          <a:r>
            <a:rPr lang="en-US" sz="1900" dirty="0" smtClean="0"/>
            <a:t>Used for line termination &amp; starting</a:t>
          </a:r>
          <a:endParaRPr lang="en-US" sz="1900" dirty="0"/>
        </a:p>
      </dgm:t>
    </dgm:pt>
    <dgm:pt modelId="{9A38B14D-C7B4-467C-BB9D-297EFE11323C}" type="parTrans" cxnId="{FA3B6704-BA4E-44D6-9182-B0A853AD4AC4}">
      <dgm:prSet/>
      <dgm:spPr/>
      <dgm:t>
        <a:bodyPr/>
        <a:lstStyle/>
        <a:p>
          <a:endParaRPr lang="en-US"/>
        </a:p>
      </dgm:t>
    </dgm:pt>
    <dgm:pt modelId="{07274B9A-82C5-48D3-8269-435568379A62}" type="sibTrans" cxnId="{FA3B6704-BA4E-44D6-9182-B0A853AD4AC4}">
      <dgm:prSet/>
      <dgm:spPr/>
      <dgm:t>
        <a:bodyPr/>
        <a:lstStyle/>
        <a:p>
          <a:endParaRPr lang="en-US"/>
        </a:p>
      </dgm:t>
    </dgm:pt>
    <dgm:pt modelId="{1E216E89-BE17-4B69-B9EB-FEE32CF7A998}" type="pres">
      <dgm:prSet presAssocID="{A0C9A8D1-7FCB-4E4D-93FF-BEB54F7442E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6C97AD-FAE9-43C3-AB7E-C705934E19CF}" type="pres">
      <dgm:prSet presAssocID="{DAD4CB50-57CC-4FD8-8550-B97A23CE8DBE}" presName="linNode" presStyleCnt="0"/>
      <dgm:spPr/>
    </dgm:pt>
    <dgm:pt modelId="{49572072-0745-41F7-80B6-56A5D36865FB}" type="pres">
      <dgm:prSet presAssocID="{DAD4CB50-57CC-4FD8-8550-B97A23CE8DBE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AF4B6C-FAF7-43DC-B4F1-D628CE8719F0}" type="pres">
      <dgm:prSet presAssocID="{DAD4CB50-57CC-4FD8-8550-B97A23CE8DBE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3B6704-BA4E-44D6-9182-B0A853AD4AC4}" srcId="{DAD4CB50-57CC-4FD8-8550-B97A23CE8DBE}" destId="{26109514-6AF7-4F90-A9AB-298AE01F8460}" srcOrd="0" destOrd="0" parTransId="{9A38B14D-C7B4-467C-BB9D-297EFE11323C}" sibTransId="{07274B9A-82C5-48D3-8269-435568379A62}"/>
    <dgm:cxn modelId="{1E89769C-718F-4F3F-913B-3D42A3A4071F}" type="presOf" srcId="{DAD4CB50-57CC-4FD8-8550-B97A23CE8DBE}" destId="{49572072-0745-41F7-80B6-56A5D36865FB}" srcOrd="0" destOrd="0" presId="urn:microsoft.com/office/officeart/2005/8/layout/vList5"/>
    <dgm:cxn modelId="{0F206444-9DAE-413B-B481-8EE998D963AF}" type="presOf" srcId="{A0C9A8D1-7FCB-4E4D-93FF-BEB54F7442E9}" destId="{1E216E89-BE17-4B69-B9EB-FEE32CF7A998}" srcOrd="0" destOrd="0" presId="urn:microsoft.com/office/officeart/2005/8/layout/vList5"/>
    <dgm:cxn modelId="{3E78F8EB-FDB6-493E-9AED-2921F9652DB7}" srcId="{A0C9A8D1-7FCB-4E4D-93FF-BEB54F7442E9}" destId="{DAD4CB50-57CC-4FD8-8550-B97A23CE8DBE}" srcOrd="0" destOrd="0" parTransId="{9A46A28E-E14F-4527-B0CA-3FE543E3BF54}" sibTransId="{C960EE0D-4A2D-4103-B6E0-7D056E0490FF}"/>
    <dgm:cxn modelId="{B6030880-CB59-43A5-98F7-5C7E752673A9}" type="presOf" srcId="{26109514-6AF7-4F90-A9AB-298AE01F8460}" destId="{23AF4B6C-FAF7-43DC-B4F1-D628CE8719F0}" srcOrd="0" destOrd="0" presId="urn:microsoft.com/office/officeart/2005/8/layout/vList5"/>
    <dgm:cxn modelId="{F14B3C2E-53B2-4ACD-8727-807F00E2EE95}" type="presParOf" srcId="{1E216E89-BE17-4B69-B9EB-FEE32CF7A998}" destId="{9A6C97AD-FAE9-43C3-AB7E-C705934E19CF}" srcOrd="0" destOrd="0" presId="urn:microsoft.com/office/officeart/2005/8/layout/vList5"/>
    <dgm:cxn modelId="{0F90B7ED-4B8A-43A8-83A4-65BA49A386D5}" type="presParOf" srcId="{9A6C97AD-FAE9-43C3-AB7E-C705934E19CF}" destId="{49572072-0745-41F7-80B6-56A5D36865FB}" srcOrd="0" destOrd="0" presId="urn:microsoft.com/office/officeart/2005/8/layout/vList5"/>
    <dgm:cxn modelId="{473445E0-5FD2-4D03-B0AE-411E521BDEF9}" type="presParOf" srcId="{9A6C97AD-FAE9-43C3-AB7E-C705934E19CF}" destId="{23AF4B6C-FAF7-43DC-B4F1-D628CE8719F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C131EF-930B-4A28-8954-546CA7A195F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D369815-8502-4110-891A-22A0ACEADD11}">
      <dgm:prSet custT="1"/>
      <dgm:spPr/>
      <dgm:t>
        <a:bodyPr/>
        <a:lstStyle/>
        <a:p>
          <a:pPr rtl="0"/>
          <a:r>
            <a:rPr lang="en-US" sz="1800" b="1" dirty="0" smtClean="0"/>
            <a:t>Transposition Tower</a:t>
          </a:r>
          <a:endParaRPr lang="en-US" sz="1800" dirty="0"/>
        </a:p>
      </dgm:t>
    </dgm:pt>
    <dgm:pt modelId="{6C56E483-4207-473A-B513-3E3B20E4DDFF}" type="parTrans" cxnId="{FA719DF5-4960-4FD3-92BA-6E5270A4CD51}">
      <dgm:prSet/>
      <dgm:spPr/>
      <dgm:t>
        <a:bodyPr/>
        <a:lstStyle/>
        <a:p>
          <a:endParaRPr lang="en-US"/>
        </a:p>
      </dgm:t>
    </dgm:pt>
    <dgm:pt modelId="{7601AF66-531A-4CDB-91EE-438C8568B1FE}" type="sibTrans" cxnId="{FA719DF5-4960-4FD3-92BA-6E5270A4CD51}">
      <dgm:prSet/>
      <dgm:spPr/>
      <dgm:t>
        <a:bodyPr/>
        <a:lstStyle/>
        <a:p>
          <a:endParaRPr lang="en-US"/>
        </a:p>
      </dgm:t>
    </dgm:pt>
    <dgm:pt modelId="{2CB96987-C6FD-4254-8A0F-EC1F671A8A4D}">
      <dgm:prSet custT="1"/>
      <dgm:spPr/>
      <dgm:t>
        <a:bodyPr/>
        <a:lstStyle/>
        <a:p>
          <a:pPr rtl="0"/>
          <a:r>
            <a:rPr lang="en-US" sz="1900" dirty="0" smtClean="0"/>
            <a:t>Used for transposition of tower</a:t>
          </a:r>
          <a:endParaRPr lang="en-US" sz="1900" dirty="0"/>
        </a:p>
      </dgm:t>
    </dgm:pt>
    <dgm:pt modelId="{3EE7CEFF-6F2C-41D9-BA94-857FF3EFC522}" type="parTrans" cxnId="{0AE357CC-6103-4526-863A-9B14084BED87}">
      <dgm:prSet/>
      <dgm:spPr/>
      <dgm:t>
        <a:bodyPr/>
        <a:lstStyle/>
        <a:p>
          <a:endParaRPr lang="en-US"/>
        </a:p>
      </dgm:t>
    </dgm:pt>
    <dgm:pt modelId="{3799210C-AE6D-4755-80E7-B3E81C4005D5}" type="sibTrans" cxnId="{0AE357CC-6103-4526-863A-9B14084BED87}">
      <dgm:prSet/>
      <dgm:spPr/>
      <dgm:t>
        <a:bodyPr/>
        <a:lstStyle/>
        <a:p>
          <a:endParaRPr lang="en-US"/>
        </a:p>
      </dgm:t>
    </dgm:pt>
    <dgm:pt modelId="{3B2B3206-96DB-4F69-AAC5-6EF1460C72CD}" type="pres">
      <dgm:prSet presAssocID="{D6C131EF-930B-4A28-8954-546CA7A195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DA27069-A93F-4BC0-B922-A8088295A267}" type="pres">
      <dgm:prSet presAssocID="{3D369815-8502-4110-891A-22A0ACEADD11}" presName="linNode" presStyleCnt="0"/>
      <dgm:spPr/>
    </dgm:pt>
    <dgm:pt modelId="{67BD733E-8B36-4883-98E5-05C0EAF4497A}" type="pres">
      <dgm:prSet presAssocID="{3D369815-8502-4110-891A-22A0ACEADD1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4391FD-086D-4F1D-95F0-846BDCA1E2C7}" type="pres">
      <dgm:prSet presAssocID="{3D369815-8502-4110-891A-22A0ACEADD11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F42C15-B67C-4F16-AFF9-9EF12D850AFB}" type="presOf" srcId="{D6C131EF-930B-4A28-8954-546CA7A195F1}" destId="{3B2B3206-96DB-4F69-AAC5-6EF1460C72CD}" srcOrd="0" destOrd="0" presId="urn:microsoft.com/office/officeart/2005/8/layout/vList5"/>
    <dgm:cxn modelId="{0AE357CC-6103-4526-863A-9B14084BED87}" srcId="{3D369815-8502-4110-891A-22A0ACEADD11}" destId="{2CB96987-C6FD-4254-8A0F-EC1F671A8A4D}" srcOrd="0" destOrd="0" parTransId="{3EE7CEFF-6F2C-41D9-BA94-857FF3EFC522}" sibTransId="{3799210C-AE6D-4755-80E7-B3E81C4005D5}"/>
    <dgm:cxn modelId="{551CD352-66AB-41E1-A7FF-33728BDE245E}" type="presOf" srcId="{3D369815-8502-4110-891A-22A0ACEADD11}" destId="{67BD733E-8B36-4883-98E5-05C0EAF4497A}" srcOrd="0" destOrd="0" presId="urn:microsoft.com/office/officeart/2005/8/layout/vList5"/>
    <dgm:cxn modelId="{FA719DF5-4960-4FD3-92BA-6E5270A4CD51}" srcId="{D6C131EF-930B-4A28-8954-546CA7A195F1}" destId="{3D369815-8502-4110-891A-22A0ACEADD11}" srcOrd="0" destOrd="0" parTransId="{6C56E483-4207-473A-B513-3E3B20E4DDFF}" sibTransId="{7601AF66-531A-4CDB-91EE-438C8568B1FE}"/>
    <dgm:cxn modelId="{F77467A5-B755-4D85-ABED-B626BCC6CA68}" type="presOf" srcId="{2CB96987-C6FD-4254-8A0F-EC1F671A8A4D}" destId="{314391FD-086D-4F1D-95F0-846BDCA1E2C7}" srcOrd="0" destOrd="0" presId="urn:microsoft.com/office/officeart/2005/8/layout/vList5"/>
    <dgm:cxn modelId="{946E15FF-FDB2-41CF-AF84-13E04986FDB7}" type="presParOf" srcId="{3B2B3206-96DB-4F69-AAC5-6EF1460C72CD}" destId="{EDA27069-A93F-4BC0-B922-A8088295A267}" srcOrd="0" destOrd="0" presId="urn:microsoft.com/office/officeart/2005/8/layout/vList5"/>
    <dgm:cxn modelId="{AA9EA77D-CC4A-456F-AAE1-0DF893F8BE8A}" type="presParOf" srcId="{EDA27069-A93F-4BC0-B922-A8088295A267}" destId="{67BD733E-8B36-4883-98E5-05C0EAF4497A}" srcOrd="0" destOrd="0" presId="urn:microsoft.com/office/officeart/2005/8/layout/vList5"/>
    <dgm:cxn modelId="{38F81784-07A0-4CAC-A7EA-1EF659810D12}" type="presParOf" srcId="{EDA27069-A93F-4BC0-B922-A8088295A267}" destId="{314391FD-086D-4F1D-95F0-846BDCA1E2C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A8B381D-151D-4B63-B151-DE0A1027EFD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5C8CBD1-C353-4F87-A01E-36D94F495B18}">
      <dgm:prSet/>
      <dgm:spPr/>
      <dgm:t>
        <a:bodyPr/>
        <a:lstStyle/>
        <a:p>
          <a:pPr rtl="0"/>
          <a:r>
            <a:rPr lang="en-US" b="1" dirty="0" smtClean="0"/>
            <a:t>Suspension Tower </a:t>
          </a:r>
          <a:r>
            <a:rPr lang="en-US" dirty="0" smtClean="0"/>
            <a:t>(Span ≈ 1000 m)  </a:t>
          </a:r>
          <a:endParaRPr lang="en-US" dirty="0"/>
        </a:p>
      </dgm:t>
    </dgm:pt>
    <dgm:pt modelId="{B2E5F6A8-A7DD-409A-8E77-4A72EC275DBE}" type="parTrans" cxnId="{A07EF7CE-B8EF-4A7B-B873-5FE68ED62A0A}">
      <dgm:prSet/>
      <dgm:spPr/>
      <dgm:t>
        <a:bodyPr/>
        <a:lstStyle/>
        <a:p>
          <a:endParaRPr lang="en-US"/>
        </a:p>
      </dgm:t>
    </dgm:pt>
    <dgm:pt modelId="{657B229C-0CFD-4580-BA38-7AA594B78F10}" type="sibTrans" cxnId="{A07EF7CE-B8EF-4A7B-B873-5FE68ED62A0A}">
      <dgm:prSet/>
      <dgm:spPr/>
      <dgm:t>
        <a:bodyPr/>
        <a:lstStyle/>
        <a:p>
          <a:endParaRPr lang="en-US"/>
        </a:p>
      </dgm:t>
    </dgm:pt>
    <dgm:pt modelId="{901FC452-2A33-47EB-881C-14B5BD29BF5E}">
      <dgm:prSet/>
      <dgm:spPr/>
      <dgm:t>
        <a:bodyPr/>
        <a:lstStyle/>
        <a:p>
          <a:pPr rtl="0"/>
          <a:r>
            <a:rPr lang="en-US" dirty="0" smtClean="0"/>
            <a:t>Used for River crossing, Mountain crossing  etc.</a:t>
          </a:r>
          <a:endParaRPr lang="en-US" dirty="0"/>
        </a:p>
      </dgm:t>
    </dgm:pt>
    <dgm:pt modelId="{FD8CDA26-0FC7-450A-A0EB-A854B8021DE9}" type="parTrans" cxnId="{33530571-D0F4-4820-94EC-322A3ACB4E6B}">
      <dgm:prSet/>
      <dgm:spPr/>
      <dgm:t>
        <a:bodyPr/>
        <a:lstStyle/>
        <a:p>
          <a:endParaRPr lang="en-US"/>
        </a:p>
      </dgm:t>
    </dgm:pt>
    <dgm:pt modelId="{6C90FE2A-C6B7-49AD-893F-D1A050E2DCD9}" type="sibTrans" cxnId="{33530571-D0F4-4820-94EC-322A3ACB4E6B}">
      <dgm:prSet/>
      <dgm:spPr/>
      <dgm:t>
        <a:bodyPr/>
        <a:lstStyle/>
        <a:p>
          <a:endParaRPr lang="en-US"/>
        </a:p>
      </dgm:t>
    </dgm:pt>
    <dgm:pt modelId="{D3CD3772-7B1D-4087-B286-F6ACAE72D3ED}" type="pres">
      <dgm:prSet presAssocID="{AA8B381D-151D-4B63-B151-DE0A1027EFD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550A80-E75C-4F69-9592-E4CBAD6CCEC4}" type="pres">
      <dgm:prSet presAssocID="{45C8CBD1-C353-4F87-A01E-36D94F495B18}" presName="linNode" presStyleCnt="0"/>
      <dgm:spPr/>
    </dgm:pt>
    <dgm:pt modelId="{7CCB7812-C64F-4A94-BF3A-C5BE968F7F79}" type="pres">
      <dgm:prSet presAssocID="{45C8CBD1-C353-4F87-A01E-36D94F495B18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980A48-CD30-44CF-83B4-A9FFDD106BDD}" type="pres">
      <dgm:prSet presAssocID="{45C8CBD1-C353-4F87-A01E-36D94F495B18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6A775F2-08A2-479F-BD85-2DF91DA71AD7}" type="presOf" srcId="{45C8CBD1-C353-4F87-A01E-36D94F495B18}" destId="{7CCB7812-C64F-4A94-BF3A-C5BE968F7F79}" srcOrd="0" destOrd="0" presId="urn:microsoft.com/office/officeart/2005/8/layout/vList5"/>
    <dgm:cxn modelId="{33530571-D0F4-4820-94EC-322A3ACB4E6B}" srcId="{45C8CBD1-C353-4F87-A01E-36D94F495B18}" destId="{901FC452-2A33-47EB-881C-14B5BD29BF5E}" srcOrd="0" destOrd="0" parTransId="{FD8CDA26-0FC7-450A-A0EB-A854B8021DE9}" sibTransId="{6C90FE2A-C6B7-49AD-893F-D1A050E2DCD9}"/>
    <dgm:cxn modelId="{9FFB6340-603C-4CDD-84B6-D63086D461CB}" type="presOf" srcId="{901FC452-2A33-47EB-881C-14B5BD29BF5E}" destId="{B8980A48-CD30-44CF-83B4-A9FFDD106BDD}" srcOrd="0" destOrd="0" presId="urn:microsoft.com/office/officeart/2005/8/layout/vList5"/>
    <dgm:cxn modelId="{A07EF7CE-B8EF-4A7B-B873-5FE68ED62A0A}" srcId="{AA8B381D-151D-4B63-B151-DE0A1027EFDE}" destId="{45C8CBD1-C353-4F87-A01E-36D94F495B18}" srcOrd="0" destOrd="0" parTransId="{B2E5F6A8-A7DD-409A-8E77-4A72EC275DBE}" sibTransId="{657B229C-0CFD-4580-BA38-7AA594B78F10}"/>
    <dgm:cxn modelId="{31E046A6-C63F-46A3-81CE-A748D01FF64D}" type="presOf" srcId="{AA8B381D-151D-4B63-B151-DE0A1027EFDE}" destId="{D3CD3772-7B1D-4087-B286-F6ACAE72D3ED}" srcOrd="0" destOrd="0" presId="urn:microsoft.com/office/officeart/2005/8/layout/vList5"/>
    <dgm:cxn modelId="{A773665F-7646-4C0D-A426-5FA2F0748D6E}" type="presParOf" srcId="{D3CD3772-7B1D-4087-B286-F6ACAE72D3ED}" destId="{9D550A80-E75C-4F69-9592-E4CBAD6CCEC4}" srcOrd="0" destOrd="0" presId="urn:microsoft.com/office/officeart/2005/8/layout/vList5"/>
    <dgm:cxn modelId="{4536A1AE-C081-44B3-882A-9D8C45E6FB69}" type="presParOf" srcId="{9D550A80-E75C-4F69-9592-E4CBAD6CCEC4}" destId="{7CCB7812-C64F-4A94-BF3A-C5BE968F7F79}" srcOrd="0" destOrd="0" presId="urn:microsoft.com/office/officeart/2005/8/layout/vList5"/>
    <dgm:cxn modelId="{D88B2D32-7561-475B-850B-2E1F0AA46D09}" type="presParOf" srcId="{9D550A80-E75C-4F69-9592-E4CBAD6CCEC4}" destId="{B8980A48-CD30-44CF-83B4-A9FFDD106BD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4DA2A-579D-4CEF-B484-13E7A524F169}">
      <dsp:nvSpPr>
        <dsp:cNvPr id="0" name=""/>
        <dsp:cNvSpPr/>
      </dsp:nvSpPr>
      <dsp:spPr>
        <a:xfrm>
          <a:off x="0" y="0"/>
          <a:ext cx="4267200" cy="7618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Types of Towers</a:t>
          </a:r>
          <a:r>
            <a:rPr lang="en-US" sz="1700" b="1" kern="1200" dirty="0" smtClean="0"/>
            <a:t/>
          </a:r>
          <a:br>
            <a:rPr lang="en-US" sz="1700" b="1" kern="1200" dirty="0" smtClean="0"/>
          </a:br>
          <a:endParaRPr lang="en-US" sz="1700" kern="1200" dirty="0"/>
        </a:p>
      </dsp:txBody>
      <dsp:txXfrm>
        <a:off x="37188" y="37188"/>
        <a:ext cx="4192824" cy="6874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175366-F073-4E19-A7E2-8EB3EDF3703A}">
      <dsp:nvSpPr>
        <dsp:cNvPr id="0" name=""/>
        <dsp:cNvSpPr/>
      </dsp:nvSpPr>
      <dsp:spPr>
        <a:xfrm rot="5400000">
          <a:off x="4950841" y="-2134806"/>
          <a:ext cx="500380" cy="489508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Used on straight runs and up to 2° line diversion</a:t>
          </a:r>
          <a:endParaRPr lang="en-US" sz="1500" kern="1200" dirty="0"/>
        </a:p>
      </dsp:txBody>
      <dsp:txXfrm rot="-5400000">
        <a:off x="2753488" y="86974"/>
        <a:ext cx="4870661" cy="451526"/>
      </dsp:txXfrm>
    </dsp:sp>
    <dsp:sp modelId="{D123CAA6-6677-4F29-B154-6006C58FF9F9}">
      <dsp:nvSpPr>
        <dsp:cNvPr id="0" name=""/>
        <dsp:cNvSpPr/>
      </dsp:nvSpPr>
      <dsp:spPr>
        <a:xfrm>
          <a:off x="0" y="0"/>
          <a:ext cx="2753487" cy="6254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Type A Tower </a:t>
          </a:r>
          <a:r>
            <a:rPr lang="en-US" sz="1300" kern="1200" dirty="0" smtClean="0"/>
            <a:t>(Tangent Tower with suspension string)</a:t>
          </a:r>
          <a:endParaRPr lang="en-US" sz="1300" kern="1200" dirty="0"/>
        </a:p>
      </dsp:txBody>
      <dsp:txXfrm>
        <a:off x="30533" y="30533"/>
        <a:ext cx="2692421" cy="5644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902181-33C4-436A-B432-4195A9B57B61}">
      <dsp:nvSpPr>
        <dsp:cNvPr id="0" name=""/>
        <dsp:cNvSpPr/>
      </dsp:nvSpPr>
      <dsp:spPr>
        <a:xfrm rot="5400000">
          <a:off x="4927732" y="-2120756"/>
          <a:ext cx="507734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Used for line deviation from 2° to 15°</a:t>
          </a:r>
          <a:endParaRPr lang="en-US" sz="1900" kern="1200" dirty="0"/>
        </a:p>
      </dsp:txBody>
      <dsp:txXfrm rot="-5400000">
        <a:off x="2743199" y="88563"/>
        <a:ext cx="4852014" cy="458162"/>
      </dsp:txXfrm>
    </dsp:sp>
    <dsp:sp modelId="{465E09E8-9087-431D-AC9F-419B51D62F92}">
      <dsp:nvSpPr>
        <dsp:cNvPr id="0" name=""/>
        <dsp:cNvSpPr/>
      </dsp:nvSpPr>
      <dsp:spPr>
        <a:xfrm>
          <a:off x="0" y="0"/>
          <a:ext cx="2743200" cy="6346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Type B Tower </a:t>
          </a:r>
          <a:r>
            <a:rPr lang="en-US" sz="1600" kern="1200" dirty="0" smtClean="0"/>
            <a:t>(Small Angle Tower with tension string)</a:t>
          </a:r>
          <a:endParaRPr lang="en-US" sz="1600" kern="1200" dirty="0"/>
        </a:p>
      </dsp:txBody>
      <dsp:txXfrm>
        <a:off x="30982" y="30982"/>
        <a:ext cx="2681236" cy="5727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F68CD4-6726-494A-9630-F56181691397}">
      <dsp:nvSpPr>
        <dsp:cNvPr id="0" name=""/>
        <dsp:cNvSpPr/>
      </dsp:nvSpPr>
      <dsp:spPr>
        <a:xfrm rot="5400000">
          <a:off x="4975749" y="-2149489"/>
          <a:ext cx="486726" cy="490857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Used for line deviation from 15° to 30°.</a:t>
          </a:r>
          <a:endParaRPr lang="en-US" sz="1900" kern="1200" dirty="0"/>
        </a:p>
      </dsp:txBody>
      <dsp:txXfrm rot="-5400000">
        <a:off x="2764824" y="85196"/>
        <a:ext cx="4884817" cy="439206"/>
      </dsp:txXfrm>
    </dsp:sp>
    <dsp:sp modelId="{5DFACBD5-924F-4245-9A32-D954409174A7}">
      <dsp:nvSpPr>
        <dsp:cNvPr id="0" name=""/>
        <dsp:cNvSpPr/>
      </dsp:nvSpPr>
      <dsp:spPr>
        <a:xfrm>
          <a:off x="3748" y="297"/>
          <a:ext cx="2761075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Type C Tower </a:t>
          </a:r>
          <a:r>
            <a:rPr lang="en-US" sz="1300" kern="1200" dirty="0" smtClean="0"/>
            <a:t>(Medium Angle Tower with tension string ).</a:t>
          </a:r>
          <a:endParaRPr lang="en-US" sz="1300" kern="1200" dirty="0"/>
        </a:p>
      </dsp:txBody>
      <dsp:txXfrm>
        <a:off x="33477" y="30026"/>
        <a:ext cx="2701617" cy="549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248EF4-C6E8-4E69-8467-F0FABDCD2A74}">
      <dsp:nvSpPr>
        <dsp:cNvPr id="0" name=""/>
        <dsp:cNvSpPr/>
      </dsp:nvSpPr>
      <dsp:spPr>
        <a:xfrm rot="5400000">
          <a:off x="5028676" y="-2176272"/>
          <a:ext cx="487202" cy="49621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Used for line deviation from 30° to 60°</a:t>
          </a:r>
          <a:endParaRPr lang="en-US" sz="1900" kern="1200" dirty="0"/>
        </a:p>
      </dsp:txBody>
      <dsp:txXfrm rot="-5400000">
        <a:off x="2791206" y="84981"/>
        <a:ext cx="4938361" cy="439636"/>
      </dsp:txXfrm>
    </dsp:sp>
    <dsp:sp modelId="{1A7E996C-925C-4FCC-8D28-6525DC3DBCA2}">
      <dsp:nvSpPr>
        <dsp:cNvPr id="0" name=""/>
        <dsp:cNvSpPr/>
      </dsp:nvSpPr>
      <dsp:spPr>
        <a:xfrm>
          <a:off x="0" y="297"/>
          <a:ext cx="2791206" cy="609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Type D Tower </a:t>
          </a:r>
          <a:r>
            <a:rPr lang="en-US" sz="1300" kern="1200" dirty="0" smtClean="0"/>
            <a:t>(Large angle tower with tension string)</a:t>
          </a:r>
          <a:endParaRPr lang="en-US" sz="1300" kern="1200" dirty="0"/>
        </a:p>
      </dsp:txBody>
      <dsp:txXfrm>
        <a:off x="29729" y="30026"/>
        <a:ext cx="2731748" cy="5495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AF4B6C-FAF7-43DC-B4F1-D628CE8719F0}">
      <dsp:nvSpPr>
        <dsp:cNvPr id="0" name=""/>
        <dsp:cNvSpPr/>
      </dsp:nvSpPr>
      <dsp:spPr>
        <a:xfrm rot="5400000">
          <a:off x="5028676" y="-2176272"/>
          <a:ext cx="487203" cy="49621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Used for line termination &amp; starting</a:t>
          </a:r>
          <a:endParaRPr lang="en-US" sz="1900" kern="1200" dirty="0"/>
        </a:p>
      </dsp:txBody>
      <dsp:txXfrm rot="-5400000">
        <a:off x="2791206" y="84981"/>
        <a:ext cx="4938361" cy="439637"/>
      </dsp:txXfrm>
    </dsp:sp>
    <dsp:sp modelId="{49572072-0745-41F7-80B6-56A5D36865FB}">
      <dsp:nvSpPr>
        <dsp:cNvPr id="0" name=""/>
        <dsp:cNvSpPr/>
      </dsp:nvSpPr>
      <dsp:spPr>
        <a:xfrm>
          <a:off x="0" y="297"/>
          <a:ext cx="2791206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Type E Tower </a:t>
          </a:r>
          <a:r>
            <a:rPr lang="en-US" sz="1300" kern="1200" dirty="0" smtClean="0"/>
            <a:t>(Dead End Tower with tension string)</a:t>
          </a:r>
          <a:endParaRPr lang="en-US" sz="1300" kern="1200" dirty="0"/>
        </a:p>
      </dsp:txBody>
      <dsp:txXfrm>
        <a:off x="29729" y="30026"/>
        <a:ext cx="2731748" cy="54954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4391FD-086D-4F1D-95F0-846BDCA1E2C7}">
      <dsp:nvSpPr>
        <dsp:cNvPr id="0" name=""/>
        <dsp:cNvSpPr/>
      </dsp:nvSpPr>
      <dsp:spPr>
        <a:xfrm rot="5400000">
          <a:off x="4976860" y="-2151888"/>
          <a:ext cx="487203" cy="4913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Used for transposition of tower</a:t>
          </a:r>
          <a:endParaRPr lang="en-US" sz="1900" kern="1200" dirty="0"/>
        </a:p>
      </dsp:txBody>
      <dsp:txXfrm rot="-5400000">
        <a:off x="2763774" y="84981"/>
        <a:ext cx="4889593" cy="439637"/>
      </dsp:txXfrm>
    </dsp:sp>
    <dsp:sp modelId="{67BD733E-8B36-4883-98E5-05C0EAF4497A}">
      <dsp:nvSpPr>
        <dsp:cNvPr id="0" name=""/>
        <dsp:cNvSpPr/>
      </dsp:nvSpPr>
      <dsp:spPr>
        <a:xfrm>
          <a:off x="0" y="297"/>
          <a:ext cx="2763774" cy="6090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Transposition Tower</a:t>
          </a:r>
          <a:endParaRPr lang="en-US" sz="1800" kern="1200" dirty="0"/>
        </a:p>
      </dsp:txBody>
      <dsp:txXfrm>
        <a:off x="29729" y="30026"/>
        <a:ext cx="2704316" cy="54954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80A48-CD30-44CF-83B4-A9FFDD106BDD}">
      <dsp:nvSpPr>
        <dsp:cNvPr id="0" name=""/>
        <dsp:cNvSpPr/>
      </dsp:nvSpPr>
      <dsp:spPr>
        <a:xfrm rot="5400000">
          <a:off x="4946142" y="-2113788"/>
          <a:ext cx="548639" cy="4913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Used for River crossing, Mountain crossing  etc.</a:t>
          </a:r>
          <a:endParaRPr lang="en-US" sz="1500" kern="1200" dirty="0"/>
        </a:p>
      </dsp:txBody>
      <dsp:txXfrm rot="-5400000">
        <a:off x="2763774" y="95362"/>
        <a:ext cx="4886594" cy="495075"/>
      </dsp:txXfrm>
    </dsp:sp>
    <dsp:sp modelId="{7CCB7812-C64F-4A94-BF3A-C5BE968F7F79}">
      <dsp:nvSpPr>
        <dsp:cNvPr id="0" name=""/>
        <dsp:cNvSpPr/>
      </dsp:nvSpPr>
      <dsp:spPr>
        <a:xfrm>
          <a:off x="0" y="0"/>
          <a:ext cx="2763774" cy="685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Suspension Tower </a:t>
          </a:r>
          <a:r>
            <a:rPr lang="en-US" sz="1500" kern="1200" dirty="0" smtClean="0"/>
            <a:t>(Span ≈ 1000 m)  </a:t>
          </a:r>
          <a:endParaRPr lang="en-US" sz="1500" kern="1200" dirty="0"/>
        </a:p>
      </dsp:txBody>
      <dsp:txXfrm>
        <a:off x="33478" y="33478"/>
        <a:ext cx="2696818" cy="618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0FA274-99E9-461C-ADBB-F933AD0292B1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E612C-346B-4DFC-B38D-A8A30069D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9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E612C-346B-4DFC-B38D-A8A30069D46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13E954-EE84-4123-96D2-B7E0CAFD596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AC1402-D11D-4A42-B3F8-18008540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954-EE84-4123-96D2-B7E0CAFD596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402-D11D-4A42-B3F8-18008540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954-EE84-4123-96D2-B7E0CAFD596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402-D11D-4A42-B3F8-18008540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954-EE84-4123-96D2-B7E0CAFD596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402-D11D-4A42-B3F8-1800854022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954-EE84-4123-96D2-B7E0CAFD596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402-D11D-4A42-B3F8-1800854022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954-EE84-4123-96D2-B7E0CAFD596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402-D11D-4A42-B3F8-1800854022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954-EE84-4123-96D2-B7E0CAFD596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402-D11D-4A42-B3F8-18008540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954-EE84-4123-96D2-B7E0CAFD596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402-D11D-4A42-B3F8-1800854022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13E954-EE84-4123-96D2-B7E0CAFD596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402-D11D-4A42-B3F8-18008540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13E954-EE84-4123-96D2-B7E0CAFD596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1AC1402-D11D-4A42-B3F8-18008540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13E954-EE84-4123-96D2-B7E0CAFD596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AC1402-D11D-4A42-B3F8-1800854022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13E954-EE84-4123-96D2-B7E0CAFD5967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1AC1402-D11D-4A42-B3F8-180085402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9" Type="http://schemas.openxmlformats.org/officeDocument/2006/relationships/diagramQuickStyle" Target="../diagrams/quickStyle8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34" Type="http://schemas.openxmlformats.org/officeDocument/2006/relationships/diagramQuickStyle" Target="../diagrams/quickStyle7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33" Type="http://schemas.openxmlformats.org/officeDocument/2006/relationships/diagramLayout" Target="../diagrams/layout7.xml"/><Relationship Id="rId38" Type="http://schemas.openxmlformats.org/officeDocument/2006/relationships/diagramLayout" Target="../diagrams/layout8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41" Type="http://schemas.microsoft.com/office/2007/relationships/diagramDrawing" Target="../diagrams/drawing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32" Type="http://schemas.openxmlformats.org/officeDocument/2006/relationships/diagramData" Target="../diagrams/data7.xml"/><Relationship Id="rId37" Type="http://schemas.openxmlformats.org/officeDocument/2006/relationships/diagramData" Target="../diagrams/data8.xml"/><Relationship Id="rId40" Type="http://schemas.openxmlformats.org/officeDocument/2006/relationships/diagramColors" Target="../diagrams/colors8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36" Type="http://schemas.microsoft.com/office/2007/relationships/diagramDrawing" Target="../diagrams/drawing7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Relationship Id="rId35" Type="http://schemas.openxmlformats.org/officeDocument/2006/relationships/diagramColors" Target="../diagrams/colors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transmission syste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24200" y="3429000"/>
            <a:ext cx="2686050" cy="169545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700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TRANSMISSION </a:t>
            </a:r>
            <a:br>
              <a:rPr lang="en-US" sz="6700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US" sz="6700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SYSTEM</a:t>
            </a:r>
            <a:r>
              <a:rPr lang="en-US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81000"/>
            <a:ext cx="1847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Made of reinforced concrete cement</a:t>
            </a:r>
          </a:p>
          <a:p>
            <a:r>
              <a:rPr lang="en-US" dirty="0" smtClean="0"/>
              <a:t>Stronger than wood poles but more costly</a:t>
            </a:r>
          </a:p>
          <a:p>
            <a:r>
              <a:rPr lang="en-US" dirty="0" smtClean="0"/>
              <a:t>Very long life and need little maintenance</a:t>
            </a:r>
          </a:p>
          <a:p>
            <a:r>
              <a:rPr lang="en-US" dirty="0" smtClean="0"/>
              <a:t>Bulky and heavy</a:t>
            </a:r>
          </a:p>
          <a:p>
            <a:r>
              <a:rPr lang="en-US" dirty="0" smtClean="0"/>
              <a:t>Widely used for distribution lines upto 33kV</a:t>
            </a:r>
          </a:p>
          <a:p>
            <a:r>
              <a:rPr lang="en-US" dirty="0" smtClean="0"/>
              <a:t>Can be manufactured at site.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US" sz="3600" dirty="0" smtClean="0"/>
              <a:t>2.</a:t>
            </a:r>
            <a:r>
              <a:rPr lang="en-US" sz="3600" u="sng" dirty="0" smtClean="0"/>
              <a:t>RCC poles</a:t>
            </a:r>
            <a:endParaRPr lang="en-US" sz="3600" u="sng" dirty="0"/>
          </a:p>
        </p:txBody>
      </p:sp>
      <p:pic>
        <p:nvPicPr>
          <p:cNvPr id="4" name="Picture 3" descr="RCC po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457200"/>
            <a:ext cx="1524000" cy="1524000"/>
          </a:xfrm>
          <a:prstGeom prst="rect">
            <a:avLst/>
          </a:prstGeom>
        </p:spPr>
      </p:pic>
      <p:pic>
        <p:nvPicPr>
          <p:cNvPr id="5" name="Picture 4" descr="RCC poles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4419600"/>
            <a:ext cx="2181225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Stepped pole manufactured from a single tube , the diameter being reduced in parallel steps.</a:t>
            </a:r>
          </a:p>
          <a:p>
            <a:r>
              <a:rPr lang="en-US" dirty="0" smtClean="0"/>
              <a:t>More costly than RCC and wood poles</a:t>
            </a:r>
          </a:p>
          <a:p>
            <a:r>
              <a:rPr lang="en-US" dirty="0" smtClean="0"/>
              <a:t>Have light weight , high strength to weight ratio and long life</a:t>
            </a:r>
          </a:p>
          <a:p>
            <a:r>
              <a:rPr lang="en-US" dirty="0" smtClean="0"/>
              <a:t>Widely used for lines upto 33kV.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3.</a:t>
            </a:r>
            <a:r>
              <a:rPr lang="en-US" sz="3200" u="sng" dirty="0" smtClean="0"/>
              <a:t>Steel tubular poles</a:t>
            </a:r>
            <a:endParaRPr lang="en-US" sz="3200" u="sng" dirty="0"/>
          </a:p>
        </p:txBody>
      </p:sp>
      <p:pic>
        <p:nvPicPr>
          <p:cNvPr id="4" name="Picture 3" descr="steel tubular po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4572000"/>
            <a:ext cx="2143125" cy="2143125"/>
          </a:xfrm>
          <a:prstGeom prst="rect">
            <a:avLst/>
          </a:prstGeom>
        </p:spPr>
      </p:pic>
      <p:pic>
        <p:nvPicPr>
          <p:cNvPr id="5" name="Picture 4" descr="steel tubular poles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44958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lines of 66kV and above</a:t>
            </a:r>
          </a:p>
          <a:p>
            <a:r>
              <a:rPr lang="en-US" dirty="0" smtClean="0"/>
              <a:t>Very long life and high degree of reliability</a:t>
            </a:r>
          </a:p>
          <a:p>
            <a:r>
              <a:rPr lang="en-US" dirty="0" smtClean="0"/>
              <a:t>Can withstand very severe weather conditions</a:t>
            </a:r>
          </a:p>
          <a:p>
            <a:r>
              <a:rPr lang="en-US" dirty="0" smtClean="0"/>
              <a:t>Overhead HV , EHV , and UHV lines mostly use self supporting steel towers.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4.</a:t>
            </a:r>
            <a:r>
              <a:rPr lang="en-US" sz="3600" u="sng" dirty="0" smtClean="0"/>
              <a:t>Steel towers</a:t>
            </a:r>
            <a:endParaRPr lang="en-US" sz="3600" u="sng" dirty="0"/>
          </a:p>
        </p:txBody>
      </p:sp>
      <p:pic>
        <p:nvPicPr>
          <p:cNvPr id="4" name="Picture 3" descr="steel t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3810000"/>
            <a:ext cx="1781175" cy="2562225"/>
          </a:xfrm>
          <a:prstGeom prst="rect">
            <a:avLst/>
          </a:prstGeom>
        </p:spPr>
      </p:pic>
      <p:pic>
        <p:nvPicPr>
          <p:cNvPr id="5" name="Picture 4" descr="steel tower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3962400"/>
            <a:ext cx="1943100" cy="2352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ile:Pylon d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2819400" cy="5715000"/>
          </a:xfrm>
          <a:prstGeom prst="rect">
            <a:avLst/>
          </a:prstGeom>
          <a:noFill/>
        </p:spPr>
      </p:pic>
      <p:pic>
        <p:nvPicPr>
          <p:cNvPr id="5" name="Picture 4" descr="File:Facility4508 Pylon206.JPG"/>
          <p:cNvPicPr>
            <a:picLocks noChangeAspect="1" noChangeArrowheads="1"/>
          </p:cNvPicPr>
          <p:nvPr/>
        </p:nvPicPr>
        <p:blipFill>
          <a:blip r:embed="rId3" cstate="print"/>
          <a:srcRect r="18222"/>
          <a:stretch>
            <a:fillRect/>
          </a:stretch>
        </p:blipFill>
        <p:spPr bwMode="auto">
          <a:xfrm>
            <a:off x="2819400" y="381000"/>
            <a:ext cx="3276600" cy="5715000"/>
          </a:xfrm>
          <a:prstGeom prst="rect">
            <a:avLst/>
          </a:prstGeom>
          <a:noFill/>
        </p:spPr>
      </p:pic>
      <p:pic>
        <p:nvPicPr>
          <p:cNvPr id="6" name="Picture 6" descr="File:NIGU Strain tower.JPG"/>
          <p:cNvPicPr>
            <a:picLocks noChangeAspect="1" noChangeArrowheads="1"/>
          </p:cNvPicPr>
          <p:nvPr/>
        </p:nvPicPr>
        <p:blipFill>
          <a:blip r:embed="rId4" cstate="print"/>
          <a:srcRect l="12000" r="8000"/>
          <a:stretch>
            <a:fillRect/>
          </a:stretch>
        </p:blipFill>
        <p:spPr bwMode="auto">
          <a:xfrm>
            <a:off x="6096000" y="381000"/>
            <a:ext cx="3048000" cy="5715000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228600" y="6172200"/>
            <a:ext cx="1981200" cy="455715"/>
            <a:chOff x="0" y="3124"/>
            <a:chExt cx="3200400" cy="455715"/>
          </a:xfrm>
        </p:grpSpPr>
        <p:sp>
          <p:nvSpPr>
            <p:cNvPr id="8" name="Rounded Rectangle 7"/>
            <p:cNvSpPr/>
            <p:nvPr/>
          </p:nvSpPr>
          <p:spPr>
            <a:xfrm>
              <a:off x="0" y="3124"/>
              <a:ext cx="3200400" cy="45571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22246" y="25370"/>
              <a:ext cx="3155908" cy="4112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kern="1200" dirty="0" smtClean="0"/>
                <a:t>Suspension Tower</a:t>
              </a:r>
              <a:endParaRPr lang="en-US" sz="19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00400" y="6172200"/>
            <a:ext cx="2286000" cy="455715"/>
            <a:chOff x="0" y="3124"/>
            <a:chExt cx="3310758" cy="455715"/>
          </a:xfrm>
        </p:grpSpPr>
        <p:sp>
          <p:nvSpPr>
            <p:cNvPr id="11" name="Rounded Rectangle 10"/>
            <p:cNvSpPr/>
            <p:nvPr/>
          </p:nvSpPr>
          <p:spPr>
            <a:xfrm>
              <a:off x="0" y="3124"/>
              <a:ext cx="3200400" cy="45571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4"/>
            <p:cNvSpPr/>
            <p:nvPr/>
          </p:nvSpPr>
          <p:spPr>
            <a:xfrm>
              <a:off x="132604" y="25370"/>
              <a:ext cx="3178154" cy="4112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dirty="0" smtClean="0"/>
                <a:t>Transposition</a:t>
              </a:r>
              <a:r>
                <a:rPr lang="en-US" sz="1900" kern="1200" dirty="0" smtClean="0"/>
                <a:t> Tower</a:t>
              </a:r>
              <a:endParaRPr lang="en-US" sz="1900" kern="1200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629400" y="6173685"/>
            <a:ext cx="1981200" cy="455715"/>
            <a:chOff x="0" y="3124"/>
            <a:chExt cx="3200400" cy="455715"/>
          </a:xfrm>
        </p:grpSpPr>
        <p:sp>
          <p:nvSpPr>
            <p:cNvPr id="14" name="Rounded Rectangle 13"/>
            <p:cNvSpPr/>
            <p:nvPr/>
          </p:nvSpPr>
          <p:spPr>
            <a:xfrm>
              <a:off x="0" y="3124"/>
              <a:ext cx="3200400" cy="45571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22246" y="25370"/>
              <a:ext cx="3155908" cy="41122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l" defTabSz="8445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900" dirty="0" smtClean="0"/>
                <a:t>Tension</a:t>
              </a:r>
              <a:r>
                <a:rPr lang="en-US" sz="1900" kern="1200" dirty="0" smtClean="0"/>
                <a:t> Tower</a:t>
              </a:r>
              <a:endParaRPr lang="en-US" sz="19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08443538"/>
              </p:ext>
            </p:extLst>
          </p:nvPr>
        </p:nvGraphicFramePr>
        <p:xfrm>
          <a:off x="762000" y="228600"/>
          <a:ext cx="42672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pPr>
              <a:defRPr/>
            </a:pPr>
            <a:fld id="{BCEE8F39-4053-4BB1-9480-BF60F0A0BB66}" type="slidenum">
              <a:rPr lang="en-IN">
                <a:latin typeface="Arial" pitchFamily="34" charset="0"/>
                <a:cs typeface="Arial" pitchFamily="34" charset="0"/>
              </a:rPr>
              <a:pPr>
                <a:defRPr/>
              </a:pPr>
              <a:t>14</a:t>
            </a:fld>
            <a:endParaRPr lang="en-IN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861228137"/>
              </p:ext>
            </p:extLst>
          </p:nvPr>
        </p:nvGraphicFramePr>
        <p:xfrm>
          <a:off x="762000" y="1066800"/>
          <a:ext cx="7648576" cy="6254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735788455"/>
              </p:ext>
            </p:extLst>
          </p:nvPr>
        </p:nvGraphicFramePr>
        <p:xfrm>
          <a:off x="762000" y="1828800"/>
          <a:ext cx="7620000" cy="63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90585019"/>
              </p:ext>
            </p:extLst>
          </p:nvPr>
        </p:nvGraphicFramePr>
        <p:xfrm>
          <a:off x="762000" y="2667000"/>
          <a:ext cx="7677150" cy="609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25751660"/>
              </p:ext>
            </p:extLst>
          </p:nvPr>
        </p:nvGraphicFramePr>
        <p:xfrm>
          <a:off x="762000" y="3352800"/>
          <a:ext cx="7753350" cy="609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935965349"/>
              </p:ext>
            </p:extLst>
          </p:nvPr>
        </p:nvGraphicFramePr>
        <p:xfrm>
          <a:off x="762000" y="4038601"/>
          <a:ext cx="775335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170147089"/>
              </p:ext>
            </p:extLst>
          </p:nvPr>
        </p:nvGraphicFramePr>
        <p:xfrm>
          <a:off x="762000" y="5562600"/>
          <a:ext cx="7677150" cy="60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301856392"/>
              </p:ext>
            </p:extLst>
          </p:nvPr>
        </p:nvGraphicFramePr>
        <p:xfrm>
          <a:off x="762000" y="4800600"/>
          <a:ext cx="7677150" cy="685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6I032\Desktop\iqbal-TL\fig005.gif"/>
          <p:cNvPicPr>
            <a:picLocks noChangeAspect="1" noChangeArrowheads="1"/>
          </p:cNvPicPr>
          <p:nvPr/>
        </p:nvPicPr>
        <p:blipFill rotWithShape="1">
          <a:blip r:embed="rId2" cstate="print"/>
          <a:srcRect t="2439"/>
          <a:stretch/>
        </p:blipFill>
        <p:spPr bwMode="auto">
          <a:xfrm>
            <a:off x="381000" y="762000"/>
            <a:ext cx="838200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longer span means smaller number of towers but the towers are taller and more costly.</a:t>
            </a:r>
          </a:p>
          <a:p>
            <a:r>
              <a:rPr lang="en-US" dirty="0" smtClean="0"/>
              <a:t>Higher the operating voltage , greater should be the span.</a:t>
            </a:r>
          </a:p>
          <a:p>
            <a:r>
              <a:rPr lang="en-US" dirty="0" smtClean="0"/>
              <a:t>From mechanical consideration , there is a maximum value of span for each conductor size.</a:t>
            </a:r>
          </a:p>
          <a:p>
            <a:r>
              <a:rPr lang="en-US" dirty="0" smtClean="0"/>
              <a:t>Modern high voltage lines have spans between 200m and 400m.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u="sng" dirty="0" smtClean="0">
                <a:solidFill>
                  <a:schemeClr val="accent2"/>
                </a:solidFill>
              </a:rPr>
              <a:t>Span , conductor configuration and spacing</a:t>
            </a:r>
            <a:endParaRPr lang="en-US" sz="3200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685800"/>
            <a:ext cx="85344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dirty="0" smtClean="0"/>
              <a:t>There are different conductor configurations           used in practice.</a:t>
            </a:r>
          </a:p>
          <a:p>
            <a:pPr>
              <a:buFont typeface="Wingdings" pitchFamily="2" charset="2"/>
              <a:buChar char="q"/>
            </a:pPr>
            <a:endParaRPr lang="en-US" sz="2700" dirty="0" smtClean="0"/>
          </a:p>
          <a:p>
            <a:pPr>
              <a:buFont typeface="Wingdings" pitchFamily="2" charset="2"/>
              <a:buChar char="q"/>
            </a:pPr>
            <a:r>
              <a:rPr lang="en-US" sz="2700" dirty="0" smtClean="0"/>
              <a:t>In most cases </a:t>
            </a:r>
            <a:r>
              <a:rPr lang="en-US" sz="2700" dirty="0" smtClean="0">
                <a:solidFill>
                  <a:srgbClr val="FF0000"/>
                </a:solidFill>
              </a:rPr>
              <a:t>flat horizontal or vertical </a:t>
            </a:r>
            <a:r>
              <a:rPr lang="en-US" sz="2700" dirty="0" smtClean="0"/>
              <a:t>configurations are used.</a:t>
            </a:r>
          </a:p>
          <a:p>
            <a:endParaRPr lang="en-US" sz="2700" dirty="0" smtClean="0"/>
          </a:p>
          <a:p>
            <a:pPr>
              <a:buFont typeface="Wingdings" pitchFamily="2" charset="2"/>
              <a:buChar char="q"/>
            </a:pPr>
            <a:r>
              <a:rPr lang="en-US" sz="2700" dirty="0" smtClean="0"/>
              <a:t>Flat horizontal means lesser tower height but a  wider right of way.</a:t>
            </a:r>
          </a:p>
          <a:p>
            <a:pPr>
              <a:buFont typeface="Wingdings" pitchFamily="2" charset="2"/>
              <a:buChar char="q"/>
            </a:pPr>
            <a:endParaRPr lang="en-US" sz="2700" dirty="0" smtClean="0"/>
          </a:p>
          <a:p>
            <a:pPr>
              <a:buFont typeface="Wingdings" pitchFamily="2" charset="2"/>
              <a:buChar char="q"/>
            </a:pPr>
            <a:r>
              <a:rPr lang="en-US" sz="2700" dirty="0" smtClean="0"/>
              <a:t>Vertical configuration means taller tower and increased lightning hazards.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700" dirty="0" smtClean="0"/>
              <a:t> </a:t>
            </a:r>
            <a:r>
              <a:rPr lang="en-US" sz="2700" dirty="0" smtClean="0">
                <a:solidFill>
                  <a:srgbClr val="FF0000"/>
                </a:solidFill>
              </a:rPr>
              <a:t>There must be adequate spacing between conductors so that they do not come within sparking distance of each other , even while swinging due to wind.</a:t>
            </a:r>
            <a:endParaRPr lang="en-US" sz="2700" dirty="0">
              <a:solidFill>
                <a:srgbClr val="FF0000"/>
              </a:solidFill>
            </a:endParaRPr>
          </a:p>
        </p:txBody>
      </p:sp>
      <p:pic>
        <p:nvPicPr>
          <p:cNvPr id="3" name="Picture 2" descr="transmission syst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3048000"/>
            <a:ext cx="2686050" cy="169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provide necessary clearance between conductors and metal works , the conductors are attached to </a:t>
            </a:r>
            <a:r>
              <a:rPr lang="en-US" dirty="0" smtClean="0">
                <a:solidFill>
                  <a:srgbClr val="FF0000"/>
                </a:solidFill>
              </a:rPr>
              <a:t>insulators.</a:t>
            </a:r>
          </a:p>
          <a:p>
            <a:r>
              <a:rPr lang="en-US" dirty="0" smtClean="0"/>
              <a:t>Also provides mechanical support for the conductor.</a:t>
            </a:r>
          </a:p>
          <a:p>
            <a:r>
              <a:rPr lang="en-US" dirty="0" smtClean="0"/>
              <a:t>The most suitable materials for insulators are: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Toughened glass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Porcelain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2"/>
                </a:solidFill>
              </a:rPr>
              <a:t>Insulator materials</a:t>
            </a:r>
            <a:endParaRPr lang="en-US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Introduction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Overhead lines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Conductor materials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Types of line supports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Conductor configurations , span and spacing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Insulator materials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Types of Insulators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accent2"/>
                </a:solidFill>
              </a:rPr>
              <a:t>Contents</a:t>
            </a:r>
            <a:endParaRPr lang="en-US" sz="3200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achieved by rapidly cooling the glass insulator after shaping and then allowing the interior to cool slowly.</a:t>
            </a:r>
          </a:p>
          <a:p>
            <a:r>
              <a:rPr lang="en-US" dirty="0" smtClean="0"/>
              <a:t>Can withstand great tension.</a:t>
            </a:r>
          </a:p>
          <a:p>
            <a:r>
              <a:rPr lang="en-US" dirty="0" smtClean="0"/>
              <a:t>Glass is cheaper than porcelain in simpler shapes.</a:t>
            </a:r>
          </a:p>
          <a:p>
            <a:r>
              <a:rPr lang="en-US" dirty="0" smtClean="0"/>
              <a:t>Used very rarely</a:t>
            </a:r>
          </a:p>
          <a:p>
            <a:r>
              <a:rPr lang="en-US" dirty="0" smtClean="0"/>
              <a:t>For lines below 25kV with short spans.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accent2"/>
                </a:solidFill>
              </a:rPr>
              <a:t>Toughened glass</a:t>
            </a:r>
            <a:endParaRPr lang="en-US" sz="3200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Mechanically stronger than glass</a:t>
            </a:r>
          </a:p>
          <a:p>
            <a:endParaRPr lang="en-US" dirty="0" smtClean="0"/>
          </a:p>
          <a:p>
            <a:r>
              <a:rPr lang="en-US" dirty="0" smtClean="0"/>
              <a:t>Less affected by changes in temperature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Most commonly used material for manufacturing of insulators.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solidFill>
                  <a:schemeClr val="accent2"/>
                </a:solidFill>
              </a:rPr>
              <a:t>Porcelain</a:t>
            </a:r>
            <a:endParaRPr lang="en-US" sz="3600" u="sng" dirty="0">
              <a:solidFill>
                <a:schemeClr val="accent2"/>
              </a:solidFill>
            </a:endParaRPr>
          </a:p>
        </p:txBody>
      </p:sp>
      <p:pic>
        <p:nvPicPr>
          <p:cNvPr id="4" name="Picture 3" descr="post insulato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3434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Pin type insulators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Suspension type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Post type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Strain insulators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solidFill>
                  <a:schemeClr val="accent2"/>
                </a:solidFill>
              </a:rPr>
              <a:t>Types of Insulators</a:t>
            </a:r>
            <a:endParaRPr lang="en-US" sz="3600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 , simple in construction and cheap.</a:t>
            </a:r>
          </a:p>
          <a:p>
            <a:endParaRPr lang="en-US" dirty="0" smtClean="0"/>
          </a:p>
          <a:p>
            <a:r>
              <a:rPr lang="en-US" dirty="0" smtClean="0"/>
              <a:t>Used on lines upto and including 33kV.</a:t>
            </a:r>
          </a:p>
          <a:p>
            <a:endParaRPr lang="en-US" dirty="0" smtClean="0"/>
          </a:p>
          <a:p>
            <a:r>
              <a:rPr lang="en-US" dirty="0" smtClean="0"/>
              <a:t>For higher voltages they tend to be more heavy and costly.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>
                <a:solidFill>
                  <a:schemeClr val="accent2"/>
                </a:solidFill>
              </a:rPr>
              <a:t>Pin type insulators</a:t>
            </a:r>
            <a:endParaRPr lang="en-US" sz="2800" u="sng" dirty="0">
              <a:solidFill>
                <a:schemeClr val="accent2"/>
              </a:solidFill>
            </a:endParaRPr>
          </a:p>
        </p:txBody>
      </p:sp>
      <p:pic>
        <p:nvPicPr>
          <p:cNvPr id="4" name="Picture 3" descr="91px-high power pinned insula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4267200"/>
            <a:ext cx="18288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uspension type insulator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43600" y="609600"/>
            <a:ext cx="2466975" cy="184785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accent2"/>
                </a:solidFill>
              </a:rPr>
              <a:t>Suspension type insulators</a:t>
            </a:r>
            <a:endParaRPr lang="en-US" sz="3200" u="sng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600200"/>
            <a:ext cx="807720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700" dirty="0" smtClean="0"/>
              <a:t>Used for lines above 33kV.</a:t>
            </a:r>
          </a:p>
          <a:p>
            <a:pPr>
              <a:buFont typeface="Wingdings" pitchFamily="2" charset="2"/>
              <a:buChar char="Ø"/>
            </a:pPr>
            <a:endParaRPr lang="en-US" sz="2700" dirty="0" smtClean="0"/>
          </a:p>
          <a:p>
            <a:pPr>
              <a:buFont typeface="Wingdings" pitchFamily="2" charset="2"/>
              <a:buChar char="Ø"/>
            </a:pPr>
            <a:r>
              <a:rPr lang="en-US" sz="2700" dirty="0" smtClean="0"/>
              <a:t>Also known as disc or string insulators.</a:t>
            </a:r>
          </a:p>
          <a:p>
            <a:pPr>
              <a:buFont typeface="Wingdings" pitchFamily="2" charset="2"/>
              <a:buChar char="Ø"/>
            </a:pPr>
            <a:endParaRPr lang="en-US" sz="2700" dirty="0" smtClean="0"/>
          </a:p>
          <a:p>
            <a:pPr>
              <a:buFont typeface="Wingdings" pitchFamily="2" charset="2"/>
              <a:buChar char="Ø"/>
            </a:pPr>
            <a:r>
              <a:rPr lang="en-US" sz="2700" dirty="0" smtClean="0"/>
              <a:t>Consists of porcelain discs mounted one above the other.</a:t>
            </a:r>
          </a:p>
          <a:p>
            <a:pPr>
              <a:buFont typeface="Wingdings" pitchFamily="2" charset="2"/>
              <a:buChar char="Ø"/>
            </a:pPr>
            <a:endParaRPr lang="en-US" sz="2700" dirty="0" smtClean="0"/>
          </a:p>
          <a:p>
            <a:pPr>
              <a:buFont typeface="Wingdings" pitchFamily="2" charset="2"/>
              <a:buChar char="Ø"/>
            </a:pPr>
            <a:r>
              <a:rPr lang="en-US" sz="2700" dirty="0" smtClean="0"/>
              <a:t>The conductor is suspended below the point of support by an insulator string.</a:t>
            </a:r>
          </a:p>
          <a:p>
            <a:pPr>
              <a:buFont typeface="Wingdings" pitchFamily="2" charset="2"/>
              <a:buChar char="Ø"/>
            </a:pPr>
            <a:endParaRPr lang="en-US" sz="2700" dirty="0" smtClean="0"/>
          </a:p>
          <a:p>
            <a:pPr>
              <a:buFont typeface="Wingdings" pitchFamily="2" charset="2"/>
              <a:buChar char="Ø"/>
            </a:pPr>
            <a:r>
              <a:rPr lang="en-US" sz="2700" dirty="0" smtClean="0"/>
              <a:t> Mechanical stresses are reduced.</a:t>
            </a:r>
          </a:p>
          <a:p>
            <a:pPr>
              <a:buFont typeface="Wingdings" pitchFamily="2" charset="2"/>
              <a:buChar char="Ø"/>
            </a:pPr>
            <a:endParaRPr lang="en-US" sz="2700" dirty="0" smtClean="0"/>
          </a:p>
          <a:p>
            <a:pPr>
              <a:buFont typeface="Wingdings" pitchFamily="2" charset="2"/>
              <a:buChar char="Ø"/>
            </a:pP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supporting bus bars and disconnecting switches in sub-stations.</a:t>
            </a:r>
          </a:p>
          <a:p>
            <a:r>
              <a:rPr lang="en-US" dirty="0" smtClean="0"/>
              <a:t>In extra high voltage sub-stations , polycon post insulators are used.</a:t>
            </a:r>
          </a:p>
          <a:p>
            <a:r>
              <a:rPr lang="en-US" dirty="0" smtClean="0"/>
              <a:t>Similar to pin insulator but has a metal base and metal cap so that more than one unit can be mounted in series.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accent2"/>
                </a:solidFill>
              </a:rPr>
              <a:t>Post Insulators</a:t>
            </a:r>
            <a:endParaRPr lang="en-US" sz="3200" u="sng" dirty="0">
              <a:solidFill>
                <a:schemeClr val="accent2"/>
              </a:solidFill>
            </a:endParaRPr>
          </a:p>
        </p:txBody>
      </p:sp>
      <p:pic>
        <p:nvPicPr>
          <p:cNvPr id="4" name="Picture 3" descr="post insulato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42672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mechanically strong suspension insulators</a:t>
            </a:r>
          </a:p>
          <a:p>
            <a:r>
              <a:rPr lang="en-US" dirty="0" smtClean="0"/>
              <a:t>Similar to suspension type insulators</a:t>
            </a:r>
          </a:p>
          <a:p>
            <a:r>
              <a:rPr lang="en-US" dirty="0" smtClean="0"/>
              <a:t>Used to take the tension of the conductors at the line terminations and at portions where there is a change in direction of line.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accent2"/>
                </a:solidFill>
              </a:rPr>
              <a:t>Strain Insulators</a:t>
            </a:r>
            <a:endParaRPr lang="en-US" sz="3200" u="sng" dirty="0">
              <a:solidFill>
                <a:schemeClr val="accent2"/>
              </a:solidFill>
            </a:endParaRPr>
          </a:p>
        </p:txBody>
      </p:sp>
      <p:pic>
        <p:nvPicPr>
          <p:cNvPr id="4" name="Picture 3" descr="220px-Strain_insulator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343400"/>
            <a:ext cx="2794000" cy="185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Electrical energy is generated in large hydro-electric, thermal and nuclear power stations which are located far away from the load </a:t>
            </a:r>
            <a:r>
              <a:rPr lang="en-US" sz="2400" dirty="0" smtClean="0"/>
              <a:t>centers.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This necessitates an extensive power supply network between generating stations and the consumer’s loads.</a:t>
            </a:r>
          </a:p>
          <a:p>
            <a:endParaRPr lang="en-US" sz="2400" dirty="0" smtClean="0"/>
          </a:p>
          <a:p>
            <a:r>
              <a:rPr lang="en-US" sz="2400" dirty="0" smtClean="0"/>
              <a:t>This network is divided into two parts: 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Transmission system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Distribution system</a:t>
            </a:r>
          </a:p>
          <a:p>
            <a:pPr>
              <a:buNone/>
            </a:pPr>
            <a:r>
              <a:rPr lang="en-US" sz="2400" dirty="0" smtClean="0"/>
              <a:t>    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solidFill>
                  <a:schemeClr val="accent2"/>
                </a:solidFill>
              </a:rPr>
              <a:t>Introduction</a:t>
            </a:r>
            <a:endParaRPr lang="en-US" sz="3200" u="sng" dirty="0">
              <a:solidFill>
                <a:schemeClr val="accent2"/>
              </a:solidFill>
            </a:endParaRPr>
          </a:p>
        </p:txBody>
      </p:sp>
      <p:pic>
        <p:nvPicPr>
          <p:cNvPr id="4" name="Picture 3" descr="power syste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4419600"/>
            <a:ext cx="2714625" cy="1685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The three-phase transmission and distribution system consists of overhead lines and underground cables.</a:t>
            </a:r>
          </a:p>
          <a:p>
            <a:r>
              <a:rPr lang="en-US" dirty="0" smtClean="0"/>
              <a:t> Because of cost consideration , the transmission system is generally overhead.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overhead line conductor material should have: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High tensile strength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Low resistivity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u="sng" dirty="0" smtClean="0">
                <a:solidFill>
                  <a:schemeClr val="accent2"/>
                </a:solidFill>
              </a:rPr>
              <a:t>Overhead  Lines</a:t>
            </a:r>
            <a:endParaRPr lang="en-US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860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two most common conductor materials are </a:t>
            </a:r>
          </a:p>
          <a:p>
            <a:pPr>
              <a:buNone/>
            </a:pPr>
            <a:r>
              <a:rPr lang="en-US" dirty="0" smtClean="0"/>
              <a:t>Hard drawn copper and aluminium.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Hard drawn copper</a:t>
            </a:r>
            <a:r>
              <a:rPr lang="en-US" dirty="0" smtClean="0"/>
              <a:t> has very high conductivity good tensile strength and weather resisting properties.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>
                <a:solidFill>
                  <a:schemeClr val="accent2"/>
                </a:solidFill>
              </a:rPr>
              <a:t>Conductor materials</a:t>
            </a:r>
            <a:endParaRPr lang="en-US" sz="3600" u="sng" dirty="0">
              <a:solidFill>
                <a:schemeClr val="accent2"/>
              </a:solidFill>
            </a:endParaRPr>
          </a:p>
        </p:txBody>
      </p:sp>
      <p:pic>
        <p:nvPicPr>
          <p:cNvPr id="4" name="Picture 3" descr="hard drawn copper conduc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343400"/>
            <a:ext cx="2095500" cy="1524000"/>
          </a:xfrm>
          <a:prstGeom prst="rect">
            <a:avLst/>
          </a:prstGeom>
        </p:spPr>
      </p:pic>
      <p:pic>
        <p:nvPicPr>
          <p:cNvPr id="5" name="Picture 4" descr="copper conductor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4038600"/>
            <a:ext cx="1905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80772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Aluminium has the following advantages         over copper:</a:t>
            </a:r>
          </a:p>
          <a:p>
            <a:endParaRPr lang="en-US" sz="2800" dirty="0" smtClean="0"/>
          </a:p>
          <a:p>
            <a:pPr marL="514350" indent="-514350">
              <a:buFont typeface="+mj-lt"/>
              <a:buAutoNum type="alphaLcPeriod"/>
            </a:pPr>
            <a:r>
              <a:rPr lang="en-US" sz="2800" dirty="0" smtClean="0"/>
              <a:t>Lower cost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smtClean="0"/>
              <a:t>Lesser weight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2800" dirty="0" smtClean="0"/>
              <a:t>Larger diameter</a:t>
            </a:r>
          </a:p>
          <a:p>
            <a:pPr marL="514350" indent="-514350"/>
            <a:endParaRPr lang="en-US" sz="2800" dirty="0" smtClean="0"/>
          </a:p>
          <a:p>
            <a:pPr marL="514350" indent="-514350">
              <a:buFont typeface="Wingdings" pitchFamily="2" charset="2"/>
              <a:buChar char="§"/>
            </a:pPr>
            <a:r>
              <a:rPr lang="en-US" sz="2800" dirty="0" smtClean="0"/>
              <a:t> However ,the tensile strength of aluminium is lower than copper.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en-US" sz="2800" dirty="0" smtClean="0"/>
              <a:t> Therefore an </a:t>
            </a:r>
            <a:r>
              <a:rPr lang="en-US" sz="2800" dirty="0" smtClean="0">
                <a:solidFill>
                  <a:srgbClr val="FF0000"/>
                </a:solidFill>
              </a:rPr>
              <a:t>All Aluminium Conductor   (AAC)</a:t>
            </a:r>
            <a:r>
              <a:rPr lang="en-US" sz="2800" dirty="0" smtClean="0"/>
              <a:t>is rarely used except for low voltage distribution lines of short spans.</a:t>
            </a:r>
          </a:p>
          <a:p>
            <a:pPr marL="514350" indent="-514350"/>
            <a:endParaRPr lang="en-US" sz="2800" dirty="0"/>
          </a:p>
        </p:txBody>
      </p:sp>
      <p:pic>
        <p:nvPicPr>
          <p:cNvPr id="3" name="Picture 2" descr="AAC conduc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1447800"/>
            <a:ext cx="2095500" cy="2181225"/>
          </a:xfrm>
          <a:prstGeom prst="rect">
            <a:avLst/>
          </a:prstGeom>
        </p:spPr>
      </p:pic>
      <p:pic>
        <p:nvPicPr>
          <p:cNvPr id="4" name="Picture 3" descr="AAC conductor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1447800"/>
            <a:ext cx="2143125" cy="2143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924800" y="3200400"/>
            <a:ext cx="662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AAC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1" y="990600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FF0000"/>
                </a:solidFill>
              </a:rPr>
              <a:t>ACSR (Aluminium Conductor Steel Reinforced)    </a:t>
            </a:r>
            <a:r>
              <a:rPr lang="en-US" sz="2800" dirty="0" smtClean="0"/>
              <a:t>conductor comprises hard drawn aluminium wires stranded around a core of single or multiple strand galvanized steel wire.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r>
              <a:rPr lang="en-US" sz="2800" dirty="0" smtClean="0"/>
              <a:t>Aluminium provides conductivity while steel provides necessary mechanical strength.</a:t>
            </a:r>
          </a:p>
          <a:p>
            <a:endParaRPr lang="en-US" sz="2800" dirty="0" smtClean="0"/>
          </a:p>
          <a:p>
            <a:r>
              <a:rPr lang="en-US" sz="2800" dirty="0" smtClean="0"/>
              <a:t>All the transmission lines use </a:t>
            </a:r>
          </a:p>
          <a:p>
            <a:r>
              <a:rPr lang="en-US" sz="2800" dirty="0" smtClean="0"/>
              <a:t>ACSR conductor.</a:t>
            </a:r>
          </a:p>
          <a:p>
            <a:endParaRPr lang="en-US" sz="2800" dirty="0"/>
          </a:p>
        </p:txBody>
      </p:sp>
      <p:pic>
        <p:nvPicPr>
          <p:cNvPr id="3" name="Picture 2" descr="ACSR conduct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4267200"/>
            <a:ext cx="2124075" cy="21526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05600" y="6400800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ACSR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Wooden poles</a:t>
            </a:r>
          </a:p>
          <a:p>
            <a:r>
              <a:rPr lang="en-US" dirty="0" smtClean="0"/>
              <a:t>RCC poles</a:t>
            </a:r>
          </a:p>
          <a:p>
            <a:r>
              <a:rPr lang="en-US" dirty="0" smtClean="0"/>
              <a:t>Steel tubular poles</a:t>
            </a:r>
          </a:p>
          <a:p>
            <a:r>
              <a:rPr lang="en-US" dirty="0" smtClean="0"/>
              <a:t>Steel towers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accent2"/>
                </a:solidFill>
              </a:rPr>
              <a:t>Types of line supports</a:t>
            </a:r>
            <a:endParaRPr lang="en-US" sz="4000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of chemically treated wood.</a:t>
            </a:r>
          </a:p>
          <a:p>
            <a:r>
              <a:rPr lang="en-US" dirty="0" smtClean="0"/>
              <a:t>Used for distribution lines especially in areas where good quality wood are available.</a:t>
            </a:r>
          </a:p>
          <a:p>
            <a:r>
              <a:rPr lang="en-US" dirty="0" smtClean="0"/>
              <a:t>Very economical but capable to decay.</a:t>
            </a:r>
          </a:p>
          <a:p>
            <a:r>
              <a:rPr lang="en-US" dirty="0" smtClean="0"/>
              <a:t>To protect from decay,poles have zinc or aluminium cap at the top and Bitumen coating at the bottom.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u="sng" dirty="0" smtClean="0"/>
              <a:t>Wooden poles</a:t>
            </a:r>
            <a:endParaRPr lang="en-US" sz="3200" u="sng" dirty="0"/>
          </a:p>
        </p:txBody>
      </p:sp>
      <p:pic>
        <p:nvPicPr>
          <p:cNvPr id="4" name="Picture 3" descr="wooden pol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4191000"/>
            <a:ext cx="1504950" cy="2257425"/>
          </a:xfrm>
          <a:prstGeom prst="rect">
            <a:avLst/>
          </a:prstGeom>
        </p:spPr>
      </p:pic>
      <p:pic>
        <p:nvPicPr>
          <p:cNvPr id="5" name="Picture 4" descr="wooden poles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4572000"/>
            <a:ext cx="2619375" cy="1743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231</TotalTime>
  <Words>970</Words>
  <Application>Microsoft Office PowerPoint</Application>
  <PresentationFormat>On-screen Show (4:3)</PresentationFormat>
  <Paragraphs>161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TRANSMISSION  SYSTEM </vt:lpstr>
      <vt:lpstr>Contents</vt:lpstr>
      <vt:lpstr>Introduction</vt:lpstr>
      <vt:lpstr>Overhead  Lines</vt:lpstr>
      <vt:lpstr>Conductor materials</vt:lpstr>
      <vt:lpstr>PowerPoint Presentation</vt:lpstr>
      <vt:lpstr>PowerPoint Presentation</vt:lpstr>
      <vt:lpstr>Types of line supports</vt:lpstr>
      <vt:lpstr>Wooden poles</vt:lpstr>
      <vt:lpstr>2.RCC poles</vt:lpstr>
      <vt:lpstr>3.Steel tubular poles</vt:lpstr>
      <vt:lpstr>4.Steel towers</vt:lpstr>
      <vt:lpstr>PowerPoint Presentation</vt:lpstr>
      <vt:lpstr>PowerPoint Presentation</vt:lpstr>
      <vt:lpstr>PowerPoint Presentation</vt:lpstr>
      <vt:lpstr>Span , conductor configuration and spacing</vt:lpstr>
      <vt:lpstr>PowerPoint Presentation</vt:lpstr>
      <vt:lpstr>PowerPoint Presentation</vt:lpstr>
      <vt:lpstr>Insulator materials</vt:lpstr>
      <vt:lpstr>Toughened glass</vt:lpstr>
      <vt:lpstr>Porcelain</vt:lpstr>
      <vt:lpstr>Types of Insulators</vt:lpstr>
      <vt:lpstr>Pin type insulators</vt:lpstr>
      <vt:lpstr>Suspension type insulators</vt:lpstr>
      <vt:lpstr>Post Insulators</vt:lpstr>
      <vt:lpstr>Strain Insulators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TRANSMISSION  SYSTEM </dc:title>
  <dc:creator>Jovin</dc:creator>
  <cp:lastModifiedBy>Administrator</cp:lastModifiedBy>
  <cp:revision>27</cp:revision>
  <dcterms:created xsi:type="dcterms:W3CDTF">2013-01-25T08:48:15Z</dcterms:created>
  <dcterms:modified xsi:type="dcterms:W3CDTF">2020-03-17T16:19:48Z</dcterms:modified>
</cp:coreProperties>
</file>