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8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5"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27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604C0824-56F7-4BB9-9364-BF783D2ABBD5}" type="datetimeFigureOut">
              <a:rPr lang="en-US" smtClean="0"/>
              <a:t>5/10/2019</a:t>
            </a:fld>
            <a:endParaRPr lang="en-US"/>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US"/>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2C0D3FBB-72AC-4F42-8DC9-1E5173F509B5}" type="slidenum">
              <a:rPr lang="en-US" smtClean="0"/>
              <a:t>‹#›</a:t>
            </a:fld>
            <a:endParaRPr lang="en-US"/>
          </a:p>
        </p:txBody>
      </p:sp>
    </p:spTree>
    <p:extLst>
      <p:ext uri="{BB962C8B-B14F-4D97-AF65-F5344CB8AC3E}">
        <p14:creationId xmlns:p14="http://schemas.microsoft.com/office/powerpoint/2010/main" val="37768780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04C0824-56F7-4BB9-9364-BF783D2ABBD5}" type="datetimeFigureOut">
              <a:rPr lang="en-US" smtClean="0"/>
              <a:t>5/10/2019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0D3FBB-72AC-4F42-8DC9-1E5173F509B5}" type="slidenum">
              <a:rPr lang="en-US" smtClean="0"/>
              <a:t>‹#›</a:t>
            </a:fld>
            <a:endParaRPr lang="en-US"/>
          </a:p>
        </p:txBody>
      </p:sp>
    </p:spTree>
    <p:extLst>
      <p:ext uri="{BB962C8B-B14F-4D97-AF65-F5344CB8AC3E}">
        <p14:creationId xmlns:p14="http://schemas.microsoft.com/office/powerpoint/2010/main" val="15511404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04C0824-56F7-4BB9-9364-BF783D2ABBD5}" type="datetimeFigureOut">
              <a:rPr lang="en-US" smtClean="0"/>
              <a:t>5/10/2019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0D3FBB-72AC-4F42-8DC9-1E5173F509B5}" type="slidenum">
              <a:rPr lang="en-US" smtClean="0"/>
              <a:t>‹#›</a:t>
            </a:fld>
            <a:endParaRPr lang="en-US"/>
          </a:p>
        </p:txBody>
      </p:sp>
    </p:spTree>
    <p:extLst>
      <p:ext uri="{BB962C8B-B14F-4D97-AF65-F5344CB8AC3E}">
        <p14:creationId xmlns:p14="http://schemas.microsoft.com/office/powerpoint/2010/main" val="122410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04C0824-56F7-4BB9-9364-BF783D2ABBD5}" type="datetimeFigureOut">
              <a:rPr lang="en-US" smtClean="0"/>
              <a:t>5/10/2019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0D3FBB-72AC-4F42-8DC9-1E5173F509B5}" type="slidenum">
              <a:rPr lang="en-US" smtClean="0"/>
              <a:t>‹#›</a:t>
            </a:fld>
            <a:endParaRPr lang="en-US"/>
          </a:p>
        </p:txBody>
      </p:sp>
    </p:spTree>
    <p:extLst>
      <p:ext uri="{BB962C8B-B14F-4D97-AF65-F5344CB8AC3E}">
        <p14:creationId xmlns:p14="http://schemas.microsoft.com/office/powerpoint/2010/main" val="1649724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04C0824-56F7-4BB9-9364-BF783D2ABBD5}" type="datetimeFigureOut">
              <a:rPr lang="en-US" smtClean="0"/>
              <a:t>5/10/2019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0D3FBB-72AC-4F42-8DC9-1E5173F509B5}" type="slidenum">
              <a:rPr lang="en-US" smtClean="0"/>
              <a:t>‹#›</a:t>
            </a:fld>
            <a:endParaRPr lang="en-US"/>
          </a:p>
        </p:txBody>
      </p:sp>
    </p:spTree>
    <p:extLst>
      <p:ext uri="{BB962C8B-B14F-4D97-AF65-F5344CB8AC3E}">
        <p14:creationId xmlns:p14="http://schemas.microsoft.com/office/powerpoint/2010/main" val="117353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04C0824-56F7-4BB9-9364-BF783D2ABBD5}" type="datetimeFigureOut">
              <a:rPr lang="en-US" smtClean="0"/>
              <a:t>5/10/2019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0D3FBB-72AC-4F42-8DC9-1E5173F509B5}" type="slidenum">
              <a:rPr lang="en-US" smtClean="0"/>
              <a:t>‹#›</a:t>
            </a:fld>
            <a:endParaRPr lang="en-US"/>
          </a:p>
        </p:txBody>
      </p:sp>
    </p:spTree>
    <p:extLst>
      <p:ext uri="{BB962C8B-B14F-4D97-AF65-F5344CB8AC3E}">
        <p14:creationId xmlns:p14="http://schemas.microsoft.com/office/powerpoint/2010/main" val="2283300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04C0824-56F7-4BB9-9364-BF783D2ABBD5}" type="datetimeFigureOut">
              <a:rPr lang="en-US" smtClean="0"/>
              <a:t>5/10/2019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0D3FBB-72AC-4F42-8DC9-1E5173F509B5}" type="slidenum">
              <a:rPr lang="en-US" smtClean="0"/>
              <a:t>‹#›</a:t>
            </a:fld>
            <a:endParaRPr lang="en-US"/>
          </a:p>
        </p:txBody>
      </p:sp>
    </p:spTree>
    <p:extLst>
      <p:ext uri="{BB962C8B-B14F-4D97-AF65-F5344CB8AC3E}">
        <p14:creationId xmlns:p14="http://schemas.microsoft.com/office/powerpoint/2010/main" val="5271274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04C0824-56F7-4BB9-9364-BF783D2ABBD5}" type="datetimeFigureOut">
              <a:rPr lang="en-US" smtClean="0"/>
              <a:t>5/10/2019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0D3FBB-72AC-4F42-8DC9-1E5173F509B5}" type="slidenum">
              <a:rPr lang="en-US" smtClean="0"/>
              <a:t>‹#›</a:t>
            </a:fld>
            <a:endParaRPr lang="en-US"/>
          </a:p>
        </p:txBody>
      </p:sp>
    </p:spTree>
    <p:extLst>
      <p:ext uri="{BB962C8B-B14F-4D97-AF65-F5344CB8AC3E}">
        <p14:creationId xmlns:p14="http://schemas.microsoft.com/office/powerpoint/2010/main" val="300662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4C0824-56F7-4BB9-9364-BF783D2ABBD5}" type="datetimeFigureOut">
              <a:rPr lang="en-US" smtClean="0"/>
              <a:t>5/10/2019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0D3FBB-72AC-4F42-8DC9-1E5173F509B5}" type="slidenum">
              <a:rPr lang="en-US" smtClean="0"/>
              <a:t>‹#›</a:t>
            </a:fld>
            <a:endParaRPr lang="en-US"/>
          </a:p>
        </p:txBody>
      </p:sp>
    </p:spTree>
    <p:extLst>
      <p:ext uri="{BB962C8B-B14F-4D97-AF65-F5344CB8AC3E}">
        <p14:creationId xmlns:p14="http://schemas.microsoft.com/office/powerpoint/2010/main" val="18336571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a:t>Edit Master text styles</a:t>
            </a:r>
          </a:p>
        </p:txBody>
      </p:sp>
      <p:sp>
        <p:nvSpPr>
          <p:cNvPr id="5" name="Date Placeholder 4"/>
          <p:cNvSpPr>
            <a:spLocks noGrp="1"/>
          </p:cNvSpPr>
          <p:nvPr>
            <p:ph type="dt" sz="half" idx="10"/>
          </p:nvPr>
        </p:nvSpPr>
        <p:spPr/>
        <p:txBody>
          <a:bodyPr/>
          <a:lstStyle/>
          <a:p>
            <a:fld id="{604C0824-56F7-4BB9-9364-BF783D2ABBD5}" type="datetimeFigureOut">
              <a:rPr lang="en-US" smtClean="0"/>
              <a:t>5/10/2019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2C0D3FBB-72AC-4F42-8DC9-1E5173F509B5}" type="slidenum">
              <a:rPr lang="en-US" smtClean="0"/>
              <a:t>‹#›</a:t>
            </a:fld>
            <a:endParaRPr lang="en-US"/>
          </a:p>
        </p:txBody>
      </p:sp>
    </p:spTree>
    <p:extLst>
      <p:ext uri="{BB962C8B-B14F-4D97-AF65-F5344CB8AC3E}">
        <p14:creationId xmlns:p14="http://schemas.microsoft.com/office/powerpoint/2010/main" val="33172307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40000"/>
              <a:lumOff val="6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604C0824-56F7-4BB9-9364-BF783D2ABBD5}" type="datetimeFigureOut">
              <a:rPr lang="en-US" smtClean="0"/>
              <a:t>5/10/2019</a:t>
            </a:fld>
            <a:endParaRPr lang="en-US"/>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en-US"/>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2C0D3FBB-72AC-4F42-8DC9-1E5173F509B5}" type="slidenum">
              <a:rPr lang="en-US" smtClean="0"/>
              <a:t>‹#›</a:t>
            </a:fld>
            <a:endParaRPr lang="en-US"/>
          </a:p>
        </p:txBody>
      </p:sp>
    </p:spTree>
    <p:extLst>
      <p:ext uri="{BB962C8B-B14F-4D97-AF65-F5344CB8AC3E}">
        <p14:creationId xmlns:p14="http://schemas.microsoft.com/office/powerpoint/2010/main" val="782156091"/>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604C0824-56F7-4BB9-9364-BF783D2ABBD5}" type="datetimeFigureOut">
              <a:rPr lang="en-US" smtClean="0"/>
              <a:t>5/10/2019</a:t>
            </a:fld>
            <a:endParaRPr lang="en-US"/>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US"/>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2C0D3FBB-72AC-4F42-8DC9-1E5173F509B5}" type="slidenum">
              <a:rPr lang="en-US" smtClean="0"/>
              <a:t>‹#›</a:t>
            </a:fld>
            <a:endParaRPr lang="en-US"/>
          </a:p>
        </p:txBody>
      </p:sp>
    </p:spTree>
    <p:extLst>
      <p:ext uri="{BB962C8B-B14F-4D97-AF65-F5344CB8AC3E}">
        <p14:creationId xmlns:p14="http://schemas.microsoft.com/office/powerpoint/2010/main" val="722480838"/>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www.guru99.com/sql.html"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366A3-88AA-4DD2-997F-0618F22B43FB}"/>
              </a:ext>
            </a:extLst>
          </p:cNvPr>
          <p:cNvSpPr>
            <a:spLocks noGrp="1"/>
          </p:cNvSpPr>
          <p:nvPr>
            <p:ph type="ctrTitle"/>
          </p:nvPr>
        </p:nvSpPr>
        <p:spPr/>
        <p:txBody>
          <a:bodyPr/>
          <a:lstStyle/>
          <a:p>
            <a:r>
              <a:rPr lang="en-US" b="1" dirty="0"/>
              <a:t>Performance Testing</a:t>
            </a:r>
            <a:endParaRPr lang="en-US" dirty="0"/>
          </a:p>
        </p:txBody>
      </p:sp>
      <p:sp>
        <p:nvSpPr>
          <p:cNvPr id="3" name="Subtitle 2">
            <a:extLst>
              <a:ext uri="{FF2B5EF4-FFF2-40B4-BE49-F238E27FC236}">
                <a16:creationId xmlns:a16="http://schemas.microsoft.com/office/drawing/2014/main" id="{3D201311-322D-444B-B8F2-180849F194FA}"/>
              </a:ext>
            </a:extLst>
          </p:cNvPr>
          <p:cNvSpPr>
            <a:spLocks noGrp="1"/>
          </p:cNvSpPr>
          <p:nvPr>
            <p:ph type="subTitle" idx="1"/>
          </p:nvPr>
        </p:nvSpPr>
        <p:spPr/>
        <p:txBody>
          <a:bodyPr/>
          <a:lstStyle/>
          <a:p>
            <a:r>
              <a:rPr lang="en-US" b="1" dirty="0"/>
              <a:t>What is, Types, Metrics &amp; Example</a:t>
            </a:r>
          </a:p>
        </p:txBody>
      </p:sp>
    </p:spTree>
    <p:extLst>
      <p:ext uri="{BB962C8B-B14F-4D97-AF65-F5344CB8AC3E}">
        <p14:creationId xmlns:p14="http://schemas.microsoft.com/office/powerpoint/2010/main" val="34018308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3D90E-306F-41F7-A613-C8928601595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F41A77C-5AD9-4634-A239-7A725A4CADD3}"/>
              </a:ext>
            </a:extLst>
          </p:cNvPr>
          <p:cNvSpPr>
            <a:spLocks noGrp="1"/>
          </p:cNvSpPr>
          <p:nvPr>
            <p:ph idx="1"/>
          </p:nvPr>
        </p:nvSpPr>
        <p:spPr/>
        <p:txBody>
          <a:bodyPr>
            <a:normAutofit/>
          </a:bodyPr>
          <a:lstStyle/>
          <a:p>
            <a:r>
              <a:rPr lang="en-US" b="1" dirty="0"/>
              <a:t>Long Load time -</a:t>
            </a:r>
            <a:r>
              <a:rPr lang="en-US" dirty="0"/>
              <a:t> Load time is normally the initial time it takes an application to start. </a:t>
            </a:r>
          </a:p>
          <a:p>
            <a:r>
              <a:rPr lang="en-US" dirty="0"/>
              <a:t>This should generally be kept to a minimum. </a:t>
            </a:r>
          </a:p>
          <a:p>
            <a:r>
              <a:rPr lang="en-US" dirty="0"/>
              <a:t>While some applications are impossible to make load in under a minute, Load time should be kept under a few seconds if possible.</a:t>
            </a:r>
          </a:p>
          <a:p>
            <a:r>
              <a:rPr lang="en-US" b="1" dirty="0"/>
              <a:t>Poor response time -</a:t>
            </a:r>
            <a:r>
              <a:rPr lang="en-US" dirty="0"/>
              <a:t> Response time is the time it takes from when a user inputs data into the application until the application outputs a response to that input. </a:t>
            </a:r>
          </a:p>
          <a:p>
            <a:r>
              <a:rPr lang="en-US" dirty="0"/>
              <a:t>Generally, this should be very quick. </a:t>
            </a:r>
          </a:p>
          <a:p>
            <a:r>
              <a:rPr lang="en-US" dirty="0"/>
              <a:t>Again if a user has to wait too long, they lose interest.</a:t>
            </a:r>
          </a:p>
        </p:txBody>
      </p:sp>
    </p:spTree>
    <p:extLst>
      <p:ext uri="{BB962C8B-B14F-4D97-AF65-F5344CB8AC3E}">
        <p14:creationId xmlns:p14="http://schemas.microsoft.com/office/powerpoint/2010/main" val="1263545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9C6DCC-C7E1-4D2D-B518-5B08CE3EDC2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2B9984F-0C16-4620-808C-B5E38524BAA2}"/>
              </a:ext>
            </a:extLst>
          </p:cNvPr>
          <p:cNvSpPr>
            <a:spLocks noGrp="1"/>
          </p:cNvSpPr>
          <p:nvPr>
            <p:ph idx="1"/>
          </p:nvPr>
        </p:nvSpPr>
        <p:spPr/>
        <p:txBody>
          <a:bodyPr>
            <a:normAutofit/>
          </a:bodyPr>
          <a:lstStyle/>
          <a:p>
            <a:r>
              <a:rPr lang="en-US" b="1" dirty="0"/>
              <a:t>Poor scalability -</a:t>
            </a:r>
            <a:r>
              <a:rPr lang="en-US" dirty="0"/>
              <a:t> A software product suffers from poor scalability when it cannot handle the expected number of users or when it does not accommodate a wide enough range of users. </a:t>
            </a:r>
          </a:p>
          <a:p>
            <a:r>
              <a:rPr lang="en-US" dirty="0"/>
              <a:t>Load Testing should be done to be certain the application can handle the anticipated number of users.</a:t>
            </a:r>
          </a:p>
        </p:txBody>
      </p:sp>
    </p:spTree>
    <p:extLst>
      <p:ext uri="{BB962C8B-B14F-4D97-AF65-F5344CB8AC3E}">
        <p14:creationId xmlns:p14="http://schemas.microsoft.com/office/powerpoint/2010/main" val="35875270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C7AEF2-0413-4DC2-961B-931D6C3B242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79720CC-31C4-4F6D-B07E-EA6EBC2A8B94}"/>
              </a:ext>
            </a:extLst>
          </p:cNvPr>
          <p:cNvSpPr>
            <a:spLocks noGrp="1"/>
          </p:cNvSpPr>
          <p:nvPr>
            <p:ph idx="1"/>
          </p:nvPr>
        </p:nvSpPr>
        <p:spPr/>
        <p:txBody>
          <a:bodyPr>
            <a:normAutofit/>
          </a:bodyPr>
          <a:lstStyle/>
          <a:p>
            <a:r>
              <a:rPr lang="en-US" b="1" dirty="0"/>
              <a:t>Bottlenecking -</a:t>
            </a:r>
            <a:r>
              <a:rPr lang="en-US" dirty="0"/>
              <a:t> Bottlenecks are obstructions in a system which degrade overall system performance. </a:t>
            </a:r>
          </a:p>
          <a:p>
            <a:r>
              <a:rPr lang="en-US" dirty="0"/>
              <a:t>Bottlenecking is when either coding errors or hardware issues cause a decrease of throughput under certain loads. </a:t>
            </a:r>
          </a:p>
          <a:p>
            <a:r>
              <a:rPr lang="en-US" dirty="0"/>
              <a:t>Bottlenecking is often caused by one faulty section of code. </a:t>
            </a:r>
          </a:p>
          <a:p>
            <a:r>
              <a:rPr lang="en-US" dirty="0"/>
              <a:t>The key to fixing a bottlenecking issue is to find the section of code that is causing the slowdown and try to fix it there. </a:t>
            </a:r>
          </a:p>
          <a:p>
            <a:r>
              <a:rPr lang="en-US" dirty="0"/>
              <a:t>Bottlenecking is generally fixed by either fixing poor running processes or adding additional Hardware.</a:t>
            </a:r>
          </a:p>
          <a:p>
            <a:endParaRPr lang="en-US" dirty="0"/>
          </a:p>
        </p:txBody>
      </p:sp>
    </p:spTree>
    <p:extLst>
      <p:ext uri="{BB962C8B-B14F-4D97-AF65-F5344CB8AC3E}">
        <p14:creationId xmlns:p14="http://schemas.microsoft.com/office/powerpoint/2010/main" val="34902485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DF708F-D5C4-4521-A8FB-D05074784355}"/>
              </a:ext>
            </a:extLst>
          </p:cNvPr>
          <p:cNvSpPr>
            <a:spLocks noGrp="1"/>
          </p:cNvSpPr>
          <p:nvPr>
            <p:ph type="title"/>
          </p:nvPr>
        </p:nvSpPr>
        <p:spPr/>
        <p:txBody>
          <a:bodyPr/>
          <a:lstStyle/>
          <a:p>
            <a:r>
              <a:rPr lang="en-US" b="1" dirty="0"/>
              <a:t>common performance bottlenecks</a:t>
            </a:r>
            <a:endParaRPr lang="en-US" dirty="0"/>
          </a:p>
        </p:txBody>
      </p:sp>
      <p:sp>
        <p:nvSpPr>
          <p:cNvPr id="3" name="Content Placeholder 2">
            <a:extLst>
              <a:ext uri="{FF2B5EF4-FFF2-40B4-BE49-F238E27FC236}">
                <a16:creationId xmlns:a16="http://schemas.microsoft.com/office/drawing/2014/main" id="{35916DCD-BD4A-4656-BC9C-1E90A4B1A5CA}"/>
              </a:ext>
            </a:extLst>
          </p:cNvPr>
          <p:cNvSpPr>
            <a:spLocks noGrp="1"/>
          </p:cNvSpPr>
          <p:nvPr>
            <p:ph idx="1"/>
          </p:nvPr>
        </p:nvSpPr>
        <p:spPr/>
        <p:txBody>
          <a:bodyPr>
            <a:normAutofit/>
          </a:bodyPr>
          <a:lstStyle/>
          <a:p>
            <a:pPr marL="0" indent="0">
              <a:buNone/>
            </a:pPr>
            <a:r>
              <a:rPr lang="en-US" dirty="0"/>
              <a:t>Some </a:t>
            </a:r>
            <a:r>
              <a:rPr lang="en-US" b="1" dirty="0"/>
              <a:t>common performance bottlenecks</a:t>
            </a:r>
            <a:r>
              <a:rPr lang="en-US" dirty="0"/>
              <a:t> are CPU utilization</a:t>
            </a:r>
          </a:p>
          <a:p>
            <a:r>
              <a:rPr lang="en-US" dirty="0"/>
              <a:t>Memory utilization</a:t>
            </a:r>
          </a:p>
          <a:p>
            <a:r>
              <a:rPr lang="en-US" dirty="0"/>
              <a:t>Network utilization</a:t>
            </a:r>
          </a:p>
          <a:p>
            <a:r>
              <a:rPr lang="en-US" dirty="0"/>
              <a:t>Operating System limitations</a:t>
            </a:r>
          </a:p>
          <a:p>
            <a:r>
              <a:rPr lang="en-US" dirty="0"/>
              <a:t>Disk usage</a:t>
            </a:r>
          </a:p>
        </p:txBody>
      </p:sp>
    </p:spTree>
    <p:extLst>
      <p:ext uri="{BB962C8B-B14F-4D97-AF65-F5344CB8AC3E}">
        <p14:creationId xmlns:p14="http://schemas.microsoft.com/office/powerpoint/2010/main" val="13908685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82D852-4CF9-40C1-9321-52D6EE397084}"/>
              </a:ext>
            </a:extLst>
          </p:cNvPr>
          <p:cNvSpPr>
            <a:spLocks noGrp="1"/>
          </p:cNvSpPr>
          <p:nvPr>
            <p:ph type="title"/>
          </p:nvPr>
        </p:nvSpPr>
        <p:spPr/>
        <p:txBody>
          <a:bodyPr/>
          <a:lstStyle/>
          <a:p>
            <a:r>
              <a:rPr lang="en-US" b="1" dirty="0"/>
              <a:t>Performance Testing Process</a:t>
            </a:r>
            <a:endParaRPr lang="en-US" dirty="0"/>
          </a:p>
        </p:txBody>
      </p:sp>
      <p:sp>
        <p:nvSpPr>
          <p:cNvPr id="3" name="Content Placeholder 2">
            <a:extLst>
              <a:ext uri="{FF2B5EF4-FFF2-40B4-BE49-F238E27FC236}">
                <a16:creationId xmlns:a16="http://schemas.microsoft.com/office/drawing/2014/main" id="{17D82373-81ED-48EE-9BCF-03D5C388A067}"/>
              </a:ext>
            </a:extLst>
          </p:cNvPr>
          <p:cNvSpPr>
            <a:spLocks noGrp="1"/>
          </p:cNvSpPr>
          <p:nvPr>
            <p:ph idx="1"/>
          </p:nvPr>
        </p:nvSpPr>
        <p:spPr/>
        <p:txBody>
          <a:bodyPr>
            <a:normAutofit/>
          </a:bodyPr>
          <a:lstStyle/>
          <a:p>
            <a:r>
              <a:rPr lang="en-US" dirty="0"/>
              <a:t>The methodology adopted for performance testing can vary widely but the objective for performance tests remain the same. </a:t>
            </a:r>
          </a:p>
          <a:p>
            <a:r>
              <a:rPr lang="en-US" dirty="0"/>
              <a:t>It can help demonstrate that your software system meets certain pre-defined performance criteria. </a:t>
            </a:r>
          </a:p>
          <a:p>
            <a:r>
              <a:rPr lang="en-US" dirty="0"/>
              <a:t>Or it can help compare the performance of two software systems. </a:t>
            </a:r>
          </a:p>
          <a:p>
            <a:r>
              <a:rPr lang="en-US" dirty="0"/>
              <a:t>It can also help identify parts of your software system which degrade its performance.</a:t>
            </a:r>
          </a:p>
          <a:p>
            <a:endParaRPr lang="en-US" dirty="0"/>
          </a:p>
        </p:txBody>
      </p:sp>
    </p:spTree>
    <p:extLst>
      <p:ext uri="{BB962C8B-B14F-4D97-AF65-F5344CB8AC3E}">
        <p14:creationId xmlns:p14="http://schemas.microsoft.com/office/powerpoint/2010/main" val="38097905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76F98F-CDA0-4FF1-AB8D-640235AB741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CEF219C-BA07-471A-B116-D6535ABE00ED}"/>
              </a:ext>
            </a:extLst>
          </p:cNvPr>
          <p:cNvSpPr>
            <a:spLocks noGrp="1"/>
          </p:cNvSpPr>
          <p:nvPr>
            <p:ph idx="1"/>
          </p:nvPr>
        </p:nvSpPr>
        <p:spPr/>
        <p:txBody>
          <a:bodyPr/>
          <a:lstStyle/>
          <a:p>
            <a:r>
              <a:rPr lang="en-US" dirty="0"/>
              <a:t>A generic process on how to perform performance testing.</a:t>
            </a:r>
          </a:p>
          <a:p>
            <a:endParaRPr lang="en-US" dirty="0"/>
          </a:p>
        </p:txBody>
      </p:sp>
      <p:pic>
        <p:nvPicPr>
          <p:cNvPr id="5" name="Picture 4">
            <a:extLst>
              <a:ext uri="{FF2B5EF4-FFF2-40B4-BE49-F238E27FC236}">
                <a16:creationId xmlns:a16="http://schemas.microsoft.com/office/drawing/2014/main" id="{3CA9E074-AEC5-43C0-8920-EF549A517B66}"/>
              </a:ext>
            </a:extLst>
          </p:cNvPr>
          <p:cNvPicPr>
            <a:picLocks noChangeAspect="1"/>
          </p:cNvPicPr>
          <p:nvPr/>
        </p:nvPicPr>
        <p:blipFill rotWithShape="1">
          <a:blip r:embed="rId2"/>
          <a:srcRect l="8077" t="31786" r="31462" b="60005"/>
          <a:stretch/>
        </p:blipFill>
        <p:spPr>
          <a:xfrm>
            <a:off x="0" y="2838156"/>
            <a:ext cx="12084148" cy="922454"/>
          </a:xfrm>
          <a:prstGeom prst="rect">
            <a:avLst/>
          </a:prstGeom>
        </p:spPr>
      </p:pic>
    </p:spTree>
    <p:extLst>
      <p:ext uri="{BB962C8B-B14F-4D97-AF65-F5344CB8AC3E}">
        <p14:creationId xmlns:p14="http://schemas.microsoft.com/office/powerpoint/2010/main" val="4483788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FF80C4-3AAD-41F3-B500-9D4CD6C1209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2CFDAFF-4800-4AD7-A19C-7FB2C969027C}"/>
              </a:ext>
            </a:extLst>
          </p:cNvPr>
          <p:cNvSpPr>
            <a:spLocks noGrp="1"/>
          </p:cNvSpPr>
          <p:nvPr>
            <p:ph idx="1"/>
          </p:nvPr>
        </p:nvSpPr>
        <p:spPr/>
        <p:txBody>
          <a:bodyPr>
            <a:normAutofit/>
          </a:bodyPr>
          <a:lstStyle/>
          <a:p>
            <a:pPr marL="0" indent="0">
              <a:buNone/>
            </a:pPr>
            <a:r>
              <a:rPr lang="en-US" b="1" dirty="0"/>
              <a:t>Identify your testing environment -</a:t>
            </a:r>
            <a:r>
              <a:rPr lang="en-US" dirty="0"/>
              <a:t> Know your physical test environment, production environment and what testing tools are available. </a:t>
            </a:r>
          </a:p>
          <a:p>
            <a:r>
              <a:rPr lang="en-US" dirty="0"/>
              <a:t>Understand details of the hardware, software and network configurations used during testing before you begin the testing process. </a:t>
            </a:r>
          </a:p>
          <a:p>
            <a:r>
              <a:rPr lang="en-US" dirty="0"/>
              <a:t>It will help testers create more efficient tests.  </a:t>
            </a:r>
          </a:p>
          <a:p>
            <a:r>
              <a:rPr lang="en-US" dirty="0"/>
              <a:t>It will also help identify possible challenges that testers may encounter during the performance testing procedures.</a:t>
            </a:r>
          </a:p>
          <a:p>
            <a:endParaRPr lang="en-US" dirty="0"/>
          </a:p>
        </p:txBody>
      </p:sp>
    </p:spTree>
    <p:extLst>
      <p:ext uri="{BB962C8B-B14F-4D97-AF65-F5344CB8AC3E}">
        <p14:creationId xmlns:p14="http://schemas.microsoft.com/office/powerpoint/2010/main" val="34960570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A061A8-2590-49A1-9C4F-A804E48807E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CD593E5-8589-4E94-9D26-C2A48E2E823B}"/>
              </a:ext>
            </a:extLst>
          </p:cNvPr>
          <p:cNvSpPr>
            <a:spLocks noGrp="1"/>
          </p:cNvSpPr>
          <p:nvPr>
            <p:ph idx="1"/>
          </p:nvPr>
        </p:nvSpPr>
        <p:spPr/>
        <p:txBody>
          <a:bodyPr>
            <a:normAutofit lnSpcReduction="10000"/>
          </a:bodyPr>
          <a:lstStyle/>
          <a:p>
            <a:pPr marL="0" indent="0">
              <a:buNone/>
            </a:pPr>
            <a:r>
              <a:rPr lang="en-US" b="1" dirty="0"/>
              <a:t>Identify the performance acceptance criteria -</a:t>
            </a:r>
            <a:r>
              <a:rPr lang="en-US" dirty="0"/>
              <a:t> This includes goals and constraints for throughput, response times and resource allocation.  </a:t>
            </a:r>
          </a:p>
          <a:p>
            <a:r>
              <a:rPr lang="en-US" dirty="0"/>
              <a:t>It is also necessary to identify project success criteria outside of these goals and constraints. </a:t>
            </a:r>
          </a:p>
          <a:p>
            <a:r>
              <a:rPr lang="en-US" dirty="0"/>
              <a:t>Testers should be empowered to set performance criteria and goals because often the project specifications will not include a wide enough variety of performance benchmarks. </a:t>
            </a:r>
          </a:p>
          <a:p>
            <a:r>
              <a:rPr lang="en-US" dirty="0"/>
              <a:t>Sometimes there may be none at all. </a:t>
            </a:r>
          </a:p>
          <a:p>
            <a:r>
              <a:rPr lang="en-US" dirty="0"/>
              <a:t>When possible finding a similar application to compare to is a good way to set performance goals.</a:t>
            </a:r>
          </a:p>
          <a:p>
            <a:endParaRPr lang="en-US" dirty="0"/>
          </a:p>
        </p:txBody>
      </p:sp>
    </p:spTree>
    <p:extLst>
      <p:ext uri="{BB962C8B-B14F-4D97-AF65-F5344CB8AC3E}">
        <p14:creationId xmlns:p14="http://schemas.microsoft.com/office/powerpoint/2010/main" val="26292447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EA2FD6-2369-4D75-B394-39F24FEA82D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3E9F3B5-0963-4B4A-AF4C-15A05B2343A2}"/>
              </a:ext>
            </a:extLst>
          </p:cNvPr>
          <p:cNvSpPr>
            <a:spLocks noGrp="1"/>
          </p:cNvSpPr>
          <p:nvPr>
            <p:ph idx="1"/>
          </p:nvPr>
        </p:nvSpPr>
        <p:spPr/>
        <p:txBody>
          <a:bodyPr>
            <a:normAutofit/>
          </a:bodyPr>
          <a:lstStyle/>
          <a:p>
            <a:pPr marL="0" indent="0">
              <a:buNone/>
            </a:pPr>
            <a:r>
              <a:rPr lang="en-US" b="1" dirty="0"/>
              <a:t>Plan &amp; design performance tests -</a:t>
            </a:r>
            <a:r>
              <a:rPr lang="en-US" dirty="0"/>
              <a:t> Determine how usage is likely to vary amongst end users and identify key scenarios to test for all possible use cases. </a:t>
            </a:r>
          </a:p>
          <a:p>
            <a:r>
              <a:rPr lang="en-US" dirty="0"/>
              <a:t>It is necessary to simulate a variety of end users, plan performance test data and outline what metrics will be gathered.</a:t>
            </a:r>
          </a:p>
          <a:p>
            <a:r>
              <a:rPr lang="en-US" b="1" dirty="0"/>
              <a:t>Configuring the test environment - </a:t>
            </a:r>
            <a:r>
              <a:rPr lang="en-US" dirty="0"/>
              <a:t>Prepare the testing environment before execution. Also, arrange tools and other resources.</a:t>
            </a:r>
          </a:p>
          <a:p>
            <a:r>
              <a:rPr lang="en-US" b="1" dirty="0"/>
              <a:t>Implement test design -</a:t>
            </a:r>
            <a:r>
              <a:rPr lang="en-US" dirty="0"/>
              <a:t> Create the performance tests according to your test design.</a:t>
            </a:r>
          </a:p>
          <a:p>
            <a:endParaRPr lang="en-US" dirty="0"/>
          </a:p>
        </p:txBody>
      </p:sp>
    </p:spTree>
    <p:extLst>
      <p:ext uri="{BB962C8B-B14F-4D97-AF65-F5344CB8AC3E}">
        <p14:creationId xmlns:p14="http://schemas.microsoft.com/office/powerpoint/2010/main" val="37215965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5F314-2E17-4C5A-BC2B-25167722D22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BB4DE45-9B58-4859-927D-66CAB2B47BC7}"/>
              </a:ext>
            </a:extLst>
          </p:cNvPr>
          <p:cNvSpPr>
            <a:spLocks noGrp="1"/>
          </p:cNvSpPr>
          <p:nvPr>
            <p:ph idx="1"/>
          </p:nvPr>
        </p:nvSpPr>
        <p:spPr/>
        <p:txBody>
          <a:bodyPr>
            <a:normAutofit/>
          </a:bodyPr>
          <a:lstStyle/>
          <a:p>
            <a:pPr marL="0" indent="0">
              <a:buNone/>
            </a:pPr>
            <a:r>
              <a:rPr lang="en-US" b="1" dirty="0"/>
              <a:t>Run the tests -</a:t>
            </a:r>
            <a:r>
              <a:rPr lang="en-US" dirty="0"/>
              <a:t> Execute and monitor the tests.</a:t>
            </a:r>
          </a:p>
          <a:p>
            <a:pPr marL="0" indent="0">
              <a:buNone/>
            </a:pPr>
            <a:r>
              <a:rPr lang="en-US" b="1" dirty="0"/>
              <a:t>Analyze, tune and retest</a:t>
            </a:r>
            <a:r>
              <a:rPr lang="en-US" dirty="0"/>
              <a:t> - Consolidate, analyze and share test results. </a:t>
            </a:r>
          </a:p>
          <a:p>
            <a:r>
              <a:rPr lang="en-US" dirty="0"/>
              <a:t>Then fine tune and test again to see if there is an improvement or decrease in performance. </a:t>
            </a:r>
          </a:p>
          <a:p>
            <a:r>
              <a:rPr lang="en-US" dirty="0"/>
              <a:t>Since improvements generally grow smaller with each retest, stop when bottlenecking is caused by the CPU. </a:t>
            </a:r>
          </a:p>
          <a:p>
            <a:r>
              <a:rPr lang="en-US" dirty="0"/>
              <a:t>Then you may have the consider option of increasing CPU power.</a:t>
            </a:r>
          </a:p>
          <a:p>
            <a:endParaRPr lang="en-US" dirty="0"/>
          </a:p>
        </p:txBody>
      </p:sp>
    </p:spTree>
    <p:extLst>
      <p:ext uri="{BB962C8B-B14F-4D97-AF65-F5344CB8AC3E}">
        <p14:creationId xmlns:p14="http://schemas.microsoft.com/office/powerpoint/2010/main" val="38832216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1CCF2C-AEC6-437A-95C1-186D1BE54F4D}"/>
              </a:ext>
            </a:extLst>
          </p:cNvPr>
          <p:cNvSpPr>
            <a:spLocks noGrp="1"/>
          </p:cNvSpPr>
          <p:nvPr>
            <p:ph type="title"/>
          </p:nvPr>
        </p:nvSpPr>
        <p:spPr/>
        <p:txBody>
          <a:bodyPr/>
          <a:lstStyle/>
          <a:p>
            <a:r>
              <a:rPr lang="en-US" dirty="0"/>
              <a:t>CONTENTS</a:t>
            </a:r>
          </a:p>
        </p:txBody>
      </p:sp>
      <p:sp>
        <p:nvSpPr>
          <p:cNvPr id="3" name="Content Placeholder 2">
            <a:extLst>
              <a:ext uri="{FF2B5EF4-FFF2-40B4-BE49-F238E27FC236}">
                <a16:creationId xmlns:a16="http://schemas.microsoft.com/office/drawing/2014/main" id="{0E17F53E-70F0-4A45-893E-F1757D336571}"/>
              </a:ext>
            </a:extLst>
          </p:cNvPr>
          <p:cNvSpPr>
            <a:spLocks noGrp="1"/>
          </p:cNvSpPr>
          <p:nvPr>
            <p:ph idx="1"/>
          </p:nvPr>
        </p:nvSpPr>
        <p:spPr/>
        <p:txBody>
          <a:bodyPr>
            <a:normAutofit/>
          </a:bodyPr>
          <a:lstStyle/>
          <a:p>
            <a:pPr marL="514350" indent="-514350">
              <a:buFont typeface="+mj-lt"/>
              <a:buAutoNum type="arabicPeriod"/>
            </a:pPr>
            <a:r>
              <a:rPr lang="en-US" b="1" dirty="0"/>
              <a:t>What is Performance Testing?</a:t>
            </a:r>
          </a:p>
          <a:p>
            <a:pPr marL="514350" indent="-514350">
              <a:buFont typeface="+mj-lt"/>
              <a:buAutoNum type="arabicPeriod"/>
            </a:pPr>
            <a:r>
              <a:rPr lang="en-US" b="1" dirty="0"/>
              <a:t>Why do Performance Testing?</a:t>
            </a:r>
          </a:p>
          <a:p>
            <a:pPr marL="514350" indent="-514350">
              <a:buFont typeface="+mj-lt"/>
              <a:buAutoNum type="arabicPeriod"/>
            </a:pPr>
            <a:r>
              <a:rPr lang="en-US" b="1" dirty="0"/>
              <a:t>Types of Performance Testing</a:t>
            </a:r>
          </a:p>
          <a:p>
            <a:pPr marL="514350" indent="-514350">
              <a:buFont typeface="+mj-lt"/>
              <a:buAutoNum type="arabicPeriod"/>
            </a:pPr>
            <a:r>
              <a:rPr lang="en-US" b="1" dirty="0"/>
              <a:t>Common Performance Problems</a:t>
            </a:r>
          </a:p>
          <a:p>
            <a:pPr marL="514350" indent="-514350">
              <a:buFont typeface="+mj-lt"/>
              <a:buAutoNum type="arabicPeriod"/>
            </a:pPr>
            <a:r>
              <a:rPr lang="en-US" b="1" dirty="0"/>
              <a:t>Performance Testing Process</a:t>
            </a:r>
          </a:p>
          <a:p>
            <a:pPr marL="514350" indent="-514350">
              <a:buFont typeface="+mj-lt"/>
              <a:buAutoNum type="arabicPeriod"/>
            </a:pPr>
            <a:r>
              <a:rPr lang="en-US" b="1" dirty="0"/>
              <a:t>Performance Testing Metrics: Parameters Monitored</a:t>
            </a:r>
          </a:p>
          <a:p>
            <a:pPr marL="514350" indent="-514350">
              <a:buFont typeface="+mj-lt"/>
              <a:buAutoNum type="arabicPeriod"/>
            </a:pPr>
            <a:r>
              <a:rPr lang="en-US" b="1" dirty="0"/>
              <a:t>Example Performance Test Cases</a:t>
            </a:r>
          </a:p>
          <a:p>
            <a:pPr marL="514350" indent="-514350">
              <a:buFont typeface="+mj-lt"/>
              <a:buAutoNum type="arabicPeriod"/>
            </a:pPr>
            <a:r>
              <a:rPr lang="en-US" b="1" dirty="0"/>
              <a:t>Performance Test Tools</a:t>
            </a:r>
          </a:p>
          <a:p>
            <a:endParaRPr lang="en-US" b="1" dirty="0"/>
          </a:p>
          <a:p>
            <a:endParaRPr lang="en-US" dirty="0"/>
          </a:p>
        </p:txBody>
      </p:sp>
    </p:spTree>
    <p:extLst>
      <p:ext uri="{BB962C8B-B14F-4D97-AF65-F5344CB8AC3E}">
        <p14:creationId xmlns:p14="http://schemas.microsoft.com/office/powerpoint/2010/main" val="39920967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2D2A3D-177E-4C8D-819B-346596C82A8A}"/>
              </a:ext>
            </a:extLst>
          </p:cNvPr>
          <p:cNvSpPr>
            <a:spLocks noGrp="1"/>
          </p:cNvSpPr>
          <p:nvPr>
            <p:ph type="title"/>
          </p:nvPr>
        </p:nvSpPr>
        <p:spPr/>
        <p:txBody>
          <a:bodyPr>
            <a:normAutofit/>
          </a:bodyPr>
          <a:lstStyle/>
          <a:p>
            <a:r>
              <a:rPr lang="en-US" b="1" dirty="0"/>
              <a:t>Performance Testing Metrics: Parameters Monitored</a:t>
            </a:r>
            <a:endParaRPr lang="en-US" dirty="0"/>
          </a:p>
        </p:txBody>
      </p:sp>
      <p:sp>
        <p:nvSpPr>
          <p:cNvPr id="3" name="Content Placeholder 2">
            <a:extLst>
              <a:ext uri="{FF2B5EF4-FFF2-40B4-BE49-F238E27FC236}">
                <a16:creationId xmlns:a16="http://schemas.microsoft.com/office/drawing/2014/main" id="{6626CA6D-B317-4925-A66B-11B5646A9011}"/>
              </a:ext>
            </a:extLst>
          </p:cNvPr>
          <p:cNvSpPr>
            <a:spLocks noGrp="1"/>
          </p:cNvSpPr>
          <p:nvPr>
            <p:ph idx="1"/>
          </p:nvPr>
        </p:nvSpPr>
        <p:spPr/>
        <p:txBody>
          <a:bodyPr>
            <a:normAutofit/>
          </a:bodyPr>
          <a:lstStyle/>
          <a:p>
            <a:r>
              <a:rPr lang="en-US" dirty="0"/>
              <a:t>The basic parameters monitored during performance testing include:</a:t>
            </a:r>
          </a:p>
          <a:p>
            <a:pPr marL="0" indent="0">
              <a:buNone/>
            </a:pPr>
            <a:r>
              <a:rPr lang="en-US" b="1" dirty="0"/>
              <a:t>Processor Usage -</a:t>
            </a:r>
            <a:r>
              <a:rPr lang="en-US" dirty="0"/>
              <a:t> an amount of time processor spends executing non-idle threads.</a:t>
            </a:r>
          </a:p>
          <a:p>
            <a:pPr marL="0" indent="0">
              <a:buNone/>
            </a:pPr>
            <a:r>
              <a:rPr lang="en-US" b="1" dirty="0"/>
              <a:t>Memory use -</a:t>
            </a:r>
            <a:r>
              <a:rPr lang="en-US" dirty="0"/>
              <a:t> amount of physical memory available to processes on a computer.</a:t>
            </a:r>
          </a:p>
          <a:p>
            <a:pPr marL="0" indent="0">
              <a:buNone/>
            </a:pPr>
            <a:r>
              <a:rPr lang="en-US" b="1" dirty="0"/>
              <a:t>Disk time - </a:t>
            </a:r>
            <a:r>
              <a:rPr lang="en-US" dirty="0"/>
              <a:t>amount of time disk is busy executing a read or write request.</a:t>
            </a:r>
          </a:p>
          <a:p>
            <a:pPr marL="0" indent="0">
              <a:buNone/>
            </a:pPr>
            <a:r>
              <a:rPr lang="en-US" b="1" dirty="0"/>
              <a:t>Bandwidth -</a:t>
            </a:r>
            <a:r>
              <a:rPr lang="en-US" dirty="0"/>
              <a:t> shows the bits per second used by a network interface.</a:t>
            </a:r>
          </a:p>
        </p:txBody>
      </p:sp>
    </p:spTree>
    <p:extLst>
      <p:ext uri="{BB962C8B-B14F-4D97-AF65-F5344CB8AC3E}">
        <p14:creationId xmlns:p14="http://schemas.microsoft.com/office/powerpoint/2010/main" val="28589791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468C4F-5667-4500-BDB4-D8F515CEBB0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DF824FD-E5C5-4446-A77B-E1CFDEE5E116}"/>
              </a:ext>
            </a:extLst>
          </p:cNvPr>
          <p:cNvSpPr>
            <a:spLocks noGrp="1"/>
          </p:cNvSpPr>
          <p:nvPr>
            <p:ph idx="1"/>
          </p:nvPr>
        </p:nvSpPr>
        <p:spPr/>
        <p:txBody>
          <a:bodyPr>
            <a:normAutofit/>
          </a:bodyPr>
          <a:lstStyle/>
          <a:p>
            <a:pPr marL="0" indent="0">
              <a:buNone/>
            </a:pPr>
            <a:r>
              <a:rPr lang="en-US" b="1" dirty="0"/>
              <a:t>Private bytes -</a:t>
            </a:r>
            <a:r>
              <a:rPr lang="en-US" dirty="0"/>
              <a:t> number of bytes a process has allocated that can't be shared amongst other processes. These are used to measure memory leaks and usage.</a:t>
            </a:r>
          </a:p>
          <a:p>
            <a:pPr marL="0" indent="0">
              <a:buNone/>
            </a:pPr>
            <a:r>
              <a:rPr lang="en-US" b="1" dirty="0"/>
              <a:t>Committed memory -</a:t>
            </a:r>
            <a:r>
              <a:rPr lang="en-US" dirty="0"/>
              <a:t> amount of virtual memory used.</a:t>
            </a:r>
          </a:p>
          <a:p>
            <a:pPr marL="0" indent="0">
              <a:buNone/>
            </a:pPr>
            <a:r>
              <a:rPr lang="en-US" b="1" dirty="0"/>
              <a:t>Memory pages/second -</a:t>
            </a:r>
            <a:r>
              <a:rPr lang="en-US" dirty="0"/>
              <a:t> number of pages written to or read from the disk in order to resolve hard page faults. Hard page faults are when code not from the current working set is called up from elsewhere and retrieved from a disk.</a:t>
            </a:r>
          </a:p>
          <a:p>
            <a:pPr marL="0" indent="0">
              <a:buNone/>
            </a:pPr>
            <a:r>
              <a:rPr lang="en-US" b="1" dirty="0"/>
              <a:t>Page faults/second -</a:t>
            </a:r>
            <a:r>
              <a:rPr lang="en-US" dirty="0"/>
              <a:t> the overall rate in which fault pages are processed by the processor. This again occurs when a process requires code from outside its working set.</a:t>
            </a:r>
          </a:p>
          <a:p>
            <a:endParaRPr lang="en-US" dirty="0"/>
          </a:p>
        </p:txBody>
      </p:sp>
    </p:spTree>
    <p:extLst>
      <p:ext uri="{BB962C8B-B14F-4D97-AF65-F5344CB8AC3E}">
        <p14:creationId xmlns:p14="http://schemas.microsoft.com/office/powerpoint/2010/main" val="14268899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4130C-C31C-4E5F-91F0-C2D343D2B55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CB8D0CE-CD41-46FA-89B7-4CE33EE9420A}"/>
              </a:ext>
            </a:extLst>
          </p:cNvPr>
          <p:cNvSpPr>
            <a:spLocks noGrp="1"/>
          </p:cNvSpPr>
          <p:nvPr>
            <p:ph idx="1"/>
          </p:nvPr>
        </p:nvSpPr>
        <p:spPr/>
        <p:txBody>
          <a:bodyPr>
            <a:normAutofit/>
          </a:bodyPr>
          <a:lstStyle/>
          <a:p>
            <a:pPr marL="0" indent="0">
              <a:buNone/>
            </a:pPr>
            <a:r>
              <a:rPr lang="en-US" b="1" dirty="0"/>
              <a:t>CPU interrupts per second -</a:t>
            </a:r>
            <a:r>
              <a:rPr lang="en-US" dirty="0"/>
              <a:t> is the avg. number of hardware interrupts a processor is receiving and processing each second.</a:t>
            </a:r>
          </a:p>
          <a:p>
            <a:pPr marL="0" indent="0">
              <a:buNone/>
            </a:pPr>
            <a:r>
              <a:rPr lang="en-US" b="1" dirty="0"/>
              <a:t>Disk queue length -</a:t>
            </a:r>
            <a:r>
              <a:rPr lang="en-US" dirty="0"/>
              <a:t> is the avg. no. of read and write requests queued for the selected disk during a sample interval.</a:t>
            </a:r>
          </a:p>
          <a:p>
            <a:pPr marL="0" indent="0">
              <a:buNone/>
            </a:pPr>
            <a:r>
              <a:rPr lang="en-US" b="1" dirty="0"/>
              <a:t>Network output queue length -</a:t>
            </a:r>
            <a:r>
              <a:rPr lang="en-US" dirty="0"/>
              <a:t> length of the output packet queue in packets. Anything more than two means a delay and bottlenecking needs to be stopped.</a:t>
            </a:r>
          </a:p>
          <a:p>
            <a:pPr marL="0" indent="0">
              <a:buNone/>
            </a:pPr>
            <a:r>
              <a:rPr lang="en-US" b="1" dirty="0"/>
              <a:t>Network bytes total per second -</a:t>
            </a:r>
            <a:r>
              <a:rPr lang="en-US" dirty="0"/>
              <a:t> rate which bytes are sent and received on the interface including framing characters.</a:t>
            </a:r>
          </a:p>
          <a:p>
            <a:endParaRPr lang="en-US" dirty="0"/>
          </a:p>
        </p:txBody>
      </p:sp>
    </p:spTree>
    <p:extLst>
      <p:ext uri="{BB962C8B-B14F-4D97-AF65-F5344CB8AC3E}">
        <p14:creationId xmlns:p14="http://schemas.microsoft.com/office/powerpoint/2010/main" val="8083173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F4843A-7831-4476-A4CE-81911945AE4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03D3ACB-8EF3-4EEE-8DEF-EA1425CAA89D}"/>
              </a:ext>
            </a:extLst>
          </p:cNvPr>
          <p:cNvSpPr>
            <a:spLocks noGrp="1"/>
          </p:cNvSpPr>
          <p:nvPr>
            <p:ph idx="1"/>
          </p:nvPr>
        </p:nvSpPr>
        <p:spPr/>
        <p:txBody>
          <a:bodyPr>
            <a:normAutofit/>
          </a:bodyPr>
          <a:lstStyle/>
          <a:p>
            <a:pPr marL="0" indent="0">
              <a:buNone/>
            </a:pPr>
            <a:r>
              <a:rPr lang="en-US" b="1" dirty="0"/>
              <a:t>Response time -</a:t>
            </a:r>
            <a:r>
              <a:rPr lang="en-US" dirty="0"/>
              <a:t> time from when a user enters a request until the first character of the response is received.</a:t>
            </a:r>
          </a:p>
          <a:p>
            <a:pPr marL="0" indent="0">
              <a:buNone/>
            </a:pPr>
            <a:r>
              <a:rPr lang="en-US" b="1" dirty="0"/>
              <a:t>Throughput -</a:t>
            </a:r>
            <a:r>
              <a:rPr lang="en-US" dirty="0"/>
              <a:t> rate a computer or network receives requests per second.</a:t>
            </a:r>
          </a:p>
          <a:p>
            <a:pPr marL="0" indent="0">
              <a:buNone/>
            </a:pPr>
            <a:r>
              <a:rPr lang="en-US" b="1" dirty="0"/>
              <a:t>Amount of connection pooling -</a:t>
            </a:r>
            <a:r>
              <a:rPr lang="en-US" dirty="0"/>
              <a:t> the number of user requests that are met by pooled connections. The more requests met by connections in the pool, the better the performance will be.</a:t>
            </a:r>
          </a:p>
          <a:p>
            <a:pPr marL="0" indent="0">
              <a:buNone/>
            </a:pPr>
            <a:r>
              <a:rPr lang="en-US" b="1" dirty="0"/>
              <a:t>Maximum active sessions -</a:t>
            </a:r>
            <a:r>
              <a:rPr lang="en-US" dirty="0"/>
              <a:t> the maximum number of sessions that can be active at once.</a:t>
            </a:r>
          </a:p>
          <a:p>
            <a:endParaRPr lang="en-US" dirty="0"/>
          </a:p>
        </p:txBody>
      </p:sp>
    </p:spTree>
    <p:extLst>
      <p:ext uri="{BB962C8B-B14F-4D97-AF65-F5344CB8AC3E}">
        <p14:creationId xmlns:p14="http://schemas.microsoft.com/office/powerpoint/2010/main" val="24288785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97798F-1BDD-4A56-BA79-DC8A9F10CB5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C113F1E-C4C1-46D8-8B74-A3DB00B49143}"/>
              </a:ext>
            </a:extLst>
          </p:cNvPr>
          <p:cNvSpPr>
            <a:spLocks noGrp="1"/>
          </p:cNvSpPr>
          <p:nvPr>
            <p:ph idx="1"/>
          </p:nvPr>
        </p:nvSpPr>
        <p:spPr/>
        <p:txBody>
          <a:bodyPr>
            <a:normAutofit/>
          </a:bodyPr>
          <a:lstStyle/>
          <a:p>
            <a:pPr marL="0" indent="0">
              <a:buNone/>
            </a:pPr>
            <a:r>
              <a:rPr lang="en-US" b="1" dirty="0"/>
              <a:t>Hit ratios -</a:t>
            </a:r>
            <a:r>
              <a:rPr lang="en-US" dirty="0"/>
              <a:t> This has to do with the number of</a:t>
            </a:r>
            <a:r>
              <a:rPr lang="en-US" dirty="0">
                <a:hlinkClick r:id="rId2"/>
              </a:rPr>
              <a:t> SQL </a:t>
            </a:r>
            <a:r>
              <a:rPr lang="en-US" dirty="0"/>
              <a:t>statements that are handled by cached data instead of expensive I/O operations. This is a good place to start for solving bottlenecking issues.</a:t>
            </a:r>
          </a:p>
          <a:p>
            <a:pPr marL="0" indent="0">
              <a:buNone/>
            </a:pPr>
            <a:r>
              <a:rPr lang="en-US" b="1" dirty="0"/>
              <a:t>Hits per second -</a:t>
            </a:r>
            <a:r>
              <a:rPr lang="en-US" dirty="0"/>
              <a:t> the no. of hits on a web server during each second of a load test.</a:t>
            </a:r>
          </a:p>
          <a:p>
            <a:pPr marL="0" indent="0">
              <a:buNone/>
            </a:pPr>
            <a:r>
              <a:rPr lang="en-US" b="1" dirty="0"/>
              <a:t>Rollback segment -</a:t>
            </a:r>
            <a:r>
              <a:rPr lang="en-US" dirty="0"/>
              <a:t> the amount of data that can rollback at any point in time.</a:t>
            </a:r>
          </a:p>
          <a:p>
            <a:pPr marL="0" indent="0">
              <a:buNone/>
            </a:pPr>
            <a:r>
              <a:rPr lang="en-US" b="1" dirty="0"/>
              <a:t>Database locks -</a:t>
            </a:r>
            <a:r>
              <a:rPr lang="en-US" dirty="0"/>
              <a:t> locking of tables and databases needs to be monitored and carefully tuned.</a:t>
            </a:r>
          </a:p>
          <a:p>
            <a:endParaRPr lang="en-US" dirty="0"/>
          </a:p>
        </p:txBody>
      </p:sp>
    </p:spTree>
    <p:extLst>
      <p:ext uri="{BB962C8B-B14F-4D97-AF65-F5344CB8AC3E}">
        <p14:creationId xmlns:p14="http://schemas.microsoft.com/office/powerpoint/2010/main" val="32720989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553592-0198-4D50-AC73-CF091340BFD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DD7C3BC-93E0-41B7-B61B-E4A0BC84A042}"/>
              </a:ext>
            </a:extLst>
          </p:cNvPr>
          <p:cNvSpPr>
            <a:spLocks noGrp="1"/>
          </p:cNvSpPr>
          <p:nvPr>
            <p:ph idx="1"/>
          </p:nvPr>
        </p:nvSpPr>
        <p:spPr/>
        <p:txBody>
          <a:bodyPr/>
          <a:lstStyle/>
          <a:p>
            <a:pPr marL="0" indent="0">
              <a:buNone/>
            </a:pPr>
            <a:r>
              <a:rPr lang="en-US" b="1" dirty="0"/>
              <a:t>Top waits -</a:t>
            </a:r>
            <a:r>
              <a:rPr lang="en-US" dirty="0"/>
              <a:t> are monitored to determine what wait times can be cut down when dealing with the how fast data is retrieved from memory</a:t>
            </a:r>
          </a:p>
          <a:p>
            <a:pPr marL="0" indent="0">
              <a:buNone/>
            </a:pPr>
            <a:r>
              <a:rPr lang="en-US" b="1" dirty="0"/>
              <a:t>Thread counts -</a:t>
            </a:r>
            <a:r>
              <a:rPr lang="en-US" dirty="0"/>
              <a:t> An applications health can be measured by the no. of threads that are running and currently active.</a:t>
            </a:r>
          </a:p>
          <a:p>
            <a:pPr marL="0" indent="0">
              <a:buNone/>
            </a:pPr>
            <a:r>
              <a:rPr lang="en-US" b="1" dirty="0"/>
              <a:t>Garbage collection -</a:t>
            </a:r>
            <a:r>
              <a:rPr lang="en-US" dirty="0"/>
              <a:t> It has to do with returning unused memory back to the system. Garbage collection needs to be monitored for efficiency.</a:t>
            </a:r>
          </a:p>
          <a:p>
            <a:pPr marL="0" indent="0">
              <a:buNone/>
            </a:pPr>
            <a:endParaRPr lang="en-US" dirty="0"/>
          </a:p>
        </p:txBody>
      </p:sp>
    </p:spTree>
    <p:extLst>
      <p:ext uri="{BB962C8B-B14F-4D97-AF65-F5344CB8AC3E}">
        <p14:creationId xmlns:p14="http://schemas.microsoft.com/office/powerpoint/2010/main" val="7360848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834DDE-3ADF-4732-9490-71AE1AF799F7}"/>
              </a:ext>
            </a:extLst>
          </p:cNvPr>
          <p:cNvSpPr>
            <a:spLocks noGrp="1"/>
          </p:cNvSpPr>
          <p:nvPr>
            <p:ph type="title"/>
          </p:nvPr>
        </p:nvSpPr>
        <p:spPr/>
        <p:txBody>
          <a:bodyPr/>
          <a:lstStyle/>
          <a:p>
            <a:r>
              <a:rPr lang="en-US" b="1" dirty="0"/>
              <a:t>Example Performance Test Cases</a:t>
            </a:r>
            <a:endParaRPr lang="en-US" dirty="0"/>
          </a:p>
        </p:txBody>
      </p:sp>
      <p:sp>
        <p:nvSpPr>
          <p:cNvPr id="3" name="Content Placeholder 2">
            <a:extLst>
              <a:ext uri="{FF2B5EF4-FFF2-40B4-BE49-F238E27FC236}">
                <a16:creationId xmlns:a16="http://schemas.microsoft.com/office/drawing/2014/main" id="{00314BEA-BDE0-40E1-ACA8-90447B49417C}"/>
              </a:ext>
            </a:extLst>
          </p:cNvPr>
          <p:cNvSpPr>
            <a:spLocks noGrp="1"/>
          </p:cNvSpPr>
          <p:nvPr>
            <p:ph idx="1"/>
          </p:nvPr>
        </p:nvSpPr>
        <p:spPr/>
        <p:txBody>
          <a:bodyPr>
            <a:normAutofit/>
          </a:bodyPr>
          <a:lstStyle/>
          <a:p>
            <a:r>
              <a:rPr lang="en-US" dirty="0"/>
              <a:t>Verify response time is not more than 4 secs when 1000 users access the website simultaneously.</a:t>
            </a:r>
          </a:p>
          <a:p>
            <a:r>
              <a:rPr lang="en-US" dirty="0"/>
              <a:t>Verify response time of the Application Under Load is within an acceptable range when the network connectivity is slow</a:t>
            </a:r>
          </a:p>
          <a:p>
            <a:r>
              <a:rPr lang="en-US" dirty="0"/>
              <a:t>Check the maximum number of users that the application can handle before it crashes.</a:t>
            </a:r>
          </a:p>
          <a:p>
            <a:pPr marL="0" indent="0">
              <a:buNone/>
            </a:pPr>
            <a:endParaRPr lang="en-US" dirty="0"/>
          </a:p>
        </p:txBody>
      </p:sp>
    </p:spTree>
    <p:extLst>
      <p:ext uri="{BB962C8B-B14F-4D97-AF65-F5344CB8AC3E}">
        <p14:creationId xmlns:p14="http://schemas.microsoft.com/office/powerpoint/2010/main" val="26356871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21CDE-8E5D-4B0C-9D19-47902B1CA1A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594E705-DD0A-469C-8BC7-B1E9821A6ABB}"/>
              </a:ext>
            </a:extLst>
          </p:cNvPr>
          <p:cNvSpPr>
            <a:spLocks noGrp="1"/>
          </p:cNvSpPr>
          <p:nvPr>
            <p:ph idx="1"/>
          </p:nvPr>
        </p:nvSpPr>
        <p:spPr/>
        <p:txBody>
          <a:bodyPr/>
          <a:lstStyle/>
          <a:p>
            <a:r>
              <a:rPr lang="en-US" dirty="0"/>
              <a:t>Check database execution time when 500 records are read/written simultaneously.</a:t>
            </a:r>
          </a:p>
          <a:p>
            <a:r>
              <a:rPr lang="en-US" dirty="0"/>
              <a:t>Check CPU and memory usage of the application and the database server under peak load conditions</a:t>
            </a:r>
          </a:p>
          <a:p>
            <a:r>
              <a:rPr lang="en-US" dirty="0"/>
              <a:t>Verify response time of the application under low, normal, moderate and heavy load conditions.</a:t>
            </a:r>
          </a:p>
          <a:p>
            <a:pPr marL="0" indent="0">
              <a:buNone/>
            </a:pPr>
            <a:endParaRPr lang="en-US" dirty="0"/>
          </a:p>
        </p:txBody>
      </p:sp>
    </p:spTree>
    <p:extLst>
      <p:ext uri="{BB962C8B-B14F-4D97-AF65-F5344CB8AC3E}">
        <p14:creationId xmlns:p14="http://schemas.microsoft.com/office/powerpoint/2010/main" val="22457864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E09F6C-2EB1-4937-9682-4A0F73DB8FD9}"/>
              </a:ext>
            </a:extLst>
          </p:cNvPr>
          <p:cNvSpPr>
            <a:spLocks noGrp="1"/>
          </p:cNvSpPr>
          <p:nvPr>
            <p:ph type="title"/>
          </p:nvPr>
        </p:nvSpPr>
        <p:spPr/>
        <p:txBody>
          <a:bodyPr/>
          <a:lstStyle/>
          <a:p>
            <a:r>
              <a:rPr lang="en-US" b="1" dirty="0"/>
              <a:t>Performance Test Tools</a:t>
            </a:r>
            <a:endParaRPr lang="en-US" dirty="0"/>
          </a:p>
        </p:txBody>
      </p:sp>
      <p:sp>
        <p:nvSpPr>
          <p:cNvPr id="3" name="Content Placeholder 2">
            <a:extLst>
              <a:ext uri="{FF2B5EF4-FFF2-40B4-BE49-F238E27FC236}">
                <a16:creationId xmlns:a16="http://schemas.microsoft.com/office/drawing/2014/main" id="{6F274744-E72F-4B05-B3BC-22C13EF8C0A1}"/>
              </a:ext>
            </a:extLst>
          </p:cNvPr>
          <p:cNvSpPr>
            <a:spLocks noGrp="1"/>
          </p:cNvSpPr>
          <p:nvPr>
            <p:ph idx="1"/>
          </p:nvPr>
        </p:nvSpPr>
        <p:spPr/>
        <p:txBody>
          <a:bodyPr/>
          <a:lstStyle/>
          <a:p>
            <a:r>
              <a:rPr lang="en-US" dirty="0"/>
              <a:t>There are a wide variety of performance testing tools available in the market. </a:t>
            </a:r>
          </a:p>
          <a:p>
            <a:r>
              <a:rPr lang="en-US" dirty="0"/>
              <a:t>The tool you choose for testing will depend on many factors such as types of the protocol supported, license cost, hardware requirements, platform support etc. Below is a list of popularly used testing tools.</a:t>
            </a:r>
          </a:p>
          <a:p>
            <a:endParaRPr lang="en-US" dirty="0"/>
          </a:p>
        </p:txBody>
      </p:sp>
    </p:spTree>
    <p:extLst>
      <p:ext uri="{BB962C8B-B14F-4D97-AF65-F5344CB8AC3E}">
        <p14:creationId xmlns:p14="http://schemas.microsoft.com/office/powerpoint/2010/main" val="29866124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42F852-1B5D-49D2-AB4A-A7A5A67A1C40}"/>
              </a:ext>
            </a:extLst>
          </p:cNvPr>
          <p:cNvSpPr>
            <a:spLocks noGrp="1"/>
          </p:cNvSpPr>
          <p:nvPr>
            <p:ph type="title"/>
          </p:nvPr>
        </p:nvSpPr>
        <p:spPr>
          <a:xfrm>
            <a:off x="1141413" y="154284"/>
            <a:ext cx="9905998" cy="1478570"/>
          </a:xfrm>
        </p:spPr>
        <p:txBody>
          <a:bodyPr/>
          <a:lstStyle/>
          <a:p>
            <a:r>
              <a:rPr lang="en-US" dirty="0"/>
              <a:t>Examples</a:t>
            </a:r>
          </a:p>
        </p:txBody>
      </p:sp>
      <p:sp>
        <p:nvSpPr>
          <p:cNvPr id="3" name="Content Placeholder 2">
            <a:extLst>
              <a:ext uri="{FF2B5EF4-FFF2-40B4-BE49-F238E27FC236}">
                <a16:creationId xmlns:a16="http://schemas.microsoft.com/office/drawing/2014/main" id="{17D56FF5-3DFD-463D-8A0C-DF7E2C9D08E5}"/>
              </a:ext>
            </a:extLst>
          </p:cNvPr>
          <p:cNvSpPr>
            <a:spLocks noGrp="1"/>
          </p:cNvSpPr>
          <p:nvPr>
            <p:ph idx="1"/>
          </p:nvPr>
        </p:nvSpPr>
        <p:spPr>
          <a:xfrm>
            <a:off x="1141412" y="1491176"/>
            <a:ext cx="9905999" cy="5366824"/>
          </a:xfrm>
        </p:spPr>
        <p:txBody>
          <a:bodyPr>
            <a:normAutofit/>
          </a:bodyPr>
          <a:lstStyle/>
          <a:p>
            <a:r>
              <a:rPr lang="en-US" dirty="0"/>
              <a:t>Selenium</a:t>
            </a:r>
          </a:p>
          <a:p>
            <a:r>
              <a:rPr lang="en-US" dirty="0"/>
              <a:t>Apache </a:t>
            </a:r>
            <a:r>
              <a:rPr lang="en-US" dirty="0" err="1"/>
              <a:t>Jmeter</a:t>
            </a:r>
            <a:endParaRPr lang="en-US" dirty="0"/>
          </a:p>
          <a:p>
            <a:r>
              <a:rPr lang="en-US" dirty="0"/>
              <a:t>Load Runner</a:t>
            </a:r>
          </a:p>
          <a:p>
            <a:r>
              <a:rPr lang="en-US" dirty="0"/>
              <a:t>Test Studio</a:t>
            </a:r>
          </a:p>
          <a:p>
            <a:r>
              <a:rPr lang="en-US" dirty="0"/>
              <a:t>Bugzilla</a:t>
            </a:r>
          </a:p>
          <a:p>
            <a:r>
              <a:rPr lang="en-US" dirty="0"/>
              <a:t>Silk Test</a:t>
            </a:r>
          </a:p>
          <a:p>
            <a:r>
              <a:rPr lang="en-US" dirty="0" err="1"/>
              <a:t>Ncrunch</a:t>
            </a:r>
            <a:r>
              <a:rPr lang="en-US" dirty="0"/>
              <a:t> </a:t>
            </a:r>
          </a:p>
          <a:p>
            <a:r>
              <a:rPr lang="en-US" dirty="0" err="1"/>
              <a:t>FireBug</a:t>
            </a:r>
            <a:endParaRPr lang="en-US" dirty="0"/>
          </a:p>
          <a:p>
            <a:r>
              <a:rPr lang="en-US" dirty="0" err="1"/>
              <a:t>NeoLoad</a:t>
            </a:r>
            <a:endParaRPr lang="en-US" dirty="0"/>
          </a:p>
          <a:p>
            <a:r>
              <a:rPr lang="en-US" dirty="0"/>
              <a:t>Load Ninja</a:t>
            </a:r>
          </a:p>
          <a:p>
            <a:r>
              <a:rPr lang="en-US" dirty="0" err="1"/>
              <a:t>Resharper</a:t>
            </a:r>
            <a:endParaRPr lang="en-US" dirty="0"/>
          </a:p>
        </p:txBody>
      </p:sp>
    </p:spTree>
    <p:extLst>
      <p:ext uri="{BB962C8B-B14F-4D97-AF65-F5344CB8AC3E}">
        <p14:creationId xmlns:p14="http://schemas.microsoft.com/office/powerpoint/2010/main" val="12716988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667B6-A0F0-4719-B65D-B9CBA0E8D081}"/>
              </a:ext>
            </a:extLst>
          </p:cNvPr>
          <p:cNvSpPr>
            <a:spLocks noGrp="1"/>
          </p:cNvSpPr>
          <p:nvPr>
            <p:ph type="title"/>
          </p:nvPr>
        </p:nvSpPr>
        <p:spPr/>
        <p:txBody>
          <a:bodyPr/>
          <a:lstStyle/>
          <a:p>
            <a:r>
              <a:rPr lang="en-US" b="1" dirty="0"/>
              <a:t>What is Performance Testing?</a:t>
            </a:r>
            <a:br>
              <a:rPr lang="en-US" b="1" dirty="0"/>
            </a:br>
            <a:endParaRPr lang="en-US" dirty="0"/>
          </a:p>
        </p:txBody>
      </p:sp>
      <p:sp>
        <p:nvSpPr>
          <p:cNvPr id="3" name="Content Placeholder 2">
            <a:extLst>
              <a:ext uri="{FF2B5EF4-FFF2-40B4-BE49-F238E27FC236}">
                <a16:creationId xmlns:a16="http://schemas.microsoft.com/office/drawing/2014/main" id="{187AE789-9AA8-42C5-92D0-D3BBBCEB124A}"/>
              </a:ext>
            </a:extLst>
          </p:cNvPr>
          <p:cNvSpPr>
            <a:spLocks noGrp="1"/>
          </p:cNvSpPr>
          <p:nvPr>
            <p:ph idx="1"/>
          </p:nvPr>
        </p:nvSpPr>
        <p:spPr/>
        <p:txBody>
          <a:bodyPr>
            <a:normAutofit/>
          </a:bodyPr>
          <a:lstStyle/>
          <a:p>
            <a:r>
              <a:rPr lang="en-US" dirty="0"/>
              <a:t>Performance Testing is defined as a type of software testing to ensure software applications will perform well under their expected workload.</a:t>
            </a:r>
          </a:p>
          <a:p>
            <a:r>
              <a:rPr lang="en-US" dirty="0"/>
              <a:t>Features and Functionality supported by a software system is not the only concern. </a:t>
            </a:r>
          </a:p>
          <a:p>
            <a:r>
              <a:rPr lang="en-US" dirty="0"/>
              <a:t>A software application's performance like its response time, reliability, resource usage and scalability do matter. </a:t>
            </a:r>
          </a:p>
          <a:p>
            <a:r>
              <a:rPr lang="en-US" dirty="0"/>
              <a:t>The goal of Performance Testing is not to find bugs but to eliminate performance bottlenecks.</a:t>
            </a:r>
          </a:p>
          <a:p>
            <a:endParaRPr lang="en-US" dirty="0"/>
          </a:p>
        </p:txBody>
      </p:sp>
    </p:spTree>
    <p:extLst>
      <p:ext uri="{BB962C8B-B14F-4D97-AF65-F5344CB8AC3E}">
        <p14:creationId xmlns:p14="http://schemas.microsoft.com/office/powerpoint/2010/main" val="38127133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6D429-0F6A-404C-9243-4703FFA950AC}"/>
              </a:ext>
            </a:extLst>
          </p:cNvPr>
          <p:cNvSpPr>
            <a:spLocks noGrp="1"/>
          </p:cNvSpPr>
          <p:nvPr>
            <p:ph type="title"/>
          </p:nvPr>
        </p:nvSpPr>
        <p:spPr>
          <a:xfrm>
            <a:off x="5263246" y="1251564"/>
            <a:ext cx="9905998" cy="1478570"/>
          </a:xfrm>
        </p:spPr>
        <p:txBody>
          <a:bodyPr/>
          <a:lstStyle/>
          <a:p>
            <a:r>
              <a:rPr lang="en-US" dirty="0"/>
              <a:t>End</a:t>
            </a:r>
          </a:p>
        </p:txBody>
      </p:sp>
      <p:sp>
        <p:nvSpPr>
          <p:cNvPr id="3" name="Content Placeholder 2">
            <a:extLst>
              <a:ext uri="{FF2B5EF4-FFF2-40B4-BE49-F238E27FC236}">
                <a16:creationId xmlns:a16="http://schemas.microsoft.com/office/drawing/2014/main" id="{C3B6557E-0246-4564-BF44-C59024EF380A}"/>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9969176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AB9CE3-4BF8-4D17-B543-25BF60F353E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F117D47-3624-466D-BC29-13E626611A15}"/>
              </a:ext>
            </a:extLst>
          </p:cNvPr>
          <p:cNvSpPr>
            <a:spLocks noGrp="1"/>
          </p:cNvSpPr>
          <p:nvPr>
            <p:ph idx="1"/>
          </p:nvPr>
        </p:nvSpPr>
        <p:spPr/>
        <p:txBody>
          <a:bodyPr>
            <a:normAutofit/>
          </a:bodyPr>
          <a:lstStyle/>
          <a:p>
            <a:r>
              <a:rPr lang="en-US" dirty="0"/>
              <a:t>The focus of Performance Testing is checking a software program’s</a:t>
            </a:r>
          </a:p>
          <a:p>
            <a:pPr marL="0" indent="0">
              <a:buNone/>
            </a:pPr>
            <a:endParaRPr lang="en-US" dirty="0"/>
          </a:p>
          <a:p>
            <a:pPr lvl="1"/>
            <a:r>
              <a:rPr lang="en-US" dirty="0"/>
              <a:t>Speed - Determines whether the application responds quickly</a:t>
            </a:r>
          </a:p>
          <a:p>
            <a:pPr lvl="1"/>
            <a:r>
              <a:rPr lang="en-US" dirty="0"/>
              <a:t>Scalability - Determines maximum user load the software application can handle.</a:t>
            </a:r>
          </a:p>
          <a:p>
            <a:pPr lvl="1"/>
            <a:r>
              <a:rPr lang="en-US" dirty="0"/>
              <a:t>Stability - Determines if the application is stable under varying loads</a:t>
            </a:r>
          </a:p>
          <a:p>
            <a:pPr marL="457200" lvl="1" indent="0">
              <a:buNone/>
            </a:pPr>
            <a:endParaRPr lang="en-US" dirty="0"/>
          </a:p>
          <a:p>
            <a:r>
              <a:rPr lang="en-US" dirty="0"/>
              <a:t>Performance Testing is popularly called “Perf Testing” and is a subset of performance engineering.</a:t>
            </a:r>
          </a:p>
          <a:p>
            <a:endParaRPr lang="en-US" dirty="0"/>
          </a:p>
        </p:txBody>
      </p:sp>
    </p:spTree>
    <p:extLst>
      <p:ext uri="{BB962C8B-B14F-4D97-AF65-F5344CB8AC3E}">
        <p14:creationId xmlns:p14="http://schemas.microsoft.com/office/powerpoint/2010/main" val="13081199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F0706A-135B-4650-B7A2-7600CB24B0D3}"/>
              </a:ext>
            </a:extLst>
          </p:cNvPr>
          <p:cNvSpPr>
            <a:spLocks noGrp="1"/>
          </p:cNvSpPr>
          <p:nvPr>
            <p:ph type="title"/>
          </p:nvPr>
        </p:nvSpPr>
        <p:spPr/>
        <p:txBody>
          <a:bodyPr/>
          <a:lstStyle/>
          <a:p>
            <a:r>
              <a:rPr lang="en-US" b="1" dirty="0"/>
              <a:t>Why do Performance Testing?</a:t>
            </a:r>
            <a:endParaRPr lang="en-US" dirty="0"/>
          </a:p>
        </p:txBody>
      </p:sp>
      <p:sp>
        <p:nvSpPr>
          <p:cNvPr id="3" name="Content Placeholder 2">
            <a:extLst>
              <a:ext uri="{FF2B5EF4-FFF2-40B4-BE49-F238E27FC236}">
                <a16:creationId xmlns:a16="http://schemas.microsoft.com/office/drawing/2014/main" id="{743402C3-F19D-4859-8312-4EB0F2F0AC2F}"/>
              </a:ext>
            </a:extLst>
          </p:cNvPr>
          <p:cNvSpPr>
            <a:spLocks noGrp="1"/>
          </p:cNvSpPr>
          <p:nvPr>
            <p:ph idx="1"/>
          </p:nvPr>
        </p:nvSpPr>
        <p:spPr/>
        <p:txBody>
          <a:bodyPr/>
          <a:lstStyle/>
          <a:p>
            <a:r>
              <a:rPr lang="en-US" dirty="0"/>
              <a:t>Performance Testing is done to provide stakeholders with information about their application regarding speed, stability, and scalability</a:t>
            </a:r>
          </a:p>
          <a:p>
            <a:r>
              <a:rPr lang="en-US" dirty="0"/>
              <a:t>More importantly, Performance Testing uncovers what needs to be improved before the product goes to market. </a:t>
            </a:r>
          </a:p>
          <a:p>
            <a:r>
              <a:rPr lang="en-US" dirty="0"/>
              <a:t>Without Performance Testing, software is likely to suffer from issues </a:t>
            </a:r>
          </a:p>
          <a:p>
            <a:r>
              <a:rPr lang="en-US" dirty="0"/>
              <a:t>such as: running slow while several users use it simultaneously, inconsistencies across different operating systems and poor usability.</a:t>
            </a:r>
          </a:p>
        </p:txBody>
      </p:sp>
    </p:spTree>
    <p:extLst>
      <p:ext uri="{BB962C8B-B14F-4D97-AF65-F5344CB8AC3E}">
        <p14:creationId xmlns:p14="http://schemas.microsoft.com/office/powerpoint/2010/main" val="30540700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D30973-47FA-4731-8D16-FEB2FBC9D0F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763CA74-179D-40ED-8607-B37EB26E190F}"/>
              </a:ext>
            </a:extLst>
          </p:cNvPr>
          <p:cNvSpPr>
            <a:spLocks noGrp="1"/>
          </p:cNvSpPr>
          <p:nvPr>
            <p:ph idx="1"/>
          </p:nvPr>
        </p:nvSpPr>
        <p:spPr/>
        <p:txBody>
          <a:bodyPr/>
          <a:lstStyle/>
          <a:p>
            <a:r>
              <a:rPr lang="en-US" dirty="0"/>
              <a:t>Performance testing will determine whether their software meets speed, scalability and stability requirements under expected workloads. </a:t>
            </a:r>
          </a:p>
          <a:p>
            <a:r>
              <a:rPr lang="en-US" dirty="0"/>
              <a:t>Applications sent to market with poor performance metrics due to nonexistent or poor performance testing are likely to gain a bad reputation and fail to meet expected sales goals.</a:t>
            </a:r>
          </a:p>
        </p:txBody>
      </p:sp>
    </p:spTree>
    <p:extLst>
      <p:ext uri="{BB962C8B-B14F-4D97-AF65-F5344CB8AC3E}">
        <p14:creationId xmlns:p14="http://schemas.microsoft.com/office/powerpoint/2010/main" val="37609649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AC9C45-4BD9-400B-8A9F-C844F89914BD}"/>
              </a:ext>
            </a:extLst>
          </p:cNvPr>
          <p:cNvSpPr>
            <a:spLocks noGrp="1"/>
          </p:cNvSpPr>
          <p:nvPr>
            <p:ph type="title"/>
          </p:nvPr>
        </p:nvSpPr>
        <p:spPr/>
        <p:txBody>
          <a:bodyPr/>
          <a:lstStyle/>
          <a:p>
            <a:r>
              <a:rPr lang="en-US" b="1" dirty="0"/>
              <a:t>Types of Performance Testing</a:t>
            </a:r>
            <a:endParaRPr lang="en-US" dirty="0"/>
          </a:p>
        </p:txBody>
      </p:sp>
      <p:sp>
        <p:nvSpPr>
          <p:cNvPr id="3" name="Content Placeholder 2">
            <a:extLst>
              <a:ext uri="{FF2B5EF4-FFF2-40B4-BE49-F238E27FC236}">
                <a16:creationId xmlns:a16="http://schemas.microsoft.com/office/drawing/2014/main" id="{F9B25A4B-4469-4132-B335-3BB87A5E121B}"/>
              </a:ext>
            </a:extLst>
          </p:cNvPr>
          <p:cNvSpPr>
            <a:spLocks noGrp="1"/>
          </p:cNvSpPr>
          <p:nvPr>
            <p:ph idx="1"/>
          </p:nvPr>
        </p:nvSpPr>
        <p:spPr/>
        <p:txBody>
          <a:bodyPr>
            <a:normAutofit/>
          </a:bodyPr>
          <a:lstStyle/>
          <a:p>
            <a:r>
              <a:rPr lang="en-US" b="1" dirty="0"/>
              <a:t>Load testing -</a:t>
            </a:r>
            <a:r>
              <a:rPr lang="en-US" dirty="0"/>
              <a:t> checks the application's ability to perform under anticipated user loads. The objective is to identify performance bottlenecks before the software application goes live.</a:t>
            </a:r>
          </a:p>
          <a:p>
            <a:r>
              <a:rPr lang="en-US" b="1" dirty="0"/>
              <a:t>Stress testing -</a:t>
            </a:r>
            <a:r>
              <a:rPr lang="en-US" dirty="0"/>
              <a:t> involves testing an application under extreme workloads to see how it handles high traffic or data processing. The objective is to identify the breaking point of an application.</a:t>
            </a:r>
          </a:p>
          <a:p>
            <a:r>
              <a:rPr lang="en-US" b="1" dirty="0"/>
              <a:t>Endurance testing -</a:t>
            </a:r>
            <a:r>
              <a:rPr lang="en-US" dirty="0"/>
              <a:t> is done to make sure the software can handle the expected load over a long period of time.</a:t>
            </a:r>
          </a:p>
          <a:p>
            <a:endParaRPr lang="en-US" dirty="0"/>
          </a:p>
        </p:txBody>
      </p:sp>
    </p:spTree>
    <p:extLst>
      <p:ext uri="{BB962C8B-B14F-4D97-AF65-F5344CB8AC3E}">
        <p14:creationId xmlns:p14="http://schemas.microsoft.com/office/powerpoint/2010/main" val="10901280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D58EB4-3319-475E-BB92-963B151AE5B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406315E-5A65-4E9E-B2B0-EDBF538404F9}"/>
              </a:ext>
            </a:extLst>
          </p:cNvPr>
          <p:cNvSpPr>
            <a:spLocks noGrp="1"/>
          </p:cNvSpPr>
          <p:nvPr>
            <p:ph idx="1"/>
          </p:nvPr>
        </p:nvSpPr>
        <p:spPr/>
        <p:txBody>
          <a:bodyPr>
            <a:normAutofit/>
          </a:bodyPr>
          <a:lstStyle/>
          <a:p>
            <a:r>
              <a:rPr lang="en-US" b="1" dirty="0"/>
              <a:t>Spike testing -</a:t>
            </a:r>
            <a:r>
              <a:rPr lang="en-US" dirty="0"/>
              <a:t> tests the software's reaction to sudden large spikes in the load generated by users.</a:t>
            </a:r>
          </a:p>
          <a:p>
            <a:r>
              <a:rPr lang="en-US" b="1" dirty="0"/>
              <a:t>Volume testing</a:t>
            </a:r>
            <a:r>
              <a:rPr lang="en-US" dirty="0"/>
              <a:t> - Under Volume Testing large no. of. Data is populated in a database and the overall software system's behavior is monitored. </a:t>
            </a:r>
          </a:p>
          <a:p>
            <a:r>
              <a:rPr lang="en-US" dirty="0"/>
              <a:t>The objective is to check software application's performance under varying database volumes.</a:t>
            </a:r>
          </a:p>
          <a:p>
            <a:r>
              <a:rPr lang="en-US" b="1" dirty="0"/>
              <a:t>Scalability testing </a:t>
            </a:r>
            <a:r>
              <a:rPr lang="en-US" dirty="0"/>
              <a:t>- The objective of scalability testing is to determine the software application's effectiveness in "scaling up" to support an increase in user load. </a:t>
            </a:r>
          </a:p>
          <a:p>
            <a:r>
              <a:rPr lang="en-US" dirty="0"/>
              <a:t>It helps plan capacity addition to your software system.</a:t>
            </a:r>
          </a:p>
          <a:p>
            <a:pPr marL="0" indent="0">
              <a:buNone/>
            </a:pPr>
            <a:endParaRPr lang="en-US" dirty="0"/>
          </a:p>
        </p:txBody>
      </p:sp>
    </p:spTree>
    <p:extLst>
      <p:ext uri="{BB962C8B-B14F-4D97-AF65-F5344CB8AC3E}">
        <p14:creationId xmlns:p14="http://schemas.microsoft.com/office/powerpoint/2010/main" val="25936626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A0190-D0F0-4BD2-8AC2-387DE0D909A0}"/>
              </a:ext>
            </a:extLst>
          </p:cNvPr>
          <p:cNvSpPr>
            <a:spLocks noGrp="1"/>
          </p:cNvSpPr>
          <p:nvPr>
            <p:ph type="title"/>
          </p:nvPr>
        </p:nvSpPr>
        <p:spPr/>
        <p:txBody>
          <a:bodyPr/>
          <a:lstStyle/>
          <a:p>
            <a:r>
              <a:rPr lang="en-US" b="1" dirty="0"/>
              <a:t>Common Performance Problems</a:t>
            </a:r>
            <a:endParaRPr lang="en-US" dirty="0"/>
          </a:p>
        </p:txBody>
      </p:sp>
      <p:sp>
        <p:nvSpPr>
          <p:cNvPr id="3" name="Content Placeholder 2">
            <a:extLst>
              <a:ext uri="{FF2B5EF4-FFF2-40B4-BE49-F238E27FC236}">
                <a16:creationId xmlns:a16="http://schemas.microsoft.com/office/drawing/2014/main" id="{A076CB35-68B6-4C65-AECE-6B2B48AC2C99}"/>
              </a:ext>
            </a:extLst>
          </p:cNvPr>
          <p:cNvSpPr>
            <a:spLocks noGrp="1"/>
          </p:cNvSpPr>
          <p:nvPr>
            <p:ph idx="1"/>
          </p:nvPr>
        </p:nvSpPr>
        <p:spPr/>
        <p:txBody>
          <a:bodyPr>
            <a:normAutofit/>
          </a:bodyPr>
          <a:lstStyle/>
          <a:p>
            <a:r>
              <a:rPr lang="en-US" dirty="0"/>
              <a:t>Most performance problems revolve around speed, response time, load time and poor scalability. </a:t>
            </a:r>
          </a:p>
          <a:p>
            <a:r>
              <a:rPr lang="en-US" dirty="0"/>
              <a:t>Speed is often one of the most important attributes of an application. </a:t>
            </a:r>
          </a:p>
          <a:p>
            <a:r>
              <a:rPr lang="en-US" dirty="0"/>
              <a:t>A slow running application will lose potential users. Performance testing is done to make sure an app runs fast enough to keep a user's attention and interest. </a:t>
            </a:r>
          </a:p>
          <a:p>
            <a:r>
              <a:rPr lang="en-US" dirty="0"/>
              <a:t>Take a look at the following list of common performance problems and notice how speed is a common factor in many of them:</a:t>
            </a:r>
          </a:p>
        </p:txBody>
      </p:sp>
    </p:spTree>
    <p:extLst>
      <p:ext uri="{BB962C8B-B14F-4D97-AF65-F5344CB8AC3E}">
        <p14:creationId xmlns:p14="http://schemas.microsoft.com/office/powerpoint/2010/main" val="1983319696"/>
      </p:ext>
    </p:extLst>
  </p:cSld>
  <p:clrMapOvr>
    <a:masterClrMapping/>
  </p:clrMapOvr>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docProps/app.xml><?xml version="1.0" encoding="utf-8"?>
<Properties xmlns="http://schemas.openxmlformats.org/officeDocument/2006/extended-properties" xmlns:vt="http://schemas.openxmlformats.org/officeDocument/2006/docPropsVTypes">
  <Template>Metropolitan</Template>
  <TotalTime>33</TotalTime>
  <Words>711</Words>
  <Application>Microsoft Office PowerPoint</Application>
  <PresentationFormat>Widescreen</PresentationFormat>
  <Paragraphs>135</Paragraphs>
  <Slides>30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30</vt:i4>
      </vt:variant>
    </vt:vector>
  </HeadingPairs>
  <TitlesOfParts>
    <vt:vector size="33" baseType="lpstr">
      <vt:lpstr>Arial</vt:lpstr>
      <vt:lpstr>Calibri Light</vt:lpstr>
      <vt:lpstr>Metropolitan</vt:lpstr>
      <vt:lpstr>Performance Testing</vt:lpstr>
      <vt:lpstr>CONTENTS</vt:lpstr>
      <vt:lpstr>What is Performance Testing? </vt:lpstr>
      <vt:lpstr>PowerPoint Presentation</vt:lpstr>
      <vt:lpstr>Why do Performance Testing?</vt:lpstr>
      <vt:lpstr>PowerPoint Presentation</vt:lpstr>
      <vt:lpstr>Types of Performance Testing</vt:lpstr>
      <vt:lpstr>PowerPoint Presentation</vt:lpstr>
      <vt:lpstr>Common Performance Problems</vt:lpstr>
      <vt:lpstr>PowerPoint Presentation</vt:lpstr>
      <vt:lpstr>PowerPoint Presentation</vt:lpstr>
      <vt:lpstr>PowerPoint Presentation</vt:lpstr>
      <vt:lpstr>common performance bottlenecks</vt:lpstr>
      <vt:lpstr>Performance Testing Process</vt:lpstr>
      <vt:lpstr>PowerPoint Presentation</vt:lpstr>
      <vt:lpstr>PowerPoint Presentation</vt:lpstr>
      <vt:lpstr>PowerPoint Presentation</vt:lpstr>
      <vt:lpstr>PowerPoint Presentation</vt:lpstr>
      <vt:lpstr>PowerPoint Presentation</vt:lpstr>
      <vt:lpstr>Performance Testing Metrics: Parameters Monitored</vt:lpstr>
      <vt:lpstr>PowerPoint Presentation</vt:lpstr>
      <vt:lpstr>PowerPoint Presentation</vt:lpstr>
      <vt:lpstr>PowerPoint Presentation</vt:lpstr>
      <vt:lpstr>PowerPoint Presentation</vt:lpstr>
      <vt:lpstr>PowerPoint Presentation</vt:lpstr>
      <vt:lpstr>Example Performance Test Cases</vt:lpstr>
      <vt:lpstr>PowerPoint Presentation</vt:lpstr>
      <vt:lpstr>Performance Test Tools</vt:lpstr>
      <vt:lpstr>Examples</vt:lpstr>
      <vt:lpstr>End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Performance Testing</dc:title>
  <dc:creator>zain sadozai</dc:creator>
  <cp:lastModifiedBy>zain sadozai</cp:lastModifiedBy>
  <cp:revision>14</cp:revision>
  <dcterms:created xsi:type="dcterms:W3CDTF">2019-05-03T03:53:43Z</dcterms:created>
  <dcterms:modified xsi:type="dcterms:W3CDTF">2019-05-10T04:00:15Z</dcterms:modified>
</cp:coreProperties>
</file>