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11-Mar-12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Muhammad </a:t>
            </a:r>
            <a:r>
              <a:rPr lang="en-US" dirty="0" err="1" smtClean="0"/>
              <a:t>Waqas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09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// initialization of variables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#</a:t>
            </a:r>
            <a:r>
              <a:rPr lang="en-US" i="1" dirty="0"/>
              <a:t>include &lt;</a:t>
            </a:r>
            <a:r>
              <a:rPr lang="en-US" i="1" dirty="0" err="1"/>
              <a:t>iostream</a:t>
            </a:r>
            <a:r>
              <a:rPr lang="en-US" i="1" dirty="0"/>
              <a:t>&gt;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using</a:t>
            </a:r>
            <a:r>
              <a:rPr lang="en-US" dirty="0" smtClean="0"/>
              <a:t> </a:t>
            </a:r>
            <a:r>
              <a:rPr lang="en-US" i="1" dirty="0"/>
              <a:t>namespace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i="1" dirty="0" smtClean="0"/>
              <a:t>void</a:t>
            </a:r>
            <a:r>
              <a:rPr lang="en-US" dirty="0" smtClean="0"/>
              <a:t> </a:t>
            </a:r>
            <a:r>
              <a:rPr lang="en-US" dirty="0"/>
              <a:t>main () {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a=5; </a:t>
            </a:r>
            <a:r>
              <a:rPr lang="en-US" i="1" dirty="0"/>
              <a:t>// initial value = 5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b(2); </a:t>
            </a:r>
            <a:r>
              <a:rPr lang="en-US" i="1" dirty="0"/>
              <a:t>// initial value = 2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result; </a:t>
            </a:r>
            <a:r>
              <a:rPr lang="en-US" i="1" dirty="0"/>
              <a:t>// initial value undetermined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= a + 3; </a:t>
            </a:r>
            <a:endParaRPr lang="en-US" dirty="0" smtClean="0"/>
          </a:p>
          <a:p>
            <a:r>
              <a:rPr lang="en-US" dirty="0" smtClean="0"/>
              <a:t>result </a:t>
            </a:r>
            <a:r>
              <a:rPr lang="en-US" dirty="0"/>
              <a:t>= a - b; </a:t>
            </a:r>
            <a:endParaRPr lang="en-US" dirty="0" smtClean="0"/>
          </a:p>
          <a:p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result</a:t>
            </a:r>
            <a:r>
              <a:rPr lang="en-US" dirty="0" smtClean="0"/>
              <a:t>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/>
              <a:t>initialization of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91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Variables. </a:t>
            </a:r>
            <a:endParaRPr lang="en-US" b="1" dirty="0" smtClean="0"/>
          </a:p>
          <a:p>
            <a:r>
              <a:rPr lang="en-US" b="1" dirty="0" smtClean="0"/>
              <a:t>Data </a:t>
            </a:r>
            <a:r>
              <a:rPr lang="en-US" b="1" dirty="0"/>
              <a:t>Types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Arithmetic Operators.</a:t>
            </a:r>
          </a:p>
          <a:p>
            <a:r>
              <a:rPr lang="en-US" b="1" dirty="0" smtClean="0"/>
              <a:t>Constants.</a:t>
            </a:r>
            <a:endParaRPr lang="en-US" b="1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14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usefulness of the "Hello World" programs shown in the previous section is quite questionable.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had to write several lines of code, compile them, and then execute the resulting program just to obtain a simple sentence written on the screen as result.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certainly would have been much faster to type the output sentence by ourselves. </a:t>
            </a:r>
            <a:endParaRPr lang="en-US" dirty="0" smtClean="0"/>
          </a:p>
          <a:p>
            <a:r>
              <a:rPr lang="en-US" dirty="0" smtClean="0"/>
              <a:t>However</a:t>
            </a:r>
            <a:r>
              <a:rPr lang="en-US" dirty="0"/>
              <a:t>, programming is not limited only to printing simple texts on the screen.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order to go a little further on and to become able to write programs that perform useful tasks that really save us work we need to introduce the concept of variable.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5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us think that I ask you to retain the number 5 in your mental memory, and then I ask you to memorize also the number 2 at the same time. </a:t>
            </a:r>
            <a:endParaRPr lang="en-US" dirty="0" smtClean="0"/>
          </a:p>
          <a:p>
            <a:r>
              <a:rPr lang="en-US" dirty="0" smtClean="0"/>
              <a:t>You </a:t>
            </a:r>
            <a:r>
              <a:rPr lang="en-US" dirty="0"/>
              <a:t>have just stored two different values in your memory. </a:t>
            </a:r>
            <a:endParaRPr lang="en-US" dirty="0" smtClean="0"/>
          </a:p>
          <a:p>
            <a:r>
              <a:rPr lang="en-US" dirty="0" smtClean="0"/>
              <a:t>Now</a:t>
            </a:r>
            <a:r>
              <a:rPr lang="en-US" dirty="0"/>
              <a:t>, if I ask you to add 1 to the first number I said, you should be retaining the numbers 6 (that is 5+1) and 2 in your memory. </a:t>
            </a:r>
            <a:endParaRPr lang="en-US" dirty="0" smtClean="0"/>
          </a:p>
          <a:p>
            <a:r>
              <a:rPr lang="en-US" dirty="0" smtClean="0"/>
              <a:t>Values </a:t>
            </a:r>
            <a:r>
              <a:rPr lang="en-US" dirty="0"/>
              <a:t>that we could now for example subtract and obtain 4 as result.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= 5;</a:t>
            </a:r>
          </a:p>
          <a:p>
            <a:r>
              <a:rPr lang="pt-BR" dirty="0"/>
              <a:t>b = 2;</a:t>
            </a:r>
          </a:p>
          <a:p>
            <a:r>
              <a:rPr lang="pt-BR" dirty="0"/>
              <a:t>a = a + 1;</a:t>
            </a:r>
          </a:p>
          <a:p>
            <a:r>
              <a:rPr lang="pt-BR" dirty="0"/>
              <a:t>result = a - b;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Therefore, we can define a variable as a portion of memory to store a determined value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Each variable needs an identifier that distinguishes it from the others. For example, in the previous code the variable identifiers were a, b and result, but we could have called the variables any names we wanted to invent, as long as they were valid identifiers.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3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1208798"/>
              </p:ext>
            </p:extLst>
          </p:nvPr>
        </p:nvGraphicFramePr>
        <p:xfrm>
          <a:off x="762000" y="1579482"/>
          <a:ext cx="7848600" cy="5126120"/>
        </p:xfrm>
        <a:graphic>
          <a:graphicData uri="http://schemas.openxmlformats.org/drawingml/2006/table">
            <a:tbl>
              <a:tblPr/>
              <a:tblGrid>
                <a:gridCol w="1962150"/>
                <a:gridCol w="1962150"/>
                <a:gridCol w="1962150"/>
                <a:gridCol w="1962150"/>
              </a:tblGrid>
              <a:tr h="206358">
                <a:tc>
                  <a:txBody>
                    <a:bodyPr/>
                    <a:lstStyle/>
                    <a:p>
                      <a:r>
                        <a:rPr lang="en-US" sz="900"/>
                        <a:t>Name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Description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Size*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Range*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61516">
                <a:tc>
                  <a:txBody>
                    <a:bodyPr/>
                    <a:lstStyle/>
                    <a:p>
                      <a:r>
                        <a:rPr lang="en-US" sz="900"/>
                        <a:t>char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Character or small integer.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1byte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signed: -128 to 127</a:t>
                      </a:r>
                      <a:br>
                        <a:rPr lang="en-US" sz="900"/>
                      </a:br>
                      <a:r>
                        <a:rPr lang="en-US" sz="900"/>
                        <a:t>unsigned: 0 to 255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583">
                <a:tc>
                  <a:txBody>
                    <a:bodyPr/>
                    <a:lstStyle/>
                    <a:p>
                      <a:r>
                        <a:rPr lang="en-US" sz="900"/>
                        <a:t>short int (short)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Short Integer.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2bytes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signed: -32768 to 32767</a:t>
                      </a:r>
                      <a:br>
                        <a:rPr lang="en-US" sz="900"/>
                      </a:br>
                      <a:r>
                        <a:rPr lang="en-US" sz="900"/>
                        <a:t>unsigned: 0 to 65535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9179">
                <a:tc>
                  <a:txBody>
                    <a:bodyPr/>
                    <a:lstStyle/>
                    <a:p>
                      <a:r>
                        <a:rPr lang="en-US" sz="900"/>
                        <a:t>int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Integer.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4bytes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signed: -2147483648 to 2147483647</a:t>
                      </a:r>
                      <a:br>
                        <a:rPr lang="en-US" sz="900"/>
                      </a:br>
                      <a:r>
                        <a:rPr lang="en-US" sz="900"/>
                        <a:t>unsigned: 0 to 4294967295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9179">
                <a:tc>
                  <a:txBody>
                    <a:bodyPr/>
                    <a:lstStyle/>
                    <a:p>
                      <a:r>
                        <a:rPr lang="en-US" sz="900"/>
                        <a:t>long int (long)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Long integer.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4bytes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signed: -2147483648 to 2147483647</a:t>
                      </a:r>
                      <a:br>
                        <a:rPr lang="en-US" sz="900"/>
                      </a:br>
                      <a:r>
                        <a:rPr lang="en-US" sz="900"/>
                        <a:t>unsigned: 0 to 4294967295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5583">
                <a:tc>
                  <a:txBody>
                    <a:bodyPr/>
                    <a:lstStyle/>
                    <a:p>
                      <a:r>
                        <a:rPr lang="en-US" sz="900"/>
                        <a:t>bool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Boolean value. It can take one of two values: true or false.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1byte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true or false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8390">
                <a:tc>
                  <a:txBody>
                    <a:bodyPr/>
                    <a:lstStyle/>
                    <a:p>
                      <a:r>
                        <a:rPr lang="en-US" sz="900"/>
                        <a:t>float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Floating point number.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4bytes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+/- 3.4e +/- 38 (~7 digits)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1987">
                <a:tc>
                  <a:txBody>
                    <a:bodyPr/>
                    <a:lstStyle/>
                    <a:p>
                      <a:r>
                        <a:rPr lang="en-US" sz="900"/>
                        <a:t>double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Double precision floating point number.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8bytes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+/- 1.7e +/- 308 (~15 digits)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11987">
                <a:tc>
                  <a:txBody>
                    <a:bodyPr/>
                    <a:lstStyle/>
                    <a:p>
                      <a:r>
                        <a:rPr lang="en-US" sz="900"/>
                        <a:t>long double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Long double precision floating point number.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8bytes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+/- 1.7e +/- 308 (~15 digits)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6358">
                <a:tc>
                  <a:txBody>
                    <a:bodyPr/>
                    <a:lstStyle/>
                    <a:p>
                      <a:r>
                        <a:rPr lang="en-US" sz="900"/>
                        <a:t>wchar_t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Wide character.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/>
                        <a:t>2 </a:t>
                      </a:r>
                      <a:r>
                        <a:rPr lang="en-US" sz="900" i="1"/>
                        <a:t>or</a:t>
                      </a:r>
                      <a:r>
                        <a:rPr lang="en-US" sz="900"/>
                        <a:t> 4 bytes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 wide character</a:t>
                      </a:r>
                    </a:p>
                  </a:txBody>
                  <a:tcPr marL="45260" marR="45260" marT="22630" marB="226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535238" y="1579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14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i="1" dirty="0" err="1"/>
              <a:t>int</a:t>
            </a:r>
            <a:r>
              <a:rPr lang="en-US" dirty="0"/>
              <a:t> a; </a:t>
            </a:r>
            <a:endParaRPr lang="en-US" dirty="0" smtClean="0"/>
          </a:p>
          <a:p>
            <a:r>
              <a:rPr lang="en-US" i="1" dirty="0" smtClean="0"/>
              <a:t>float</a:t>
            </a:r>
            <a:r>
              <a:rPr lang="en-US" dirty="0" smtClean="0"/>
              <a:t> </a:t>
            </a:r>
            <a:r>
              <a:rPr lang="en-US" dirty="0" err="1"/>
              <a:t>mynumber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i="1" dirty="0" err="1"/>
              <a:t>int</a:t>
            </a:r>
            <a:r>
              <a:rPr lang="en-US" dirty="0"/>
              <a:t> a; </a:t>
            </a:r>
            <a:r>
              <a:rPr lang="en-US" i="1" dirty="0"/>
              <a:t>float</a:t>
            </a:r>
            <a:r>
              <a:rPr lang="en-US" dirty="0"/>
              <a:t> </a:t>
            </a:r>
            <a:r>
              <a:rPr lang="en-US" dirty="0" err="1"/>
              <a:t>mynumber</a:t>
            </a:r>
            <a:r>
              <a:rPr lang="en-US" dirty="0" smtClean="0"/>
              <a:t>;</a:t>
            </a:r>
          </a:p>
          <a:p>
            <a:endParaRPr lang="en-US" dirty="0"/>
          </a:p>
          <a:p>
            <a:r>
              <a:rPr lang="en-US" i="1" dirty="0" err="1"/>
              <a:t>int</a:t>
            </a:r>
            <a:r>
              <a:rPr lang="en-US" dirty="0"/>
              <a:t> a, b, c</a:t>
            </a:r>
            <a:r>
              <a:rPr lang="en-US" dirty="0" smtClean="0"/>
              <a:t>;</a:t>
            </a:r>
          </a:p>
          <a:p>
            <a:r>
              <a:rPr lang="en-US" i="1" dirty="0" err="1"/>
              <a:t>int</a:t>
            </a:r>
            <a:r>
              <a:rPr lang="en-US" dirty="0"/>
              <a:t> a;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b;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c;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Declaration of </a:t>
            </a:r>
            <a:r>
              <a:rPr lang="en-US" b="1" dirty="0" smtClean="0"/>
              <a:t>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8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/>
              <a:t>// operating with variables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#</a:t>
            </a:r>
            <a:r>
              <a:rPr lang="en-US" i="1" dirty="0"/>
              <a:t>include &lt;</a:t>
            </a:r>
            <a:r>
              <a:rPr lang="en-US" i="1" dirty="0" err="1"/>
              <a:t>iostream</a:t>
            </a:r>
            <a:r>
              <a:rPr lang="en-US" i="1" dirty="0"/>
              <a:t>&gt;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smtClean="0"/>
              <a:t>using</a:t>
            </a:r>
            <a:r>
              <a:rPr lang="en-US" dirty="0" smtClean="0"/>
              <a:t> </a:t>
            </a:r>
            <a:r>
              <a:rPr lang="en-US" i="1" dirty="0"/>
              <a:t>namespace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i="1" dirty="0" smtClean="0"/>
              <a:t>void</a:t>
            </a:r>
            <a:r>
              <a:rPr lang="en-US" dirty="0" smtClean="0"/>
              <a:t> </a:t>
            </a:r>
            <a:r>
              <a:rPr lang="en-US" dirty="0"/>
              <a:t>main () { </a:t>
            </a:r>
            <a:r>
              <a:rPr lang="en-US" i="1" dirty="0"/>
              <a:t>// declaring variables: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a, b; </a:t>
            </a:r>
            <a:endParaRPr lang="en-US" dirty="0" smtClean="0"/>
          </a:p>
          <a:p>
            <a:r>
              <a:rPr lang="en-US" i="1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result; </a:t>
            </a:r>
            <a:r>
              <a:rPr lang="en-US" i="1" dirty="0"/>
              <a:t>// process: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= 5; </a:t>
            </a:r>
            <a:endParaRPr lang="en-US" dirty="0" smtClean="0"/>
          </a:p>
          <a:p>
            <a:r>
              <a:rPr lang="en-US" dirty="0" smtClean="0"/>
              <a:t>b </a:t>
            </a:r>
            <a:r>
              <a:rPr lang="en-US" dirty="0"/>
              <a:t>= 2;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= a + 1; </a:t>
            </a:r>
            <a:endParaRPr lang="en-US" dirty="0" smtClean="0"/>
          </a:p>
          <a:p>
            <a:r>
              <a:rPr lang="en-US" dirty="0" smtClean="0"/>
              <a:t>result </a:t>
            </a:r>
            <a:r>
              <a:rPr lang="en-US" dirty="0"/>
              <a:t>= a - b; </a:t>
            </a:r>
            <a:r>
              <a:rPr lang="en-US" i="1" dirty="0"/>
              <a:t>// print out the result</a:t>
            </a:r>
            <a:r>
              <a:rPr lang="en-US" i="1" dirty="0" smtClean="0"/>
              <a:t>:</a:t>
            </a:r>
          </a:p>
          <a:p>
            <a:r>
              <a:rPr lang="en-US" dirty="0" smtClean="0"/>
              <a:t> </a:t>
            </a:r>
            <a:r>
              <a:rPr lang="en-US" dirty="0" err="1"/>
              <a:t>cout</a:t>
            </a:r>
            <a:r>
              <a:rPr lang="en-US" dirty="0"/>
              <a:t> &lt;&lt; result; </a:t>
            </a:r>
            <a:r>
              <a:rPr lang="en-US" i="1" dirty="0"/>
              <a:t>// terminate the program</a:t>
            </a:r>
            <a:r>
              <a:rPr lang="en-US" i="1" dirty="0" smtClean="0"/>
              <a:t>: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declaration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78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</TotalTime>
  <Words>610</Words>
  <Application>Microsoft Office PowerPoint</Application>
  <PresentationFormat>On-screen Show (4:3)</PresentationFormat>
  <Paragraphs>98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Programming Fundamentals</vt:lpstr>
      <vt:lpstr>Today’s Goal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Declaration of variables</vt:lpstr>
      <vt:lpstr>Variable declaration</vt:lpstr>
      <vt:lpstr>initialization of variables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Fundamentals</dc:title>
  <dc:creator>Waqas</dc:creator>
  <cp:lastModifiedBy>Waqas</cp:lastModifiedBy>
  <cp:revision>9</cp:revision>
  <dcterms:created xsi:type="dcterms:W3CDTF">2006-08-16T00:00:00Z</dcterms:created>
  <dcterms:modified xsi:type="dcterms:W3CDTF">2012-03-11T18:27:57Z</dcterms:modified>
</cp:coreProperties>
</file>