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5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85A37-05BC-41E0-A8E2-AA4914855577}" type="datetimeFigureOut">
              <a:rPr lang="en-US" smtClean="0"/>
              <a:t>27-May-16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D4B0F-AA72-4D7B-8323-53A578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0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0692FD-B713-4FBD-BE1D-9FE972AAC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8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DCC193-BD3D-496B-B982-8EC116DAC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0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209800"/>
            <a:ext cx="75438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err="1"/>
              <a:t>int</a:t>
            </a:r>
            <a:r>
              <a:rPr lang="en-US" dirty="0"/>
              <a:t> age [ 10 ] = { </a:t>
            </a:r>
            <a:r>
              <a:rPr lang="en-US" dirty="0" smtClean="0"/>
              <a:t>0,0,0,2,0,0,0,0,0,0 </a:t>
            </a:r>
            <a:r>
              <a:rPr lang="en-US" dirty="0"/>
              <a:t>} ;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err="1"/>
              <a:t>int</a:t>
            </a:r>
            <a:r>
              <a:rPr lang="en-US" dirty="0"/>
              <a:t> age[ 10 ] = { </a:t>
            </a:r>
            <a:r>
              <a:rPr lang="en-US" dirty="0" smtClean="0"/>
              <a:t>0 </a:t>
            </a:r>
            <a:r>
              <a:rPr lang="en-US" dirty="0"/>
              <a:t>} ;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1431925"/>
          </a:xfrm>
        </p:spPr>
        <p:txBody>
          <a:bodyPr/>
          <a:lstStyle/>
          <a:p>
            <a:pPr algn="ctr"/>
            <a:r>
              <a:rPr lang="en-US" sz="5400"/>
              <a:t>Initializing an Array</a:t>
            </a:r>
          </a:p>
        </p:txBody>
      </p:sp>
    </p:spTree>
    <p:extLst>
      <p:ext uri="{BB962C8B-B14F-4D97-AF65-F5344CB8AC3E}">
        <p14:creationId xmlns:p14="http://schemas.microsoft.com/office/powerpoint/2010/main" val="12310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03438"/>
            <a:ext cx="80772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/>
              <a:t>		 </a:t>
            </a:r>
            <a:r>
              <a:rPr lang="en-US" dirty="0" err="1"/>
              <a:t>int</a:t>
            </a:r>
            <a:r>
              <a:rPr lang="en-US" dirty="0"/>
              <a:t> age [ ] = { 1,2,3,4,5,6,7,8,9,10 } ;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3600" dirty="0"/>
              <a:t>	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		for ( </a:t>
            </a:r>
            <a:r>
              <a:rPr lang="en-US" dirty="0" err="1"/>
              <a:t>i</a:t>
            </a:r>
            <a:r>
              <a:rPr lang="en-US" dirty="0"/>
              <a:t> = 0 ; </a:t>
            </a:r>
            <a:r>
              <a:rPr lang="en-US" dirty="0" err="1"/>
              <a:t>i</a:t>
            </a:r>
            <a:r>
              <a:rPr lang="en-US" dirty="0"/>
              <a:t> &lt; 10 ; </a:t>
            </a:r>
            <a:r>
              <a:rPr lang="en-US" dirty="0" err="1"/>
              <a:t>i</a:t>
            </a:r>
            <a:r>
              <a:rPr lang="en-US" dirty="0"/>
              <a:t> ++ 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6000"/>
              <a:t>Initializing an Array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752600" y="4876800"/>
            <a:ext cx="4876800" cy="457200"/>
          </a:xfrm>
          <a:prstGeom prst="wedgeRectCallout">
            <a:avLst>
              <a:gd name="adj1" fmla="val -12630"/>
              <a:gd name="adj2" fmla="val -13020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000" b="1">
                <a:latin typeface="Arial" charset="0"/>
              </a:rPr>
              <a:t>‘ i ‘ will have value from 0 to 9</a:t>
            </a:r>
          </a:p>
        </p:txBody>
      </p:sp>
    </p:spTree>
    <p:extLst>
      <p:ext uri="{BB962C8B-B14F-4D97-AF65-F5344CB8AC3E}">
        <p14:creationId xmlns:p14="http://schemas.microsoft.com/office/powerpoint/2010/main" val="22313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452688"/>
            <a:ext cx="6400800" cy="34909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/>
              <a:t>#include &lt; </a:t>
            </a:r>
            <a:r>
              <a:rPr lang="en-US" sz="4000" dirty="0" err="1"/>
              <a:t>iostream.h</a:t>
            </a:r>
            <a:r>
              <a:rPr lang="en-US" sz="4000" dirty="0"/>
              <a:t> 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/>
              <a:t>main (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/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/>
              <a:t>		</a:t>
            </a:r>
            <a:r>
              <a:rPr lang="en-US" sz="4000" dirty="0" err="1"/>
              <a:t>int</a:t>
            </a:r>
            <a:r>
              <a:rPr lang="en-US" sz="4000" dirty="0"/>
              <a:t>  c [ 100 ]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/>
              <a:t>	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685800"/>
            <a:ext cx="9753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Example: 3</a:t>
            </a:r>
          </a:p>
        </p:txBody>
      </p:sp>
    </p:spTree>
    <p:extLst>
      <p:ext uri="{BB962C8B-B14F-4D97-AF65-F5344CB8AC3E}">
        <p14:creationId xmlns:p14="http://schemas.microsoft.com/office/powerpoint/2010/main" val="107962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209800"/>
            <a:ext cx="6400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sz="2800" b="1" dirty="0"/>
              <a:t>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{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	</a:t>
            </a:r>
            <a:r>
              <a:rPr lang="en-US" sz="2800" b="1" dirty="0" err="1"/>
              <a:t>int</a:t>
            </a:r>
            <a:r>
              <a:rPr lang="en-US" sz="2800" b="1" dirty="0"/>
              <a:t> z , </a:t>
            </a:r>
            <a:r>
              <a:rPr lang="en-US" sz="2800" b="1" dirty="0" err="1"/>
              <a:t>i</a:t>
            </a:r>
            <a:r>
              <a:rPr lang="en-US" sz="2800" b="1" dirty="0"/>
              <a:t> = 0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	</a:t>
            </a:r>
            <a:r>
              <a:rPr lang="en-US" sz="2800" b="1" dirty="0" err="1"/>
              <a:t>cin</a:t>
            </a:r>
            <a:r>
              <a:rPr lang="en-US" sz="2800" b="1" dirty="0"/>
              <a:t> &gt;&gt; z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	if ( z </a:t>
            </a:r>
            <a:r>
              <a:rPr lang="en-US" sz="2800" b="1" dirty="0" smtClean="0"/>
              <a:t>&lt;= </a:t>
            </a:r>
            <a:r>
              <a:rPr lang="en-US" sz="2800" b="1" dirty="0"/>
              <a:t>-1 )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		c[ </a:t>
            </a:r>
            <a:r>
              <a:rPr lang="en-US" sz="2800" b="1" dirty="0" err="1"/>
              <a:t>i</a:t>
            </a:r>
            <a:r>
              <a:rPr lang="en-US" sz="2800" b="1" dirty="0"/>
              <a:t> ] = z ;</a:t>
            </a:r>
            <a:r>
              <a:rPr lang="en-US" b="1" dirty="0"/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endParaRPr lang="en-US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Example: 3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rot="10800000">
            <a:off x="5486400" y="4802188"/>
            <a:ext cx="609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67425" y="4724400"/>
            <a:ext cx="2657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latin typeface="Arial" charset="0"/>
              </a:rPr>
              <a:t>assignment statement</a:t>
            </a:r>
          </a:p>
        </p:txBody>
      </p:sp>
    </p:spTree>
    <p:extLst>
      <p:ext uri="{BB962C8B-B14F-4D97-AF65-F5344CB8AC3E}">
        <p14:creationId xmlns:p14="http://schemas.microsoft.com/office/powerpoint/2010/main" val="17747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39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charRg st="39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charRg st="57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7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charRg st="7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charRg st="7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789238"/>
            <a:ext cx="7467600" cy="2468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/>
              <a:t>		</a:t>
            </a:r>
            <a:r>
              <a:rPr lang="en-US" sz="2800" b="1" dirty="0" err="1"/>
              <a:t>i</a:t>
            </a:r>
            <a:r>
              <a:rPr lang="en-US" sz="2800" b="1" dirty="0"/>
              <a:t> ++ ;</a:t>
            </a:r>
          </a:p>
          <a:p>
            <a:pPr>
              <a:buFont typeface="Wingdings" pitchFamily="2" charset="2"/>
              <a:buNone/>
            </a:pPr>
            <a:r>
              <a:rPr lang="en-US" sz="2800" b="1" dirty="0"/>
              <a:t>	}  while ( z </a:t>
            </a:r>
            <a:r>
              <a:rPr lang="en-US" sz="2800" b="1" dirty="0" smtClean="0"/>
              <a:t>&lt;= </a:t>
            </a:r>
            <a:r>
              <a:rPr lang="en-US" sz="2800" b="1" dirty="0"/>
              <a:t>-1 &amp;&amp; </a:t>
            </a:r>
            <a:r>
              <a:rPr lang="en-US" sz="2800" b="1" dirty="0" err="1"/>
              <a:t>i</a:t>
            </a:r>
            <a:r>
              <a:rPr lang="en-US" sz="2800" b="1" dirty="0"/>
              <a:t> &lt; 100 ) ;</a:t>
            </a:r>
          </a:p>
          <a:p>
            <a:pPr>
              <a:buFont typeface="Wingdings" pitchFamily="2" charset="2"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cout</a:t>
            </a:r>
            <a:r>
              <a:rPr lang="en-US" sz="2800" b="1" dirty="0"/>
              <a:t> &lt;&lt; “ The total number of positive integers entered by user is “ &lt;&lt; </a:t>
            </a:r>
            <a:r>
              <a:rPr lang="en-US" sz="2800" b="1" dirty="0" err="1"/>
              <a:t>i</a:t>
            </a:r>
            <a:r>
              <a:rPr lang="en-US" sz="2800" b="1" dirty="0"/>
              <a:t> -1;</a:t>
            </a:r>
          </a:p>
          <a:p>
            <a:pPr>
              <a:buFont typeface="Wingdings" pitchFamily="2" charset="2"/>
              <a:buNone/>
            </a:pPr>
            <a:r>
              <a:rPr lang="en-US" sz="2800" b="1" dirty="0"/>
              <a:t>	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542925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6600"/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422281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905000"/>
            <a:ext cx="5715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b="1"/>
              <a:t> Data types should be</a:t>
            </a:r>
          </a:p>
          <a:p>
            <a:pPr lvl="1">
              <a:buFontTx/>
              <a:buNone/>
            </a:pPr>
            <a:r>
              <a:rPr lang="en-US" b="1"/>
              <a:t>    identical</a:t>
            </a:r>
          </a:p>
          <a:p>
            <a:pPr lvl="1">
              <a:buFontTx/>
              <a:buNone/>
            </a:pPr>
            <a:endParaRPr lang="en-US" b="1"/>
          </a:p>
          <a:p>
            <a:pPr lvl="1"/>
            <a:r>
              <a:rPr lang="en-US" b="1"/>
              <a:t> Size should be same </a:t>
            </a:r>
          </a:p>
          <a:p>
            <a:pPr lvl="1">
              <a:buFontTx/>
              <a:buNone/>
            </a:pPr>
            <a:r>
              <a:rPr lang="en-US" b="1"/>
              <a:t>			int a [ 10 ] ;</a:t>
            </a:r>
          </a:p>
          <a:p>
            <a:pPr lvl="1">
              <a:buFontTx/>
              <a:buNone/>
            </a:pPr>
            <a:r>
              <a:rPr lang="en-US" b="1"/>
              <a:t>			int b [ 10 ] ;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6600"/>
              <a:t>Copying Arrays</a:t>
            </a:r>
          </a:p>
        </p:txBody>
      </p:sp>
    </p:spTree>
    <p:extLst>
      <p:ext uri="{BB962C8B-B14F-4D97-AF65-F5344CB8AC3E}">
        <p14:creationId xmlns:p14="http://schemas.microsoft.com/office/powerpoint/2010/main" val="389979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To copy from array “ a ” to array “ b ” 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32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 b [ 0 ] = a [ 0 ] 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 b [ 1 ] = a [ 1 ] 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 b [ 2 ] = a [ 2 ] 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 b [ 3 ] = a [ 3 ] 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… … 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… … 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	 b [ 10 ] = a [ 10 ]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817563" y="685800"/>
            <a:ext cx="8478837" cy="1143000"/>
          </a:xfrm>
          <a:noFill/>
          <a:ln/>
        </p:spPr>
        <p:txBody>
          <a:bodyPr/>
          <a:lstStyle/>
          <a:p>
            <a:pPr algn="ctr"/>
            <a:r>
              <a:rPr lang="en-US" sz="6000"/>
              <a:t>Copying Arrays</a:t>
            </a:r>
          </a:p>
        </p:txBody>
      </p:sp>
    </p:spTree>
    <p:extLst>
      <p:ext uri="{BB962C8B-B14F-4D97-AF65-F5344CB8AC3E}">
        <p14:creationId xmlns:p14="http://schemas.microsoft.com/office/powerpoint/2010/main" val="19219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86000"/>
            <a:ext cx="7543800" cy="4114800"/>
          </a:xfrm>
        </p:spPr>
        <p:txBody>
          <a:bodyPr/>
          <a:lstStyle/>
          <a:p>
            <a:pPr lvl="1" algn="ctr">
              <a:buFontTx/>
              <a:buNone/>
            </a:pPr>
            <a:endParaRPr lang="en-US" sz="4400" dirty="0"/>
          </a:p>
          <a:p>
            <a:pPr lvl="1" algn="ctr">
              <a:buFontTx/>
              <a:buNone/>
            </a:pPr>
            <a:r>
              <a:rPr lang="en-US" sz="4400" dirty="0"/>
              <a:t>for ( </a:t>
            </a:r>
            <a:r>
              <a:rPr lang="en-US" sz="4400" dirty="0" err="1"/>
              <a:t>i</a:t>
            </a:r>
            <a:r>
              <a:rPr lang="en-US" sz="4400" dirty="0"/>
              <a:t> =0 ; </a:t>
            </a:r>
            <a:r>
              <a:rPr lang="en-US" sz="4400" dirty="0" err="1"/>
              <a:t>i</a:t>
            </a:r>
            <a:r>
              <a:rPr lang="en-US" sz="4400" dirty="0"/>
              <a:t> &lt; 10 ; </a:t>
            </a:r>
            <a:r>
              <a:rPr lang="en-US" sz="4400" dirty="0" err="1"/>
              <a:t>i</a:t>
            </a:r>
            <a:r>
              <a:rPr lang="en-US" sz="4400" dirty="0"/>
              <a:t> ++ )</a:t>
            </a:r>
          </a:p>
          <a:p>
            <a:pPr lvl="1" algn="ctr">
              <a:buFontTx/>
              <a:buNone/>
            </a:pPr>
            <a:r>
              <a:rPr lang="en-US" sz="4400" dirty="0"/>
              <a:t>	b [ </a:t>
            </a:r>
            <a:r>
              <a:rPr lang="en-US" sz="4400" dirty="0" err="1"/>
              <a:t>i</a:t>
            </a:r>
            <a:r>
              <a:rPr lang="en-US" sz="4400" dirty="0"/>
              <a:t> ] = a [ </a:t>
            </a:r>
            <a:r>
              <a:rPr lang="en-US" sz="4400" dirty="0" err="1"/>
              <a:t>i</a:t>
            </a:r>
            <a:r>
              <a:rPr lang="en-US" sz="4400" dirty="0"/>
              <a:t> ] ;</a:t>
            </a:r>
          </a:p>
          <a:p>
            <a:pPr lvl="1" algn="ctr">
              <a:buFontTx/>
              <a:buNone/>
            </a:pPr>
            <a:endParaRPr lang="en-US" sz="44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47738" y="7620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6600"/>
              <a:t>Copying Arrays</a:t>
            </a:r>
          </a:p>
        </p:txBody>
      </p:sp>
    </p:spTree>
    <p:extLst>
      <p:ext uri="{BB962C8B-B14F-4D97-AF65-F5344CB8AC3E}">
        <p14:creationId xmlns:p14="http://schemas.microsoft.com/office/powerpoint/2010/main" val="18381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8392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Take the sum of squares of 10 different numbers which are stored in an array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int</a:t>
            </a:r>
            <a:r>
              <a:rPr lang="en-US" sz="2800" b="1" dirty="0"/>
              <a:t> a [ 10 ]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400" b="1" dirty="0" err="1"/>
              <a:t>arraySize</a:t>
            </a:r>
            <a:r>
              <a:rPr lang="en-US" sz="2400" b="1" dirty="0"/>
              <a:t> =10 ;</a:t>
            </a:r>
            <a:endParaRPr lang="en-US" sz="28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sumOfSquares</a:t>
            </a:r>
            <a:r>
              <a:rPr lang="en-US" sz="2400" b="1" dirty="0"/>
              <a:t> = 0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for ( </a:t>
            </a:r>
            <a:r>
              <a:rPr lang="en-US" sz="2400" b="1" dirty="0" err="1"/>
              <a:t>i</a:t>
            </a:r>
            <a:r>
              <a:rPr lang="en-US" sz="2400" b="1" dirty="0"/>
              <a:t> = 0 ; </a:t>
            </a:r>
            <a:r>
              <a:rPr lang="en-US" sz="2400" b="1" dirty="0" err="1"/>
              <a:t>i</a:t>
            </a:r>
            <a:r>
              <a:rPr lang="en-US" sz="2400" b="1" dirty="0"/>
              <a:t> &lt; </a:t>
            </a:r>
            <a:r>
              <a:rPr lang="en-US" sz="2400" b="1" dirty="0" err="1"/>
              <a:t>arraySize</a:t>
            </a:r>
            <a:r>
              <a:rPr lang="en-US" sz="2400" b="1" dirty="0"/>
              <a:t> ; </a:t>
            </a:r>
            <a:r>
              <a:rPr lang="en-US" sz="2400" b="1" dirty="0" err="1"/>
              <a:t>i</a:t>
            </a:r>
            <a:r>
              <a:rPr lang="en-US" sz="2400" b="1" dirty="0"/>
              <a:t> ++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	</a:t>
            </a:r>
            <a:r>
              <a:rPr lang="en-US" sz="2400" b="1" dirty="0" err="1"/>
              <a:t>sumOfSquares</a:t>
            </a:r>
            <a:r>
              <a:rPr lang="en-US" sz="2400" b="1" dirty="0"/>
              <a:t> = </a:t>
            </a:r>
            <a:r>
              <a:rPr lang="en-US" sz="2400" b="1" dirty="0" err="1"/>
              <a:t>sumOfSquares</a:t>
            </a:r>
            <a:r>
              <a:rPr lang="en-US" sz="2400" b="1" dirty="0"/>
              <a:t> + a [ </a:t>
            </a:r>
            <a:r>
              <a:rPr lang="en-US" sz="2400" b="1" dirty="0" err="1"/>
              <a:t>i</a:t>
            </a:r>
            <a:r>
              <a:rPr lang="en-US" sz="2400" b="1" dirty="0"/>
              <a:t> ] * a [ </a:t>
            </a:r>
            <a:r>
              <a:rPr lang="en-US" sz="2400" b="1" dirty="0" err="1"/>
              <a:t>i</a:t>
            </a:r>
            <a:r>
              <a:rPr lang="en-US" sz="2400" b="1" dirty="0"/>
              <a:t>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}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671513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Example: 4</a:t>
            </a:r>
          </a:p>
        </p:txBody>
      </p:sp>
    </p:spTree>
    <p:extLst>
      <p:ext uri="{BB962C8B-B14F-4D97-AF65-F5344CB8AC3E}">
        <p14:creationId xmlns:p14="http://schemas.microsoft.com/office/powerpoint/2010/main" val="6739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05000"/>
            <a:ext cx="7467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int</a:t>
            </a:r>
            <a:r>
              <a:rPr lang="en-US" sz="2400" b="1" dirty="0"/>
              <a:t> z ;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int</a:t>
            </a:r>
            <a:r>
              <a:rPr lang="en-US" sz="2400" b="1" dirty="0"/>
              <a:t> a [ 100 ] ;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for ( </a:t>
            </a:r>
            <a:r>
              <a:rPr lang="en-US" sz="2400" b="1" dirty="0" err="1"/>
              <a:t>i</a:t>
            </a:r>
            <a:r>
              <a:rPr lang="en-US" sz="2400" b="1" dirty="0"/>
              <a:t> = 0 ; </a:t>
            </a:r>
            <a:r>
              <a:rPr lang="en-US" sz="2400" b="1" dirty="0" err="1"/>
              <a:t>i</a:t>
            </a:r>
            <a:r>
              <a:rPr lang="en-US" sz="2400" b="1" dirty="0"/>
              <a:t> &lt; 100 ; </a:t>
            </a:r>
            <a:r>
              <a:rPr lang="en-US" sz="2400" b="1" dirty="0" err="1"/>
              <a:t>i</a:t>
            </a:r>
            <a:r>
              <a:rPr lang="en-US" sz="2400" b="1" dirty="0"/>
              <a:t> ++ )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	a [ </a:t>
            </a:r>
            <a:r>
              <a:rPr lang="en-US" sz="2400" b="1" dirty="0" err="1"/>
              <a:t>i</a:t>
            </a:r>
            <a:r>
              <a:rPr lang="en-US" sz="2400" b="1" dirty="0"/>
              <a:t> ] =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smtClean="0"/>
              <a:t>+1;</a:t>
            </a: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 &lt;&lt; “ Please enter a positive integer “ ;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cin</a:t>
            </a:r>
            <a:r>
              <a:rPr lang="en-US" sz="2400" b="1" dirty="0"/>
              <a:t> &gt;&gt; z ;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int</a:t>
            </a:r>
            <a:r>
              <a:rPr lang="en-US" sz="2400" b="1" dirty="0"/>
              <a:t> found = 0 ;</a:t>
            </a:r>
          </a:p>
          <a:p>
            <a:pPr>
              <a:buFont typeface="Wingdings" pitchFamily="2" charset="2"/>
              <a:buNone/>
            </a:pPr>
            <a:r>
              <a:rPr lang="en-US" sz="2400" b="1" dirty="0"/>
              <a:t>		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 5</a:t>
            </a:r>
          </a:p>
        </p:txBody>
      </p:sp>
    </p:spTree>
    <p:extLst>
      <p:ext uri="{BB962C8B-B14F-4D97-AF65-F5344CB8AC3E}">
        <p14:creationId xmlns:p14="http://schemas.microsoft.com/office/powerpoint/2010/main" val="238223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2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charRg st="26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57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charRg st="57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6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charRg st="60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76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charRg st="76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79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charRg st="79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2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charRg st="126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38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charRg st="138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720975"/>
            <a:ext cx="7772400" cy="1470025"/>
          </a:xfrm>
          <a:noFill/>
          <a:ln/>
        </p:spPr>
        <p:txBody>
          <a:bodyPr anchor="ctr">
            <a:normAutofit fontScale="90000"/>
          </a:bodyPr>
          <a:lstStyle/>
          <a:p>
            <a:pPr algn="ctr"/>
            <a:r>
              <a:rPr lang="en-US" sz="960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76191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057400"/>
            <a:ext cx="7010400" cy="4144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for ( </a:t>
            </a:r>
            <a:r>
              <a:rPr lang="en-US" sz="3600" dirty="0" err="1"/>
              <a:t>i</a:t>
            </a:r>
            <a:r>
              <a:rPr lang="en-US" sz="3600" dirty="0"/>
              <a:t> =0 ; </a:t>
            </a:r>
            <a:r>
              <a:rPr lang="en-US" sz="3600" dirty="0" err="1"/>
              <a:t>i</a:t>
            </a:r>
            <a:r>
              <a:rPr lang="en-US" sz="3600" dirty="0"/>
              <a:t> &lt; 100 ; </a:t>
            </a:r>
            <a:r>
              <a:rPr lang="en-US" sz="3600" dirty="0" err="1"/>
              <a:t>i</a:t>
            </a:r>
            <a:r>
              <a:rPr lang="en-US" sz="3600" dirty="0"/>
              <a:t> ++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	if ( z == a [ </a:t>
            </a:r>
            <a:r>
              <a:rPr lang="en-US" sz="3600" dirty="0" err="1"/>
              <a:t>i</a:t>
            </a:r>
            <a:r>
              <a:rPr lang="en-US" sz="3600" dirty="0"/>
              <a:t> ]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		found = 1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		break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 5</a:t>
            </a:r>
          </a:p>
        </p:txBody>
      </p:sp>
    </p:spTree>
    <p:extLst>
      <p:ext uri="{BB962C8B-B14F-4D97-AF65-F5344CB8AC3E}">
        <p14:creationId xmlns:p14="http://schemas.microsoft.com/office/powerpoint/2010/main" val="34867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if ( found == 1 )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/>
              <a:t>cout</a:t>
            </a:r>
            <a:r>
              <a:rPr lang="en-US" sz="2400" dirty="0"/>
              <a:t> &lt;&lt; “ We found the integer at position ” &lt;&lt;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else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/>
              <a:t>cout</a:t>
            </a:r>
            <a:r>
              <a:rPr lang="en-US" sz="2400" dirty="0"/>
              <a:t> &lt;&lt; “ The number was not found” ;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</a:rPr>
              <a:t>	</a:t>
            </a:r>
            <a:r>
              <a:rPr lang="en-US" sz="2800" b="1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7200"/>
              <a:t>Example 5</a:t>
            </a:r>
          </a:p>
        </p:txBody>
      </p:sp>
    </p:spTree>
    <p:extLst>
      <p:ext uri="{BB962C8B-B14F-4D97-AF65-F5344CB8AC3E}">
        <p14:creationId xmlns:p14="http://schemas.microsoft.com/office/powerpoint/2010/main" val="291070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1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charRg st="21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7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charRg st="78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26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charRg st="126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       # include &lt; stdlib.h &gt;</a:t>
            </a:r>
          </a:p>
          <a:p>
            <a:endParaRPr lang="en-US"/>
          </a:p>
          <a:p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sz="6600"/>
              <a:t>0 - 32767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6600"/>
              <a:t>rand ( )</a:t>
            </a:r>
          </a:p>
        </p:txBody>
      </p:sp>
    </p:spTree>
    <p:extLst>
      <p:ext uri="{BB962C8B-B14F-4D97-AF65-F5344CB8AC3E}">
        <p14:creationId xmlns:p14="http://schemas.microsoft.com/office/powerpoint/2010/main" val="5151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860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x = rand ( ) ;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A call goes to ” rand ( ) “ , it generates a number and returns to x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6000"/>
              <a:t>Calling rand ( )</a:t>
            </a:r>
          </a:p>
        </p:txBody>
      </p:sp>
    </p:spTree>
    <p:extLst>
      <p:ext uri="{BB962C8B-B14F-4D97-AF65-F5344CB8AC3E}">
        <p14:creationId xmlns:p14="http://schemas.microsoft.com/office/powerpoint/2010/main" val="77050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charRg st="17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It returns the remainder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rand ( ) % 6 = </a:t>
            </a:r>
            <a:r>
              <a:rPr lang="en-US" sz="4800">
                <a:solidFill>
                  <a:srgbClr val="CC00CC"/>
                </a:solidFill>
              </a:rPr>
              <a:t>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Result has to be between 0 and 5 inclusive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1 + rand ( ) % 6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It will randomly generate number between </a:t>
            </a:r>
            <a:br>
              <a:rPr lang="en-US" sz="2800"/>
            </a:br>
            <a:r>
              <a:rPr lang="en-US" sz="2800"/>
              <a:t>1 and 6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6000"/>
              <a:t>Modulus “ % ”</a:t>
            </a:r>
          </a:p>
        </p:txBody>
      </p:sp>
    </p:spTree>
    <p:extLst>
      <p:ext uri="{BB962C8B-B14F-4D97-AF65-F5344CB8AC3E}">
        <p14:creationId xmlns:p14="http://schemas.microsoft.com/office/powerpoint/2010/main" val="12684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332038"/>
            <a:ext cx="7162800" cy="20875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It has only two possibilities 0 / 1</a:t>
            </a:r>
          </a:p>
          <a:p>
            <a:pPr algn="ctr">
              <a:buFont typeface="Wingdings" pitchFamily="2" charset="2"/>
              <a:buNone/>
            </a:pPr>
            <a:endParaRPr lang="en-US" b="1"/>
          </a:p>
          <a:p>
            <a:pPr algn="ctr">
              <a:buFont typeface="Wingdings" pitchFamily="2" charset="2"/>
              <a:buNone/>
            </a:pPr>
            <a:r>
              <a:rPr lang="en-US" b="1"/>
              <a:t>	rand ( ) % 2 ;	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728663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/>
              <a:t>Example: Tossing a Coin</a:t>
            </a:r>
          </a:p>
        </p:txBody>
      </p:sp>
    </p:spTree>
    <p:extLst>
      <p:ext uri="{BB962C8B-B14F-4D97-AF65-F5344CB8AC3E}">
        <p14:creationId xmlns:p14="http://schemas.microsoft.com/office/powerpoint/2010/main" val="21604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35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charRg st="35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charRg st="35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33450" y="2103438"/>
            <a:ext cx="8229600" cy="4449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shipped in every standard library with compiler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Most major programming languages give some kind of random number generator as a function as part of library 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Writing a random number generator is itself a field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01675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4800"/>
              <a:t>Importance of rand ( )</a:t>
            </a:r>
          </a:p>
        </p:txBody>
      </p:sp>
    </p:spTree>
    <p:extLst>
      <p:ext uri="{BB962C8B-B14F-4D97-AF65-F5344CB8AC3E}">
        <p14:creationId xmlns:p14="http://schemas.microsoft.com/office/powerpoint/2010/main" val="597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03438"/>
            <a:ext cx="7086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800" b="1"/>
          </a:p>
          <a:p>
            <a:pPr algn="ctr">
              <a:buFont typeface="Wingdings" pitchFamily="2" charset="2"/>
              <a:buNone/>
            </a:pPr>
            <a:r>
              <a:rPr lang="en-US" sz="4800" b="1"/>
              <a:t>		data type</a:t>
            </a:r>
          </a:p>
          <a:p>
            <a:pPr algn="ctr">
              <a:buFont typeface="Wingdings" pitchFamily="2" charset="2"/>
              <a:buNone/>
            </a:pPr>
            <a:r>
              <a:rPr lang="en-US" sz="4800" b="1"/>
              <a:t>		name</a:t>
            </a:r>
          </a:p>
          <a:p>
            <a:pPr algn="ctr">
              <a:buFont typeface="Wingdings" pitchFamily="2" charset="2"/>
              <a:buNone/>
            </a:pPr>
            <a:r>
              <a:rPr lang="en-US" sz="4800" b="1"/>
              <a:t>		size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611188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6000"/>
              <a:t>Array Declaration</a:t>
            </a:r>
          </a:p>
        </p:txBody>
      </p:sp>
    </p:spTree>
    <p:extLst>
      <p:ext uri="{BB962C8B-B14F-4D97-AF65-F5344CB8AC3E}">
        <p14:creationId xmlns:p14="http://schemas.microsoft.com/office/powerpoint/2010/main" val="4108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7543800" cy="19812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sz="15600" b="1"/>
              <a:t>const</a:t>
            </a:r>
          </a:p>
        </p:txBody>
      </p:sp>
    </p:spTree>
    <p:extLst>
      <p:ext uri="{BB962C8B-B14F-4D97-AF65-F5344CB8AC3E}">
        <p14:creationId xmlns:p14="http://schemas.microsoft.com/office/powerpoint/2010/main" val="20627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arraySize</a:t>
            </a:r>
            <a:r>
              <a:rPr lang="en-US" dirty="0"/>
              <a:t> = 100 ;</a:t>
            </a:r>
          </a:p>
          <a:p>
            <a:endParaRPr lang="en-US" dirty="0"/>
          </a:p>
          <a:p>
            <a:r>
              <a:rPr lang="en-US" dirty="0"/>
              <a:t>It creates an identifier “ </a:t>
            </a:r>
            <a:r>
              <a:rPr lang="en-US" dirty="0" err="1"/>
              <a:t>arraySize</a:t>
            </a:r>
            <a:r>
              <a:rPr lang="en-US" dirty="0"/>
              <a:t> ” and assigns a value 100. This is called integer constant . It is </a:t>
            </a:r>
            <a:r>
              <a:rPr lang="en-US" sz="4400" b="1" dirty="0">
                <a:solidFill>
                  <a:schemeClr val="hlink"/>
                </a:solidFill>
              </a:rPr>
              <a:t>not</a:t>
            </a:r>
            <a:r>
              <a:rPr lang="en-US" sz="4400" dirty="0">
                <a:solidFill>
                  <a:srgbClr val="CC00CC"/>
                </a:solidFill>
              </a:rPr>
              <a:t> </a:t>
            </a:r>
            <a:r>
              <a:rPr lang="en-US" dirty="0"/>
              <a:t>a variable</a:t>
            </a:r>
          </a:p>
          <a:p>
            <a:r>
              <a:rPr lang="en-US" dirty="0"/>
              <a:t>Its value cannot be changed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8000"/>
              <a:t>const</a:t>
            </a:r>
          </a:p>
        </p:txBody>
      </p:sp>
    </p:spTree>
    <p:extLst>
      <p:ext uri="{BB962C8B-B14F-4D97-AF65-F5344CB8AC3E}">
        <p14:creationId xmlns:p14="http://schemas.microsoft.com/office/powerpoint/2010/main" val="17114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2209800"/>
            <a:ext cx="7543800" cy="4114800"/>
          </a:xfrm>
        </p:spPr>
        <p:txBody>
          <a:bodyPr>
            <a:normAutofit lnSpcReduction="10000"/>
          </a:bodyPr>
          <a:lstStyle/>
          <a:p>
            <a:r>
              <a:rPr lang="en-US" sz="2800"/>
              <a:t> They are special kind of data type</a:t>
            </a:r>
          </a:p>
          <a:p>
            <a:r>
              <a:rPr lang="en-US" sz="2800"/>
              <a:t> They are like data structures in which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identical data types are stored</a:t>
            </a:r>
          </a:p>
          <a:p>
            <a:r>
              <a:rPr lang="en-US" sz="2800"/>
              <a:t> In C each array has </a:t>
            </a:r>
          </a:p>
          <a:p>
            <a:pPr lvl="1"/>
            <a:r>
              <a:rPr lang="en-US" sz="2400"/>
              <a:t> name</a:t>
            </a:r>
          </a:p>
          <a:p>
            <a:pPr lvl="1"/>
            <a:r>
              <a:rPr lang="en-US" sz="2400"/>
              <a:t> data type </a:t>
            </a:r>
          </a:p>
          <a:p>
            <a:pPr lvl="1"/>
            <a:r>
              <a:rPr lang="en-US" sz="2400"/>
              <a:t> size</a:t>
            </a:r>
          </a:p>
          <a:p>
            <a:r>
              <a:rPr lang="en-US" sz="2800"/>
              <a:t> They occupy continuous area of 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memory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720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324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82296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/>
              <a:t>Array Manipulation</a:t>
            </a:r>
          </a:p>
        </p:txBody>
      </p:sp>
    </p:spTree>
    <p:extLst>
      <p:ext uri="{BB962C8B-B14F-4D97-AF65-F5344CB8AC3E}">
        <p14:creationId xmlns:p14="http://schemas.microsoft.com/office/powerpoint/2010/main" val="32986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4" name="Rectangle 44"/>
          <p:cNvSpPr>
            <a:spLocks noGrp="1" noChangeArrowheads="1"/>
          </p:cNvSpPr>
          <p:nvPr>
            <p:ph type="title"/>
          </p:nvPr>
        </p:nvSpPr>
        <p:spPr>
          <a:xfrm>
            <a:off x="1066800" y="473075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Example 1</a:t>
            </a: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5638800" y="3124200"/>
            <a:ext cx="2438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85" name="Group 65"/>
          <p:cNvGrpSpPr>
            <a:grpSpLocks/>
          </p:cNvGrpSpPr>
          <p:nvPr/>
        </p:nvGrpSpPr>
        <p:grpSpPr bwMode="auto">
          <a:xfrm>
            <a:off x="1219200" y="2590800"/>
            <a:ext cx="2209800" cy="1219200"/>
            <a:chOff x="768" y="1296"/>
            <a:chExt cx="1392" cy="768"/>
          </a:xfrm>
        </p:grpSpPr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888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616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344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888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616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1344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888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616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1344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1344" y="1296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1344" y="1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1344" y="180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344" y="2064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344" y="1296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1616" y="129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1888" y="129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160" y="1296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Text Box 58"/>
            <p:cNvSpPr txBox="1">
              <a:spLocks noChangeArrowheads="1"/>
            </p:cNvSpPr>
            <p:nvPr/>
          </p:nvSpPr>
          <p:spPr bwMode="auto">
            <a:xfrm>
              <a:off x="772" y="130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1</a:t>
              </a:r>
            </a:p>
          </p:txBody>
        </p:sp>
        <p:sp>
          <p:nvSpPr>
            <p:cNvPr id="5180" name="Text Box 60"/>
            <p:cNvSpPr txBox="1">
              <a:spLocks noChangeArrowheads="1"/>
            </p:cNvSpPr>
            <p:nvPr/>
          </p:nvSpPr>
          <p:spPr bwMode="auto">
            <a:xfrm>
              <a:off x="768" y="154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2</a:t>
              </a:r>
            </a:p>
          </p:txBody>
        </p:sp>
        <p:sp>
          <p:nvSpPr>
            <p:cNvPr id="5181" name="Text Box 61"/>
            <p:cNvSpPr txBox="1">
              <a:spLocks noChangeArrowheads="1"/>
            </p:cNvSpPr>
            <p:nvPr/>
          </p:nvSpPr>
          <p:spPr bwMode="auto">
            <a:xfrm>
              <a:off x="768" y="1824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3</a:t>
              </a:r>
            </a:p>
          </p:txBody>
        </p:sp>
      </p:grpSp>
      <p:grpSp>
        <p:nvGrpSpPr>
          <p:cNvPr id="5186" name="Group 66"/>
          <p:cNvGrpSpPr>
            <a:grpSpLocks/>
          </p:cNvGrpSpPr>
          <p:nvPr/>
        </p:nvGrpSpPr>
        <p:grpSpPr bwMode="auto">
          <a:xfrm>
            <a:off x="5715000" y="3200400"/>
            <a:ext cx="2209800" cy="1219200"/>
            <a:chOff x="768" y="2688"/>
            <a:chExt cx="1392" cy="768"/>
          </a:xfrm>
        </p:grpSpPr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1888" y="320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1616" y="320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1344" y="320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1888" y="294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1616" y="294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1344" y="294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1888" y="268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1616" y="268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1344" y="268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1344" y="2688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1344" y="294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1344" y="3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1344" y="3456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>
              <a:off x="1344" y="2688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>
              <a:off x="1616" y="2688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1888" y="2688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2160" y="2688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Text Box 62"/>
            <p:cNvSpPr txBox="1">
              <a:spLocks noChangeArrowheads="1"/>
            </p:cNvSpPr>
            <p:nvPr/>
          </p:nvSpPr>
          <p:spPr bwMode="auto">
            <a:xfrm>
              <a:off x="768" y="3216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1</a:t>
              </a:r>
            </a:p>
          </p:txBody>
        </p:sp>
        <p:sp>
          <p:nvSpPr>
            <p:cNvPr id="5183" name="Text Box 63"/>
            <p:cNvSpPr txBox="1">
              <a:spLocks noChangeArrowheads="1"/>
            </p:cNvSpPr>
            <p:nvPr/>
          </p:nvSpPr>
          <p:spPr bwMode="auto">
            <a:xfrm>
              <a:off x="768" y="2928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2</a:t>
              </a:r>
            </a:p>
          </p:txBody>
        </p:sp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>
              <a:off x="768" y="2688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3</a:t>
              </a:r>
            </a:p>
          </p:txBody>
        </p:sp>
      </p:grpSp>
      <p:grpSp>
        <p:nvGrpSpPr>
          <p:cNvPr id="5188" name="Group 68"/>
          <p:cNvGrpSpPr>
            <a:grpSpLocks/>
          </p:cNvGrpSpPr>
          <p:nvPr/>
        </p:nvGrpSpPr>
        <p:grpSpPr bwMode="auto">
          <a:xfrm>
            <a:off x="1219200" y="2590800"/>
            <a:ext cx="2209800" cy="1219200"/>
            <a:chOff x="768" y="1296"/>
            <a:chExt cx="1392" cy="768"/>
          </a:xfrm>
        </p:grpSpPr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1888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5190" name="Rectangle 70"/>
            <p:cNvSpPr>
              <a:spLocks noChangeArrowheads="1"/>
            </p:cNvSpPr>
            <p:nvPr/>
          </p:nvSpPr>
          <p:spPr bwMode="auto">
            <a:xfrm>
              <a:off x="1616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1344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5192" name="Rectangle 72"/>
            <p:cNvSpPr>
              <a:spLocks noChangeArrowheads="1"/>
            </p:cNvSpPr>
            <p:nvPr/>
          </p:nvSpPr>
          <p:spPr bwMode="auto">
            <a:xfrm>
              <a:off x="1888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5193" name="Rectangle 73"/>
            <p:cNvSpPr>
              <a:spLocks noChangeArrowheads="1"/>
            </p:cNvSpPr>
            <p:nvPr/>
          </p:nvSpPr>
          <p:spPr bwMode="auto">
            <a:xfrm>
              <a:off x="1616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1344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1888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1616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1344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1344" y="1296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>
              <a:off x="1344" y="1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>
              <a:off x="1344" y="180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>
              <a:off x="1344" y="2064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>
              <a:off x="1344" y="1296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83"/>
            <p:cNvSpPr>
              <a:spLocks noChangeShapeType="1"/>
            </p:cNvSpPr>
            <p:nvPr/>
          </p:nvSpPr>
          <p:spPr bwMode="auto">
            <a:xfrm>
              <a:off x="1616" y="129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Line 84"/>
            <p:cNvSpPr>
              <a:spLocks noChangeShapeType="1"/>
            </p:cNvSpPr>
            <p:nvPr/>
          </p:nvSpPr>
          <p:spPr bwMode="auto">
            <a:xfrm>
              <a:off x="1888" y="129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auto">
            <a:xfrm>
              <a:off x="2160" y="1296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Text Box 86"/>
            <p:cNvSpPr txBox="1">
              <a:spLocks noChangeArrowheads="1"/>
            </p:cNvSpPr>
            <p:nvPr/>
          </p:nvSpPr>
          <p:spPr bwMode="auto">
            <a:xfrm>
              <a:off x="772" y="130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1</a:t>
              </a:r>
            </a:p>
          </p:txBody>
        </p:sp>
        <p:sp>
          <p:nvSpPr>
            <p:cNvPr id="5207" name="Text Box 87"/>
            <p:cNvSpPr txBox="1">
              <a:spLocks noChangeArrowheads="1"/>
            </p:cNvSpPr>
            <p:nvPr/>
          </p:nvSpPr>
          <p:spPr bwMode="auto">
            <a:xfrm>
              <a:off x="768" y="154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2</a:t>
              </a:r>
            </a:p>
          </p:txBody>
        </p:sp>
        <p:sp>
          <p:nvSpPr>
            <p:cNvPr id="5208" name="Text Box 88"/>
            <p:cNvSpPr txBox="1">
              <a:spLocks noChangeArrowheads="1"/>
            </p:cNvSpPr>
            <p:nvPr/>
          </p:nvSpPr>
          <p:spPr bwMode="auto">
            <a:xfrm>
              <a:off x="768" y="1824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3</a:t>
              </a:r>
            </a:p>
          </p:txBody>
        </p:sp>
      </p:grp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70125" y="21701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Input</a:t>
            </a:r>
          </a:p>
        </p:txBody>
      </p:sp>
      <p:sp>
        <p:nvSpPr>
          <p:cNvPr id="5210" name="Text Box 90"/>
          <p:cNvSpPr txBox="1">
            <a:spLocks noChangeArrowheads="1"/>
          </p:cNvSpPr>
          <p:nvPr/>
        </p:nvSpPr>
        <p:spPr bwMode="auto">
          <a:xfrm>
            <a:off x="2270125" y="43037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Output</a:t>
            </a:r>
          </a:p>
        </p:txBody>
      </p:sp>
      <p:sp>
        <p:nvSpPr>
          <p:cNvPr id="5211" name="Text Box 91"/>
          <p:cNvSpPr txBox="1">
            <a:spLocks noChangeArrowheads="1"/>
          </p:cNvSpPr>
          <p:nvPr/>
        </p:nvSpPr>
        <p:spPr bwMode="auto">
          <a:xfrm>
            <a:off x="6156325" y="27035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1918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155 C 0.07969 -0.01896 0.15521 -0.0222 0.23785 -0.00509 C 0.32049 0.01225 0.41024 0.05063 0.5 0.08878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48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4.44444E-6 C -0.0448 0.0787 -0.09775 0.1574 -0.17726 0.19745 C -0.25677 0.2375 -0.36268 0.23888 -0.46841 0.2405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37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7" grpId="0" animBg="1"/>
      <p:bldP spid="5210" grpId="0"/>
      <p:bldP spid="52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543800" cy="1431925"/>
          </a:xfrm>
        </p:spPr>
        <p:txBody>
          <a:bodyPr/>
          <a:lstStyle/>
          <a:p>
            <a:pPr algn="ctr"/>
            <a:r>
              <a:rPr lang="en-US"/>
              <a:t>Addressing Array Elements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117850"/>
            <a:ext cx="7543800" cy="8445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		a [rowIndex ] [ columnIndex ]</a:t>
            </a:r>
          </a:p>
        </p:txBody>
      </p:sp>
    </p:spTree>
    <p:extLst>
      <p:ext uri="{BB962C8B-B14F-4D97-AF65-F5344CB8AC3E}">
        <p14:creationId xmlns:p14="http://schemas.microsoft.com/office/powerpoint/2010/main" val="33075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66294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int row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int col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const maxRows = 3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const maxCols = 3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int a [ maxRows ] [ maxCols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48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457200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Example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08238"/>
            <a:ext cx="8534400" cy="34591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</a:t>
            </a:r>
            <a:r>
              <a:rPr lang="en-US" sz="2400" b="1"/>
              <a:t>for ( row = 0 ; row &lt; maxRows ; row ++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for ( col = 0 ; col &lt; maxCols ; col ++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	cout &lt;&lt; “Please enter value of 				element number ”&lt;&lt;row&lt;&lt; “,” &lt;&lt; col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	cin &gt;&gt; a [ row ] [ col ]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5889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Example 2</a:t>
            </a:r>
          </a:p>
        </p:txBody>
      </p:sp>
      <p:grpSp>
        <p:nvGrpSpPr>
          <p:cNvPr id="18485" name="Group 53"/>
          <p:cNvGrpSpPr>
            <a:grpSpLocks/>
          </p:cNvGrpSpPr>
          <p:nvPr/>
        </p:nvGrpSpPr>
        <p:grpSpPr bwMode="auto">
          <a:xfrm>
            <a:off x="4824413" y="3962400"/>
            <a:ext cx="2057400" cy="1447800"/>
            <a:chOff x="2352" y="1824"/>
            <a:chExt cx="1008" cy="912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3120" y="2418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2880" y="2418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2640" y="2418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3120" y="2169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2880" y="2169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2640" y="2169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3120" y="1920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2880" y="1920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2640" y="1920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2640" y="1920"/>
              <a:ext cx="7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2640" y="2169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2640" y="2418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>
              <a:off x="2640" y="2667"/>
              <a:ext cx="7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2640" y="1920"/>
              <a:ext cx="0" cy="74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2880" y="1920"/>
              <a:ext cx="0" cy="7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3120" y="1920"/>
              <a:ext cx="0" cy="7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3360" y="1920"/>
              <a:ext cx="0" cy="74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2352" y="1824"/>
              <a:ext cx="288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[0]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[1]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[2]</a:t>
              </a:r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3733800" y="2895600"/>
            <a:ext cx="0" cy="1447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4191000" y="2895600"/>
            <a:ext cx="0" cy="1447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3224213" y="4205288"/>
            <a:ext cx="164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Index of Start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1143000" y="4862513"/>
            <a:ext cx="411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Index of Last Row = maxRows - 1</a:t>
            </a: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457200" y="2057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maxRows = 3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	maxCols = 3  ;	</a:t>
            </a:r>
          </a:p>
        </p:txBody>
      </p:sp>
    </p:spTree>
    <p:extLst>
      <p:ext uri="{BB962C8B-B14F-4D97-AF65-F5344CB8AC3E}">
        <p14:creationId xmlns:p14="http://schemas.microsoft.com/office/powerpoint/2010/main" val="9927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6" grpId="0"/>
      <p:bldP spid="1848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20675"/>
            <a:ext cx="75438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/>
              <a:t>Example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for ( row = maxRows - 1 ; row &gt;= 0 ; row -- 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{	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for ( col = 0 ; col &lt; maxCols ; col ++ )	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…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	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5029200" y="4648200"/>
            <a:ext cx="2209800" cy="1219200"/>
            <a:chOff x="768" y="2688"/>
            <a:chExt cx="1392" cy="768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888" y="320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616" y="320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1344" y="320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1888" y="294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616" y="294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1344" y="294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1888" y="268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616" y="268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1344" y="268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1344" y="2688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1344" y="294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1344" y="3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1344" y="3456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1344" y="2688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1616" y="2688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1888" y="2688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2160" y="2688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23"/>
            <p:cNvSpPr txBox="1">
              <a:spLocks noChangeArrowheads="1"/>
            </p:cNvSpPr>
            <p:nvPr/>
          </p:nvSpPr>
          <p:spPr bwMode="auto">
            <a:xfrm>
              <a:off x="768" y="3216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1</a:t>
              </a:r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768" y="2928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2</a:t>
              </a:r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768" y="2688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3</a:t>
              </a:r>
            </a:p>
          </p:txBody>
        </p:sp>
      </p:grp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1219200" y="4648200"/>
            <a:ext cx="2209800" cy="1219200"/>
            <a:chOff x="768" y="1296"/>
            <a:chExt cx="1392" cy="768"/>
          </a:xfrm>
        </p:grpSpPr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1888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1616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1344" y="1808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1888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1616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1344" y="1552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1888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1616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>
              <a:off x="1344" y="129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1344" y="1296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1344" y="1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1344" y="180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1344" y="2064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1344" y="1296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1616" y="129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1888" y="129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2160" y="1296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772" y="130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1</a:t>
              </a:r>
            </a:p>
          </p:txBody>
        </p:sp>
        <p:sp>
          <p:nvSpPr>
            <p:cNvPr id="20525" name="Text Box 45"/>
            <p:cNvSpPr txBox="1">
              <a:spLocks noChangeArrowheads="1"/>
            </p:cNvSpPr>
            <p:nvPr/>
          </p:nvSpPr>
          <p:spPr bwMode="auto">
            <a:xfrm>
              <a:off x="768" y="154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2</a:t>
              </a:r>
            </a:p>
          </p:txBody>
        </p:sp>
        <p:sp>
          <p:nvSpPr>
            <p:cNvPr id="20526" name="Text Box 46"/>
            <p:cNvSpPr txBox="1">
              <a:spLocks noChangeArrowheads="1"/>
            </p:cNvSpPr>
            <p:nvPr/>
          </p:nvSpPr>
          <p:spPr bwMode="auto">
            <a:xfrm>
              <a:off x="768" y="1824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Row 3</a:t>
              </a:r>
            </a:p>
          </p:txBody>
        </p:sp>
      </p:grpSp>
      <p:sp>
        <p:nvSpPr>
          <p:cNvPr id="20527" name="AutoShape 47"/>
          <p:cNvSpPr>
            <a:spLocks noChangeArrowheads="1"/>
          </p:cNvSpPr>
          <p:nvPr/>
        </p:nvSpPr>
        <p:spPr bwMode="auto">
          <a:xfrm>
            <a:off x="3886200" y="50292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324600" y="2667000"/>
            <a:ext cx="2149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" charset="0"/>
              </a:rPr>
              <a:t>Decrement Operator</a:t>
            </a:r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 rot="-5400000">
            <a:off x="7277100" y="2552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7" grpId="0" animBg="1"/>
      <p:bldP spid="20529" grpId="0"/>
      <p:bldP spid="205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Rectangle 2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543800" cy="1431925"/>
          </a:xfrm>
        </p:spPr>
        <p:txBody>
          <a:bodyPr/>
          <a:lstStyle/>
          <a:p>
            <a:pPr algn="ctr"/>
            <a:r>
              <a:rPr lang="en-US"/>
              <a:t>Example 2: Formatted Output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762000" y="2103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cout &lt;&lt; “The original matrix is”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for ( row = 0 ; row &lt; maxRows ; row ++ 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{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	for ( col = 0 ; col &lt; maxCols ; col ++ 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	{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		cout &lt;&lt;  a [ row ] [ col ] 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	}	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}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781800" y="4724400"/>
            <a:ext cx="1443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&lt;&lt; ‘\t‘ ;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032125" y="56784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charset="0"/>
              </a:rPr>
              <a:t>15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438525" y="56784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charset="0"/>
              </a:rPr>
              <a:t>42</a:t>
            </a: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2895600" y="5486400"/>
            <a:ext cx="2743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2222E-6 L 0.05938 0.0013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  <p:bldP spid="15391" grpId="0"/>
      <p:bldP spid="15393" grpId="0"/>
      <p:bldP spid="15393" grpId="1"/>
      <p:bldP spid="153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/>
              <a:t>Example 2: Formatted Output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510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for ( row = 0 ; row &lt; maxRows ; row ++ 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for ( col = 0 ; col &lt; maxCols ; col ++ 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cout &lt;&lt; a [ row ] [ col ] &lt;&lt; ‘\t’ 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}	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cout &lt;&lt; ‘ \n ’ 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184525" y="5297488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charset="0"/>
              </a:rPr>
              <a:t>15    42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40250" y="5297488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charset="0"/>
              </a:rPr>
              <a:t>26    7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24200" y="5105400"/>
            <a:ext cx="2667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661988" y="46196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14445 0.0719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  <p:bldP spid="21512" grpId="1"/>
      <p:bldP spid="21513" grpId="0" animBg="1"/>
      <p:bldP spid="215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5475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	Enter the values in a matrix and print it in reverse Column order</a:t>
            </a:r>
          </a:p>
        </p:txBody>
      </p:sp>
      <p:sp>
        <p:nvSpPr>
          <p:cNvPr id="22574" name="AutoShape 46"/>
          <p:cNvSpPr>
            <a:spLocks noChangeArrowheads="1"/>
          </p:cNvSpPr>
          <p:nvPr/>
        </p:nvSpPr>
        <p:spPr bwMode="auto">
          <a:xfrm>
            <a:off x="4038600" y="4611688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7" name="Group 49"/>
          <p:cNvGrpSpPr>
            <a:grpSpLocks/>
          </p:cNvGrpSpPr>
          <p:nvPr/>
        </p:nvGrpSpPr>
        <p:grpSpPr bwMode="auto">
          <a:xfrm>
            <a:off x="2270125" y="3810000"/>
            <a:ext cx="1311275" cy="1639888"/>
            <a:chOff x="1430" y="2759"/>
            <a:chExt cx="826" cy="1033"/>
          </a:xfrm>
        </p:grpSpPr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1984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1712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1440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1984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1712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1440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984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1712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1440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1440" y="3024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1440" y="32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>
              <a:off x="1440" y="353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1440" y="3792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1440" y="3024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>
              <a:off x="1712" y="302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41"/>
            <p:cNvSpPr>
              <a:spLocks noChangeShapeType="1"/>
            </p:cNvSpPr>
            <p:nvPr/>
          </p:nvSpPr>
          <p:spPr bwMode="auto">
            <a:xfrm>
              <a:off x="1984" y="302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2256" y="3024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Text Box 47"/>
            <p:cNvSpPr txBox="1">
              <a:spLocks noChangeArrowheads="1"/>
            </p:cNvSpPr>
            <p:nvPr/>
          </p:nvSpPr>
          <p:spPr bwMode="auto">
            <a:xfrm>
              <a:off x="1430" y="2759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[0]  [1]   [2]</a:t>
              </a:r>
            </a:p>
          </p:txBody>
        </p:sp>
      </p:grpSp>
      <p:grpSp>
        <p:nvGrpSpPr>
          <p:cNvPr id="22578" name="Group 50"/>
          <p:cNvGrpSpPr>
            <a:grpSpLocks/>
          </p:cNvGrpSpPr>
          <p:nvPr/>
        </p:nvGrpSpPr>
        <p:grpSpPr bwMode="auto">
          <a:xfrm>
            <a:off x="5181600" y="3836988"/>
            <a:ext cx="1323975" cy="1639887"/>
            <a:chOff x="3264" y="2759"/>
            <a:chExt cx="834" cy="1033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3808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536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264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808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536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264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3808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536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264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3264" y="3024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3264" y="32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3264" y="353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3264" y="3792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3264" y="3024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3536" y="302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808" y="302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4080" y="3024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Text Box 48"/>
            <p:cNvSpPr txBox="1">
              <a:spLocks noChangeArrowheads="1"/>
            </p:cNvSpPr>
            <p:nvPr/>
          </p:nvSpPr>
          <p:spPr bwMode="auto">
            <a:xfrm>
              <a:off x="3264" y="2759"/>
              <a:ext cx="8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[2]  [1]   [0]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036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47663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3600"/>
              <a:t>Storage of an array in memory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819400" y="1446351"/>
            <a:ext cx="3668712" cy="4953000"/>
            <a:chOff x="1750" y="816"/>
            <a:chExt cx="1034" cy="3120"/>
          </a:xfrm>
        </p:grpSpPr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845" y="1200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>
                  <a:latin typeface="Arial" charset="0"/>
                </a:rPr>
                <a:t>    C[0]</a:t>
              </a:r>
            </a:p>
          </p:txBody>
        </p:sp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1854" y="1488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 C[1]</a:t>
              </a:r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1845" y="1728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  C[2]</a:t>
              </a: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1854" y="2016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 C[3]</a:t>
              </a: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1867" y="2265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C[4]</a:t>
              </a: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1867" y="2592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>
                  <a:latin typeface="Arial" charset="0"/>
                </a:rPr>
                <a:t>  C[5]</a:t>
              </a:r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1867" y="2880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C[6]</a:t>
              </a:r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1867" y="3177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C[7]</a:t>
              </a:r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1863" y="3408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C[8]</a:t>
              </a: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867" y="3696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  C[9]</a:t>
              </a: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1750" y="816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Name</a:t>
              </a:r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1872" y="100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2160" y="1200"/>
              <a:ext cx="624" cy="2736"/>
              <a:chOff x="2160" y="1200"/>
              <a:chExt cx="1056" cy="2736"/>
            </a:xfrm>
          </p:grpSpPr>
          <p:sp>
            <p:nvSpPr>
              <p:cNvPr id="37905" name="Rectangle 17"/>
              <p:cNvSpPr>
                <a:spLocks noChangeArrowheads="1"/>
              </p:cNvSpPr>
              <p:nvPr/>
            </p:nvSpPr>
            <p:spPr bwMode="auto">
              <a:xfrm>
                <a:off x="2160" y="1200"/>
                <a:ext cx="1056" cy="27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18"/>
              <p:cNvSpPr>
                <a:spLocks noChangeShapeType="1"/>
              </p:cNvSpPr>
              <p:nvPr/>
            </p:nvSpPr>
            <p:spPr bwMode="auto">
              <a:xfrm>
                <a:off x="2160" y="1440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7" name="Line 19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8" name="Line 20"/>
              <p:cNvSpPr>
                <a:spLocks noChangeShapeType="1"/>
              </p:cNvSpPr>
              <p:nvPr/>
            </p:nvSpPr>
            <p:spPr bwMode="auto">
              <a:xfrm>
                <a:off x="2160" y="201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9" name="Line 21"/>
              <p:cNvSpPr>
                <a:spLocks noChangeShapeType="1"/>
              </p:cNvSpPr>
              <p:nvPr/>
            </p:nvSpPr>
            <p:spPr bwMode="auto">
              <a:xfrm>
                <a:off x="2160" y="36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>
                <a:off x="2160" y="22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Line 23"/>
              <p:cNvSpPr>
                <a:spLocks noChangeShapeType="1"/>
              </p:cNvSpPr>
              <p:nvPr/>
            </p:nvSpPr>
            <p:spPr bwMode="auto">
              <a:xfrm>
                <a:off x="2160" y="2544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2" name="Line 24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>
                <a:off x="2160" y="3120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2160" y="3408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27"/>
              <p:cNvSpPr txBox="1">
                <a:spLocks noChangeArrowheads="1"/>
              </p:cNvSpPr>
              <p:nvPr/>
            </p:nvSpPr>
            <p:spPr bwMode="auto">
              <a:xfrm>
                <a:off x="2574" y="2016"/>
                <a:ext cx="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latin typeface="Arial" charset="0"/>
                  </a:rPr>
                  <a:t>...</a:t>
                </a:r>
              </a:p>
            </p:txBody>
          </p:sp>
          <p:sp>
            <p:nvSpPr>
              <p:cNvPr id="37916" name="Text Box 28"/>
              <p:cNvSpPr txBox="1">
                <a:spLocks noChangeArrowheads="1"/>
              </p:cNvSpPr>
              <p:nvPr/>
            </p:nvSpPr>
            <p:spPr bwMode="auto">
              <a:xfrm>
                <a:off x="2578" y="1776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>
                    <a:latin typeface="Arial" charset="0"/>
                  </a:rPr>
                  <a:t>35</a:t>
                </a:r>
              </a:p>
            </p:txBody>
          </p:sp>
          <p:sp>
            <p:nvSpPr>
              <p:cNvPr id="37917" name="Text Box 29"/>
              <p:cNvSpPr txBox="1">
                <a:spLocks noChangeArrowheads="1"/>
              </p:cNvSpPr>
              <p:nvPr/>
            </p:nvSpPr>
            <p:spPr bwMode="auto">
              <a:xfrm>
                <a:off x="2578" y="1488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>
                    <a:latin typeface="Arial" charset="0"/>
                  </a:rPr>
                  <a:t>59</a:t>
                </a:r>
              </a:p>
            </p:txBody>
          </p:sp>
          <p:sp>
            <p:nvSpPr>
              <p:cNvPr id="37918" name="Text Box 30"/>
              <p:cNvSpPr txBox="1">
                <a:spLocks noChangeArrowheads="1"/>
              </p:cNvSpPr>
              <p:nvPr/>
            </p:nvSpPr>
            <p:spPr bwMode="auto">
              <a:xfrm>
                <a:off x="2578" y="1200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>
                    <a:latin typeface="Arial" charset="0"/>
                  </a:rPr>
                  <a:t>24</a:t>
                </a:r>
              </a:p>
            </p:txBody>
          </p:sp>
          <p:sp>
            <p:nvSpPr>
              <p:cNvPr id="37919" name="Text Box 31"/>
              <p:cNvSpPr txBox="1">
                <a:spLocks noChangeArrowheads="1"/>
              </p:cNvSpPr>
              <p:nvPr/>
            </p:nvSpPr>
            <p:spPr bwMode="auto">
              <a:xfrm>
                <a:off x="2577" y="2313"/>
                <a:ext cx="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latin typeface="Arial" charset="0"/>
                  </a:rPr>
                  <a:t>...</a:t>
                </a:r>
              </a:p>
            </p:txBody>
          </p:sp>
          <p:sp>
            <p:nvSpPr>
              <p:cNvPr id="37920" name="Text Box 32"/>
              <p:cNvSpPr txBox="1">
                <a:spLocks noChangeArrowheads="1"/>
              </p:cNvSpPr>
              <p:nvPr/>
            </p:nvSpPr>
            <p:spPr bwMode="auto">
              <a:xfrm>
                <a:off x="2577" y="2889"/>
                <a:ext cx="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latin typeface="Arial" charset="0"/>
                  </a:rPr>
                  <a:t>...</a:t>
                </a:r>
              </a:p>
            </p:txBody>
          </p:sp>
          <p:sp>
            <p:nvSpPr>
              <p:cNvPr id="37921" name="Text Box 33"/>
              <p:cNvSpPr txBox="1">
                <a:spLocks noChangeArrowheads="1"/>
              </p:cNvSpPr>
              <p:nvPr/>
            </p:nvSpPr>
            <p:spPr bwMode="auto">
              <a:xfrm>
                <a:off x="2529" y="2592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 smtClean="0">
                    <a:latin typeface="Arial" charset="0"/>
                  </a:rPr>
                  <a:t>100</a:t>
                </a:r>
                <a:endParaRPr lang="en-US" dirty="0">
                  <a:latin typeface="Arial" charset="0"/>
                </a:endParaRPr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2577" y="3177"/>
                <a:ext cx="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latin typeface="Arial" charset="0"/>
                  </a:rPr>
                  <a:t>...</a:t>
                </a:r>
              </a:p>
            </p:txBody>
          </p:sp>
          <p:sp>
            <p:nvSpPr>
              <p:cNvPr id="37923" name="Text Box 35"/>
              <p:cNvSpPr txBox="1">
                <a:spLocks noChangeArrowheads="1"/>
              </p:cNvSpPr>
              <p:nvPr/>
            </p:nvSpPr>
            <p:spPr bwMode="auto">
              <a:xfrm>
                <a:off x="2574" y="3465"/>
                <a:ext cx="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latin typeface="Arial" charset="0"/>
                  </a:rPr>
                  <a:t>...</a:t>
                </a:r>
              </a:p>
            </p:txBody>
          </p:sp>
          <p:sp>
            <p:nvSpPr>
              <p:cNvPr id="37924" name="Text Box 36"/>
              <p:cNvSpPr txBox="1">
                <a:spLocks noChangeArrowheads="1"/>
              </p:cNvSpPr>
              <p:nvPr/>
            </p:nvSpPr>
            <p:spPr bwMode="auto">
              <a:xfrm>
                <a:off x="2574" y="3696"/>
                <a:ext cx="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latin typeface="Arial" charset="0"/>
                  </a:rPr>
                  <a:t>...</a:t>
                </a:r>
              </a:p>
            </p:txBody>
          </p:sp>
        </p:grpSp>
        <p:sp>
          <p:nvSpPr>
            <p:cNvPr id="37925" name="Text Box 37"/>
            <p:cNvSpPr txBox="1">
              <a:spLocks noChangeArrowheads="1"/>
            </p:cNvSpPr>
            <p:nvPr/>
          </p:nvSpPr>
          <p:spPr bwMode="auto">
            <a:xfrm>
              <a:off x="2324" y="887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memory</a:t>
              </a:r>
            </a:p>
          </p:txBody>
        </p:sp>
      </p:grpSp>
      <p:cxnSp>
        <p:nvCxnSpPr>
          <p:cNvPr id="37926" name="AutoShape 38"/>
          <p:cNvCxnSpPr>
            <a:cxnSpLocks noChangeShapeType="1"/>
          </p:cNvCxnSpPr>
          <p:nvPr/>
        </p:nvCxnSpPr>
        <p:spPr bwMode="auto">
          <a:xfrm flipV="1">
            <a:off x="3124200" y="6353175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2438400" y="6519863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charset="0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38872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30238"/>
            <a:ext cx="7543800" cy="1431925"/>
          </a:xfrm>
        </p:spPr>
        <p:txBody>
          <a:bodyPr/>
          <a:lstStyle/>
          <a:p>
            <a:pPr algn="ctr"/>
            <a:r>
              <a:rPr lang="en-US" sz="4800"/>
              <a:t>Transpose of a Matrix</a:t>
            </a:r>
          </a:p>
        </p:txBody>
      </p:sp>
      <p:grpSp>
        <p:nvGrpSpPr>
          <p:cNvPr id="23600" name="Group 48"/>
          <p:cNvGrpSpPr>
            <a:grpSpLocks/>
          </p:cNvGrpSpPr>
          <p:nvPr/>
        </p:nvGrpSpPr>
        <p:grpSpPr bwMode="auto">
          <a:xfrm>
            <a:off x="6172200" y="3505200"/>
            <a:ext cx="1295400" cy="1219200"/>
            <a:chOff x="3840" y="3024"/>
            <a:chExt cx="816" cy="768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4384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4112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840" y="3536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4384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4112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840" y="3280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4384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112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3840" y="3024"/>
              <a:ext cx="27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3840" y="3024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3840" y="32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3840" y="353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3840" y="3792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3840" y="3024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4112" y="302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4384" y="302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4656" y="3024"/>
              <a:ext cx="0" cy="7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3606800" y="43180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175000" y="43180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743200" y="43180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3606800" y="39116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3175000" y="39116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2743200" y="39116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3606800" y="35052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3175000" y="35052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2743200" y="3505200"/>
            <a:ext cx="431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2743200" y="3505200"/>
            <a:ext cx="129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2743200" y="391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2743200" y="4318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2743200" y="4724400"/>
            <a:ext cx="129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2743200" y="3505200"/>
            <a:ext cx="0" cy="1219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750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36068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4038600" y="3505200"/>
            <a:ext cx="0" cy="1219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3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6 C 0.06163 -0.05833 0.12326 -0.11666 0.18576 -0.11666 C 0.24826 -0.11666 0.31163 -0.05833 0.375 7.40741E-6 " pathEditMode="relative" ptsTypes="aaA">
                                      <p:cBhvr>
                                        <p:cTn id="11" dur="2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278 C 0.03021 -0.04375 0.06059 -0.09004 0.11545 -0.08078 C 0.17032 -0.07152 0.24966 -0.00625 0.32917 0.05926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7.40741E-6 C 0.01944 -0.0206 0.03905 -0.0412 0.08576 -0.02129 C 0.13246 -0.00138 0.20642 0.0588 0.28037 0.11922 " pathEditMode="relative" ptsTypes="aaA">
                                      <p:cBhvr>
                                        <p:cTn id="19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C -0.05608 -0.04421 -0.11215 -0.08819 -0.075 -0.12616 C -0.03785 -0.16412 0.1408 -0.24028 0.22326 -0.22847 C 0.30573 -0.21667 0.36267 -0.13565 0.41962 -0.05463 " pathEditMode="relative" ptsTypes="aaaA">
                                      <p:cBhvr>
                                        <p:cTn id="23" dur="2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/>
      <p:bldP spid="23584" grpId="0"/>
      <p:bldP spid="23585" grpId="0"/>
      <p:bldP spid="2358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49275"/>
            <a:ext cx="7543800" cy="1431925"/>
          </a:xfrm>
        </p:spPr>
        <p:txBody>
          <a:bodyPr/>
          <a:lstStyle/>
          <a:p>
            <a:pPr algn="ctr"/>
            <a:r>
              <a:rPr lang="en-US" sz="6600"/>
              <a:t>Square Matrix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5088" y="25146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				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</a:p>
          <a:p>
            <a:pPr>
              <a:buFont typeface="Wingdings" pitchFamily="2" charset="2"/>
              <a:buNone/>
            </a:pPr>
            <a:r>
              <a:rPr lang="en-US"/>
              <a:t>	    arraySize =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941888" y="3352800"/>
            <a:ext cx="104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Arial" charset="0"/>
              </a:rPr>
              <a:t>rows</a:t>
            </a:r>
          </a:p>
          <a:p>
            <a:pPr eaLnBrk="1" hangingPunct="1"/>
            <a:r>
              <a:rPr lang="en-US" sz="3200">
                <a:latin typeface="Arial" charset="0"/>
              </a:rPr>
              <a:t>cols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4459288" y="3505200"/>
            <a:ext cx="381000" cy="990600"/>
          </a:xfrm>
          <a:prstGeom prst="leftBrace">
            <a:avLst>
              <a:gd name="adj1" fmla="val 2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58888" y="2209800"/>
            <a:ext cx="7808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Number of rows are equal to number of columns</a:t>
            </a:r>
          </a:p>
        </p:txBody>
      </p:sp>
    </p:spTree>
    <p:extLst>
      <p:ext uri="{BB962C8B-B14F-4D97-AF65-F5344CB8AC3E}">
        <p14:creationId xmlns:p14="http://schemas.microsoft.com/office/powerpoint/2010/main" val="6234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0075"/>
            <a:ext cx="7543800" cy="1431925"/>
          </a:xfrm>
        </p:spPr>
        <p:txBody>
          <a:bodyPr/>
          <a:lstStyle/>
          <a:p>
            <a:pPr algn="ctr"/>
            <a:r>
              <a:rPr lang="en-US" sz="6600"/>
              <a:t>Square Matrix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5438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			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		</a:t>
            </a:r>
            <a:r>
              <a:rPr lang="en-US" sz="3600"/>
              <a:t>a </a:t>
            </a:r>
            <a:r>
              <a:rPr lang="en-US" sz="3600" baseline="-25000"/>
              <a:t>ij</a:t>
            </a:r>
            <a:r>
              <a:rPr lang="en-US" sz="3600"/>
              <a:t> = a </a:t>
            </a:r>
            <a:r>
              <a:rPr lang="en-US" sz="3600" baseline="-25000"/>
              <a:t>ji</a:t>
            </a:r>
          </a:p>
          <a:p>
            <a:pPr algn="ctr">
              <a:buFont typeface="Wingdings" pitchFamily="2" charset="2"/>
              <a:buNone/>
            </a:pPr>
            <a:endParaRPr lang="en-US" sz="3600"/>
          </a:p>
          <a:p>
            <a:pPr algn="ctr">
              <a:buFont typeface="Wingdings" pitchFamily="2" charset="2"/>
              <a:buNone/>
            </a:pPr>
            <a:r>
              <a:rPr lang="en-US"/>
              <a:t>		i = rows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		j = columns</a:t>
            </a:r>
          </a:p>
        </p:txBody>
      </p:sp>
    </p:spTree>
    <p:extLst>
      <p:ext uri="{BB962C8B-B14F-4D97-AF65-F5344CB8AC3E}">
        <p14:creationId xmlns:p14="http://schemas.microsoft.com/office/powerpoint/2010/main" val="289730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69913"/>
            <a:ext cx="7543800" cy="1431925"/>
          </a:xfrm>
        </p:spPr>
        <p:txBody>
          <a:bodyPr/>
          <a:lstStyle/>
          <a:p>
            <a:pPr algn="ctr"/>
            <a:r>
              <a:rPr lang="en-US" sz="6600"/>
              <a:t>Square Matrix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int a [ row ] [ col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int arraySize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for ( row = 0 ; row &lt; arraySize ; row ++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for ( col = 0 ; col &lt; arraySize ; col ++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//Swap values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2602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68325"/>
            <a:ext cx="7543800" cy="1431925"/>
          </a:xfrm>
        </p:spPr>
        <p:txBody>
          <a:bodyPr/>
          <a:lstStyle/>
          <a:p>
            <a:pPr algn="ctr"/>
            <a:r>
              <a:rPr lang="en-US" sz="6000"/>
              <a:t>Swap Mechanisms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62225"/>
            <a:ext cx="7543800" cy="2771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/>
              <a:t>		temp = a [ row ] [ col ] ;</a:t>
            </a:r>
          </a:p>
          <a:p>
            <a:pPr>
              <a:buFont typeface="Wingdings" pitchFamily="2" charset="2"/>
              <a:buNone/>
            </a:pPr>
            <a:r>
              <a:rPr lang="en-US"/>
              <a:t>		a [ row ] [ col ] = a [ col ] [ row ] ;</a:t>
            </a:r>
          </a:p>
          <a:p>
            <a:pPr>
              <a:buFont typeface="Wingdings" pitchFamily="2" charset="2"/>
              <a:buNone/>
            </a:pPr>
            <a:r>
              <a:rPr lang="en-US"/>
              <a:t>		a [ col ] [ row ] = temp ;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058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543800" cy="1431925"/>
          </a:xfrm>
        </p:spPr>
        <p:txBody>
          <a:bodyPr/>
          <a:lstStyle/>
          <a:p>
            <a:pPr algn="ctr"/>
            <a:r>
              <a:rPr lang="en-US" sz="6000"/>
              <a:t>Practical Problem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543800" cy="32766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/>
              <a:t>	 </a:t>
            </a:r>
            <a:r>
              <a:rPr lang="en-US" sz="3600" b="1" u="sng"/>
              <a:t>Problem statement</a:t>
            </a:r>
            <a:r>
              <a:rPr lang="en-US" sz="3600" b="1"/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en-US"/>
              <a:t>   Given tax brackets and given employee gross salaries , determine those employees who actually get less take home salary than others with lower initial income</a:t>
            </a:r>
          </a:p>
        </p:txBody>
      </p:sp>
    </p:spTree>
    <p:extLst>
      <p:ext uri="{BB962C8B-B14F-4D97-AF65-F5344CB8AC3E}">
        <p14:creationId xmlns:p14="http://schemas.microsoft.com/office/powerpoint/2010/main" val="35983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77875"/>
            <a:ext cx="7543800" cy="1431925"/>
          </a:xfrm>
        </p:spPr>
        <p:txBody>
          <a:bodyPr/>
          <a:lstStyle/>
          <a:p>
            <a:pPr algn="ctr"/>
            <a:r>
              <a:rPr lang="en-US" sz="4800"/>
              <a:t>Rule for tax deduction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3048000"/>
            <a:ext cx="83820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0 	       –&gt; 5,000			No tax</a:t>
            </a:r>
          </a:p>
          <a:p>
            <a:pPr>
              <a:buFont typeface="Wingdings" pitchFamily="2" charset="2"/>
              <a:buNone/>
            </a:pPr>
            <a:r>
              <a:rPr lang="en-US"/>
              <a:t>	5001    – &gt;10,000		5% Income Tax</a:t>
            </a:r>
          </a:p>
          <a:p>
            <a:pPr>
              <a:buFont typeface="Wingdings" pitchFamily="2" charset="2"/>
              <a:buNone/>
            </a:pPr>
            <a:r>
              <a:rPr lang="en-US"/>
              <a:t>	10,001 – &gt;20,000		10% Income Tax</a:t>
            </a:r>
          </a:p>
          <a:p>
            <a:pPr>
              <a:buFont typeface="Wingdings" pitchFamily="2" charset="2"/>
              <a:buNone/>
            </a:pPr>
            <a:r>
              <a:rPr lang="en-US"/>
              <a:t>	20,001 and more 		15% Income tax</a:t>
            </a:r>
          </a:p>
        </p:txBody>
      </p:sp>
    </p:spTree>
    <p:extLst>
      <p:ext uri="{BB962C8B-B14F-4D97-AF65-F5344CB8AC3E}">
        <p14:creationId xmlns:p14="http://schemas.microsoft.com/office/powerpoint/2010/main" val="23528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985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8229600" cy="541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	Net salary = Rs </a:t>
            </a:r>
            <a:r>
              <a:rPr lang="en-US" sz="2000" b="1">
                <a:solidFill>
                  <a:schemeClr val="accent2"/>
                </a:solidFill>
              </a:rPr>
              <a:t>10,000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Tax = </a:t>
            </a:r>
            <a:r>
              <a:rPr lang="en-US" sz="2000" b="1"/>
              <a:t>5%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Amount Deducted = 5% of 10,000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        = </a:t>
            </a:r>
            <a:r>
              <a:rPr lang="en-US" sz="2000" b="1"/>
              <a:t>500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Net amount after deduction = 10,000 - 500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	          = </a:t>
            </a:r>
            <a:r>
              <a:rPr lang="en-US" sz="2000" b="1"/>
              <a:t>9,500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Net salary = Rs </a:t>
            </a:r>
            <a:r>
              <a:rPr lang="en-US" sz="2000" b="1">
                <a:solidFill>
                  <a:schemeClr val="accent2"/>
                </a:solidFill>
              </a:rPr>
              <a:t>10,001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Tax = </a:t>
            </a:r>
            <a:r>
              <a:rPr lang="en-US" sz="2000" b="1"/>
              <a:t>10%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Amount Deducted = 10% of 10,001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        = </a:t>
            </a:r>
            <a:r>
              <a:rPr lang="en-US" sz="2000" b="1"/>
              <a:t>1,000.1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Net amount after deduction = 10,001 - 1,000.1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	          = </a:t>
            </a:r>
            <a:r>
              <a:rPr lang="en-US" sz="2000" b="1"/>
              <a:t>9,000.9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7858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44475"/>
            <a:ext cx="7543800" cy="1431925"/>
          </a:xfrm>
        </p:spPr>
        <p:txBody>
          <a:bodyPr/>
          <a:lstStyle/>
          <a:p>
            <a:pPr algn="ctr"/>
            <a:r>
              <a:rPr lang="en-US" sz="5400"/>
              <a:t>Storage Requirement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343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/>
              <a:t>One- dim arrays of integer</a:t>
            </a:r>
          </a:p>
          <a:p>
            <a:pPr algn="ctr">
              <a:buFont typeface="Wingdings" pitchFamily="2" charset="2"/>
              <a:buNone/>
            </a:pPr>
            <a:endParaRPr lang="en-US" sz="2800"/>
          </a:p>
          <a:p>
            <a:pPr algn="ctr">
              <a:buFont typeface="Wingdings" pitchFamily="2" charset="2"/>
              <a:buNone/>
            </a:pPr>
            <a:r>
              <a:rPr lang="en-US" sz="2800"/>
              <a:t>lucky = 0 </a:t>
            </a:r>
          </a:p>
          <a:p>
            <a:pPr algn="ctr">
              <a:buFont typeface="Wingdings" pitchFamily="2" charset="2"/>
              <a:buNone/>
            </a:pPr>
            <a:r>
              <a:rPr lang="en-US" sz="2800"/>
              <a:t>lucky = 1</a:t>
            </a:r>
          </a:p>
        </p:txBody>
      </p:sp>
      <p:graphicFrame>
        <p:nvGraphicFramePr>
          <p:cNvPr id="36887" name="Group 23"/>
          <p:cNvGraphicFramePr>
            <a:graphicFrameLocks noGrp="1"/>
          </p:cNvGraphicFramePr>
          <p:nvPr>
            <p:ph sz="half" idx="2"/>
          </p:nvPr>
        </p:nvGraphicFramePr>
        <p:xfrm>
          <a:off x="7391400" y="2057400"/>
          <a:ext cx="609600" cy="4525963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4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71" name="Rectangle 179"/>
          <p:cNvSpPr>
            <a:spLocks noGrp="1" noChangeArrowheads="1"/>
          </p:cNvSpPr>
          <p:nvPr>
            <p:ph type="title"/>
          </p:nvPr>
        </p:nvSpPr>
        <p:spPr>
          <a:xfrm>
            <a:off x="1066800" y="625475"/>
            <a:ext cx="7543800" cy="1431925"/>
          </a:xfrm>
        </p:spPr>
        <p:txBody>
          <a:bodyPr/>
          <a:lstStyle/>
          <a:p>
            <a:pPr algn="ctr"/>
            <a:r>
              <a:rPr lang="en-US" sz="6600"/>
              <a:t>Storage of salary</a:t>
            </a:r>
          </a:p>
        </p:txBody>
      </p:sp>
      <p:graphicFrame>
        <p:nvGraphicFramePr>
          <p:cNvPr id="34046" name="Group 254"/>
          <p:cNvGraphicFramePr>
            <a:graphicFrameLocks noGrp="1"/>
          </p:cNvGraphicFramePr>
          <p:nvPr>
            <p:ph idx="1"/>
          </p:nvPr>
        </p:nvGraphicFramePr>
        <p:xfrm>
          <a:off x="3194050" y="2630488"/>
          <a:ext cx="2895600" cy="3962400"/>
        </p:xfrm>
        <a:graphic>
          <a:graphicData uri="http://schemas.openxmlformats.org/drawingml/2006/table">
            <a:tbl>
              <a:tblPr/>
              <a:tblGrid>
                <a:gridCol w="508000"/>
                <a:gridCol w="1193800"/>
                <a:gridCol w="11938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47" name="Text Box 255"/>
          <p:cNvSpPr txBox="1">
            <a:spLocks noChangeArrowheads="1"/>
          </p:cNvSpPr>
          <p:nvPr/>
        </p:nvSpPr>
        <p:spPr bwMode="auto">
          <a:xfrm>
            <a:off x="3940175" y="1981200"/>
            <a:ext cx="83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Grow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Salary</a:t>
            </a:r>
          </a:p>
        </p:txBody>
      </p:sp>
      <p:sp>
        <p:nvSpPr>
          <p:cNvPr id="34048" name="Text Box 256"/>
          <p:cNvSpPr txBox="1">
            <a:spLocks noChangeArrowheads="1"/>
          </p:cNvSpPr>
          <p:nvPr/>
        </p:nvSpPr>
        <p:spPr bwMode="auto">
          <a:xfrm>
            <a:off x="4946650" y="1989138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Net Salary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After Deduction</a:t>
            </a:r>
          </a:p>
        </p:txBody>
      </p:sp>
      <p:sp>
        <p:nvSpPr>
          <p:cNvPr id="34049" name="Text Box 257"/>
          <p:cNvSpPr txBox="1">
            <a:spLocks noChangeArrowheads="1"/>
          </p:cNvSpPr>
          <p:nvPr/>
        </p:nvSpPr>
        <p:spPr bwMode="auto">
          <a:xfrm>
            <a:off x="2965450" y="1989138"/>
            <a:ext cx="73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No of</a:t>
            </a:r>
          </a:p>
          <a:p>
            <a:pPr eaLnBrk="1" hangingPunct="1"/>
            <a:r>
              <a:rPr lang="en-US">
                <a:latin typeface="Arial" charset="0"/>
              </a:rPr>
              <a:t>Emp.</a:t>
            </a:r>
          </a:p>
        </p:txBody>
      </p:sp>
    </p:spTree>
    <p:extLst>
      <p:ext uri="{BB962C8B-B14F-4D97-AF65-F5344CB8AC3E}">
        <p14:creationId xmlns:p14="http://schemas.microsoft.com/office/powerpoint/2010/main" val="11986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47" grpId="0"/>
      <p:bldP spid="34048" grpId="0"/>
      <p:bldP spid="34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772400" cy="4800600"/>
          </a:xfrm>
        </p:spPr>
        <p:txBody>
          <a:bodyPr/>
          <a:lstStyle/>
          <a:p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arrayType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arrayName</a:t>
            </a:r>
            <a:r>
              <a:rPr lang="en-US" sz="2000" b="1" dirty="0">
                <a:latin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</a:rPr>
              <a:t>numberOfElements</a:t>
            </a:r>
            <a:r>
              <a:rPr lang="en-US" sz="2000" b="1" dirty="0">
                <a:latin typeface="Courier New" pitchFamily="49" charset="0"/>
              </a:rPr>
              <a:t> ];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For example ,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	</a:t>
            </a:r>
            <a:r>
              <a:rPr lang="en-US" sz="2400" dirty="0" err="1"/>
              <a:t>int</a:t>
            </a:r>
            <a:r>
              <a:rPr lang="en-US" sz="2400" dirty="0"/>
              <a:t> age [ 10 ] ;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More than one array can be declared on a line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/>
              <a:t>int</a:t>
            </a:r>
            <a:r>
              <a:rPr lang="en-US" sz="2400" dirty="0"/>
              <a:t> age [10] , height [10] , names [20] ;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Mix declaration of variables with declaration of arrays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, j , age [10] ;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5400"/>
              <a:t>Declaration of Arrays</a:t>
            </a:r>
          </a:p>
        </p:txBody>
      </p:sp>
    </p:spTree>
    <p:extLst>
      <p:ext uri="{BB962C8B-B14F-4D97-AF65-F5344CB8AC3E}">
        <p14:creationId xmlns:p14="http://schemas.microsoft.com/office/powerpoint/2010/main" val="42387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8229600" cy="1143000"/>
          </a:xfrm>
        </p:spPr>
        <p:txBody>
          <a:bodyPr/>
          <a:lstStyle/>
          <a:p>
            <a:pPr algn="ctr"/>
            <a:r>
              <a:rPr lang="en-US" sz="4800"/>
              <a:t>Interface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8283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20675"/>
            <a:ext cx="75438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/>
              <a:t>Distribution of the Program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543800" cy="4114800"/>
          </a:xfrm>
        </p:spPr>
        <p:txBody>
          <a:bodyPr/>
          <a:lstStyle/>
          <a:p>
            <a:r>
              <a:rPr lang="en-US" sz="3600" b="1"/>
              <a:t> Input</a:t>
            </a:r>
          </a:p>
          <a:p>
            <a:r>
              <a:rPr lang="en-US" sz="3600" b="1"/>
              <a:t> Salary calculation</a:t>
            </a:r>
          </a:p>
          <a:p>
            <a:r>
              <a:rPr lang="en-US" sz="3600" b="1"/>
              <a:t>Identification of the unlucky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   individuals</a:t>
            </a:r>
          </a:p>
          <a:p>
            <a:r>
              <a:rPr lang="en-US" sz="3600" b="1"/>
              <a:t> Output</a:t>
            </a:r>
          </a:p>
        </p:txBody>
      </p:sp>
    </p:spTree>
    <p:extLst>
      <p:ext uri="{BB962C8B-B14F-4D97-AF65-F5344CB8AC3E}">
        <p14:creationId xmlns:p14="http://schemas.microsoft.com/office/powerpoint/2010/main" val="47108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543800" cy="1431925"/>
          </a:xfrm>
        </p:spPr>
        <p:txBody>
          <a:bodyPr/>
          <a:lstStyle/>
          <a:p>
            <a:pPr algn="ctr"/>
            <a:r>
              <a:rPr lang="en-US" sz="6600"/>
              <a:t>Detail Design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5438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Functions in the program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4000" b="1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getInput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calculateSalary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locateUnluckyIndividual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displayOutput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6278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7048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/>
              <a:t>Code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#include&lt;iostream.h&gt;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void getinput ( int [ ] [ 2 ] , int )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main (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const int arraySize = 100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int sal [ arraySize ] [ 2 ]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int lucky [ arraySize ] = { 0 }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int numEmps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cout &lt;&lt; “Enter the number of employess “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cin &gt;&gt; numEmps 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	getInput ( sal , numEmps )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1090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5475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Code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5438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getInput ( int sal [ ] [2] , int numEmps )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	for ( i = 0 ; i &lt; numEmps ; i ++ )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		cin &gt;&gt; sal [ i ] [ 0 ] ;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}	</a:t>
            </a:r>
          </a:p>
        </p:txBody>
      </p:sp>
    </p:spTree>
    <p:extLst>
      <p:ext uri="{BB962C8B-B14F-4D97-AF65-F5344CB8AC3E}">
        <p14:creationId xmlns:p14="http://schemas.microsoft.com/office/powerpoint/2010/main" val="8354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01675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Exercise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543800" cy="2362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3600" b="1"/>
              <a:t>	Suppose you are given a square matrix of size  n x n  , write a program to determine if this is an identity matrix </a:t>
            </a:r>
          </a:p>
        </p:txBody>
      </p:sp>
    </p:spTree>
    <p:extLst>
      <p:ext uri="{BB962C8B-B14F-4D97-AF65-F5344CB8AC3E}">
        <p14:creationId xmlns:p14="http://schemas.microsoft.com/office/powerpoint/2010/main" val="7159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2438400"/>
            <a:ext cx="6553200" cy="3394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800" b="1" dirty="0"/>
              <a:t>Array name  e.g. age</a:t>
            </a:r>
          </a:p>
          <a:p>
            <a:pPr>
              <a:buFont typeface="Wingdings" pitchFamily="2" charset="2"/>
              <a:buNone/>
            </a:pPr>
            <a:r>
              <a:rPr lang="en-US" sz="4800" b="1" dirty="0"/>
              <a:t>index number </a:t>
            </a:r>
            <a:br>
              <a:rPr lang="en-US" sz="4800" b="1" dirty="0"/>
            </a:br>
            <a:endParaRPr lang="en-US" sz="4800" b="1" dirty="0"/>
          </a:p>
          <a:p>
            <a:pPr>
              <a:buFont typeface="Wingdings" pitchFamily="2" charset="2"/>
              <a:buNone/>
            </a:pPr>
            <a:r>
              <a:rPr lang="en-US" sz="4800" b="1" dirty="0"/>
              <a:t>	age [ 4 ]</a:t>
            </a:r>
          </a:p>
          <a:p>
            <a:endParaRPr lang="en-US" sz="4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473075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/>
              <a:t>Referring to Array Elements</a:t>
            </a:r>
          </a:p>
        </p:txBody>
      </p:sp>
    </p:spTree>
    <p:extLst>
      <p:ext uri="{BB962C8B-B14F-4D97-AF65-F5344CB8AC3E}">
        <p14:creationId xmlns:p14="http://schemas.microsoft.com/office/powerpoint/2010/main" val="27637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/>
            </a:r>
            <a:br>
              <a:rPr lang="en-US" b="1"/>
            </a:br>
            <a:r>
              <a:rPr lang="en-US" b="1"/>
              <a:t>	for ( i = 0 ; i &lt; 10 ; i ++ )</a:t>
            </a:r>
            <a:br>
              <a:rPr lang="en-US" b="1"/>
            </a:br>
            <a:r>
              <a:rPr lang="en-US" b="1"/>
              <a:t>	{	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		cin &gt;&gt; age [ i ] ;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	}</a:t>
            </a:r>
          </a:p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en-US" sz="4800"/>
              <a:t>Example1: Using Arrays</a:t>
            </a:r>
          </a:p>
        </p:txBody>
      </p:sp>
    </p:spTree>
    <p:extLst>
      <p:ext uri="{BB962C8B-B14F-4D97-AF65-F5344CB8AC3E}">
        <p14:creationId xmlns:p14="http://schemas.microsoft.com/office/powerpoint/2010/main" val="39772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362200"/>
            <a:ext cx="6858000" cy="3463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		totalAge = 0 ;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	for ( i = 0 ; i &lt; 10 ; i ++ )</a:t>
            </a:r>
            <a:br>
              <a:rPr lang="en-US" b="1"/>
            </a:br>
            <a:r>
              <a:rPr lang="en-US" b="1"/>
              <a:t>	{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		totalAge + = age [ i ] ;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	}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6868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720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205074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61722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	int age [ 10 ]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	for ( i = 0 ; i &lt; 10 ; i ++ )</a:t>
            </a:r>
            <a:br>
              <a:rPr lang="en-US" sz="2800" b="1"/>
            </a:br>
            <a:r>
              <a:rPr lang="en-US" sz="2800" b="1"/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		age [ i ] = 0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accent2"/>
                </a:solidFill>
              </a:rPr>
              <a:t>	</a:t>
            </a:r>
            <a:endParaRPr lang="en-US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		</a:t>
            </a:r>
            <a:endParaRPr lang="en-US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8382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4800"/>
              <a:t>Initializing an Array</a:t>
            </a:r>
          </a:p>
        </p:txBody>
      </p:sp>
    </p:spTree>
    <p:extLst>
      <p:ext uri="{BB962C8B-B14F-4D97-AF65-F5344CB8AC3E}">
        <p14:creationId xmlns:p14="http://schemas.microsoft.com/office/powerpoint/2010/main" val="12598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3146</TotalTime>
  <Words>590</Words>
  <Application>Microsoft Office PowerPoint</Application>
  <PresentationFormat>On-screen Show (4:3)</PresentationFormat>
  <Paragraphs>480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Calibri</vt:lpstr>
      <vt:lpstr>Courier New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Programming Fundamentals</vt:lpstr>
      <vt:lpstr>ARRAYS</vt:lpstr>
      <vt:lpstr>Arrays</vt:lpstr>
      <vt:lpstr>Storage of an array in memory</vt:lpstr>
      <vt:lpstr>Declaration of Arrays</vt:lpstr>
      <vt:lpstr>Referring to Array Elements</vt:lpstr>
      <vt:lpstr>Example1: Using Arrays</vt:lpstr>
      <vt:lpstr>Example 2</vt:lpstr>
      <vt:lpstr>Initializing an Array</vt:lpstr>
      <vt:lpstr>Initializing an Array</vt:lpstr>
      <vt:lpstr>Initializing an Array</vt:lpstr>
      <vt:lpstr>Example: 3</vt:lpstr>
      <vt:lpstr>Example: 3</vt:lpstr>
      <vt:lpstr>Example 3</vt:lpstr>
      <vt:lpstr>Copying Arrays</vt:lpstr>
      <vt:lpstr>Copying Arrays</vt:lpstr>
      <vt:lpstr>Copying Arrays</vt:lpstr>
      <vt:lpstr>Example: 4</vt:lpstr>
      <vt:lpstr>Example 5</vt:lpstr>
      <vt:lpstr>Example 5</vt:lpstr>
      <vt:lpstr>Example 5</vt:lpstr>
      <vt:lpstr>rand ( )</vt:lpstr>
      <vt:lpstr>Calling rand ( )</vt:lpstr>
      <vt:lpstr>Modulus “ % ”</vt:lpstr>
      <vt:lpstr>Example: Tossing a Coin</vt:lpstr>
      <vt:lpstr>Importance of rand ( )</vt:lpstr>
      <vt:lpstr>Array Declaration</vt:lpstr>
      <vt:lpstr>PowerPoint Presentation</vt:lpstr>
      <vt:lpstr>const</vt:lpstr>
      <vt:lpstr>Array Manipulation</vt:lpstr>
      <vt:lpstr>Example 1</vt:lpstr>
      <vt:lpstr>Addressing Array Elements</vt:lpstr>
      <vt:lpstr>Example 1</vt:lpstr>
      <vt:lpstr>Example 1</vt:lpstr>
      <vt:lpstr>Example 2</vt:lpstr>
      <vt:lpstr>Example 2</vt:lpstr>
      <vt:lpstr>Example 2: Formatted Output</vt:lpstr>
      <vt:lpstr>Example 2: Formatted Output</vt:lpstr>
      <vt:lpstr>Exercise</vt:lpstr>
      <vt:lpstr>Transpose of a Matrix</vt:lpstr>
      <vt:lpstr>Square Matrix</vt:lpstr>
      <vt:lpstr>Square Matrix</vt:lpstr>
      <vt:lpstr>Square Matrix</vt:lpstr>
      <vt:lpstr>Swap Mechanisms</vt:lpstr>
      <vt:lpstr>Practical Problem</vt:lpstr>
      <vt:lpstr>Rule for tax deduction</vt:lpstr>
      <vt:lpstr>Example</vt:lpstr>
      <vt:lpstr>Storage Requirement</vt:lpstr>
      <vt:lpstr>Storage of salary</vt:lpstr>
      <vt:lpstr>Interface Requirements</vt:lpstr>
      <vt:lpstr>Distribution of the Program</vt:lpstr>
      <vt:lpstr>Detail Design</vt:lpstr>
      <vt:lpstr>Code</vt:lpstr>
      <vt:lpstr>Code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Microsoft</cp:lastModifiedBy>
  <cp:revision>13</cp:revision>
  <dcterms:created xsi:type="dcterms:W3CDTF">2006-08-16T00:00:00Z</dcterms:created>
  <dcterms:modified xsi:type="dcterms:W3CDTF">2016-05-27T04:19:41Z</dcterms:modified>
</cp:coreProperties>
</file>