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81" autoAdjust="0"/>
    <p:restoredTop sz="94660"/>
  </p:normalViewPr>
  <p:slideViewPr>
    <p:cSldViewPr>
      <p:cViewPr varScale="1">
        <p:scale>
          <a:sx n="68" d="100"/>
          <a:sy n="68" d="100"/>
        </p:scale>
        <p:origin x="-5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2D716B-A8E0-4A8E-97CE-8A6F5A2FEC51}" type="datetimeFigureOut">
              <a:rPr lang="en-US" smtClean="0"/>
              <a:pPr/>
              <a:t>1/4/2017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6C02C4-5E6E-4802-8764-A1A2068696D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6C02C4-5E6E-4802-8764-A1A2068696DF}" type="slidenum">
              <a:rPr lang="en-US" smtClean="0"/>
              <a:pPr/>
              <a:t>39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72E266F-E3CD-45AB-9442-41512568A9C6}" type="datetimeFigureOut">
              <a:rPr lang="en-US" smtClean="0"/>
              <a:pPr/>
              <a:t>1/4/2017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5018C4A-14C9-464E-A34A-1007D4A8D8C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2E266F-E3CD-45AB-9442-41512568A9C6}" type="datetimeFigureOut">
              <a:rPr lang="en-US" smtClean="0"/>
              <a:pPr/>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18C4A-14C9-464E-A34A-1007D4A8D8C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2E266F-E3CD-45AB-9442-41512568A9C6}" type="datetimeFigureOut">
              <a:rPr lang="en-US" smtClean="0"/>
              <a:pPr/>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18C4A-14C9-464E-A34A-1007D4A8D8C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2E266F-E3CD-45AB-9442-41512568A9C6}" type="datetimeFigureOut">
              <a:rPr lang="en-US" smtClean="0"/>
              <a:pPr/>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18C4A-14C9-464E-A34A-1007D4A8D8C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72E266F-E3CD-45AB-9442-41512568A9C6}" type="datetimeFigureOut">
              <a:rPr lang="en-US" smtClean="0"/>
              <a:pPr/>
              <a:t>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18C4A-14C9-464E-A34A-1007D4A8D8C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2E266F-E3CD-45AB-9442-41512568A9C6}" type="datetimeFigureOut">
              <a:rPr lang="en-US" smtClean="0"/>
              <a:pPr/>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018C4A-14C9-464E-A34A-1007D4A8D8C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72E266F-E3CD-45AB-9442-41512568A9C6}" type="datetimeFigureOut">
              <a:rPr lang="en-US" smtClean="0"/>
              <a:pPr/>
              <a:t>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018C4A-14C9-464E-A34A-1007D4A8D8C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2E266F-E3CD-45AB-9442-41512568A9C6}" type="datetimeFigureOut">
              <a:rPr lang="en-US" smtClean="0"/>
              <a:pPr/>
              <a:t>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018C4A-14C9-464E-A34A-1007D4A8D8C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E266F-E3CD-45AB-9442-41512568A9C6}" type="datetimeFigureOut">
              <a:rPr lang="en-US" smtClean="0"/>
              <a:pPr/>
              <a:t>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018C4A-14C9-464E-A34A-1007D4A8D8C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2E266F-E3CD-45AB-9442-41512568A9C6}" type="datetimeFigureOut">
              <a:rPr lang="en-US" smtClean="0"/>
              <a:pPr/>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018C4A-14C9-464E-A34A-1007D4A8D8C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72E266F-E3CD-45AB-9442-41512568A9C6}" type="datetimeFigureOut">
              <a:rPr lang="en-US" smtClean="0"/>
              <a:pPr/>
              <a:t>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C5018C4A-14C9-464E-A34A-1007D4A8D8C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72E266F-E3CD-45AB-9442-41512568A9C6}" type="datetimeFigureOut">
              <a:rPr lang="en-US" smtClean="0"/>
              <a:pPr/>
              <a:t>1/4/2017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018C4A-14C9-464E-A34A-1007D4A8D8C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2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2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3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35.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3.png"/><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image" Target="../media/image36.png"/></Relationships>
</file>

<file path=ppt/slides/_rels/slide37.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3.png"/><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38.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8.png"/><Relationship Id="rId5" Type="http://schemas.openxmlformats.org/officeDocument/2006/relationships/image" Target="../media/image47.png"/><Relationship Id="rId4" Type="http://schemas.openxmlformats.org/officeDocument/2006/relationships/image" Target="../media/image4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762000"/>
          </a:xfrm>
        </p:spPr>
        <p:txBody>
          <a:bodyPr>
            <a:normAutofit fontScale="90000"/>
          </a:bodyPr>
          <a:lstStyle/>
          <a:p>
            <a:r>
              <a:rPr lang="en-US" b="1" i="1" dirty="0" smtClean="0"/>
              <a:t>Electronic communication </a:t>
            </a:r>
            <a:endParaRPr lang="en-US" b="1" i="1" dirty="0"/>
          </a:p>
        </p:txBody>
      </p:sp>
      <p:sp>
        <p:nvSpPr>
          <p:cNvPr id="3" name="Content Placeholder 2"/>
          <p:cNvSpPr>
            <a:spLocks noGrp="1"/>
          </p:cNvSpPr>
          <p:nvPr>
            <p:ph idx="1"/>
          </p:nvPr>
        </p:nvSpPr>
        <p:spPr>
          <a:xfrm>
            <a:off x="457200" y="2971800"/>
            <a:ext cx="8229600" cy="3154363"/>
          </a:xfrm>
        </p:spPr>
        <p:txBody>
          <a:bodyPr/>
          <a:lstStyle/>
          <a:p>
            <a:pPr>
              <a:buNone/>
            </a:pPr>
            <a:r>
              <a:rPr lang="en-US" i="1" dirty="0" smtClean="0"/>
              <a:t>                                    By Kennedy Davis </a:t>
            </a:r>
          </a:p>
          <a:p>
            <a:pPr>
              <a:buNone/>
            </a:pPr>
            <a:r>
              <a:rPr lang="en-US" i="1" dirty="0"/>
              <a:t> </a:t>
            </a:r>
            <a:r>
              <a:rPr lang="en-US" i="1" dirty="0" smtClean="0"/>
              <a:t>                                              4</a:t>
            </a:r>
            <a:r>
              <a:rPr lang="en-US" i="1" baseline="30000" dirty="0" smtClean="0"/>
              <a:t>Th</a:t>
            </a:r>
            <a:r>
              <a:rPr lang="en-US" i="1" dirty="0" smtClean="0"/>
              <a:t> </a:t>
            </a:r>
            <a:r>
              <a:rPr lang="en-US" i="1" dirty="0"/>
              <a:t>E</a:t>
            </a:r>
            <a:r>
              <a:rPr lang="en-US" i="1" dirty="0" smtClean="0"/>
              <a:t>dition</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685800"/>
          </a:xfrm>
        </p:spPr>
        <p:txBody>
          <a:bodyPr>
            <a:normAutofit fontScale="90000"/>
          </a:bodyPr>
          <a:lstStyle/>
          <a:p>
            <a:r>
              <a:rPr lang="en-US" b="1" i="1" dirty="0" smtClean="0"/>
              <a:t>Types of mode </a:t>
            </a:r>
            <a:endParaRPr lang="en-US" b="1" i="1" dirty="0"/>
          </a:p>
        </p:txBody>
      </p:sp>
      <p:sp>
        <p:nvSpPr>
          <p:cNvPr id="3" name="Content Placeholder 2"/>
          <p:cNvSpPr>
            <a:spLocks noGrp="1"/>
          </p:cNvSpPr>
          <p:nvPr>
            <p:ph idx="1"/>
          </p:nvPr>
        </p:nvSpPr>
        <p:spPr>
          <a:xfrm>
            <a:off x="381000" y="2209800"/>
            <a:ext cx="8305800" cy="4267200"/>
          </a:xfrm>
        </p:spPr>
        <p:txBody>
          <a:bodyPr/>
          <a:lstStyle/>
          <a:p>
            <a:pPr>
              <a:buNone/>
            </a:pPr>
            <a:r>
              <a:rPr lang="en-US" i="1" dirty="0" smtClean="0"/>
              <a:t>A waveguide support two types of modes .</a:t>
            </a:r>
          </a:p>
          <a:p>
            <a:pPr marL="514350" indent="-514350">
              <a:buNone/>
            </a:pPr>
            <a:r>
              <a:rPr lang="en-US" i="1" dirty="0" smtClean="0"/>
              <a:t>1 :TM mode  or transverse magnetic mode </a:t>
            </a:r>
          </a:p>
          <a:p>
            <a:pPr marL="514350" indent="-514350">
              <a:buNone/>
            </a:pPr>
            <a:r>
              <a:rPr lang="en-US" i="1" dirty="0" smtClean="0"/>
              <a:t>2 : TE mode or transverse electric mode .</a:t>
            </a:r>
          </a:p>
          <a:p>
            <a:pPr marL="514350" indent="-514350">
              <a:buNone/>
            </a:pPr>
            <a:r>
              <a:rPr lang="en-US" b="1" i="1" dirty="0" smtClean="0"/>
              <a:t>TM mode  or transverse magnetic mode :</a:t>
            </a:r>
          </a:p>
          <a:p>
            <a:pPr marL="514350" indent="-514350"/>
            <a:r>
              <a:rPr lang="en-US" i="1" dirty="0" smtClean="0"/>
              <a:t>A mode of which there is no component of magnetic field in the direction of propagation it is called TM mode .</a:t>
            </a:r>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smtClean="0"/>
          </a:p>
          <a:p>
            <a:pPr marL="514350" indent="-514350"/>
            <a:endParaRPr lang="en-US" b="1"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85800"/>
          </a:xfrm>
        </p:spPr>
        <p:txBody>
          <a:bodyPr>
            <a:normAutofit fontScale="90000"/>
          </a:bodyPr>
          <a:lstStyle/>
          <a:p>
            <a:r>
              <a:rPr lang="en-US" b="1" i="1" dirty="0" smtClean="0"/>
              <a:t>Types of mode </a:t>
            </a:r>
            <a:endParaRPr lang="en-US" dirty="0"/>
          </a:p>
        </p:txBody>
      </p:sp>
      <p:sp>
        <p:nvSpPr>
          <p:cNvPr id="3" name="Content Placeholder 2"/>
          <p:cNvSpPr>
            <a:spLocks noGrp="1"/>
          </p:cNvSpPr>
          <p:nvPr>
            <p:ph idx="1"/>
          </p:nvPr>
        </p:nvSpPr>
        <p:spPr>
          <a:xfrm>
            <a:off x="457200" y="2286000"/>
            <a:ext cx="8229600" cy="4038600"/>
          </a:xfrm>
        </p:spPr>
        <p:txBody>
          <a:bodyPr/>
          <a:lstStyle/>
          <a:p>
            <a:pPr>
              <a:buNone/>
            </a:pPr>
            <a:r>
              <a:rPr lang="en-US" b="1" i="1" dirty="0" smtClean="0"/>
              <a:t>TE mode or transverse electric mode:</a:t>
            </a:r>
          </a:p>
          <a:p>
            <a:r>
              <a:rPr lang="en-US" i="1" dirty="0" smtClean="0"/>
              <a:t>A mode of which there is no component of Electric  field in the direction of propagation it is called TE mode .</a:t>
            </a:r>
          </a:p>
          <a:p>
            <a:pPr>
              <a:buNone/>
            </a:pPr>
            <a:endParaRPr lang="en-US" b="1" i="1" dirty="0" smtClean="0"/>
          </a:p>
          <a:p>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85800"/>
          </a:xfrm>
        </p:spPr>
        <p:txBody>
          <a:bodyPr>
            <a:normAutofit fontScale="90000"/>
          </a:bodyPr>
          <a:lstStyle/>
          <a:p>
            <a:r>
              <a:rPr lang="en-US" b="1" i="1" dirty="0" smtClean="0"/>
              <a:t>Group velocity (Vg) </a:t>
            </a:r>
            <a:endParaRPr lang="en-US" b="1" i="1" dirty="0"/>
          </a:p>
        </p:txBody>
      </p:sp>
      <p:sp>
        <p:nvSpPr>
          <p:cNvPr id="3" name="Content Placeholder 2"/>
          <p:cNvSpPr>
            <a:spLocks noGrp="1"/>
          </p:cNvSpPr>
          <p:nvPr>
            <p:ph idx="1"/>
          </p:nvPr>
        </p:nvSpPr>
        <p:spPr>
          <a:xfrm>
            <a:off x="381000" y="1981200"/>
            <a:ext cx="8229600" cy="4495800"/>
          </a:xfrm>
        </p:spPr>
        <p:txBody>
          <a:bodyPr>
            <a:normAutofit/>
          </a:bodyPr>
          <a:lstStyle/>
          <a:p>
            <a:r>
              <a:rPr lang="en-US" i="1" dirty="0" smtClean="0"/>
              <a:t>The actual velocity with which a signals travel with in the waveguide is known as the group velocity . In other word it is velocity with which energy travels with in the waveguide . </a:t>
            </a:r>
          </a:p>
          <a:p>
            <a:r>
              <a:rPr lang="en-US" i="1" dirty="0" smtClean="0"/>
              <a:t>It is denoted by “ Vg” .</a:t>
            </a:r>
          </a:p>
          <a:p>
            <a:r>
              <a:rPr lang="en-US" i="1" dirty="0" smtClean="0"/>
              <a:t>Parallel wavelength      </a:t>
            </a:r>
            <a:r>
              <a:rPr lang="el-GR" i="1" dirty="0" smtClean="0"/>
              <a:t>λ</a:t>
            </a:r>
            <a:r>
              <a:rPr lang="en-US" i="1" dirty="0" smtClean="0"/>
              <a:t>p</a:t>
            </a:r>
            <a:r>
              <a:rPr lang="en-US" i="1" dirty="0" smtClean="0"/>
              <a:t> </a:t>
            </a:r>
            <a:r>
              <a:rPr lang="en-US" i="1" dirty="0" smtClean="0"/>
              <a:t>= </a:t>
            </a:r>
            <a:r>
              <a:rPr lang="el-GR" i="1" dirty="0" smtClean="0"/>
              <a:t>λ</a:t>
            </a:r>
            <a:r>
              <a:rPr lang="en-US" i="1" dirty="0" smtClean="0"/>
              <a:t>/ cos</a:t>
            </a:r>
            <a:r>
              <a:rPr lang="el-GR" i="1" dirty="0" smtClean="0"/>
              <a:t>θ</a:t>
            </a:r>
            <a:endParaRPr lang="en-US" i="1" dirty="0" smtClean="0"/>
          </a:p>
          <a:p>
            <a:r>
              <a:rPr lang="en-US" i="1" dirty="0" smtClean="0"/>
              <a:t>Normal wavelength    </a:t>
            </a:r>
            <a:r>
              <a:rPr lang="el-GR" i="1" dirty="0" smtClean="0"/>
              <a:t>λ</a:t>
            </a:r>
            <a:r>
              <a:rPr lang="en-US" i="1" dirty="0" smtClean="0"/>
              <a:t>n</a:t>
            </a:r>
            <a:r>
              <a:rPr lang="en-US" i="1" smtClean="0"/>
              <a:t> </a:t>
            </a:r>
            <a:r>
              <a:rPr lang="en-US" i="1" dirty="0" smtClean="0"/>
              <a:t>= </a:t>
            </a:r>
            <a:r>
              <a:rPr lang="el-GR" i="1" dirty="0" smtClean="0"/>
              <a:t>λ</a:t>
            </a:r>
            <a:r>
              <a:rPr lang="en-US" i="1" dirty="0" smtClean="0"/>
              <a:t>/ sin</a:t>
            </a:r>
            <a:r>
              <a:rPr lang="el-GR" i="1" dirty="0" smtClean="0"/>
              <a:t>θ</a:t>
            </a:r>
            <a:endParaRPr lang="en-US" i="1" dirty="0" smtClean="0"/>
          </a:p>
          <a:p>
            <a:r>
              <a:rPr lang="en-US" i="1" dirty="0" smtClean="0"/>
              <a:t>Vg is less than Vc .</a:t>
            </a:r>
          </a:p>
          <a:p>
            <a:r>
              <a:rPr lang="en-US" i="1" dirty="0" smtClean="0"/>
              <a:t>Vg = Vc sin </a:t>
            </a:r>
            <a:r>
              <a:rPr lang="el-GR" i="1" dirty="0" smtClean="0"/>
              <a:t>θ</a:t>
            </a:r>
            <a:endParaRPr lang="en-US"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62000"/>
          </a:xfrm>
        </p:spPr>
        <p:txBody>
          <a:bodyPr>
            <a:normAutofit fontScale="90000"/>
          </a:bodyPr>
          <a:lstStyle/>
          <a:p>
            <a:r>
              <a:rPr lang="en-US" b="1" i="1" dirty="0" smtClean="0"/>
              <a:t>Phase velocity (Vp) </a:t>
            </a:r>
            <a:endParaRPr lang="en-US" b="1" i="1" dirty="0"/>
          </a:p>
        </p:txBody>
      </p:sp>
      <p:sp>
        <p:nvSpPr>
          <p:cNvPr id="3" name="Content Placeholder 2"/>
          <p:cNvSpPr>
            <a:spLocks noGrp="1"/>
          </p:cNvSpPr>
          <p:nvPr>
            <p:ph idx="1"/>
          </p:nvPr>
        </p:nvSpPr>
        <p:spPr>
          <a:xfrm>
            <a:off x="457200" y="1752600"/>
            <a:ext cx="8229600" cy="4724400"/>
          </a:xfrm>
        </p:spPr>
        <p:txBody>
          <a:bodyPr>
            <a:normAutofit lnSpcReduction="10000"/>
          </a:bodyPr>
          <a:lstStyle/>
          <a:p>
            <a:r>
              <a:rPr lang="en-US" i="1" dirty="0" smtClean="0"/>
              <a:t>The phase velocity is actually the velocity of the constant  phase points on the wave , traveling with in the waveguide .</a:t>
            </a:r>
          </a:p>
          <a:p>
            <a:r>
              <a:rPr lang="en-US" i="1" dirty="0" smtClean="0"/>
              <a:t> It is denoted by Vp .  </a:t>
            </a:r>
          </a:p>
          <a:p>
            <a:pPr>
              <a:buNone/>
            </a:pPr>
            <a:r>
              <a:rPr lang="en-US" i="1" dirty="0" smtClean="0"/>
              <a:t>Or </a:t>
            </a:r>
          </a:p>
          <a:p>
            <a:r>
              <a:rPr lang="en-US" i="1" dirty="0" smtClean="0"/>
              <a:t>An electromagnetic wave has two velocities , the one with which it propagates as the group velocity and other with which it change its phase is known as the phase velocity .</a:t>
            </a:r>
          </a:p>
          <a:p>
            <a:r>
              <a:rPr lang="en-US" i="1" dirty="0" smtClean="0"/>
              <a:t>Velocity of phase along the direction of propagation in waveguide is called phase velocity .</a:t>
            </a:r>
            <a:endParaRPr lang="en-US"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62000"/>
          </a:xfrm>
        </p:spPr>
        <p:txBody>
          <a:bodyPr>
            <a:normAutofit fontScale="90000"/>
          </a:bodyPr>
          <a:lstStyle/>
          <a:p>
            <a:r>
              <a:rPr lang="en-US" b="1" i="1" dirty="0" smtClean="0"/>
              <a:t>Phase velocity (Vp) </a:t>
            </a:r>
            <a:endParaRPr lang="en-US" dirty="0"/>
          </a:p>
        </p:txBody>
      </p:sp>
      <p:sp>
        <p:nvSpPr>
          <p:cNvPr id="3" name="Content Placeholder 2"/>
          <p:cNvSpPr>
            <a:spLocks noGrp="1"/>
          </p:cNvSpPr>
          <p:nvPr>
            <p:ph idx="1"/>
          </p:nvPr>
        </p:nvSpPr>
        <p:spPr>
          <a:xfrm>
            <a:off x="381000" y="1981200"/>
            <a:ext cx="8229600" cy="4648200"/>
          </a:xfrm>
        </p:spPr>
        <p:txBody>
          <a:bodyPr/>
          <a:lstStyle/>
          <a:p>
            <a:r>
              <a:rPr lang="en-US" i="1" dirty="0" smtClean="0"/>
              <a:t>Phase velocity can be greater than or equal to the speed of lights .</a:t>
            </a:r>
          </a:p>
          <a:p>
            <a:r>
              <a:rPr lang="en-US" i="1" dirty="0" smtClean="0"/>
              <a:t>Vp is depend on </a:t>
            </a:r>
            <a:r>
              <a:rPr lang="el-GR" i="1" dirty="0" smtClean="0"/>
              <a:t>λ</a:t>
            </a:r>
            <a:r>
              <a:rPr lang="en-US" i="1" dirty="0" smtClean="0"/>
              <a:t>p </a:t>
            </a:r>
            <a:r>
              <a:rPr lang="en-US" dirty="0" smtClean="0"/>
              <a:t>.</a:t>
            </a:r>
          </a:p>
          <a:p>
            <a:r>
              <a:rPr lang="en-US" i="1" dirty="0" smtClean="0"/>
              <a:t>Vp = </a:t>
            </a:r>
            <a:r>
              <a:rPr lang="el-GR" i="1" dirty="0" smtClean="0"/>
              <a:t>λ</a:t>
            </a:r>
            <a:r>
              <a:rPr lang="en-US" i="1" dirty="0" smtClean="0"/>
              <a:t>p ×f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r>
              <a:rPr lang="en-US" b="1" i="1" dirty="0" smtClean="0"/>
              <a:t>Parallel plane waveguide :</a:t>
            </a:r>
            <a:endParaRPr lang="en-US" b="1" i="1" dirty="0"/>
          </a:p>
        </p:txBody>
      </p:sp>
      <p:sp>
        <p:nvSpPr>
          <p:cNvPr id="3" name="Content Placeholder 2"/>
          <p:cNvSpPr>
            <a:spLocks noGrp="1"/>
          </p:cNvSpPr>
          <p:nvPr>
            <p:ph idx="1"/>
          </p:nvPr>
        </p:nvSpPr>
        <p:spPr>
          <a:xfrm>
            <a:off x="457200" y="1752600"/>
            <a:ext cx="8229600" cy="4800600"/>
          </a:xfrm>
        </p:spPr>
        <p:txBody>
          <a:bodyPr>
            <a:normAutofit fontScale="92500" lnSpcReduction="10000"/>
          </a:bodyPr>
          <a:lstStyle/>
          <a:p>
            <a:r>
              <a:rPr lang="en-US" i="1" dirty="0" smtClean="0"/>
              <a:t>In order to understand how wave pattern are formed inside the waveguide , lets first review standing wave in a transmission line .</a:t>
            </a:r>
          </a:p>
          <a:p>
            <a:r>
              <a:rPr lang="en-US" i="1" dirty="0" smtClean="0"/>
              <a:t>We know that a wave ( V or I ) traveling in forward direction is  reflected from  the load . As a result there is backward wave ( V or I) present on the T. L  . The overall effect is that a standing wave is form .</a:t>
            </a:r>
          </a:p>
          <a:p>
            <a:r>
              <a:rPr lang="en-US" i="1" dirty="0" smtClean="0"/>
              <a:t>And now consider an EM wave traveling in forward direction and  is reflected from conductor . As result there will be backward wave present in the same medium as the forwards wave .therefore standing wave will be formed which is exactly the same as standing waves in  transmission line .</a:t>
            </a:r>
            <a:endParaRPr lang="en-US"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85800"/>
          </a:xfrm>
        </p:spPr>
        <p:txBody>
          <a:bodyPr>
            <a:normAutofit fontScale="90000"/>
          </a:bodyPr>
          <a:lstStyle/>
          <a:p>
            <a:r>
              <a:rPr lang="en-US" b="1" i="1" dirty="0" smtClean="0"/>
              <a:t>Parallel plane waveguide :</a:t>
            </a:r>
            <a:endParaRPr lang="en-US" dirty="0"/>
          </a:p>
        </p:txBody>
      </p:sp>
      <p:sp>
        <p:nvSpPr>
          <p:cNvPr id="3" name="Content Placeholder 2"/>
          <p:cNvSpPr>
            <a:spLocks noGrp="1"/>
          </p:cNvSpPr>
          <p:nvPr>
            <p:ph idx="1"/>
          </p:nvPr>
        </p:nvSpPr>
        <p:spPr>
          <a:xfrm>
            <a:off x="457200" y="1905000"/>
            <a:ext cx="8229600" cy="4495800"/>
          </a:xfrm>
        </p:spPr>
        <p:txBody>
          <a:bodyPr>
            <a:normAutofit/>
          </a:bodyPr>
          <a:lstStyle/>
          <a:p>
            <a:r>
              <a:rPr lang="en-US" i="1" dirty="0" smtClean="0"/>
              <a:t>In the above case we have made the EM wave incident  on the conductor at 90° angle ( or with surface normal)</a:t>
            </a:r>
          </a:p>
          <a:p>
            <a:r>
              <a:rPr lang="en-US" i="1" dirty="0" smtClean="0"/>
              <a:t>Two component Vp and Vn .</a:t>
            </a:r>
          </a:p>
          <a:p>
            <a:r>
              <a:rPr lang="en-US" i="1" dirty="0" smtClean="0"/>
              <a:t>Vp will cause this standing wave to travel along the walls . So we are saying the standing wave is traveling .</a:t>
            </a:r>
          </a:p>
          <a:p>
            <a:r>
              <a:rPr lang="en-US" i="1" dirty="0" smtClean="0"/>
              <a:t>Now consider two walls </a:t>
            </a:r>
          </a:p>
          <a:p>
            <a:r>
              <a:rPr lang="en-US" i="1" dirty="0" smtClean="0"/>
              <a:t>If m= 3 so we have enclosed 3 half wavelength of the wave across the width .</a:t>
            </a:r>
          </a:p>
          <a:p>
            <a:pPr>
              <a:buNone/>
            </a:pPr>
            <a:r>
              <a:rPr lang="en-US" i="1" dirty="0" smtClean="0"/>
              <a:t>                     a = 3×</a:t>
            </a:r>
            <a:r>
              <a:rPr lang="el-GR" i="1" dirty="0" smtClean="0"/>
              <a:t>λ</a:t>
            </a:r>
            <a:r>
              <a:rPr lang="en-US" i="1" dirty="0" smtClean="0"/>
              <a:t>n/2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85800"/>
          </a:xfrm>
        </p:spPr>
        <p:txBody>
          <a:bodyPr>
            <a:normAutofit fontScale="90000"/>
          </a:bodyPr>
          <a:lstStyle/>
          <a:p>
            <a:r>
              <a:rPr lang="en-US" b="1" i="1" dirty="0" smtClean="0"/>
              <a:t>Parallel plane waveguide :</a:t>
            </a:r>
            <a:endParaRPr lang="en-US" dirty="0"/>
          </a:p>
        </p:txBody>
      </p:sp>
      <p:sp>
        <p:nvSpPr>
          <p:cNvPr id="3" name="Content Placeholder 2"/>
          <p:cNvSpPr>
            <a:spLocks noGrp="1"/>
          </p:cNvSpPr>
          <p:nvPr>
            <p:ph idx="1"/>
          </p:nvPr>
        </p:nvSpPr>
        <p:spPr>
          <a:xfrm>
            <a:off x="457200" y="1752600"/>
            <a:ext cx="8229600" cy="4724400"/>
          </a:xfrm>
        </p:spPr>
        <p:txBody>
          <a:bodyPr>
            <a:normAutofit/>
          </a:bodyPr>
          <a:lstStyle/>
          <a:p>
            <a:pPr>
              <a:buNone/>
            </a:pPr>
            <a:r>
              <a:rPr lang="en-US" i="1" dirty="0" smtClean="0"/>
              <a:t>In general </a:t>
            </a:r>
          </a:p>
          <a:p>
            <a:pPr>
              <a:buNone/>
            </a:pPr>
            <a:r>
              <a:rPr lang="en-US" i="1" dirty="0" smtClean="0"/>
              <a:t>       a = m×</a:t>
            </a:r>
            <a:r>
              <a:rPr lang="el-GR" i="1" dirty="0" smtClean="0"/>
              <a:t>λ</a:t>
            </a:r>
            <a:r>
              <a:rPr lang="en-US" i="1" dirty="0" smtClean="0"/>
              <a:t>n/2 </a:t>
            </a:r>
          </a:p>
          <a:p>
            <a:pPr>
              <a:buNone/>
            </a:pPr>
            <a:r>
              <a:rPr lang="en-US" i="1" dirty="0" smtClean="0"/>
              <a:t>Where </a:t>
            </a:r>
          </a:p>
          <a:p>
            <a:pPr>
              <a:buNone/>
            </a:pPr>
            <a:r>
              <a:rPr lang="en-US" i="1" dirty="0" smtClean="0"/>
              <a:t>  a= width of the parallel plane waveguide .</a:t>
            </a:r>
          </a:p>
          <a:p>
            <a:pPr>
              <a:buNone/>
            </a:pPr>
            <a:r>
              <a:rPr lang="en-US" i="1" dirty="0" smtClean="0"/>
              <a:t>    m = number of half wavelength or also called the sub mode of the guide .</a:t>
            </a:r>
          </a:p>
          <a:p>
            <a:r>
              <a:rPr lang="en-US" i="1" dirty="0" smtClean="0"/>
              <a:t>It is also noted as the second wall is added , the wave will reflect again .The phenomena remain the same ,As the result is that standing wave travel along the walls and the wave does not attenuate .</a:t>
            </a:r>
            <a:endParaRPr lang="en-US"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85800"/>
          </a:xfrm>
        </p:spPr>
        <p:txBody>
          <a:bodyPr>
            <a:normAutofit fontScale="90000"/>
          </a:bodyPr>
          <a:lstStyle/>
          <a:p>
            <a:r>
              <a:rPr lang="en-US" b="1" i="1" dirty="0" smtClean="0"/>
              <a:t>Parallel plane waveguide :</a:t>
            </a:r>
            <a:endParaRPr lang="en-US" dirty="0"/>
          </a:p>
        </p:txBody>
      </p:sp>
      <p:sp>
        <p:nvSpPr>
          <p:cNvPr id="3" name="Content Placeholder 2"/>
          <p:cNvSpPr>
            <a:spLocks noGrp="1"/>
          </p:cNvSpPr>
          <p:nvPr>
            <p:ph idx="1"/>
          </p:nvPr>
        </p:nvSpPr>
        <p:spPr>
          <a:xfrm>
            <a:off x="457200" y="1905000"/>
            <a:ext cx="8229600" cy="4495800"/>
          </a:xfrm>
        </p:spPr>
        <p:txBody>
          <a:bodyPr/>
          <a:lstStyle/>
          <a:p>
            <a:pPr>
              <a:buNone/>
            </a:pPr>
            <a:r>
              <a:rPr lang="en-US" b="1" i="1" dirty="0" smtClean="0"/>
              <a:t>TE mode :</a:t>
            </a:r>
          </a:p>
          <a:p>
            <a:r>
              <a:rPr lang="en-US" i="1" dirty="0" smtClean="0"/>
              <a:t>Now if we have the wave such that the magnitude of E does not vary along the height of the walls ( i-e E is constant ) than n = 0 .We call the waveguide to be operated in             mode . </a:t>
            </a:r>
          </a:p>
          <a:p>
            <a:pPr>
              <a:buNone/>
            </a:pPr>
            <a:endParaRPr lang="en-US" i="1" dirty="0" smtClean="0"/>
          </a:p>
          <a:p>
            <a:r>
              <a:rPr lang="en-US" i="1" dirty="0" smtClean="0"/>
              <a:t>In practice               mode is very common and is also called the dominant mode </a:t>
            </a: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38400" y="4572000"/>
            <a:ext cx="828675" cy="457200"/>
          </a:xfrm>
          <a:prstGeom prst="rect">
            <a:avLst/>
          </a:prstGeom>
          <a:noFill/>
        </p:spPr>
      </p:pic>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514600" y="3657600"/>
            <a:ext cx="876300" cy="40005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85800"/>
          </a:xfrm>
        </p:spPr>
        <p:txBody>
          <a:bodyPr>
            <a:normAutofit fontScale="90000"/>
          </a:bodyPr>
          <a:lstStyle/>
          <a:p>
            <a:r>
              <a:rPr lang="en-US" b="1" i="1" dirty="0" smtClean="0"/>
              <a:t>Cut of wavelength (</a:t>
            </a:r>
            <a:r>
              <a:rPr lang="el-GR" b="1" i="1" dirty="0" smtClean="0"/>
              <a:t>λ₀</a:t>
            </a:r>
            <a:r>
              <a:rPr lang="en-US" b="1" i="1" dirty="0" smtClean="0"/>
              <a:t>): </a:t>
            </a:r>
            <a:endParaRPr lang="en-US" b="1" i="1" dirty="0"/>
          </a:p>
        </p:txBody>
      </p:sp>
      <p:sp>
        <p:nvSpPr>
          <p:cNvPr id="3" name="Content Placeholder 2"/>
          <p:cNvSpPr>
            <a:spLocks noGrp="1"/>
          </p:cNvSpPr>
          <p:nvPr>
            <p:ph idx="1"/>
          </p:nvPr>
        </p:nvSpPr>
        <p:spPr>
          <a:xfrm>
            <a:off x="457200" y="1828800"/>
            <a:ext cx="8229600" cy="4648200"/>
          </a:xfrm>
        </p:spPr>
        <p:txBody>
          <a:bodyPr>
            <a:normAutofit/>
          </a:bodyPr>
          <a:lstStyle/>
          <a:p>
            <a:r>
              <a:rPr lang="en-US" i="1" dirty="0" smtClean="0"/>
              <a:t>The maximum value of </a:t>
            </a:r>
            <a:r>
              <a:rPr lang="el-GR" i="1" dirty="0" smtClean="0"/>
              <a:t>λ</a:t>
            </a:r>
            <a:r>
              <a:rPr lang="en-US" i="1" dirty="0" smtClean="0"/>
              <a:t> which can travel in waveguide is called cut of wavelength for that waveguide ,operating in a particular mode .</a:t>
            </a:r>
          </a:p>
          <a:p>
            <a:pPr>
              <a:buNone/>
            </a:pPr>
            <a:r>
              <a:rPr lang="en-US" b="1" i="1" dirty="0" smtClean="0"/>
              <a:t>Mathematical derivation </a:t>
            </a:r>
          </a:p>
          <a:p>
            <a:pPr>
              <a:buNone/>
            </a:pPr>
            <a:r>
              <a:rPr lang="en-US" b="1" i="1" dirty="0" smtClean="0"/>
              <a:t> </a:t>
            </a:r>
            <a:r>
              <a:rPr lang="en-US" i="1" dirty="0" smtClean="0"/>
              <a:t>we know that </a:t>
            </a:r>
          </a:p>
          <a:p>
            <a:pPr>
              <a:buNone/>
            </a:pPr>
            <a:endParaRPr lang="en-US" i="1" dirty="0" smtClean="0"/>
          </a:p>
          <a:p>
            <a:pPr>
              <a:buNone/>
            </a:pPr>
            <a:r>
              <a:rPr lang="en-US" i="1" dirty="0" smtClean="0"/>
              <a:t>but</a:t>
            </a:r>
          </a:p>
          <a:p>
            <a:pPr>
              <a:buNone/>
            </a:pPr>
            <a:r>
              <a:rPr lang="en-US" i="1" dirty="0" smtClean="0"/>
              <a:t>            </a:t>
            </a:r>
            <a:endParaRPr lang="en-US" i="1"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524000" y="4648200"/>
            <a:ext cx="1933575" cy="762000"/>
          </a:xfrm>
          <a:prstGeom prst="rect">
            <a:avLst/>
          </a:prstGeom>
          <a:noFill/>
        </p:spPr>
      </p:pic>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00200" y="5410200"/>
            <a:ext cx="1828800" cy="9525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990600"/>
          </a:xfrm>
        </p:spPr>
        <p:txBody>
          <a:bodyPr>
            <a:normAutofit fontScale="90000"/>
          </a:bodyPr>
          <a:lstStyle/>
          <a:p>
            <a:r>
              <a:rPr lang="en-US" sz="6600" b="1" i="1" dirty="0" smtClean="0"/>
              <a:t>Chapter </a:t>
            </a:r>
            <a:endParaRPr lang="en-US" sz="6600" b="1" i="1" dirty="0"/>
          </a:p>
        </p:txBody>
      </p:sp>
      <p:sp>
        <p:nvSpPr>
          <p:cNvPr id="3" name="Content Placeholder 2"/>
          <p:cNvSpPr>
            <a:spLocks noGrp="1"/>
          </p:cNvSpPr>
          <p:nvPr>
            <p:ph idx="1"/>
          </p:nvPr>
        </p:nvSpPr>
        <p:spPr>
          <a:xfrm>
            <a:off x="457200" y="2743200"/>
            <a:ext cx="8229600" cy="3382963"/>
          </a:xfrm>
        </p:spPr>
        <p:txBody>
          <a:bodyPr>
            <a:normAutofit/>
          </a:bodyPr>
          <a:lstStyle/>
          <a:p>
            <a:pPr>
              <a:buNone/>
            </a:pPr>
            <a:r>
              <a:rPr lang="en-US" sz="6000" dirty="0" smtClean="0"/>
              <a:t>                   </a:t>
            </a:r>
            <a:r>
              <a:rPr lang="en-US" sz="6000" i="1" dirty="0" smtClean="0"/>
              <a:t> waveguides </a:t>
            </a:r>
            <a:endParaRPr lang="en-US" sz="60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r>
              <a:rPr lang="en-US" b="1" i="1" dirty="0" smtClean="0"/>
              <a:t>Cut of wavelength (</a:t>
            </a:r>
            <a:r>
              <a:rPr lang="el-GR" b="1" i="1" dirty="0" smtClean="0"/>
              <a:t>λ₀</a:t>
            </a:r>
            <a:r>
              <a:rPr lang="en-US" b="1" i="1" dirty="0" smtClean="0"/>
              <a:t>): </a:t>
            </a:r>
            <a:endParaRPr lang="en-US" dirty="0"/>
          </a:p>
        </p:txBody>
      </p:sp>
      <p:sp>
        <p:nvSpPr>
          <p:cNvPr id="6" name="Content Placeholder 5"/>
          <p:cNvSpPr>
            <a:spLocks noGrp="1"/>
          </p:cNvSpPr>
          <p:nvPr>
            <p:ph idx="1"/>
          </p:nvPr>
        </p:nvSpPr>
        <p:spPr>
          <a:xfrm>
            <a:off x="457200" y="1600200"/>
            <a:ext cx="8229600" cy="4800600"/>
          </a:xfrm>
        </p:spPr>
        <p:txBody>
          <a:bodyPr/>
          <a:lstStyle/>
          <a:p>
            <a:pPr>
              <a:buNone/>
            </a:pPr>
            <a:endParaRPr lang="en-US" dirty="0" smtClean="0"/>
          </a:p>
          <a:p>
            <a:pPr>
              <a:buNone/>
            </a:pPr>
            <a:endParaRPr lang="en-US" dirty="0"/>
          </a:p>
        </p:txBody>
      </p:sp>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27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90600" y="1828800"/>
            <a:ext cx="2114550" cy="1066800"/>
          </a:xfrm>
          <a:prstGeom prst="rect">
            <a:avLst/>
          </a:prstGeom>
          <a:noFill/>
        </p:spPr>
      </p:pic>
      <p:sp>
        <p:nvSpPr>
          <p:cNvPr id="3277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277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066800" y="2971800"/>
            <a:ext cx="1771650" cy="876300"/>
          </a:xfrm>
          <a:prstGeom prst="rect">
            <a:avLst/>
          </a:prstGeom>
          <a:noFill/>
        </p:spPr>
      </p:pic>
      <p:sp>
        <p:nvSpPr>
          <p:cNvPr id="3277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277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2775"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90600" y="5257800"/>
            <a:ext cx="2466975" cy="876300"/>
          </a:xfrm>
          <a:prstGeom prst="rect">
            <a:avLst/>
          </a:prstGeom>
          <a:noFill/>
        </p:spPr>
      </p:pic>
      <p:sp>
        <p:nvSpPr>
          <p:cNvPr id="3277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2777" name="Picture 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762000" y="4191000"/>
            <a:ext cx="3790950" cy="80962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09600"/>
          </a:xfrm>
        </p:spPr>
        <p:txBody>
          <a:bodyPr>
            <a:normAutofit fontScale="90000"/>
          </a:bodyPr>
          <a:lstStyle/>
          <a:p>
            <a:r>
              <a:rPr lang="en-US" b="1" i="1" dirty="0" smtClean="0"/>
              <a:t>Cut of wavelength (</a:t>
            </a:r>
            <a:r>
              <a:rPr lang="el-GR" b="1" i="1" dirty="0" smtClean="0"/>
              <a:t>λ₀</a:t>
            </a:r>
            <a:r>
              <a:rPr lang="en-US" b="1" i="1" dirty="0" smtClean="0"/>
              <a:t>): </a:t>
            </a:r>
            <a:endParaRPr lang="en-US" dirty="0"/>
          </a:p>
        </p:txBody>
      </p:sp>
      <p:sp>
        <p:nvSpPr>
          <p:cNvPr id="3" name="Content Placeholder 2"/>
          <p:cNvSpPr>
            <a:spLocks noGrp="1"/>
          </p:cNvSpPr>
          <p:nvPr>
            <p:ph idx="1"/>
          </p:nvPr>
        </p:nvSpPr>
        <p:spPr>
          <a:xfrm>
            <a:off x="457200" y="1676400"/>
            <a:ext cx="8229600" cy="4953000"/>
          </a:xfrm>
        </p:spPr>
        <p:txBody>
          <a:bodyPr/>
          <a:lstStyle/>
          <a:p>
            <a:pPr>
              <a:buNone/>
            </a:pPr>
            <a:r>
              <a:rPr lang="en-US" dirty="0" smtClean="0"/>
              <a:t>Also we have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i="1" dirty="0" smtClean="0"/>
              <a:t>Put value from equation 1</a:t>
            </a:r>
            <a:endParaRPr lang="en-US" i="1"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90600" y="2286000"/>
            <a:ext cx="1524000" cy="762000"/>
          </a:xfrm>
          <a:prstGeom prst="rect">
            <a:avLst/>
          </a:prstGeom>
          <a:noFill/>
        </p:spPr>
      </p:pic>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14400" y="3048000"/>
            <a:ext cx="1809750" cy="914400"/>
          </a:xfrm>
          <a:prstGeom prst="rect">
            <a:avLst/>
          </a:prstGeom>
          <a:noFill/>
        </p:spPr>
      </p:pic>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505200" y="3200400"/>
            <a:ext cx="3495675" cy="590550"/>
          </a:xfrm>
          <a:prstGeom prst="rect">
            <a:avLst/>
          </a:prstGeom>
          <a:noFill/>
        </p:spPr>
      </p:pic>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3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143000" y="4800600"/>
            <a:ext cx="2057400" cy="1133475"/>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09600"/>
          </a:xfrm>
        </p:spPr>
        <p:txBody>
          <a:bodyPr>
            <a:normAutofit fontScale="90000"/>
          </a:bodyPr>
          <a:lstStyle/>
          <a:p>
            <a:r>
              <a:rPr lang="en-US" b="1" i="1" dirty="0" smtClean="0"/>
              <a:t>Cut of wavelength (</a:t>
            </a:r>
            <a:r>
              <a:rPr lang="el-GR" b="1" i="1" dirty="0" smtClean="0"/>
              <a:t>λ₀</a:t>
            </a:r>
            <a:r>
              <a:rPr lang="en-US" b="1" i="1" dirty="0" smtClean="0"/>
              <a:t>): </a:t>
            </a:r>
            <a:endParaRPr lang="en-US" dirty="0"/>
          </a:p>
        </p:txBody>
      </p:sp>
      <p:sp>
        <p:nvSpPr>
          <p:cNvPr id="3" name="Content Placeholder 2"/>
          <p:cNvSpPr>
            <a:spLocks noGrp="1"/>
          </p:cNvSpPr>
          <p:nvPr>
            <p:ph idx="1"/>
          </p:nvPr>
        </p:nvSpPr>
        <p:spPr>
          <a:xfrm>
            <a:off x="381000" y="1905000"/>
            <a:ext cx="8382000" cy="4724400"/>
          </a:xfrm>
        </p:spPr>
        <p:txBody>
          <a:bodyPr/>
          <a:lstStyle/>
          <a:p>
            <a:r>
              <a:rPr lang="en-US" i="1" dirty="0" smtClean="0"/>
              <a:t>If we put </a:t>
            </a:r>
            <a:r>
              <a:rPr lang="el-GR" i="1" dirty="0" smtClean="0"/>
              <a:t>λ</a:t>
            </a:r>
            <a:r>
              <a:rPr lang="en-US" i="1" dirty="0" smtClean="0"/>
              <a:t>      0 than ,    </a:t>
            </a:r>
          </a:p>
          <a:p>
            <a:pPr>
              <a:buNone/>
            </a:pPr>
            <a:r>
              <a:rPr lang="en-US" dirty="0" smtClean="0"/>
              <a:t> </a:t>
            </a:r>
          </a:p>
          <a:p>
            <a:pPr>
              <a:buNone/>
            </a:pPr>
            <a:endParaRPr lang="en-US" dirty="0" smtClean="0"/>
          </a:p>
          <a:p>
            <a:pPr>
              <a:buNone/>
            </a:pPr>
            <a:endParaRPr lang="en-US" dirty="0" smtClean="0"/>
          </a:p>
          <a:p>
            <a:pPr>
              <a:buNone/>
            </a:pPr>
            <a:endParaRPr lang="en-US" i="1" dirty="0" smtClean="0"/>
          </a:p>
          <a:p>
            <a:pPr>
              <a:buNone/>
            </a:pPr>
            <a:r>
              <a:rPr lang="en-US" i="1" dirty="0" smtClean="0"/>
              <a:t>This effectively means that the wave is not travelling </a:t>
            </a:r>
          </a:p>
        </p:txBody>
      </p:sp>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481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6000" y="1981200"/>
            <a:ext cx="331470" cy="476250"/>
          </a:xfrm>
          <a:prstGeom prst="rect">
            <a:avLst/>
          </a:prstGeom>
          <a:noFill/>
        </p:spPr>
      </p:pic>
      <p:sp>
        <p:nvSpPr>
          <p:cNvPr id="3482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481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38200" y="2514600"/>
            <a:ext cx="1905000" cy="876300"/>
          </a:xfrm>
          <a:prstGeom prst="rect">
            <a:avLst/>
          </a:prstGeom>
          <a:noFill/>
        </p:spPr>
      </p:pic>
      <p:sp>
        <p:nvSpPr>
          <p:cNvPr id="348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4821"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143000" y="3581400"/>
            <a:ext cx="1219200" cy="533401"/>
          </a:xfrm>
          <a:prstGeom prst="rect">
            <a:avLst/>
          </a:prstGeom>
          <a:noFill/>
        </p:spPr>
      </p:pic>
      <p:sp>
        <p:nvSpPr>
          <p:cNvPr id="3482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4823"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066800" y="5181600"/>
            <a:ext cx="2286000" cy="809625"/>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15340"/>
          </a:xfrm>
        </p:spPr>
        <p:txBody>
          <a:bodyPr>
            <a:normAutofit fontScale="90000"/>
          </a:bodyPr>
          <a:lstStyle/>
          <a:p>
            <a:r>
              <a:rPr lang="en-US" dirty="0" smtClean="0"/>
              <a:t> </a:t>
            </a:r>
            <a:br>
              <a:rPr lang="en-US" dirty="0" smtClean="0"/>
            </a:br>
            <a:r>
              <a:rPr lang="en-US" b="1" i="1" dirty="0" smtClean="0"/>
              <a:t>Cut of wavelength (</a:t>
            </a:r>
            <a:r>
              <a:rPr lang="el-GR" b="1" i="1" dirty="0" smtClean="0"/>
              <a:t>λ₀</a:t>
            </a:r>
            <a:r>
              <a:rPr lang="en-US" b="1" i="1" dirty="0" smtClean="0"/>
              <a:t>): </a:t>
            </a:r>
            <a:endParaRPr lang="en-US" dirty="0"/>
          </a:p>
        </p:txBody>
      </p:sp>
      <p:sp>
        <p:nvSpPr>
          <p:cNvPr id="3" name="Content Placeholder 2"/>
          <p:cNvSpPr>
            <a:spLocks noGrp="1"/>
          </p:cNvSpPr>
          <p:nvPr>
            <p:ph idx="1"/>
          </p:nvPr>
        </p:nvSpPr>
        <p:spPr>
          <a:xfrm>
            <a:off x="457200" y="1828800"/>
            <a:ext cx="8229600" cy="4724400"/>
          </a:xfrm>
        </p:spPr>
        <p:txBody>
          <a:bodyPr/>
          <a:lstStyle/>
          <a:p>
            <a:pPr>
              <a:buNone/>
            </a:pPr>
            <a:r>
              <a:rPr lang="en-US" dirty="0" smtClean="0"/>
              <a:t> </a:t>
            </a:r>
          </a:p>
          <a:p>
            <a:pPr>
              <a:buNone/>
            </a:pPr>
            <a:endParaRPr lang="en-US" dirty="0" smtClean="0"/>
          </a:p>
          <a:p>
            <a:pPr>
              <a:buNone/>
            </a:pPr>
            <a:endParaRPr lang="en-US" dirty="0" smtClean="0"/>
          </a:p>
          <a:p>
            <a:pPr>
              <a:buNone/>
            </a:pPr>
            <a:endParaRPr lang="en-US" dirty="0" smtClean="0"/>
          </a:p>
          <a:p>
            <a:pPr>
              <a:buNone/>
            </a:pPr>
            <a:r>
              <a:rPr lang="en-US" i="1" dirty="0" smtClean="0"/>
              <a:t>This value of </a:t>
            </a:r>
            <a:r>
              <a:rPr lang="el-GR" i="1" dirty="0" smtClean="0"/>
              <a:t>λ</a:t>
            </a:r>
            <a:r>
              <a:rPr lang="en-US" i="1" dirty="0" smtClean="0"/>
              <a:t> is called as the cut off wavelength and is represented by</a:t>
            </a:r>
            <a:r>
              <a:rPr lang="el-GR" b="1" i="1" dirty="0" smtClean="0"/>
              <a:t> </a:t>
            </a:r>
            <a:r>
              <a:rPr lang="en-US" b="1" i="1" dirty="0" smtClean="0"/>
              <a:t> </a:t>
            </a:r>
            <a:r>
              <a:rPr lang="el-GR" i="1" dirty="0" smtClean="0"/>
              <a:t>λ₀</a:t>
            </a:r>
            <a:r>
              <a:rPr lang="en-US" i="1" dirty="0" smtClean="0"/>
              <a:t>  therefore , </a:t>
            </a:r>
            <a:endParaRPr lang="en-US" dirty="0"/>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584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95400" y="1981200"/>
            <a:ext cx="1371600" cy="762000"/>
          </a:xfrm>
          <a:prstGeom prst="rect">
            <a:avLst/>
          </a:prstGeom>
          <a:noFill/>
        </p:spPr>
      </p:pic>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584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19200" y="2971800"/>
            <a:ext cx="1428750" cy="609600"/>
          </a:xfrm>
          <a:prstGeom prst="rect">
            <a:avLst/>
          </a:prstGeom>
          <a:noFill/>
        </p:spPr>
      </p:pic>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5"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86000" y="5029200"/>
            <a:ext cx="1247775" cy="990600"/>
          </a:xfrm>
          <a:prstGeom prst="rect">
            <a:avLst/>
          </a:prstGeom>
          <a:noFill/>
        </p:spPr>
      </p:pic>
      <p:sp>
        <p:nvSpPr>
          <p:cNvPr id="1027" name="Rectangle 3"/>
          <p:cNvSpPr>
            <a:spLocks noChangeArrowheads="1"/>
          </p:cNvSpPr>
          <p:nvPr/>
        </p:nvSpPr>
        <p:spPr bwMode="auto">
          <a:xfrm>
            <a:off x="0" y="1323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r>
              <a:rPr lang="en-US" b="1" i="1" dirty="0" smtClean="0"/>
              <a:t>Cut of frequency (f₀) :</a:t>
            </a:r>
            <a:endParaRPr lang="en-US" b="1" i="1" dirty="0"/>
          </a:p>
        </p:txBody>
      </p:sp>
      <p:sp>
        <p:nvSpPr>
          <p:cNvPr id="3" name="Content Placeholder 2"/>
          <p:cNvSpPr>
            <a:spLocks noGrp="1"/>
          </p:cNvSpPr>
          <p:nvPr>
            <p:ph idx="1"/>
          </p:nvPr>
        </p:nvSpPr>
        <p:spPr>
          <a:xfrm>
            <a:off x="457200" y="1752600"/>
            <a:ext cx="8229600" cy="4724400"/>
          </a:xfrm>
        </p:spPr>
        <p:txBody>
          <a:bodyPr/>
          <a:lstStyle/>
          <a:p>
            <a:pPr>
              <a:buNone/>
            </a:pPr>
            <a:r>
              <a:rPr lang="en-US" i="1" dirty="0" smtClean="0"/>
              <a:t>As we know that  Vc = f</a:t>
            </a:r>
            <a:r>
              <a:rPr lang="el-GR" i="1" dirty="0" smtClean="0"/>
              <a:t>λ</a:t>
            </a:r>
            <a:endParaRPr lang="en-US" i="1" dirty="0" smtClean="0"/>
          </a:p>
          <a:p>
            <a:pPr>
              <a:buNone/>
            </a:pPr>
            <a:r>
              <a:rPr lang="en-US" i="1" dirty="0" smtClean="0"/>
              <a:t>           f = Vc /</a:t>
            </a:r>
            <a:r>
              <a:rPr lang="el-GR" i="1" dirty="0" smtClean="0"/>
              <a:t>λ</a:t>
            </a:r>
            <a:endParaRPr lang="en-US" i="1" dirty="0" smtClean="0"/>
          </a:p>
          <a:p>
            <a:pPr>
              <a:buNone/>
            </a:pPr>
            <a:r>
              <a:rPr lang="en-US" i="1" dirty="0" smtClean="0"/>
              <a:t> if      </a:t>
            </a:r>
            <a:r>
              <a:rPr lang="el-GR" i="1" dirty="0" smtClean="0"/>
              <a:t>λ</a:t>
            </a:r>
            <a:r>
              <a:rPr lang="en-US" i="1" dirty="0" smtClean="0"/>
              <a:t> = </a:t>
            </a:r>
            <a:r>
              <a:rPr lang="el-GR" i="1" dirty="0" smtClean="0"/>
              <a:t>λ₀</a:t>
            </a:r>
            <a:r>
              <a:rPr lang="en-US" i="1" dirty="0" smtClean="0"/>
              <a:t> than </a:t>
            </a:r>
          </a:p>
          <a:p>
            <a:pPr>
              <a:buNone/>
            </a:pPr>
            <a:r>
              <a:rPr lang="en-US" i="1" dirty="0" smtClean="0"/>
              <a:t>         f = f₀ = Vc/</a:t>
            </a:r>
            <a:r>
              <a:rPr lang="el-GR" i="1" dirty="0" smtClean="0"/>
              <a:t> λ₀</a:t>
            </a:r>
            <a:endParaRPr lang="en-US" i="1" dirty="0" smtClean="0"/>
          </a:p>
          <a:p>
            <a:pPr>
              <a:buNone/>
            </a:pPr>
            <a:r>
              <a:rPr lang="en-US" i="1" dirty="0" smtClean="0"/>
              <a:t>And is called the cut off frequency </a:t>
            </a:r>
          </a:p>
          <a:p>
            <a:pPr>
              <a:buNone/>
            </a:pPr>
            <a:r>
              <a:rPr lang="en-US" b="1" i="1" dirty="0" smtClean="0"/>
              <a:t>Mathematically </a:t>
            </a:r>
          </a:p>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endParaRPr lang="en-US" i="1"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09600" y="4953000"/>
            <a:ext cx="4257675" cy="93345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85800"/>
          </a:xfrm>
        </p:spPr>
        <p:txBody>
          <a:bodyPr>
            <a:normAutofit fontScale="90000"/>
          </a:bodyPr>
          <a:lstStyle/>
          <a:p>
            <a:r>
              <a:rPr lang="en-US" b="1" i="1" dirty="0" smtClean="0"/>
              <a:t>Cut of frequency (f₀) :</a:t>
            </a:r>
            <a:endParaRPr lang="en-US" dirty="0"/>
          </a:p>
        </p:txBody>
      </p:sp>
      <p:sp>
        <p:nvSpPr>
          <p:cNvPr id="3" name="Content Placeholder 2"/>
          <p:cNvSpPr>
            <a:spLocks noGrp="1"/>
          </p:cNvSpPr>
          <p:nvPr>
            <p:ph idx="1"/>
          </p:nvPr>
        </p:nvSpPr>
        <p:spPr>
          <a:xfrm>
            <a:off x="457200" y="2362200"/>
            <a:ext cx="8229600" cy="4267200"/>
          </a:xfrm>
        </p:spPr>
        <p:txBody>
          <a:bodyPr/>
          <a:lstStyle/>
          <a:p>
            <a:pPr>
              <a:buNone/>
            </a:pPr>
            <a:r>
              <a:rPr lang="en-US" i="1" dirty="0" smtClean="0"/>
              <a:t>Where </a:t>
            </a:r>
          </a:p>
          <a:p>
            <a:pPr>
              <a:buNone/>
            </a:pPr>
            <a:r>
              <a:rPr lang="en-US" i="1" dirty="0" smtClean="0"/>
              <a:t>f₀ = lower cut of frequency</a:t>
            </a:r>
          </a:p>
          <a:p>
            <a:pPr>
              <a:buNone/>
            </a:pPr>
            <a:r>
              <a:rPr lang="en-US" i="1" dirty="0" smtClean="0"/>
              <a:t>A and b = dimension of waveguide </a:t>
            </a:r>
          </a:p>
          <a:p>
            <a:pPr>
              <a:buNone/>
            </a:pPr>
            <a:r>
              <a:rPr lang="en-US" i="1" dirty="0" smtClean="0"/>
              <a:t>m and n = mode of operation </a:t>
            </a:r>
            <a:endParaRPr lang="en-US" i="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b="1" i="1" dirty="0" smtClean="0"/>
              <a:t>Group velocity and phase velocity relationship </a:t>
            </a:r>
            <a:endParaRPr lang="en-US" b="1" i="1" dirty="0"/>
          </a:p>
        </p:txBody>
      </p:sp>
      <p:sp>
        <p:nvSpPr>
          <p:cNvPr id="3" name="Content Placeholder 2"/>
          <p:cNvSpPr>
            <a:spLocks noGrp="1"/>
          </p:cNvSpPr>
          <p:nvPr>
            <p:ph idx="1"/>
          </p:nvPr>
        </p:nvSpPr>
        <p:spPr>
          <a:xfrm>
            <a:off x="457200" y="2362200"/>
            <a:ext cx="8229600" cy="4495800"/>
          </a:xfrm>
        </p:spPr>
        <p:txBody>
          <a:bodyPr/>
          <a:lstStyle/>
          <a:p>
            <a:pPr>
              <a:buNone/>
            </a:pPr>
            <a:r>
              <a:rPr lang="en-US" i="1" dirty="0" smtClean="0"/>
              <a:t>We know that</a:t>
            </a:r>
          </a:p>
          <a:p>
            <a:pPr>
              <a:buNone/>
            </a:pPr>
            <a:r>
              <a:rPr lang="en-US" i="1" dirty="0" smtClean="0"/>
              <a:t>        Vg = Vc sin</a:t>
            </a:r>
            <a:r>
              <a:rPr lang="el-GR" i="1" dirty="0" smtClean="0"/>
              <a:t>θ</a:t>
            </a:r>
            <a:endParaRPr lang="en-US" i="1" dirty="0" smtClean="0"/>
          </a:p>
          <a:p>
            <a:pPr>
              <a:buNone/>
            </a:pPr>
            <a:r>
              <a:rPr lang="en-US" i="1" dirty="0" smtClean="0"/>
              <a:t>        Vp = Vc/ sin</a:t>
            </a:r>
            <a:r>
              <a:rPr lang="el-GR" i="1" dirty="0" smtClean="0"/>
              <a:t>θ</a:t>
            </a:r>
            <a:r>
              <a:rPr lang="en-US" i="1" dirty="0" smtClean="0"/>
              <a:t> </a:t>
            </a:r>
          </a:p>
          <a:p>
            <a:pPr>
              <a:buNone/>
            </a:pPr>
            <a:r>
              <a:rPr lang="en-US" i="1" dirty="0" smtClean="0"/>
              <a:t>         sin</a:t>
            </a:r>
            <a:r>
              <a:rPr lang="el-GR" i="1" dirty="0" smtClean="0"/>
              <a:t>θ</a:t>
            </a:r>
            <a:r>
              <a:rPr lang="en-US" i="1" dirty="0" smtClean="0"/>
              <a:t> = Vg /Vc           and        sin</a:t>
            </a:r>
            <a:r>
              <a:rPr lang="el-GR" i="1" dirty="0" smtClean="0"/>
              <a:t>θ</a:t>
            </a:r>
            <a:r>
              <a:rPr lang="en-US" i="1" dirty="0" smtClean="0"/>
              <a:t> = Vc / Vp</a:t>
            </a:r>
          </a:p>
          <a:p>
            <a:pPr>
              <a:buNone/>
            </a:pPr>
            <a:r>
              <a:rPr lang="en-US" i="1" dirty="0" smtClean="0"/>
              <a:t>       Vg/ Vc     = Vc /Vp </a:t>
            </a:r>
          </a:p>
          <a:p>
            <a:pPr>
              <a:buNone/>
            </a:pPr>
            <a:endParaRPr lang="en-US" i="1" dirty="0"/>
          </a:p>
        </p:txBody>
      </p:sp>
      <p:sp>
        <p:nvSpPr>
          <p:cNvPr id="378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7891" name="Rectangle 3"/>
          <p:cNvSpPr>
            <a:spLocks noChangeArrowheads="1"/>
          </p:cNvSpPr>
          <p:nvPr/>
        </p:nvSpPr>
        <p:spPr bwMode="auto">
          <a:xfrm>
            <a:off x="0" y="1038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3789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789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7894" name="Picture 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43000" y="5334000"/>
            <a:ext cx="4133850" cy="485775"/>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90600"/>
          </a:xfrm>
        </p:spPr>
        <p:txBody>
          <a:bodyPr>
            <a:normAutofit fontScale="90000"/>
          </a:bodyPr>
          <a:lstStyle/>
          <a:p>
            <a:r>
              <a:rPr lang="en-US" b="1" i="1" dirty="0" smtClean="0"/>
              <a:t>Group velocity and phase velocity relationship </a:t>
            </a:r>
            <a:endParaRPr lang="en-US" dirty="0"/>
          </a:p>
        </p:txBody>
      </p:sp>
      <p:sp>
        <p:nvSpPr>
          <p:cNvPr id="3" name="Content Placeholder 2"/>
          <p:cNvSpPr>
            <a:spLocks noGrp="1"/>
          </p:cNvSpPr>
          <p:nvPr>
            <p:ph idx="1"/>
          </p:nvPr>
        </p:nvSpPr>
        <p:spPr>
          <a:xfrm>
            <a:off x="304800" y="2209800"/>
            <a:ext cx="8382000" cy="4495800"/>
          </a:xfrm>
        </p:spPr>
        <p:txBody>
          <a:bodyPr/>
          <a:lstStyle/>
          <a:p>
            <a:pPr>
              <a:buNone/>
            </a:pPr>
            <a:r>
              <a:rPr lang="en-US" dirty="0" smtClean="0"/>
              <a:t>Also </a:t>
            </a:r>
            <a:endParaRPr lang="en-US" dirty="0"/>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993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524000" y="2819400"/>
            <a:ext cx="1428750" cy="447675"/>
          </a:xfrm>
          <a:prstGeom prst="rect">
            <a:avLst/>
          </a:prstGeom>
          <a:noFill/>
        </p:spPr>
      </p:pic>
      <p:sp>
        <p:nvSpPr>
          <p:cNvPr id="399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993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447800" y="3352800"/>
            <a:ext cx="2914650" cy="1400175"/>
          </a:xfrm>
          <a:prstGeom prst="rect">
            <a:avLst/>
          </a:prstGeom>
          <a:noFill/>
        </p:spPr>
      </p:pic>
      <p:sp>
        <p:nvSpPr>
          <p:cNvPr id="3994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9941"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181600" y="3352800"/>
            <a:ext cx="2990850" cy="1400175"/>
          </a:xfrm>
          <a:prstGeom prst="rect">
            <a:avLst/>
          </a:prstGeom>
          <a:noFill/>
        </p:spPr>
      </p:pic>
      <p:sp>
        <p:nvSpPr>
          <p:cNvPr id="3994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9943"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447800" y="4876800"/>
            <a:ext cx="2819400" cy="1390650"/>
          </a:xfrm>
          <a:prstGeom prst="rect">
            <a:avLst/>
          </a:prstGeom>
          <a:noFill/>
        </p:spPr>
      </p:pic>
      <p:sp>
        <p:nvSpPr>
          <p:cNvPr id="3994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39945"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715000" y="5181600"/>
            <a:ext cx="1752600" cy="5334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14400"/>
          </a:xfrm>
        </p:spPr>
        <p:txBody>
          <a:bodyPr>
            <a:normAutofit fontScale="90000"/>
          </a:bodyPr>
          <a:lstStyle/>
          <a:p>
            <a:r>
              <a:rPr lang="en-US" b="1" i="1" dirty="0" smtClean="0"/>
              <a:t>Group velocity and phase velocity relationship </a:t>
            </a:r>
            <a:endParaRPr lang="en-US" dirty="0"/>
          </a:p>
        </p:txBody>
      </p:sp>
      <p:sp>
        <p:nvSpPr>
          <p:cNvPr id="3" name="Content Placeholder 2"/>
          <p:cNvSpPr>
            <a:spLocks noGrp="1"/>
          </p:cNvSpPr>
          <p:nvPr>
            <p:ph idx="1"/>
          </p:nvPr>
        </p:nvSpPr>
        <p:spPr>
          <a:xfrm>
            <a:off x="152400" y="2057400"/>
            <a:ext cx="8923020" cy="4648200"/>
          </a:xfrm>
        </p:spPr>
        <p:txBody>
          <a:bodyPr>
            <a:normAutofit/>
          </a:bodyPr>
          <a:lstStyle/>
          <a:p>
            <a:pPr>
              <a:buNone/>
            </a:pPr>
            <a:r>
              <a:rPr lang="en-US" i="1" dirty="0" smtClean="0"/>
              <a:t>From equation 1 we have</a:t>
            </a:r>
          </a:p>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endParaRPr lang="en-US" i="1" dirty="0" smtClean="0"/>
          </a:p>
          <a:p>
            <a:pPr>
              <a:buNone/>
            </a:pPr>
            <a:r>
              <a:rPr lang="en-US" i="1" dirty="0" smtClean="0"/>
              <a:t> If </a:t>
            </a:r>
            <a:r>
              <a:rPr lang="el-GR" i="1" dirty="0" smtClean="0"/>
              <a:t>λ</a:t>
            </a:r>
            <a:r>
              <a:rPr lang="en-US" i="1" dirty="0" smtClean="0"/>
              <a:t> =</a:t>
            </a:r>
            <a:r>
              <a:rPr lang="el-GR" i="1" dirty="0" smtClean="0"/>
              <a:t>λ₀</a:t>
            </a:r>
            <a:r>
              <a:rPr lang="en-US" i="1" dirty="0" smtClean="0"/>
              <a:t> </a:t>
            </a:r>
          </a:p>
          <a:p>
            <a:pPr>
              <a:buNone/>
            </a:pPr>
            <a:r>
              <a:rPr lang="en-US" i="1" dirty="0" smtClean="0"/>
              <a:t>   Vg = 0    it means the wave does not travel forward</a:t>
            </a:r>
            <a:endParaRPr lang="en-US" i="1"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95400" y="2819400"/>
            <a:ext cx="1752600" cy="990600"/>
          </a:xfrm>
          <a:prstGeom prst="rect">
            <a:avLst/>
          </a:prstGeom>
          <a:noFill/>
        </p:spPr>
      </p:pic>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9"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810000" y="2743200"/>
            <a:ext cx="3429000" cy="1828800"/>
          </a:xfrm>
          <a:prstGeom prst="rect">
            <a:avLst/>
          </a:prstGeom>
          <a:noFill/>
        </p:spPr>
      </p:pic>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31"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90600" y="4267200"/>
            <a:ext cx="2895600" cy="10668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r>
              <a:rPr lang="en-US" b="1" i="1" dirty="0" smtClean="0"/>
              <a:t>Rectangular waveguide :</a:t>
            </a:r>
            <a:endParaRPr lang="en-US" i="1" dirty="0"/>
          </a:p>
        </p:txBody>
      </p:sp>
      <p:sp>
        <p:nvSpPr>
          <p:cNvPr id="3" name="Content Placeholder 2"/>
          <p:cNvSpPr>
            <a:spLocks noGrp="1"/>
          </p:cNvSpPr>
          <p:nvPr>
            <p:ph idx="1"/>
          </p:nvPr>
        </p:nvSpPr>
        <p:spPr>
          <a:xfrm>
            <a:off x="152400" y="1752600"/>
            <a:ext cx="8686800" cy="4876800"/>
          </a:xfrm>
        </p:spPr>
        <p:txBody>
          <a:bodyPr>
            <a:normAutofit/>
          </a:bodyPr>
          <a:lstStyle/>
          <a:p>
            <a:r>
              <a:rPr lang="en-US" i="1" dirty="0" smtClean="0"/>
              <a:t>If we add two more conducting walls to a parallel waveguide on top and bottom , then it becomes a rectangular waveguide .</a:t>
            </a:r>
          </a:p>
          <a:p>
            <a:r>
              <a:rPr lang="en-US" i="1" dirty="0" smtClean="0"/>
              <a:t>The width of a rectangular waveguide is represented by “ a” and its heights by “b “ </a:t>
            </a:r>
          </a:p>
          <a:p>
            <a:r>
              <a:rPr lang="en-US" i="1" dirty="0" smtClean="0"/>
              <a:t>In rectangular waveguide  , mode are labeled as                and                .</a:t>
            </a:r>
          </a:p>
          <a:p>
            <a:pPr>
              <a:buNone/>
            </a:pPr>
            <a:r>
              <a:rPr lang="en-US" i="1" dirty="0" smtClean="0"/>
              <a:t>Where     </a:t>
            </a:r>
          </a:p>
          <a:p>
            <a:pPr>
              <a:buNone/>
            </a:pPr>
            <a:r>
              <a:rPr lang="en-US" i="1" dirty="0" smtClean="0"/>
              <a:t>m = number of half wavelength along width ‘a’ .</a:t>
            </a:r>
          </a:p>
          <a:p>
            <a:pPr>
              <a:buNone/>
            </a:pPr>
            <a:r>
              <a:rPr lang="en-US" i="1" dirty="0" smtClean="0"/>
              <a:t>n= number of half wavelength along height ‘b’ .</a:t>
            </a:r>
            <a:endParaRPr lang="en-US" i="1"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315200" y="3962400"/>
            <a:ext cx="1066800" cy="466725"/>
          </a:xfrm>
          <a:prstGeom prst="rect">
            <a:avLst/>
          </a:prstGeom>
          <a:noFill/>
        </p:spPr>
      </p:pic>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205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19200" y="4343400"/>
            <a:ext cx="990600" cy="4667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normAutofit fontScale="90000"/>
          </a:bodyPr>
          <a:lstStyle/>
          <a:p>
            <a:r>
              <a:rPr lang="en-US" i="1" dirty="0" smtClean="0"/>
              <a:t>Topics to be covered in this chapter </a:t>
            </a:r>
            <a:endParaRPr lang="en-US" i="1" dirty="0"/>
          </a:p>
        </p:txBody>
      </p:sp>
      <p:sp>
        <p:nvSpPr>
          <p:cNvPr id="3" name="Content Placeholder 2"/>
          <p:cNvSpPr>
            <a:spLocks noGrp="1"/>
          </p:cNvSpPr>
          <p:nvPr>
            <p:ph idx="1"/>
          </p:nvPr>
        </p:nvSpPr>
        <p:spPr>
          <a:xfrm>
            <a:off x="457200" y="1828800"/>
            <a:ext cx="8229600" cy="4648200"/>
          </a:xfrm>
        </p:spPr>
        <p:txBody>
          <a:bodyPr>
            <a:normAutofit/>
          </a:bodyPr>
          <a:lstStyle/>
          <a:p>
            <a:r>
              <a:rPr lang="en-US" i="1" dirty="0" smtClean="0"/>
              <a:t>Waveguide .</a:t>
            </a:r>
          </a:p>
          <a:p>
            <a:r>
              <a:rPr lang="en-US" i="1" dirty="0" smtClean="0"/>
              <a:t>Reflection from conducting plane .</a:t>
            </a:r>
          </a:p>
          <a:p>
            <a:r>
              <a:rPr lang="en-US" i="1" dirty="0" smtClean="0"/>
              <a:t>Modes .</a:t>
            </a:r>
          </a:p>
          <a:p>
            <a:r>
              <a:rPr lang="en-US" i="1" dirty="0" smtClean="0"/>
              <a:t>Group velocity and phase velocity .</a:t>
            </a:r>
          </a:p>
          <a:p>
            <a:r>
              <a:rPr lang="en-US" i="1" dirty="0" smtClean="0"/>
              <a:t>Parallel plane waveguide.</a:t>
            </a:r>
          </a:p>
          <a:p>
            <a:r>
              <a:rPr lang="en-US" i="1" dirty="0" smtClean="0"/>
              <a:t>Cut off wavelength . </a:t>
            </a:r>
          </a:p>
          <a:p>
            <a:r>
              <a:rPr lang="en-US" i="1" dirty="0" smtClean="0"/>
              <a:t>Cut off frequency .</a:t>
            </a:r>
          </a:p>
          <a:p>
            <a:r>
              <a:rPr lang="en-US" i="1" dirty="0" smtClean="0"/>
              <a:t>Rectangular waveguide .</a:t>
            </a:r>
          </a:p>
          <a:p>
            <a:r>
              <a:rPr lang="en-US" i="1" dirty="0"/>
              <a:t>S</a:t>
            </a:r>
            <a:r>
              <a:rPr lang="en-US" i="1" dirty="0" smtClean="0"/>
              <a:t>tandard rectangular waveguide . </a:t>
            </a:r>
            <a:endParaRPr lang="en-US" i="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09600"/>
          </a:xfrm>
        </p:spPr>
        <p:txBody>
          <a:bodyPr>
            <a:normAutofit fontScale="90000"/>
          </a:bodyPr>
          <a:lstStyle/>
          <a:p>
            <a:r>
              <a:rPr lang="en-US" b="1" i="1" dirty="0" smtClean="0"/>
              <a:t>Rectangular waveguide :</a:t>
            </a:r>
            <a:endParaRPr lang="en-US" i="1" dirty="0"/>
          </a:p>
        </p:txBody>
      </p:sp>
      <p:sp>
        <p:nvSpPr>
          <p:cNvPr id="3" name="Content Placeholder 2"/>
          <p:cNvSpPr>
            <a:spLocks noGrp="1"/>
          </p:cNvSpPr>
          <p:nvPr>
            <p:ph idx="1"/>
          </p:nvPr>
        </p:nvSpPr>
        <p:spPr>
          <a:xfrm>
            <a:off x="152400" y="1905000"/>
            <a:ext cx="8534400" cy="4724400"/>
          </a:xfrm>
        </p:spPr>
        <p:txBody>
          <a:bodyPr/>
          <a:lstStyle/>
          <a:p>
            <a:pPr>
              <a:buNone/>
            </a:pPr>
            <a:r>
              <a:rPr lang="en-US" dirty="0" smtClean="0"/>
              <a:t>        </a:t>
            </a:r>
            <a:r>
              <a:rPr lang="en-US" b="1" i="1" dirty="0" smtClean="0"/>
              <a:t>     mode :</a:t>
            </a:r>
          </a:p>
          <a:p>
            <a:r>
              <a:rPr lang="en-US" i="1" dirty="0" smtClean="0"/>
              <a:t>The electric field is uniform along the height of a rectangular waveguide .therefore it does not matter whether the top or bottom walls exist or not .</a:t>
            </a:r>
          </a:p>
          <a:p>
            <a:r>
              <a:rPr lang="en-US" i="1" dirty="0" smtClean="0"/>
              <a:t>Hence all the equation of                modes derived for parallel waveguide are the same for rectangular waveguide s(  in               ) also  .they are as fallow .</a:t>
            </a:r>
            <a:endParaRPr lang="en-US" i="1" dirty="0"/>
          </a:p>
        </p:txBody>
      </p:sp>
      <p:sp>
        <p:nvSpPr>
          <p:cNvPr id="440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4403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8600" y="1905000"/>
            <a:ext cx="1066800" cy="447675"/>
          </a:xfrm>
          <a:prstGeom prst="rect">
            <a:avLst/>
          </a:prstGeom>
          <a:noFill/>
        </p:spPr>
      </p:pic>
      <p:pic>
        <p:nvPicPr>
          <p:cNvPr id="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191000" y="3657600"/>
            <a:ext cx="1066800" cy="533400"/>
          </a:xfrm>
          <a:prstGeom prst="rect">
            <a:avLst/>
          </a:prstGeom>
          <a:noFill/>
        </p:spPr>
      </p:pic>
      <p:pic>
        <p:nvPicPr>
          <p:cNvPr id="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19400" y="4495800"/>
            <a:ext cx="1066800" cy="4572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62000"/>
          </a:xfrm>
        </p:spPr>
        <p:txBody>
          <a:bodyPr>
            <a:normAutofit fontScale="90000"/>
          </a:bodyPr>
          <a:lstStyle/>
          <a:p>
            <a:r>
              <a:rPr lang="en-US" b="1" i="1" dirty="0" smtClean="0"/>
              <a:t>Rectangular waveguide :</a:t>
            </a:r>
            <a:endParaRPr lang="en-US" i="1" dirty="0"/>
          </a:p>
        </p:txBody>
      </p:sp>
      <p:sp>
        <p:nvSpPr>
          <p:cNvPr id="3" name="Content Placeholder 2"/>
          <p:cNvSpPr>
            <a:spLocks noGrp="1"/>
          </p:cNvSpPr>
          <p:nvPr>
            <p:ph idx="1"/>
          </p:nvPr>
        </p:nvSpPr>
        <p:spPr>
          <a:xfrm>
            <a:off x="228600" y="1752600"/>
            <a:ext cx="8458200" cy="4953000"/>
          </a:xfrm>
        </p:spPr>
        <p:txBody>
          <a:bodyPr/>
          <a:lstStyle/>
          <a:p>
            <a:pPr>
              <a:buNone/>
            </a:pPr>
            <a:r>
              <a:rPr lang="en-US" dirty="0" smtClean="0"/>
              <a:t>      </a:t>
            </a:r>
            <a:r>
              <a:rPr lang="en-US" b="1" i="1" dirty="0" smtClean="0"/>
              <a:t>           mode </a:t>
            </a:r>
          </a:p>
          <a:p>
            <a:pPr>
              <a:buNone/>
            </a:pPr>
            <a:endParaRPr lang="en-US" b="1" i="1" dirty="0"/>
          </a:p>
        </p:txBody>
      </p:sp>
      <p:pic>
        <p:nvPicPr>
          <p:cNvPr id="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09600" y="1828800"/>
            <a:ext cx="1066800" cy="447675"/>
          </a:xfrm>
          <a:prstGeom prst="rect">
            <a:avLst/>
          </a:prstGeom>
          <a:noFill/>
        </p:spPr>
      </p:pic>
      <p:sp>
        <p:nvSpPr>
          <p:cNvPr id="45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4505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524000" y="2438400"/>
            <a:ext cx="5181600" cy="619125"/>
          </a:xfrm>
          <a:prstGeom prst="rect">
            <a:avLst/>
          </a:prstGeom>
          <a:noFill/>
        </p:spPr>
      </p:pic>
      <p:sp>
        <p:nvSpPr>
          <p:cNvPr id="450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45059"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447800" y="3200400"/>
            <a:ext cx="4467225" cy="1028700"/>
          </a:xfrm>
          <a:prstGeom prst="rect">
            <a:avLst/>
          </a:prstGeom>
          <a:noFill/>
        </p:spPr>
      </p:pic>
      <p:sp>
        <p:nvSpPr>
          <p:cNvPr id="450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45061"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447800" y="4419600"/>
            <a:ext cx="4114800" cy="1019175"/>
          </a:xfrm>
          <a:prstGeom prst="rect">
            <a:avLst/>
          </a:prstGeom>
          <a:noFill/>
        </p:spPr>
      </p:pic>
      <p:sp>
        <p:nvSpPr>
          <p:cNvPr id="4506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45063"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447800" y="5486400"/>
            <a:ext cx="4400550" cy="8382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62000"/>
          </a:xfrm>
        </p:spPr>
        <p:txBody>
          <a:bodyPr>
            <a:normAutofit fontScale="90000"/>
          </a:bodyPr>
          <a:lstStyle/>
          <a:p>
            <a:r>
              <a:rPr lang="en-US" b="1" i="1" dirty="0" smtClean="0"/>
              <a:t>Rectangular waveguide :</a:t>
            </a:r>
            <a:endParaRPr lang="en-US" b="1" i="1" dirty="0"/>
          </a:p>
        </p:txBody>
      </p:sp>
      <p:sp>
        <p:nvSpPr>
          <p:cNvPr id="3" name="Content Placeholder 2"/>
          <p:cNvSpPr>
            <a:spLocks noGrp="1"/>
          </p:cNvSpPr>
          <p:nvPr>
            <p:ph idx="1"/>
          </p:nvPr>
        </p:nvSpPr>
        <p:spPr>
          <a:xfrm>
            <a:off x="381000" y="1905000"/>
            <a:ext cx="8229600" cy="4648200"/>
          </a:xfrm>
        </p:spPr>
        <p:txBody>
          <a:bodyPr/>
          <a:lstStyle/>
          <a:p>
            <a:pPr>
              <a:buNone/>
            </a:pPr>
            <a:r>
              <a:rPr lang="en-US" dirty="0" smtClean="0"/>
              <a:t>  </a:t>
            </a:r>
            <a:r>
              <a:rPr lang="en-US" b="1" i="1" dirty="0" smtClean="0"/>
              <a:t>              mode  </a:t>
            </a:r>
            <a:endParaRPr lang="en-US" b="1" i="1" dirty="0"/>
          </a:p>
        </p:txBody>
      </p:sp>
      <p:sp>
        <p:nvSpPr>
          <p:cNvPr id="460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4608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43000" y="2819400"/>
            <a:ext cx="5153025" cy="1143000"/>
          </a:xfrm>
          <a:prstGeom prst="rect">
            <a:avLst/>
          </a:prstGeom>
          <a:noFill/>
        </p:spPr>
      </p:pic>
      <p:pic>
        <p:nvPicPr>
          <p:cNvPr id="6"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33400" y="1905000"/>
            <a:ext cx="1066800" cy="447675"/>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62000"/>
          </a:xfrm>
        </p:spPr>
        <p:txBody>
          <a:bodyPr>
            <a:normAutofit fontScale="90000"/>
          </a:bodyPr>
          <a:lstStyle/>
          <a:p>
            <a:r>
              <a:rPr lang="en-US" b="1" i="1" dirty="0" smtClean="0"/>
              <a:t>Rectangular waveguide :</a:t>
            </a:r>
            <a:endParaRPr lang="en-US" i="1" dirty="0"/>
          </a:p>
        </p:txBody>
      </p:sp>
      <p:sp>
        <p:nvSpPr>
          <p:cNvPr id="3" name="Content Placeholder 2"/>
          <p:cNvSpPr>
            <a:spLocks noGrp="1"/>
          </p:cNvSpPr>
          <p:nvPr>
            <p:ph idx="1"/>
          </p:nvPr>
        </p:nvSpPr>
        <p:spPr>
          <a:xfrm>
            <a:off x="381000" y="1981200"/>
            <a:ext cx="8305800" cy="4572000"/>
          </a:xfrm>
        </p:spPr>
        <p:txBody>
          <a:bodyPr/>
          <a:lstStyle/>
          <a:p>
            <a:pPr>
              <a:buNone/>
            </a:pPr>
            <a:r>
              <a:rPr lang="en-US" b="1" i="1" dirty="0" smtClean="0"/>
              <a:t>              mode </a:t>
            </a:r>
          </a:p>
          <a:p>
            <a:r>
              <a:rPr lang="en-US" i="1" dirty="0" smtClean="0"/>
              <a:t>Variation in the electric field along the height , we will have               mode .</a:t>
            </a:r>
          </a:p>
          <a:p>
            <a:r>
              <a:rPr lang="en-US" i="1" dirty="0" smtClean="0"/>
              <a:t>All the equation of the previous section , only equation 1 will be different here .</a:t>
            </a:r>
            <a:endParaRPr lang="en-US" i="1" dirty="0"/>
          </a:p>
        </p:txBody>
      </p:sp>
      <p:pic>
        <p:nvPicPr>
          <p:cNvPr id="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09600" y="2057400"/>
            <a:ext cx="933450" cy="466725"/>
          </a:xfrm>
          <a:prstGeom prst="rect">
            <a:avLst/>
          </a:prstGeom>
          <a:noFill/>
        </p:spPr>
      </p:pic>
      <p:pic>
        <p:nvPicPr>
          <p:cNvPr id="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524000" y="2895600"/>
            <a:ext cx="933450" cy="533400"/>
          </a:xfrm>
          <a:prstGeom prst="rect">
            <a:avLst/>
          </a:prstGeom>
          <a:noFill/>
        </p:spPr>
      </p:pic>
      <p:sp>
        <p:nvSpPr>
          <p:cNvPr id="471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4710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066800" y="4724400"/>
            <a:ext cx="4905375" cy="91440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09600"/>
          </a:xfrm>
        </p:spPr>
        <p:txBody>
          <a:bodyPr>
            <a:normAutofit fontScale="90000"/>
          </a:bodyPr>
          <a:lstStyle/>
          <a:p>
            <a:r>
              <a:rPr lang="en-US" b="1" i="1" dirty="0" smtClean="0"/>
              <a:t>Rectangular waveguide :</a:t>
            </a:r>
            <a:endParaRPr lang="en-US" dirty="0"/>
          </a:p>
        </p:txBody>
      </p:sp>
      <p:sp>
        <p:nvSpPr>
          <p:cNvPr id="3" name="Content Placeholder 2"/>
          <p:cNvSpPr>
            <a:spLocks noGrp="1"/>
          </p:cNvSpPr>
          <p:nvPr>
            <p:ph idx="1"/>
          </p:nvPr>
        </p:nvSpPr>
        <p:spPr>
          <a:xfrm>
            <a:off x="304800" y="1828800"/>
            <a:ext cx="8382000" cy="4800600"/>
          </a:xfrm>
        </p:spPr>
        <p:txBody>
          <a:bodyPr/>
          <a:lstStyle/>
          <a:p>
            <a:pPr>
              <a:buNone/>
            </a:pPr>
            <a:r>
              <a:rPr lang="en-US" b="1" i="1" dirty="0" smtClean="0"/>
              <a:t>             mode </a:t>
            </a:r>
          </a:p>
          <a:p>
            <a:pPr>
              <a:buNone/>
            </a:pPr>
            <a:endParaRPr lang="en-US" b="1" i="1" dirty="0"/>
          </a:p>
        </p:txBody>
      </p:sp>
      <p:pic>
        <p:nvPicPr>
          <p:cNvPr id="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57200" y="1828800"/>
            <a:ext cx="933450" cy="466725"/>
          </a:xfrm>
          <a:prstGeom prst="rect">
            <a:avLst/>
          </a:prstGeom>
          <a:noFill/>
        </p:spPr>
      </p:pic>
      <p:pic>
        <p:nvPicPr>
          <p:cNvPr id="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371600" y="2362200"/>
            <a:ext cx="4467225" cy="990600"/>
          </a:xfrm>
          <a:prstGeom prst="rect">
            <a:avLst/>
          </a:prstGeom>
          <a:noFill/>
        </p:spPr>
      </p:pic>
      <p:pic>
        <p:nvPicPr>
          <p:cNvPr id="6"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371600" y="3505201"/>
            <a:ext cx="4114800" cy="914400"/>
          </a:xfrm>
          <a:prstGeom prst="rect">
            <a:avLst/>
          </a:prstGeom>
          <a:noFill/>
        </p:spPr>
      </p:pic>
      <p:pic>
        <p:nvPicPr>
          <p:cNvPr id="8"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219200" y="4495800"/>
            <a:ext cx="4400550" cy="838200"/>
          </a:xfrm>
          <a:prstGeom prst="rect">
            <a:avLst/>
          </a:prstGeom>
          <a:noFill/>
        </p:spPr>
      </p:pic>
      <p:pic>
        <p:nvPicPr>
          <p:cNvPr id="9" name="Picture 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219200" y="5486400"/>
            <a:ext cx="5153025" cy="114300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62000"/>
          </a:xfrm>
        </p:spPr>
        <p:txBody>
          <a:bodyPr>
            <a:normAutofit fontScale="90000"/>
          </a:bodyPr>
          <a:lstStyle/>
          <a:p>
            <a:r>
              <a:rPr lang="en-US" b="1" i="1" dirty="0" smtClean="0"/>
              <a:t>Rectangular waveguide :</a:t>
            </a:r>
            <a:endParaRPr lang="en-US" dirty="0"/>
          </a:p>
        </p:txBody>
      </p:sp>
      <p:sp>
        <p:nvSpPr>
          <p:cNvPr id="3" name="Content Placeholder 2"/>
          <p:cNvSpPr>
            <a:spLocks noGrp="1"/>
          </p:cNvSpPr>
          <p:nvPr>
            <p:ph idx="1"/>
          </p:nvPr>
        </p:nvSpPr>
        <p:spPr>
          <a:xfrm>
            <a:off x="381000" y="1981200"/>
            <a:ext cx="8458200" cy="4572000"/>
          </a:xfrm>
        </p:spPr>
        <p:txBody>
          <a:bodyPr>
            <a:normAutofit/>
          </a:bodyPr>
          <a:lstStyle/>
          <a:p>
            <a:pPr>
              <a:buNone/>
            </a:pPr>
            <a:r>
              <a:rPr lang="en-US" b="1" i="1" dirty="0" smtClean="0"/>
              <a:t> TM mode : </a:t>
            </a:r>
          </a:p>
          <a:p>
            <a:r>
              <a:rPr lang="en-US" i="1" dirty="0" smtClean="0"/>
              <a:t>The magnetic field is transverse to the direction of propagation and electric field has no component in the direction of propagation .</a:t>
            </a:r>
          </a:p>
          <a:p>
            <a:r>
              <a:rPr lang="en-US" i="1" dirty="0" smtClean="0"/>
              <a:t>According to (EMF) , we know that magnetic field is always in closed loop .</a:t>
            </a:r>
          </a:p>
          <a:p>
            <a:r>
              <a:rPr lang="en-US" i="1" dirty="0" smtClean="0"/>
              <a:t>Magnetic field changes in two dimension (always) , therefore              mode are not possible  in TM mode .The minimum value of n=1 for TM waves .</a:t>
            </a:r>
          </a:p>
        </p:txBody>
      </p:sp>
      <p:sp>
        <p:nvSpPr>
          <p:cNvPr id="481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4812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133600" y="5105400"/>
            <a:ext cx="809625" cy="38100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85800"/>
          </a:xfrm>
        </p:spPr>
        <p:txBody>
          <a:bodyPr>
            <a:normAutofit fontScale="90000"/>
          </a:bodyPr>
          <a:lstStyle/>
          <a:p>
            <a:r>
              <a:rPr lang="en-US" b="1" i="1" dirty="0" smtClean="0"/>
              <a:t>Rectangular waveguide :</a:t>
            </a:r>
            <a:endParaRPr lang="en-US" dirty="0"/>
          </a:p>
        </p:txBody>
      </p:sp>
      <p:sp>
        <p:nvSpPr>
          <p:cNvPr id="3" name="Content Placeholder 2"/>
          <p:cNvSpPr>
            <a:spLocks noGrp="1"/>
          </p:cNvSpPr>
          <p:nvPr>
            <p:ph idx="1"/>
          </p:nvPr>
        </p:nvSpPr>
        <p:spPr>
          <a:xfrm>
            <a:off x="228600" y="1981200"/>
            <a:ext cx="8534400" cy="4648200"/>
          </a:xfrm>
        </p:spPr>
        <p:txBody>
          <a:bodyPr/>
          <a:lstStyle/>
          <a:p>
            <a:pPr>
              <a:buNone/>
            </a:pPr>
            <a:r>
              <a:rPr lang="en-US" b="1" i="1" dirty="0" smtClean="0"/>
              <a:t>              mode :</a:t>
            </a:r>
          </a:p>
          <a:p>
            <a:r>
              <a:rPr lang="en-US" i="1" dirty="0" smtClean="0"/>
              <a:t>All equation are the same for              mode as in previous section except  for equation 5 </a:t>
            </a:r>
            <a:r>
              <a:rPr lang="en-US" b="1" i="1" dirty="0" smtClean="0"/>
              <a:t>. </a:t>
            </a:r>
            <a:endParaRPr lang="en-US" b="1" i="1" dirty="0"/>
          </a:p>
        </p:txBody>
      </p:sp>
      <p:pic>
        <p:nvPicPr>
          <p:cNvPr id="4"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81000" y="1981200"/>
            <a:ext cx="914400" cy="466725"/>
          </a:xfrm>
          <a:prstGeom prst="rect">
            <a:avLst/>
          </a:prstGeom>
          <a:noFill/>
        </p:spPr>
      </p:pic>
      <p:pic>
        <p:nvPicPr>
          <p:cNvPr id="5"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724400" y="2514600"/>
            <a:ext cx="990600" cy="466725"/>
          </a:xfrm>
          <a:prstGeom prst="rect">
            <a:avLst/>
          </a:prstGeom>
          <a:noFill/>
        </p:spPr>
      </p:pic>
      <p:pic>
        <p:nvPicPr>
          <p:cNvPr id="6"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143000" y="3581400"/>
            <a:ext cx="4905375" cy="914400"/>
          </a:xfrm>
          <a:prstGeom prst="rect">
            <a:avLst/>
          </a:prstGeom>
          <a:noFill/>
        </p:spPr>
      </p:pic>
      <p:pic>
        <p:nvPicPr>
          <p:cNvPr id="7"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066800" y="4724400"/>
            <a:ext cx="4467225" cy="990600"/>
          </a:xfrm>
          <a:prstGeom prst="rect">
            <a:avLst/>
          </a:prstGeom>
          <a:noFill/>
        </p:spPr>
      </p:pic>
      <p:pic>
        <p:nvPicPr>
          <p:cNvPr id="8"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914400" y="5791200"/>
            <a:ext cx="4114800" cy="91440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685800"/>
          </a:xfrm>
        </p:spPr>
        <p:txBody>
          <a:bodyPr>
            <a:normAutofit fontScale="90000"/>
          </a:bodyPr>
          <a:lstStyle/>
          <a:p>
            <a:r>
              <a:rPr lang="en-US" b="1" i="1" dirty="0" smtClean="0"/>
              <a:t>Rectangular waveguide :</a:t>
            </a:r>
            <a:endParaRPr lang="en-US" dirty="0"/>
          </a:p>
        </p:txBody>
      </p:sp>
      <p:sp>
        <p:nvSpPr>
          <p:cNvPr id="3" name="Content Placeholder 2"/>
          <p:cNvSpPr>
            <a:spLocks noGrp="1"/>
          </p:cNvSpPr>
          <p:nvPr>
            <p:ph idx="1"/>
          </p:nvPr>
        </p:nvSpPr>
        <p:spPr>
          <a:xfrm>
            <a:off x="228600" y="2133600"/>
            <a:ext cx="8458200" cy="4572000"/>
          </a:xfrm>
        </p:spPr>
        <p:txBody>
          <a:bodyPr/>
          <a:lstStyle/>
          <a:p>
            <a:pPr>
              <a:buNone/>
            </a:pPr>
            <a:r>
              <a:rPr lang="en-US" i="1" dirty="0" smtClean="0"/>
              <a:t>                mode :</a:t>
            </a:r>
            <a:endParaRPr lang="en-US" i="1" dirty="0"/>
          </a:p>
        </p:txBody>
      </p:sp>
      <p:pic>
        <p:nvPicPr>
          <p:cNvPr id="4"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57200" y="2209800"/>
            <a:ext cx="990600" cy="380999"/>
          </a:xfrm>
          <a:prstGeom prst="rect">
            <a:avLst/>
          </a:prstGeom>
          <a:noFill/>
        </p:spPr>
      </p:pic>
      <p:pic>
        <p:nvPicPr>
          <p:cNvPr id="5"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90600" y="2971800"/>
            <a:ext cx="4400550" cy="838200"/>
          </a:xfrm>
          <a:prstGeom prst="rect">
            <a:avLst/>
          </a:prstGeom>
          <a:noFill/>
        </p:spPr>
      </p:pic>
      <p:sp>
        <p:nvSpPr>
          <p:cNvPr id="501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50177"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90600" y="4114800"/>
            <a:ext cx="2362200" cy="1038225"/>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
            </a:r>
            <a:br>
              <a:rPr lang="en-US" dirty="0" smtClean="0"/>
            </a:br>
            <a:r>
              <a:rPr lang="en-US" b="1" i="1" dirty="0" smtClean="0"/>
              <a:t>Example 10.7   page 328 </a:t>
            </a:r>
            <a:endParaRPr lang="en-US" b="1" i="1" dirty="0"/>
          </a:p>
        </p:txBody>
      </p:sp>
      <p:sp>
        <p:nvSpPr>
          <p:cNvPr id="3" name="Content Placeholder 2"/>
          <p:cNvSpPr>
            <a:spLocks noGrp="1"/>
          </p:cNvSpPr>
          <p:nvPr>
            <p:ph idx="1"/>
          </p:nvPr>
        </p:nvSpPr>
        <p:spPr>
          <a:xfrm>
            <a:off x="457200" y="1828800"/>
            <a:ext cx="8229600" cy="4724400"/>
          </a:xfrm>
        </p:spPr>
        <p:txBody>
          <a:bodyPr>
            <a:normAutofit/>
          </a:bodyPr>
          <a:lstStyle/>
          <a:p>
            <a:pPr>
              <a:buNone/>
            </a:pPr>
            <a:r>
              <a:rPr lang="en-US" sz="2800" i="1" dirty="0" smtClean="0"/>
              <a:t>Rectangular waveguide </a:t>
            </a:r>
          </a:p>
          <a:p>
            <a:pPr>
              <a:buNone/>
            </a:pPr>
            <a:r>
              <a:rPr lang="en-US" sz="2800" b="1" i="1" dirty="0" smtClean="0"/>
              <a:t>Given data :</a:t>
            </a:r>
          </a:p>
          <a:p>
            <a:pPr>
              <a:buNone/>
            </a:pPr>
            <a:r>
              <a:rPr lang="en-US" sz="2800" i="1" dirty="0" smtClean="0"/>
              <a:t> f = 9 GHZ </a:t>
            </a:r>
          </a:p>
          <a:p>
            <a:pPr>
              <a:buNone/>
            </a:pPr>
            <a:r>
              <a:rPr lang="en-US" sz="2800" i="1" dirty="0" smtClean="0"/>
              <a:t>  a= 4.5 cm</a:t>
            </a:r>
          </a:p>
          <a:p>
            <a:pPr>
              <a:buNone/>
            </a:pPr>
            <a:r>
              <a:rPr lang="en-US" sz="2800" i="1" dirty="0" smtClean="0"/>
              <a:t>  b= 3 cm </a:t>
            </a:r>
          </a:p>
          <a:p>
            <a:pPr>
              <a:buNone/>
            </a:pPr>
            <a:r>
              <a:rPr lang="en-US" sz="2800" i="1" dirty="0" smtClean="0"/>
              <a:t>Find  </a:t>
            </a:r>
            <a:r>
              <a:rPr lang="el-GR" sz="2800" i="1" dirty="0" smtClean="0"/>
              <a:t>λ₀</a:t>
            </a:r>
            <a:r>
              <a:rPr lang="en-US" sz="2800" i="1" dirty="0" smtClean="0"/>
              <a:t> ,</a:t>
            </a:r>
            <a:r>
              <a:rPr lang="el-GR" sz="2800" i="1" dirty="0" smtClean="0"/>
              <a:t>λ</a:t>
            </a:r>
            <a:r>
              <a:rPr lang="en-US" sz="2800" i="1" dirty="0" smtClean="0"/>
              <a:t>р ,Vg ,Vp and  Z₀</a:t>
            </a:r>
          </a:p>
          <a:p>
            <a:pPr>
              <a:buNone/>
            </a:pPr>
            <a:r>
              <a:rPr lang="en-US" sz="2800" i="1" dirty="0" smtClean="0"/>
              <a:t>For  (a)             mode </a:t>
            </a:r>
          </a:p>
          <a:p>
            <a:pPr>
              <a:buNone/>
            </a:pPr>
            <a:r>
              <a:rPr lang="en-US" sz="2800" i="1" dirty="0" smtClean="0"/>
              <a:t>        (b)             mode      (Home work)</a:t>
            </a:r>
            <a:endParaRPr lang="en-US" sz="2800" i="1" dirty="0"/>
          </a:p>
        </p:txBody>
      </p:sp>
      <p:sp>
        <p:nvSpPr>
          <p:cNvPr id="522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22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5222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52600" y="5562600"/>
            <a:ext cx="762000" cy="342900"/>
          </a:xfrm>
          <a:prstGeom prst="rect">
            <a:avLst/>
          </a:prstGeom>
          <a:noFill/>
        </p:spPr>
      </p:pic>
      <p:sp>
        <p:nvSpPr>
          <p:cNvPr id="522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52229"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828800" y="5029200"/>
            <a:ext cx="609600" cy="342900"/>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normAutofit fontScale="90000"/>
          </a:bodyPr>
          <a:lstStyle/>
          <a:p>
            <a:r>
              <a:rPr lang="en-US" b="1" i="1" dirty="0" smtClean="0"/>
              <a:t>Standard rectangular waveguide : </a:t>
            </a:r>
            <a:endParaRPr lang="en-US" b="1" i="1" dirty="0"/>
          </a:p>
        </p:txBody>
      </p:sp>
      <p:sp>
        <p:nvSpPr>
          <p:cNvPr id="3" name="Content Placeholder 2"/>
          <p:cNvSpPr>
            <a:spLocks noGrp="1"/>
          </p:cNvSpPr>
          <p:nvPr>
            <p:ph idx="1"/>
          </p:nvPr>
        </p:nvSpPr>
        <p:spPr>
          <a:xfrm>
            <a:off x="152400" y="1828800"/>
            <a:ext cx="8534400" cy="4800600"/>
          </a:xfrm>
        </p:spPr>
        <p:txBody>
          <a:bodyPr>
            <a:normAutofit fontScale="62500" lnSpcReduction="20000"/>
          </a:bodyPr>
          <a:lstStyle/>
          <a:p>
            <a:r>
              <a:rPr lang="en-US" sz="3400" dirty="0" smtClean="0"/>
              <a:t>It is a waveguide whose aspect ratio is 2:1  . In other words  b= a/2.</a:t>
            </a:r>
          </a:p>
          <a:p>
            <a:endParaRPr lang="en-US" sz="3400" dirty="0" smtClean="0"/>
          </a:p>
          <a:p>
            <a:endParaRPr lang="en-US" sz="3400" dirty="0" smtClean="0"/>
          </a:p>
          <a:p>
            <a:endParaRPr lang="en-US" sz="3400" dirty="0" smtClean="0"/>
          </a:p>
          <a:p>
            <a:endParaRPr lang="en-US" sz="3400" dirty="0" smtClean="0"/>
          </a:p>
          <a:p>
            <a:endParaRPr lang="en-US" sz="3400" dirty="0" smtClean="0"/>
          </a:p>
          <a:p>
            <a:pPr>
              <a:buNone/>
            </a:pPr>
            <a:r>
              <a:rPr lang="en-US" sz="3400" dirty="0" smtClean="0"/>
              <a:t>                                                    </a:t>
            </a:r>
          </a:p>
          <a:p>
            <a:pPr>
              <a:buNone/>
            </a:pPr>
            <a:r>
              <a:rPr lang="en-US" sz="3400" dirty="0" smtClean="0"/>
              <a:t>  </a:t>
            </a:r>
          </a:p>
          <a:p>
            <a:pPr>
              <a:buNone/>
            </a:pPr>
            <a:endParaRPr lang="en-US" sz="3400" dirty="0" smtClean="0"/>
          </a:p>
          <a:p>
            <a:pPr>
              <a:buNone/>
            </a:pPr>
            <a:endParaRPr lang="en-US" sz="3400" dirty="0" smtClean="0"/>
          </a:p>
          <a:p>
            <a:pPr>
              <a:buNone/>
            </a:pPr>
            <a:endParaRPr lang="en-US" sz="3400" dirty="0" smtClean="0"/>
          </a:p>
          <a:p>
            <a:pPr>
              <a:buNone/>
            </a:pPr>
            <a:endParaRPr lang="en-US" sz="3400" dirty="0" smtClean="0"/>
          </a:p>
          <a:p>
            <a:pPr>
              <a:buNone/>
            </a:pPr>
            <a:endParaRPr lang="en-US" sz="3400" dirty="0" smtClean="0"/>
          </a:p>
          <a:p>
            <a:pPr>
              <a:buNone/>
            </a:pPr>
            <a:r>
              <a:rPr lang="en-US" sz="3400" dirty="0" smtClean="0"/>
              <a:t>Cut off wavelength of a standard waveguide</a:t>
            </a:r>
          </a:p>
          <a:p>
            <a:pPr>
              <a:buNone/>
            </a:pPr>
            <a:endParaRPr lang="en-US" i="1"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14400" y="2438400"/>
            <a:ext cx="1571625" cy="800100"/>
          </a:xfrm>
          <a:prstGeom prst="rect">
            <a:avLst/>
          </a:prstGeom>
          <a:noFill/>
        </p:spPr>
      </p:pic>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7"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14400" y="3276600"/>
            <a:ext cx="1781175" cy="800100"/>
          </a:xfrm>
          <a:prstGeom prst="rect">
            <a:avLst/>
          </a:prstGeom>
          <a:noFill/>
        </p:spPr>
      </p:pic>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3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914400" y="4191000"/>
            <a:ext cx="2581275" cy="800100"/>
          </a:xfrm>
          <a:prstGeom prst="rect">
            <a:avLst/>
          </a:prstGeom>
          <a:noFill/>
        </p:spPr>
      </p:pic>
      <p:sp>
        <p:nvSpPr>
          <p:cNvPr id="103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33"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990600" y="5029200"/>
            <a:ext cx="1866900" cy="67627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5867400" cy="914400"/>
          </a:xfrm>
        </p:spPr>
        <p:txBody>
          <a:bodyPr>
            <a:normAutofit fontScale="90000"/>
          </a:bodyPr>
          <a:lstStyle/>
          <a:p>
            <a:r>
              <a:rPr lang="en-US" sz="5300" b="1" i="1" dirty="0" smtClean="0"/>
              <a:t>     Wave guide : </a:t>
            </a:r>
            <a:r>
              <a:rPr lang="en-US" i="1" dirty="0" smtClean="0"/>
              <a:t/>
            </a:r>
            <a:br>
              <a:rPr lang="en-US" i="1" dirty="0" smtClean="0"/>
            </a:br>
            <a:endParaRPr lang="en-US" dirty="0"/>
          </a:p>
        </p:txBody>
      </p:sp>
      <p:sp>
        <p:nvSpPr>
          <p:cNvPr id="3" name="Content Placeholder 2"/>
          <p:cNvSpPr>
            <a:spLocks noGrp="1"/>
          </p:cNvSpPr>
          <p:nvPr>
            <p:ph idx="1"/>
          </p:nvPr>
        </p:nvSpPr>
        <p:spPr>
          <a:xfrm>
            <a:off x="381000" y="1828800"/>
            <a:ext cx="8305800" cy="4724400"/>
          </a:xfrm>
        </p:spPr>
        <p:txBody>
          <a:bodyPr>
            <a:normAutofit/>
          </a:bodyPr>
          <a:lstStyle/>
          <a:p>
            <a:r>
              <a:rPr lang="en-US" i="1" dirty="0" smtClean="0"/>
              <a:t>Guiding the wave is called waveguide .</a:t>
            </a:r>
          </a:p>
          <a:p>
            <a:r>
              <a:rPr lang="en-US" i="1" dirty="0" smtClean="0"/>
              <a:t>A waveguide is hallow metallic conducting tube ,  that is used to guide , electrical energy from one point to another point in the form of EM wave , at extremely high frequency ( i.e in the GHZ range ).</a:t>
            </a:r>
          </a:p>
          <a:p>
            <a:r>
              <a:rPr lang="en-US" i="1" dirty="0" smtClean="0"/>
              <a:t>It can be rectangular or circular in  shape .</a:t>
            </a:r>
          </a:p>
          <a:p>
            <a:r>
              <a:rPr lang="en-US" i="1" dirty="0" smtClean="0"/>
              <a:t>The walls of waveguide are made of conductor. </a:t>
            </a:r>
          </a:p>
          <a:p>
            <a:r>
              <a:rPr lang="en-US" i="1" dirty="0" smtClean="0"/>
              <a:t>Energy trend in the form of EM wave .</a:t>
            </a:r>
            <a:endParaRPr lang="en-US" i="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8229600" cy="198438"/>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dirty="0" smtClean="0"/>
          </a:p>
          <a:p>
            <a:pPr>
              <a:buNone/>
            </a:pPr>
            <a:endParaRPr lang="en-US" dirty="0" smtClean="0"/>
          </a:p>
          <a:p>
            <a:pPr>
              <a:buNone/>
            </a:pPr>
            <a:r>
              <a:rPr lang="en-US" dirty="0" smtClean="0"/>
              <a:t>                   </a:t>
            </a:r>
            <a:r>
              <a:rPr lang="en-US" sz="7200" dirty="0" smtClean="0"/>
              <a:t>The End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85800"/>
          </a:xfrm>
        </p:spPr>
        <p:txBody>
          <a:bodyPr>
            <a:normAutofit fontScale="90000"/>
          </a:bodyPr>
          <a:lstStyle/>
          <a:p>
            <a:r>
              <a:rPr lang="en-US" b="1" i="1" dirty="0" smtClean="0"/>
              <a:t>Wave guide :</a:t>
            </a:r>
            <a:endParaRPr lang="en-US" dirty="0"/>
          </a:p>
        </p:txBody>
      </p:sp>
      <p:sp>
        <p:nvSpPr>
          <p:cNvPr id="3" name="Content Placeholder 2"/>
          <p:cNvSpPr>
            <a:spLocks noGrp="1"/>
          </p:cNvSpPr>
          <p:nvPr>
            <p:ph idx="1"/>
          </p:nvPr>
        </p:nvSpPr>
        <p:spPr>
          <a:xfrm>
            <a:off x="457200" y="2057400"/>
            <a:ext cx="8229600" cy="4343400"/>
          </a:xfrm>
        </p:spPr>
        <p:txBody>
          <a:bodyPr>
            <a:normAutofit/>
          </a:bodyPr>
          <a:lstStyle/>
          <a:p>
            <a:r>
              <a:rPr lang="en-US" i="1" dirty="0" smtClean="0"/>
              <a:t>Handle 10 times more power then transmission line .</a:t>
            </a:r>
          </a:p>
          <a:p>
            <a:r>
              <a:rPr lang="en-US" i="1" dirty="0" smtClean="0"/>
              <a:t>Frequency range 3- 100 GHZ .</a:t>
            </a:r>
          </a:p>
          <a:p>
            <a:r>
              <a:rPr lang="en-US" i="1" dirty="0" smtClean="0"/>
              <a:t>It is used for short communication .</a:t>
            </a:r>
          </a:p>
          <a:p>
            <a:r>
              <a:rPr lang="en-US" i="1" dirty="0" smtClean="0"/>
              <a:t>Another advantage of wave guide is that we can used a single frequency to take different signals , by making it reflect at different angles.</a:t>
            </a:r>
          </a:p>
          <a:p>
            <a:r>
              <a:rPr lang="en-US" i="1" dirty="0" smtClean="0"/>
              <a:t>Waveguide is unguided transmission medium</a:t>
            </a: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r>
              <a:rPr lang="en-US" b="1" i="1" dirty="0" smtClean="0"/>
              <a:t>Wave guide :</a:t>
            </a:r>
            <a:endParaRPr lang="en-US" dirty="0"/>
          </a:p>
        </p:txBody>
      </p:sp>
      <p:graphicFrame>
        <p:nvGraphicFramePr>
          <p:cNvPr id="4" name="Content Placeholder 3"/>
          <p:cNvGraphicFramePr>
            <a:graphicFrameLocks noGrp="1"/>
          </p:cNvGraphicFramePr>
          <p:nvPr>
            <p:ph idx="1"/>
          </p:nvPr>
        </p:nvGraphicFramePr>
        <p:xfrm>
          <a:off x="457200" y="1905000"/>
          <a:ext cx="8229600" cy="2971800"/>
        </p:xfrm>
        <a:graphic>
          <a:graphicData uri="http://schemas.openxmlformats.org/drawingml/2006/table">
            <a:tbl>
              <a:tblPr firstRow="1" bandRow="1">
                <a:tableStyleId>{5C22544A-7EE6-4342-B048-85BDC9FD1C3A}</a:tableStyleId>
              </a:tblPr>
              <a:tblGrid>
                <a:gridCol w="4114800"/>
                <a:gridCol w="4114800"/>
              </a:tblGrid>
              <a:tr h="742950">
                <a:tc>
                  <a:txBody>
                    <a:bodyPr/>
                    <a:lstStyle/>
                    <a:p>
                      <a:r>
                        <a:rPr lang="en-US" dirty="0" smtClean="0"/>
                        <a:t>TRANSMISSIOON</a:t>
                      </a:r>
                      <a:r>
                        <a:rPr lang="en-US" baseline="0" dirty="0" smtClean="0"/>
                        <a:t> LINE TYPE</a:t>
                      </a:r>
                      <a:endParaRPr lang="en-US" dirty="0"/>
                    </a:p>
                  </a:txBody>
                  <a:tcPr/>
                </a:tc>
                <a:tc>
                  <a:txBody>
                    <a:bodyPr/>
                    <a:lstStyle/>
                    <a:p>
                      <a:r>
                        <a:rPr lang="en-US" dirty="0" smtClean="0"/>
                        <a:t>ATTENUATION db/100m </a:t>
                      </a:r>
                      <a:endParaRPr lang="en-US" dirty="0"/>
                    </a:p>
                  </a:txBody>
                  <a:tcPr/>
                </a:tc>
              </a:tr>
              <a:tr h="742950">
                <a:tc>
                  <a:txBody>
                    <a:bodyPr/>
                    <a:lstStyle/>
                    <a:p>
                      <a:r>
                        <a:rPr lang="en-US" dirty="0" smtClean="0"/>
                        <a:t>Foam dielectric coaxial cable </a:t>
                      </a:r>
                      <a:endParaRPr lang="en-US" dirty="0"/>
                    </a:p>
                  </a:txBody>
                  <a:tcPr/>
                </a:tc>
                <a:tc>
                  <a:txBody>
                    <a:bodyPr/>
                    <a:lstStyle/>
                    <a:p>
                      <a:r>
                        <a:rPr lang="en-US" dirty="0" smtClean="0"/>
                        <a:t>10</a:t>
                      </a:r>
                      <a:endParaRPr lang="en-US" dirty="0"/>
                    </a:p>
                  </a:txBody>
                  <a:tcPr/>
                </a:tc>
              </a:tr>
              <a:tr h="742950">
                <a:tc>
                  <a:txBody>
                    <a:bodyPr/>
                    <a:lstStyle/>
                    <a:p>
                      <a:r>
                        <a:rPr lang="en-US" dirty="0" smtClean="0"/>
                        <a:t>Air dielectric coaxial</a:t>
                      </a:r>
                      <a:r>
                        <a:rPr lang="en-US" baseline="0" dirty="0" smtClean="0"/>
                        <a:t> cable </a:t>
                      </a:r>
                      <a:endParaRPr lang="en-US" dirty="0"/>
                    </a:p>
                  </a:txBody>
                  <a:tcPr/>
                </a:tc>
                <a:tc>
                  <a:txBody>
                    <a:bodyPr/>
                    <a:lstStyle/>
                    <a:p>
                      <a:r>
                        <a:rPr lang="en-US" dirty="0" smtClean="0"/>
                        <a:t>40</a:t>
                      </a:r>
                      <a:endParaRPr lang="en-US" dirty="0"/>
                    </a:p>
                  </a:txBody>
                  <a:tcPr/>
                </a:tc>
              </a:tr>
              <a:tr h="742950">
                <a:tc>
                  <a:txBody>
                    <a:bodyPr/>
                    <a:lstStyle/>
                    <a:p>
                      <a:r>
                        <a:rPr lang="en-US" dirty="0" smtClean="0"/>
                        <a:t>Copper waveguide </a:t>
                      </a:r>
                      <a:endParaRPr lang="en-US" dirty="0"/>
                    </a:p>
                  </a:txBody>
                  <a:tcPr/>
                </a:tc>
                <a:tc>
                  <a:txBody>
                    <a:bodyPr/>
                    <a:lstStyle/>
                    <a:p>
                      <a:r>
                        <a:rPr lang="en-US" dirty="0" smtClean="0"/>
                        <a:t>1.9</a:t>
                      </a:r>
                      <a:endParaRPr 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62000"/>
          </a:xfrm>
        </p:spPr>
        <p:txBody>
          <a:bodyPr>
            <a:normAutofit fontScale="90000"/>
          </a:bodyPr>
          <a:lstStyle/>
          <a:p>
            <a:r>
              <a:rPr lang="en-US" b="1" i="1" dirty="0" smtClean="0"/>
              <a:t>Reflection from conducting plane </a:t>
            </a:r>
            <a:endParaRPr lang="en-US" b="1" i="1" dirty="0"/>
          </a:p>
        </p:txBody>
      </p:sp>
      <p:sp>
        <p:nvSpPr>
          <p:cNvPr id="3" name="Content Placeholder 2"/>
          <p:cNvSpPr>
            <a:spLocks noGrp="1"/>
          </p:cNvSpPr>
          <p:nvPr>
            <p:ph idx="1"/>
          </p:nvPr>
        </p:nvSpPr>
        <p:spPr>
          <a:xfrm>
            <a:off x="228600" y="2133600"/>
            <a:ext cx="8458200" cy="4419600"/>
          </a:xfrm>
        </p:spPr>
        <p:txBody>
          <a:bodyPr>
            <a:normAutofit/>
          </a:bodyPr>
          <a:lstStyle/>
          <a:p>
            <a:r>
              <a:rPr lang="en-US" i="1" dirty="0" smtClean="0"/>
              <a:t>Electric field and magnetic field  are at 90° to the direction of propagation hence they are called transverse electromagnetic wave ( or TEM waves ) .</a:t>
            </a:r>
          </a:p>
          <a:p>
            <a:r>
              <a:rPr lang="en-US" i="1" dirty="0" smtClean="0"/>
              <a:t>TEM waves are not used in waveguide , because the electric field is short circuit by the walls .</a:t>
            </a:r>
          </a:p>
          <a:p>
            <a:r>
              <a:rPr lang="en-US" i="1" dirty="0" smtClean="0"/>
              <a:t>In waveguide , the EM wave is sent in such manner that it becomes of it walls at certain angle ,hence the wave travel in a zig- zig fashion.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685800"/>
          </a:xfrm>
        </p:spPr>
        <p:txBody>
          <a:bodyPr>
            <a:normAutofit fontScale="90000"/>
          </a:bodyPr>
          <a:lstStyle/>
          <a:p>
            <a:r>
              <a:rPr lang="en-US" b="1" i="1" dirty="0" smtClean="0"/>
              <a:t>Reflection from conducting plane </a:t>
            </a:r>
            <a:endParaRPr lang="en-US" dirty="0"/>
          </a:p>
        </p:txBody>
      </p:sp>
      <p:sp>
        <p:nvSpPr>
          <p:cNvPr id="3" name="Content Placeholder 2"/>
          <p:cNvSpPr>
            <a:spLocks noGrp="1"/>
          </p:cNvSpPr>
          <p:nvPr>
            <p:ph idx="1"/>
          </p:nvPr>
        </p:nvSpPr>
        <p:spPr>
          <a:xfrm>
            <a:off x="381000" y="2209800"/>
            <a:ext cx="8305800" cy="4343400"/>
          </a:xfrm>
        </p:spPr>
        <p:txBody>
          <a:bodyPr/>
          <a:lstStyle/>
          <a:p>
            <a:r>
              <a:rPr lang="en-US" i="1" dirty="0" smtClean="0"/>
              <a:t>Velocity of wave has reduced in the direction of propagation because its now travel more distance than on free space .</a:t>
            </a:r>
          </a:p>
          <a:p>
            <a:pPr>
              <a:buNone/>
            </a:pPr>
            <a:r>
              <a:rPr lang="en-US" i="1" dirty="0" smtClean="0"/>
              <a:t>         </a:t>
            </a:r>
            <a:endParaRPr lang="en-US" i="1"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524000" y="3657600"/>
            <a:ext cx="1752600" cy="609600"/>
          </a:xfrm>
          <a:prstGeom prst="rect">
            <a:avLst/>
          </a:prstGeom>
          <a:noFill/>
        </p:spPr>
      </p:pic>
      <p:sp>
        <p:nvSpPr>
          <p:cNvPr id="1027" name="Rectangle 3"/>
          <p:cNvSpPr>
            <a:spLocks noChangeArrowheads="1"/>
          </p:cNvSpPr>
          <p:nvPr/>
        </p:nvSpPr>
        <p:spPr bwMode="auto">
          <a:xfrm>
            <a:off x="0" y="9334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7848600" cy="685800"/>
          </a:xfrm>
        </p:spPr>
        <p:txBody>
          <a:bodyPr>
            <a:normAutofit fontScale="90000"/>
          </a:bodyPr>
          <a:lstStyle/>
          <a:p>
            <a:r>
              <a:rPr lang="en-US" b="1" i="1" dirty="0" smtClean="0"/>
              <a:t> Mode :</a:t>
            </a:r>
            <a:endParaRPr lang="en-US" b="1" i="1" dirty="0"/>
          </a:p>
        </p:txBody>
      </p:sp>
      <p:sp>
        <p:nvSpPr>
          <p:cNvPr id="3" name="Content Placeholder 2"/>
          <p:cNvSpPr>
            <a:spLocks noGrp="1"/>
          </p:cNvSpPr>
          <p:nvPr>
            <p:ph idx="1"/>
          </p:nvPr>
        </p:nvSpPr>
        <p:spPr>
          <a:xfrm>
            <a:off x="381000" y="2057400"/>
            <a:ext cx="8305800" cy="4343400"/>
          </a:xfrm>
        </p:spPr>
        <p:txBody>
          <a:bodyPr/>
          <a:lstStyle/>
          <a:p>
            <a:pPr>
              <a:buNone/>
            </a:pPr>
            <a:r>
              <a:rPr lang="en-US" b="1" i="1" dirty="0" smtClean="0"/>
              <a:t>Q : What is mode ? </a:t>
            </a:r>
          </a:p>
          <a:p>
            <a:pPr>
              <a:buNone/>
            </a:pPr>
            <a:r>
              <a:rPr lang="en-US" i="1" dirty="0" smtClean="0"/>
              <a:t>Ans : When an electromagnetic wave is introduced at one end of waveguide , it is continuously reflect from the inner walls of the waveguide and propagate in the forward direction . These various reflected wave interact with each other and produce infinite number discrete field pattern , each such pattern / configuration is known as a mode .</a:t>
            </a:r>
            <a:endParaRPr lang="en-US"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539</TotalTime>
  <Words>1658</Words>
  <Application>Microsoft Office PowerPoint</Application>
  <PresentationFormat>On-screen Show (4:3)</PresentationFormat>
  <Paragraphs>242</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Flow</vt:lpstr>
      <vt:lpstr>Electronic communication </vt:lpstr>
      <vt:lpstr>Chapter </vt:lpstr>
      <vt:lpstr>Topics to be covered in this chapter </vt:lpstr>
      <vt:lpstr>     Wave guide :  </vt:lpstr>
      <vt:lpstr>Wave guide :</vt:lpstr>
      <vt:lpstr>Wave guide :</vt:lpstr>
      <vt:lpstr>Reflection from conducting plane </vt:lpstr>
      <vt:lpstr>Reflection from conducting plane </vt:lpstr>
      <vt:lpstr> Mode :</vt:lpstr>
      <vt:lpstr>Types of mode </vt:lpstr>
      <vt:lpstr>Types of mode </vt:lpstr>
      <vt:lpstr>Group velocity (Vg) </vt:lpstr>
      <vt:lpstr>Phase velocity (Vp) </vt:lpstr>
      <vt:lpstr>Phase velocity (Vp) </vt:lpstr>
      <vt:lpstr>Parallel plane waveguide :</vt:lpstr>
      <vt:lpstr>Parallel plane waveguide :</vt:lpstr>
      <vt:lpstr>Parallel plane waveguide :</vt:lpstr>
      <vt:lpstr>Parallel plane waveguide :</vt:lpstr>
      <vt:lpstr>Cut of wavelength (λ₀): </vt:lpstr>
      <vt:lpstr>Cut of wavelength (λ₀): </vt:lpstr>
      <vt:lpstr>Cut of wavelength (λ₀): </vt:lpstr>
      <vt:lpstr>Cut of wavelength (λ₀): </vt:lpstr>
      <vt:lpstr>  Cut of wavelength (λ₀): </vt:lpstr>
      <vt:lpstr>Cut of frequency (f₀) :</vt:lpstr>
      <vt:lpstr>Cut of frequency (f₀) :</vt:lpstr>
      <vt:lpstr>Group velocity and phase velocity relationship </vt:lpstr>
      <vt:lpstr>Group velocity and phase velocity relationship </vt:lpstr>
      <vt:lpstr>Group velocity and phase velocity relationship </vt:lpstr>
      <vt:lpstr>Rectangular waveguide :</vt:lpstr>
      <vt:lpstr>Rectangular waveguide :</vt:lpstr>
      <vt:lpstr>Rectangular waveguide :</vt:lpstr>
      <vt:lpstr>Rectangular waveguide :</vt:lpstr>
      <vt:lpstr>Rectangular waveguide :</vt:lpstr>
      <vt:lpstr>Rectangular waveguide :</vt:lpstr>
      <vt:lpstr>Rectangular waveguide :</vt:lpstr>
      <vt:lpstr>Rectangular waveguide :</vt:lpstr>
      <vt:lpstr>Rectangular waveguide :</vt:lpstr>
      <vt:lpstr> Example 10.7   page 328 </vt:lpstr>
      <vt:lpstr>Standard rectangular waveguide : </vt:lpstr>
      <vt:lps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communication </dc:title>
  <dc:creator>badshah khan</dc:creator>
  <cp:lastModifiedBy>ghassan hasnain</cp:lastModifiedBy>
  <cp:revision>154</cp:revision>
  <dcterms:created xsi:type="dcterms:W3CDTF">2014-09-20T19:01:21Z</dcterms:created>
  <dcterms:modified xsi:type="dcterms:W3CDTF">2017-01-04T09:53:51Z</dcterms:modified>
</cp:coreProperties>
</file>