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79" r:id="rId19"/>
    <p:sldId id="269" r:id="rId20"/>
    <p:sldId id="272" r:id="rId21"/>
    <p:sldId id="273" r:id="rId22"/>
    <p:sldId id="274" r:id="rId23"/>
    <p:sldId id="270" r:id="rId24"/>
    <p:sldId id="271" r:id="rId25"/>
    <p:sldId id="280" r:id="rId26"/>
    <p:sldId id="283" r:id="rId27"/>
    <p:sldId id="281" r:id="rId28"/>
    <p:sldId id="282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0DA491-F614-46E0-B828-F4231F9C3B80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12C2DC-3182-4E37-B2EB-82C5DFCCF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r>
              <a:rPr lang="en-US" i="1" dirty="0" smtClean="0"/>
              <a:t>Chapter 2 The Marketing Environment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Interest rate</a:t>
            </a:r>
          </a:p>
          <a:p>
            <a:pPr marL="514350" indent="-514350"/>
            <a:r>
              <a:rPr lang="en-US" dirty="0" smtClean="0"/>
              <a:t>If high consumers tend not to make long term purchases</a:t>
            </a:r>
          </a:p>
          <a:p>
            <a:pPr marL="514350" indent="-514350"/>
            <a:r>
              <a:rPr lang="en-US" dirty="0" smtClean="0"/>
              <a:t>Marketer sometimes offer below-market interest rates (a form of price cost)</a:t>
            </a:r>
          </a:p>
          <a:p>
            <a:pPr marL="834390" lvl="1" indent="-514350"/>
            <a:r>
              <a:rPr lang="en-US" dirty="0" smtClean="0"/>
              <a:t>As promotional device to increase business</a:t>
            </a:r>
          </a:p>
          <a:p>
            <a:pPr marL="1108710" lvl="2" indent="-514350"/>
            <a:r>
              <a:rPr lang="en-US" dirty="0" smtClean="0"/>
              <a:t>Auto manufacturers use this tactics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Major influence</a:t>
            </a:r>
          </a:p>
          <a:p>
            <a:r>
              <a:rPr lang="en-US" dirty="0" smtClean="0"/>
              <a:t>Three types of competition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Brand competition- </a:t>
            </a:r>
            <a:r>
              <a:rPr lang="en-US" dirty="0" smtClean="0"/>
              <a:t>similar products (MCD and KFC)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Substitute product- </a:t>
            </a:r>
            <a:r>
              <a:rPr lang="en-US" dirty="0" smtClean="0"/>
              <a:t>satisfy same needs (wooden floor instead of carpets)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Customer’s limited buying power- </a:t>
            </a:r>
            <a:r>
              <a:rPr lang="en-US" dirty="0" smtClean="0"/>
              <a:t>completion may exist among different companies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Company should constantly monitor competition market’s activities: </a:t>
            </a:r>
          </a:p>
          <a:p>
            <a:pPr lvl="1"/>
            <a:r>
              <a:rPr lang="en-US" dirty="0" smtClean="0"/>
              <a:t>Price, product, distribution system and promotion program</a:t>
            </a:r>
          </a:p>
          <a:p>
            <a:pPr lvl="1"/>
            <a:r>
              <a:rPr lang="en-US" dirty="0" smtClean="0"/>
              <a:t>Enterprise strives to gain advantages </a:t>
            </a:r>
          </a:p>
          <a:p>
            <a:pPr lvl="2"/>
            <a:r>
              <a:rPr lang="en-US" dirty="0" smtClean="0"/>
              <a:t>Any features of organization/ brand- perceived to be desirable and different from competition</a:t>
            </a:r>
          </a:p>
          <a:p>
            <a:pPr lvl="2"/>
            <a:r>
              <a:rPr lang="en-US" dirty="0" smtClean="0"/>
              <a:t>Attracts customer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Social and Cultural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Socio-cultural patterns- Lifestyles, values and beliefs -Are more complex and are changing more quickly than they used to.</a:t>
            </a:r>
          </a:p>
          <a:p>
            <a:r>
              <a:rPr lang="en-US" dirty="0" smtClean="0"/>
              <a:t>Few </a:t>
            </a:r>
            <a:r>
              <a:rPr lang="en-US" b="1" i="1" dirty="0" smtClean="0"/>
              <a:t>Social and Cultural forces </a:t>
            </a:r>
            <a:r>
              <a:rPr lang="en-US" dirty="0" smtClean="0"/>
              <a:t>that have significant marketing implications are:</a:t>
            </a:r>
            <a:endParaRPr lang="en-US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Concerned about natural environment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Changing gender roles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Premium on time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Physical fitness and health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Concerned about Natural Environment</a:t>
            </a:r>
          </a:p>
          <a:p>
            <a:r>
              <a:rPr lang="en-US" dirty="0" smtClean="0"/>
              <a:t>Many consumers emphasize on </a:t>
            </a:r>
            <a:r>
              <a:rPr lang="en-US" b="1" i="1" dirty="0" smtClean="0"/>
              <a:t>quality</a:t>
            </a:r>
            <a:r>
              <a:rPr lang="en-US" dirty="0" smtClean="0"/>
              <a:t> of life rather than </a:t>
            </a:r>
            <a:r>
              <a:rPr lang="en-US" b="1" i="1" dirty="0" smtClean="0"/>
              <a:t>quantity</a:t>
            </a:r>
            <a:r>
              <a:rPr lang="en-US" dirty="0" smtClean="0"/>
              <a:t> of goods consumed.</a:t>
            </a:r>
          </a:p>
          <a:p>
            <a:r>
              <a:rPr lang="en-US" dirty="0" smtClean="0"/>
              <a:t>The theme is “</a:t>
            </a:r>
            <a:r>
              <a:rPr lang="en-US" b="1" i="1" dirty="0" smtClean="0"/>
              <a:t>not more, but better”</a:t>
            </a:r>
          </a:p>
          <a:p>
            <a:r>
              <a:rPr lang="en-US" dirty="0" smtClean="0"/>
              <a:t>Consumers express concerns on air and water pollution, holes in ozone layer, acid rain, solid waste disposal and the destruction of rainforests and other natural resources</a:t>
            </a:r>
          </a:p>
          <a:p>
            <a:r>
              <a:rPr lang="en-US" dirty="0" smtClean="0"/>
              <a:t>These concerns raise the public’s level of environmental consciousness</a:t>
            </a:r>
          </a:p>
          <a:p>
            <a:pPr lvl="2"/>
            <a:r>
              <a:rPr lang="en-US" dirty="0" smtClean="0"/>
              <a:t>In 2005, Procter and Gamble introduced </a:t>
            </a:r>
            <a:r>
              <a:rPr lang="en-US" b="1" i="1" dirty="0" smtClean="0"/>
              <a:t>Tide</a:t>
            </a:r>
            <a:r>
              <a:rPr lang="en-US" i="1" dirty="0" smtClean="0"/>
              <a:t> </a:t>
            </a:r>
            <a:r>
              <a:rPr lang="en-US" b="1" i="1" dirty="0" smtClean="0"/>
              <a:t>coldwater; </a:t>
            </a:r>
            <a:r>
              <a:rPr lang="en-US" dirty="0" smtClean="0"/>
              <a:t>new detergent that is designed to clean clothes in cold water and save energy.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Changing Gender Roles</a:t>
            </a:r>
          </a:p>
          <a:p>
            <a:r>
              <a:rPr lang="en-US" dirty="0" smtClean="0"/>
              <a:t>Changing roles of women</a:t>
            </a:r>
          </a:p>
          <a:p>
            <a:r>
              <a:rPr lang="en-US" dirty="0" smtClean="0"/>
              <a:t>Increasing number of 2 income households</a:t>
            </a:r>
          </a:p>
          <a:p>
            <a:r>
              <a:rPr lang="en-US" dirty="0" smtClean="0"/>
              <a:t>Male-female roles related to families, jobs, recreation and buying behaviors are changing drastically</a:t>
            </a:r>
          </a:p>
          <a:p>
            <a:pPr lvl="2"/>
            <a:r>
              <a:rPr lang="en-US" dirty="0" smtClean="0"/>
              <a:t>E.g. more men shop for household necessities, particularly groceries, where as now more women purchase products like cars, mutual funds etc</a:t>
            </a:r>
          </a:p>
          <a:p>
            <a:r>
              <a:rPr lang="en-US" dirty="0" smtClean="0"/>
              <a:t>Marketers should be aware that these 2 groups of men, “</a:t>
            </a:r>
            <a:r>
              <a:rPr lang="en-US" b="1" i="1" dirty="0" smtClean="0"/>
              <a:t>Change Adapters” </a:t>
            </a:r>
            <a:r>
              <a:rPr lang="en-US" i="1" dirty="0" smtClean="0"/>
              <a:t>and </a:t>
            </a:r>
            <a:r>
              <a:rPr lang="en-US" b="1" i="1" dirty="0" smtClean="0"/>
              <a:t>“Change Opposers” </a:t>
            </a:r>
            <a:r>
              <a:rPr lang="en-US" dirty="0" smtClean="0"/>
              <a:t>buy different items and shop in different ways.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Premium on time</a:t>
            </a:r>
          </a:p>
          <a:p>
            <a:r>
              <a:rPr lang="en-US" dirty="0" smtClean="0"/>
              <a:t>Since 1990’s many people are working longer hours than their parents did.</a:t>
            </a:r>
          </a:p>
          <a:p>
            <a:r>
              <a:rPr lang="en-US" dirty="0" smtClean="0"/>
              <a:t>Many people also consider it necessary to be involved in activities such as continuing education, personal fitness and also placed more emphasis on family</a:t>
            </a:r>
            <a:endParaRPr lang="en-US" dirty="0"/>
          </a:p>
          <a:p>
            <a:r>
              <a:rPr lang="en-US" dirty="0" smtClean="0"/>
              <a:t>Short free time people seek to maximize the benefit of whatever free time they have</a:t>
            </a:r>
          </a:p>
          <a:p>
            <a:pPr lvl="2"/>
            <a:r>
              <a:rPr lang="en-US" dirty="0" smtClean="0"/>
              <a:t>E.g. Many people, especially 2 income households, with more income but less time are more willing to pay for convenience.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Physical fitness and </a:t>
            </a:r>
            <a:r>
              <a:rPr lang="en-US" b="1" dirty="0" smtClean="0"/>
              <a:t>health</a:t>
            </a:r>
            <a:endParaRPr lang="en-US" dirty="0" smtClean="0"/>
          </a:p>
          <a:p>
            <a:pPr marL="514350" indent="-514350"/>
            <a:r>
              <a:rPr lang="en-US" dirty="0" smtClean="0"/>
              <a:t>Most demographic and economic segments of our society seem to reflect an increased interest in physical fitness and health.</a:t>
            </a:r>
          </a:p>
          <a:p>
            <a:pPr marL="514350" indent="-514350"/>
            <a:r>
              <a:rPr lang="en-US" dirty="0" smtClean="0"/>
              <a:t>Participation in fitness activities from yoga to aerobic in on raise. Diets for wait loss; food low in salt, cholesterol  and foods high in vitamins, minerals etc</a:t>
            </a:r>
          </a:p>
          <a:p>
            <a:pPr marL="514350" indent="-514350"/>
            <a:r>
              <a:rPr lang="en-US" dirty="0" smtClean="0"/>
              <a:t>Fitness centers as well as manufacturers of exercise equipment have benefited</a:t>
            </a:r>
          </a:p>
          <a:p>
            <a:pPr marL="514350" indent="-514350"/>
            <a:r>
              <a:rPr lang="en-US" dirty="0" smtClean="0"/>
              <a:t>Many consumers changing their dietary habits, they are aware of the relationship between diet, heart diseases and cancer.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Thus companies need to recognize and respond to the public’s growing health interest in health.</a:t>
            </a:r>
          </a:p>
          <a:p>
            <a:pPr lvl="2"/>
            <a:r>
              <a:rPr lang="en-US" dirty="0" smtClean="0"/>
              <a:t>E.g. most supermarkets now stock an assortment of heath foods.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 and Legal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Political and Legal Forces on marketing can be grouped into the following 4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Monetary and fiscal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legislation and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Governmental relationships with industries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Legislation related specifically to marketing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Environmental scanning</a:t>
            </a:r>
          </a:p>
          <a:p>
            <a:r>
              <a:rPr lang="en-US" dirty="0" smtClean="0"/>
              <a:t>Process of </a:t>
            </a:r>
          </a:p>
          <a:p>
            <a:pPr lvl="1"/>
            <a:r>
              <a:rPr lang="en-US" dirty="0" smtClean="0"/>
              <a:t>Gathering information regarding company’s external environment</a:t>
            </a:r>
          </a:p>
          <a:p>
            <a:pPr lvl="1"/>
            <a:r>
              <a:rPr lang="en-US" dirty="0" smtClean="0"/>
              <a:t>Analyzing it</a:t>
            </a:r>
          </a:p>
          <a:p>
            <a:pPr lvl="1"/>
            <a:r>
              <a:rPr lang="en-US" dirty="0" smtClean="0"/>
              <a:t>Forecasting the impact of whatever trends analysis suggested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1" indent="-514350">
              <a:spcBef>
                <a:spcPts val="700"/>
              </a:spcBef>
              <a:buClr>
                <a:schemeClr val="accent2"/>
              </a:buClr>
              <a:buSzPct val="60000"/>
              <a:buFont typeface="+mj-lt"/>
              <a:buAutoNum type="arabicPeriod"/>
            </a:pPr>
            <a:r>
              <a:rPr lang="en-US" b="1" dirty="0" smtClean="0"/>
              <a:t>Monetary and fiscal policies</a:t>
            </a:r>
          </a:p>
          <a:p>
            <a:pPr marL="788670" lvl="2" indent="-514350">
              <a:spcBef>
                <a:spcPts val="700"/>
              </a:spcBef>
              <a:buSzPct val="60000"/>
            </a:pPr>
            <a:r>
              <a:rPr lang="en-US" sz="2500" dirty="0" smtClean="0"/>
              <a:t>Marketing efforts are affected by the level of government spending, the money supply and tax legislation.</a:t>
            </a:r>
            <a:endParaRPr lang="en-US" sz="2500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Social legislation and regulations</a:t>
            </a:r>
          </a:p>
          <a:p>
            <a:pPr marL="834390" lvl="1" indent="-514350"/>
            <a:r>
              <a:rPr lang="en-US" dirty="0" smtClean="0"/>
              <a:t>L</a:t>
            </a:r>
            <a:r>
              <a:rPr lang="en-US" sz="2500" dirty="0" smtClean="0"/>
              <a:t>egislation affecting the environment</a:t>
            </a:r>
            <a:endParaRPr lang="en-US" b="1" dirty="0" smtClean="0"/>
          </a:p>
          <a:p>
            <a:pPr marL="834390" lvl="1" indent="-514350"/>
            <a:r>
              <a:rPr lang="en-US" sz="2500" dirty="0" smtClean="0"/>
              <a:t>e.g. antipollution laws</a:t>
            </a:r>
          </a:p>
          <a:p>
            <a:pPr marL="834390" lvl="1" indent="-514350"/>
            <a:r>
              <a:rPr lang="en-US" sz="2500" dirty="0" smtClean="0"/>
              <a:t>Regulation se by Environmental Protection Agency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Governmental relationships with industries</a:t>
            </a:r>
          </a:p>
          <a:p>
            <a:pPr marL="834390" lvl="1" indent="-514350"/>
            <a:r>
              <a:rPr lang="en-US" dirty="0" smtClean="0"/>
              <a:t>Subsides in agriculture, shipbuilding, passenger rail transportation and other industries.</a:t>
            </a:r>
          </a:p>
          <a:p>
            <a:pPr marL="1108710" lvl="2" indent="-514350"/>
            <a:r>
              <a:rPr lang="en-US" dirty="0" smtClean="0"/>
              <a:t>Tariffs and import quotas also affect specific industries.</a:t>
            </a:r>
          </a:p>
          <a:p>
            <a:pPr marL="1108710" lvl="2" indent="-514350"/>
            <a:r>
              <a:rPr lang="en-US" dirty="0" smtClean="0"/>
              <a:t>Government deregulation continues to have an effect on financial institutions and public utilities (such as electric and natural gas suppliers) as well as on the telecommunications and transportation industries.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lt"/>
              <a:buAutoNum type="arabicPeriod" startAt="4"/>
            </a:pPr>
            <a:r>
              <a:rPr lang="en-US" b="1" dirty="0" smtClean="0"/>
              <a:t>Legislation related specifically to marketing</a:t>
            </a:r>
          </a:p>
          <a:p>
            <a:pPr marL="891540" lvl="1" indent="-571500"/>
            <a:r>
              <a:rPr lang="en-US" dirty="0" smtClean="0"/>
              <a:t>Marketers need not be a lawyers, but they should know something about laws affecting marketing</a:t>
            </a:r>
          </a:p>
          <a:p>
            <a:pPr marL="891540" lvl="1" indent="-571500"/>
            <a:r>
              <a:rPr lang="en-US" dirty="0" smtClean="0"/>
              <a:t>Why they were passed, their main provision and current ground rules set by the courts and regulatory agencies for administering them.</a:t>
            </a:r>
          </a:p>
          <a:p>
            <a:pPr marL="1165860" lvl="2" indent="-571500"/>
            <a:r>
              <a:rPr lang="en-US" dirty="0" smtClean="0"/>
              <a:t>E.g. nutritional </a:t>
            </a:r>
            <a:r>
              <a:rPr lang="en-US" dirty="0" smtClean="0"/>
              <a:t>labels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Technology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Technology has a tremendous impact on consumers lifestyle, their consumption patterns and their economic well-being</a:t>
            </a:r>
          </a:p>
          <a:p>
            <a:r>
              <a:rPr lang="en-US" dirty="0" smtClean="0"/>
              <a:t>E.g. Technology Development such as TV, computers etc. at present all these has reached their major market share.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Technological breakthrough can affect markets in 3 ways: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By starting entirely new industries, as computers have done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By radically altering or virtual destroying, existing industries</a:t>
            </a:r>
          </a:p>
          <a:p>
            <a:pPr marL="1143000" lvl="2" indent="-457200"/>
            <a:r>
              <a:rPr lang="en-US" dirty="0" smtClean="0"/>
              <a:t>When TV crippled the radio and movie industries, </a:t>
            </a:r>
          </a:p>
          <a:p>
            <a:pPr marL="1143000" lvl="2" indent="-457200"/>
            <a:r>
              <a:rPr lang="en-US" dirty="0" smtClean="0"/>
              <a:t>Computers replaced Typewriters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By stimulating markets and industries not related to new technology</a:t>
            </a:r>
          </a:p>
          <a:p>
            <a:pPr marL="1143000" lvl="2" indent="-457200"/>
            <a:r>
              <a:rPr lang="en-US" dirty="0" smtClean="0"/>
              <a:t>New home appliances and microwavable foods give people additional time in which they can engage in other activities.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Micro-Environment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876800"/>
          </a:xfrm>
        </p:spPr>
        <p:txBody>
          <a:bodyPr/>
          <a:lstStyle/>
          <a:p>
            <a:r>
              <a:rPr lang="en-US" dirty="0" smtClean="0"/>
              <a:t>The 3 additional environment forces which are external to an organization and affect its marketing activities are:</a:t>
            </a:r>
          </a:p>
          <a:p>
            <a:pPr lvl="1"/>
            <a:r>
              <a:rPr lang="en-US" dirty="0" smtClean="0"/>
              <a:t>The firm’s market</a:t>
            </a:r>
          </a:p>
          <a:p>
            <a:pPr lvl="1"/>
            <a:r>
              <a:rPr lang="en-US" dirty="0" smtClean="0"/>
              <a:t>Suppliers</a:t>
            </a:r>
          </a:p>
          <a:p>
            <a:pPr lvl="1"/>
            <a:r>
              <a:rPr lang="en-US" dirty="0" smtClean="0"/>
              <a:t>Marketing </a:t>
            </a:r>
            <a:r>
              <a:rPr lang="en-US" dirty="0" smtClean="0"/>
              <a:t>intermediaries</a:t>
            </a:r>
          </a:p>
          <a:p>
            <a:pPr>
              <a:buNone/>
            </a:pPr>
            <a:r>
              <a:rPr lang="en-US" dirty="0" smtClean="0"/>
              <a:t>These represent the </a:t>
            </a:r>
            <a:r>
              <a:rPr lang="en-US" b="1" i="1" dirty="0" smtClean="0"/>
              <a:t>Micro-environmental forces </a:t>
            </a:r>
            <a:r>
              <a:rPr lang="en-US" dirty="0" smtClean="0"/>
              <a:t>for a company.</a:t>
            </a:r>
            <a:endParaRPr lang="en-US" i="1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_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9144000" cy="45720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market</a:t>
            </a:r>
          </a:p>
          <a:p>
            <a:pPr lvl="1"/>
            <a:r>
              <a:rPr lang="en-US" dirty="0" smtClean="0"/>
              <a:t>The people or organizations whose wants and needs the firm intend to satisfy- its customers or consumers</a:t>
            </a:r>
          </a:p>
          <a:p>
            <a:pPr lvl="1"/>
            <a:r>
              <a:rPr lang="en-US" dirty="0" smtClean="0"/>
              <a:t>How to reach  customer and serve it profitable and in a socially responsible manner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3 specific factors need to be considered </a:t>
            </a:r>
          </a:p>
          <a:p>
            <a:pPr lvl="1"/>
            <a:r>
              <a:rPr lang="en-US" dirty="0" smtClean="0"/>
              <a:t>People or organizations with needs,</a:t>
            </a:r>
          </a:p>
          <a:p>
            <a:pPr lvl="1"/>
            <a:r>
              <a:rPr lang="en-US" dirty="0" smtClean="0"/>
              <a:t>Their purchasing power,</a:t>
            </a:r>
          </a:p>
          <a:p>
            <a:pPr lvl="1"/>
            <a:r>
              <a:rPr lang="en-US" dirty="0" smtClean="0"/>
              <a:t>Their buying behavior</a:t>
            </a:r>
            <a:endParaRPr lang="en-US" dirty="0" smtClean="0"/>
          </a:p>
          <a:p>
            <a:r>
              <a:rPr lang="en-US" b="1" dirty="0" smtClean="0"/>
              <a:t>Suppliers </a:t>
            </a:r>
          </a:p>
          <a:p>
            <a:pPr lvl="1"/>
            <a:r>
              <a:rPr lang="en-US" dirty="0" smtClean="0"/>
              <a:t>A business cannot sell a product without being able to make or buy it.</a:t>
            </a:r>
          </a:p>
          <a:p>
            <a:pPr lvl="1"/>
            <a:r>
              <a:rPr lang="en-US" dirty="0" smtClean="0"/>
              <a:t>We consider firms </a:t>
            </a:r>
            <a:r>
              <a:rPr lang="en-US" b="1" i="1" dirty="0" smtClean="0"/>
              <a:t>suppliers </a:t>
            </a:r>
            <a:r>
              <a:rPr lang="en-US" dirty="0" smtClean="0"/>
              <a:t>a vital part of its marketing environment.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Marketing Intermediaries</a:t>
            </a:r>
          </a:p>
          <a:p>
            <a:pPr lvl="1"/>
            <a:r>
              <a:rPr lang="en-US" dirty="0" smtClean="0"/>
              <a:t>Marketing intermediaries are of 2 types</a:t>
            </a:r>
          </a:p>
          <a:p>
            <a:pPr lvl="1"/>
            <a:r>
              <a:rPr lang="en-US" dirty="0" smtClean="0"/>
              <a:t>Middlemen (wholesalers and retailers)</a:t>
            </a:r>
          </a:p>
          <a:p>
            <a:pPr lvl="1"/>
            <a:r>
              <a:rPr lang="en-US" dirty="0" smtClean="0"/>
              <a:t>Facilitating organizations (transportation, warehousing and financing that are needed to complete exchanges between buyers and sellers.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Environmental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 factors influence the firm’s marketing strategies, programs and activities and have the potential to affect customer satisfaction</a:t>
            </a:r>
          </a:p>
          <a:p>
            <a:r>
              <a:rPr lang="en-US" dirty="0" smtClean="0"/>
              <a:t>R&amp;D, production, systems financial are all critical to what marketing can do</a:t>
            </a:r>
          </a:p>
          <a:p>
            <a:r>
              <a:rPr lang="en-US" dirty="0" smtClean="0"/>
              <a:t>Human resources may be the most important of all the internal departments- the concepts of </a:t>
            </a:r>
            <a:r>
              <a:rPr lang="en-US" b="1" i="1" dirty="0" smtClean="0"/>
              <a:t>internal market </a:t>
            </a:r>
            <a:r>
              <a:rPr lang="en-US" dirty="0" smtClean="0"/>
              <a:t>is very important </a:t>
            </a:r>
          </a:p>
          <a:p>
            <a:r>
              <a:rPr lang="en-US" dirty="0" smtClean="0"/>
              <a:t>Marketing activities have to be consistent with corporate goals, positioning and image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The actors and forces outside marketing that affect marketing management’s ability to build and maintain successful relationships with target customers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levels of external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Macro influences (affects all firms)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Micro influences (affects a particular firm)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_1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7696200" cy="4648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External Macro Environment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CC0000"/>
              </a:buClr>
              <a:buFont typeface="+mj-lt"/>
              <a:buAutoNum type="arabicPeriod"/>
            </a:pPr>
            <a:r>
              <a:rPr lang="en-US" sz="2800" dirty="0" smtClean="0"/>
              <a:t>Demographic</a:t>
            </a:r>
          </a:p>
          <a:p>
            <a:pPr marL="514350" indent="-514350">
              <a:buClr>
                <a:srgbClr val="CC0000"/>
              </a:buClr>
              <a:buFont typeface="+mj-lt"/>
              <a:buAutoNum type="arabicPeriod"/>
            </a:pPr>
            <a:r>
              <a:rPr lang="en-US" sz="2800" dirty="0" smtClean="0"/>
              <a:t>Economic conditions</a:t>
            </a:r>
          </a:p>
          <a:p>
            <a:pPr marL="514350" indent="-514350">
              <a:buClr>
                <a:srgbClr val="CC0000"/>
              </a:buClr>
              <a:buFont typeface="+mj-lt"/>
              <a:buAutoNum type="arabicPeriod"/>
            </a:pPr>
            <a:r>
              <a:rPr lang="en-US" dirty="0" smtClean="0"/>
              <a:t>Competition</a:t>
            </a:r>
          </a:p>
          <a:p>
            <a:pPr marL="514350" indent="-514350">
              <a:buClr>
                <a:srgbClr val="CC0000"/>
              </a:buClr>
              <a:buFont typeface="+mj-lt"/>
              <a:buAutoNum type="arabicPeriod"/>
            </a:pPr>
            <a:r>
              <a:rPr lang="en-US" dirty="0" smtClean="0"/>
              <a:t>Social and cultural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factors</a:t>
            </a:r>
            <a:endParaRPr lang="en-US" dirty="0" smtClean="0"/>
          </a:p>
          <a:p>
            <a:pPr marL="514350" indent="-514350">
              <a:buClr>
                <a:srgbClr val="CC0000"/>
              </a:buClr>
              <a:buFont typeface="+mj-lt"/>
              <a:buAutoNum type="arabicPeriod"/>
            </a:pPr>
            <a:r>
              <a:rPr lang="en-US" dirty="0" smtClean="0"/>
              <a:t>Political factors</a:t>
            </a:r>
          </a:p>
          <a:p>
            <a:pPr marL="514350" indent="-514350">
              <a:buClr>
                <a:srgbClr val="CC0000"/>
              </a:buClr>
              <a:buFont typeface="+mj-lt"/>
              <a:buAutoNum type="arabicPeriod"/>
            </a:pPr>
            <a:r>
              <a:rPr lang="en-US" dirty="0" smtClean="0"/>
              <a:t>Technology</a:t>
            </a:r>
          </a:p>
        </p:txBody>
      </p:sp>
      <p:pic>
        <p:nvPicPr>
          <p:cNvPr id="4" name="Picture 3" descr="slide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905000"/>
            <a:ext cx="525780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Considerable influence on any organization’s activities and opportunities</a:t>
            </a:r>
          </a:p>
          <a:p>
            <a:r>
              <a:rPr lang="en-US" dirty="0" smtClean="0"/>
              <a:t>Interrelated- change in one can affect other</a:t>
            </a:r>
          </a:p>
          <a:p>
            <a:r>
              <a:rPr lang="en-US" dirty="0" smtClean="0"/>
              <a:t>Largely uncontrollable but not totally</a:t>
            </a:r>
          </a:p>
          <a:p>
            <a:pPr lvl="3"/>
            <a:r>
              <a:rPr lang="en-US" dirty="0" smtClean="0"/>
              <a:t>In international market a company can improve its competitive position by joint venture.</a:t>
            </a:r>
          </a:p>
          <a:p>
            <a:pPr lvl="3"/>
            <a:r>
              <a:rPr lang="en-US" dirty="0" smtClean="0"/>
              <a:t>E.g. coca cola and nestle- iced Nestea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The study of human populations in terms of size, location, distribution, growth, age and other statistics.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Changes in </a:t>
            </a:r>
            <a:r>
              <a:rPr lang="en-US" b="1" dirty="0" smtClean="0"/>
              <a:t>age </a:t>
            </a:r>
            <a:r>
              <a:rPr lang="en-US" dirty="0" smtClean="0"/>
              <a:t>distribution are the result of many factors, including the quality of health care and nutrition.</a:t>
            </a:r>
          </a:p>
          <a:p>
            <a:r>
              <a:rPr lang="en-US" dirty="0" smtClean="0"/>
              <a:t>People make market therefore demographics are special interest to marketers</a:t>
            </a:r>
          </a:p>
          <a:p>
            <a:r>
              <a:rPr lang="en-US" dirty="0" smtClean="0"/>
              <a:t>World population is increasing at high rate</a:t>
            </a:r>
          </a:p>
          <a:p>
            <a:pPr lvl="2"/>
            <a:r>
              <a:rPr lang="en-US" dirty="0" smtClean="0"/>
              <a:t>Food supply- demand high</a:t>
            </a:r>
          </a:p>
          <a:p>
            <a:r>
              <a:rPr lang="en-US" dirty="0" smtClean="0"/>
              <a:t>Another notable demographic trend is the rapid growth of minority markets and their buying power.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alone don’t make market, they must have money to spend and be willing to spend it.</a:t>
            </a:r>
          </a:p>
          <a:p>
            <a:pPr lvl="2"/>
            <a:r>
              <a:rPr lang="en-US" dirty="0" smtClean="0"/>
              <a:t>Purchasing and spending pattern of customers</a:t>
            </a:r>
          </a:p>
          <a:p>
            <a:r>
              <a:rPr lang="en-US" dirty="0" smtClean="0"/>
              <a:t>Economic environment is a significant force that affects marketing environment of any organization.</a:t>
            </a:r>
          </a:p>
          <a:p>
            <a:pPr>
              <a:buNone/>
            </a:pPr>
            <a:r>
              <a:rPr lang="en-US" dirty="0" smtClean="0"/>
              <a:t>Marketing program is affected by economic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Stage of business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Interest rate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Stage of business cycle</a:t>
            </a:r>
          </a:p>
          <a:p>
            <a:pPr marL="514350" indent="-514350">
              <a:buNone/>
            </a:pPr>
            <a:r>
              <a:rPr lang="en-US" dirty="0" smtClean="0"/>
              <a:t>Goes through</a:t>
            </a:r>
          </a:p>
          <a:p>
            <a:pPr marL="1108710" lvl="2" indent="-514350"/>
            <a:r>
              <a:rPr lang="en-US" b="1" dirty="0" smtClean="0"/>
              <a:t>Prosperity</a:t>
            </a:r>
            <a:r>
              <a:rPr lang="en-US" dirty="0" smtClean="0"/>
              <a:t>- period of economic growth . Organizations expand their marketing programs, add new product and enter new markets</a:t>
            </a:r>
          </a:p>
          <a:p>
            <a:pPr marL="1108710" lvl="2" indent="-514350"/>
            <a:r>
              <a:rPr lang="en-US" b="1" dirty="0" smtClean="0"/>
              <a:t>Recession- </a:t>
            </a:r>
            <a:r>
              <a:rPr lang="en-US" dirty="0" smtClean="0"/>
              <a:t>period of retrenchment (for consumer and business); we tighten our economic belt. People become discouraged, scared and angry. Business face serious marketing challenges. (unemployment, decreased profit). E.g. customers cut on eating outside home and entertainment.</a:t>
            </a:r>
          </a:p>
          <a:p>
            <a:pPr marL="1108710" lvl="2" indent="-514350"/>
            <a:r>
              <a:rPr lang="en-US" b="1" dirty="0" smtClean="0"/>
              <a:t>Recovery-</a:t>
            </a:r>
            <a:r>
              <a:rPr lang="en-US" dirty="0" smtClean="0"/>
              <a:t> business moves from recession to prosperity. </a:t>
            </a:r>
            <a:br>
              <a:rPr lang="en-US" dirty="0" smtClean="0"/>
            </a:br>
            <a:r>
              <a:rPr lang="en-US" dirty="0" smtClean="0"/>
              <a:t>Marketer challenge to determine how quickly prosperity will return and to what level (decreased unemployment, profit)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Inflation </a:t>
            </a:r>
            <a:endParaRPr lang="en-US" dirty="0" smtClean="0"/>
          </a:p>
          <a:p>
            <a:pPr marL="514350" indent="-514350"/>
            <a:r>
              <a:rPr lang="en-US" dirty="0" smtClean="0"/>
              <a:t>Rise in prices of goods and services</a:t>
            </a:r>
          </a:p>
          <a:p>
            <a:pPr marL="514350" indent="-514350"/>
            <a:r>
              <a:rPr lang="en-US" dirty="0" smtClean="0"/>
              <a:t>Prices rise at faster rate than personal income, consumer buying power declines.</a:t>
            </a:r>
          </a:p>
          <a:p>
            <a:pPr marL="514350" indent="-514350"/>
            <a:r>
              <a:rPr lang="en-US" dirty="0" smtClean="0"/>
              <a:t>Inflation rates affect government policies, consumer psychology and also marketing programs.</a:t>
            </a:r>
          </a:p>
          <a:p>
            <a:pPr marL="834390" lvl="1" indent="-514350"/>
            <a:r>
              <a:rPr lang="en-US" b="1" dirty="0" smtClean="0"/>
              <a:t>Deflation-</a:t>
            </a:r>
            <a:r>
              <a:rPr lang="en-US" dirty="0" smtClean="0"/>
              <a:t> (decreasing prices)</a:t>
            </a:r>
          </a:p>
          <a:p>
            <a:pPr marL="1108710" lvl="2" indent="-514350"/>
            <a:r>
              <a:rPr lang="en-US" dirty="0" smtClean="0"/>
              <a:t>Present challenges for marketers</a:t>
            </a:r>
          </a:p>
          <a:p>
            <a:pPr marL="1108710" lvl="2" indent="-514350"/>
            <a:r>
              <a:rPr lang="en-US" dirty="0" smtClean="0"/>
              <a:t>Difficult to rise prices because of customer resistance</a:t>
            </a:r>
          </a:p>
          <a:p>
            <a:pPr marL="1108710" lvl="2" indent="-514350"/>
            <a:r>
              <a:rPr lang="en-US" dirty="0" smtClean="0"/>
              <a:t>As a result need to cut cost otherwise profit will evaporate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</TotalTime>
  <Words>1437</Words>
  <Application>Microsoft Office PowerPoint</Application>
  <PresentationFormat>On-screen Show (4:3)</PresentationFormat>
  <Paragraphs>154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Median</vt:lpstr>
      <vt:lpstr>Chapter 2 The Marketing Environment</vt:lpstr>
      <vt:lpstr>Environmental Monitoring</vt:lpstr>
      <vt:lpstr>Slide 3</vt:lpstr>
      <vt:lpstr>External Macro Environment</vt:lpstr>
      <vt:lpstr>Slide 5</vt:lpstr>
      <vt:lpstr>Demo graphics</vt:lpstr>
      <vt:lpstr>Economic conditions</vt:lpstr>
      <vt:lpstr>Slide 8</vt:lpstr>
      <vt:lpstr>Slide 9</vt:lpstr>
      <vt:lpstr>Slide 10</vt:lpstr>
      <vt:lpstr>Competition </vt:lpstr>
      <vt:lpstr>Slide 12</vt:lpstr>
      <vt:lpstr>Social and Cultural Forces</vt:lpstr>
      <vt:lpstr>Slide 14</vt:lpstr>
      <vt:lpstr>Slide 15</vt:lpstr>
      <vt:lpstr>Slide 16</vt:lpstr>
      <vt:lpstr>Slide 17</vt:lpstr>
      <vt:lpstr>Slide 18</vt:lpstr>
      <vt:lpstr>Political and Legal Forces</vt:lpstr>
      <vt:lpstr>Slide 20</vt:lpstr>
      <vt:lpstr>Slide 21</vt:lpstr>
      <vt:lpstr>Slide 22</vt:lpstr>
      <vt:lpstr>Technology</vt:lpstr>
      <vt:lpstr>Slide 24</vt:lpstr>
      <vt:lpstr>External Micro-Environment</vt:lpstr>
      <vt:lpstr>Slide 26</vt:lpstr>
      <vt:lpstr>Slide 27</vt:lpstr>
      <vt:lpstr>Slide 28</vt:lpstr>
      <vt:lpstr>Internal Environmental Forces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The Marketing Environment</dc:title>
  <dc:creator>User</dc:creator>
  <cp:lastModifiedBy>User</cp:lastModifiedBy>
  <cp:revision>44</cp:revision>
  <dcterms:created xsi:type="dcterms:W3CDTF">2020-11-20T04:00:26Z</dcterms:created>
  <dcterms:modified xsi:type="dcterms:W3CDTF">2020-11-23T06:24:13Z</dcterms:modified>
</cp:coreProperties>
</file>